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23.xml" ContentType="application/vnd.openxmlformats-officedocument.presentationml.notesSlide+xml"/>
  <Override PartName="/ppt/slides/slide26.xml" ContentType="application/vnd.openxmlformats-officedocument.presentationml.slide+xml"/>
  <Override PartName="/ppt/notesSlides/notesSlide24.xml" ContentType="application/vnd.openxmlformats-officedocument.presentationml.notesSlide+xml"/>
  <Override PartName="/ppt/slides/slide27.xml" ContentType="application/vnd.openxmlformats-officedocument.presentationml.slide+xml"/>
  <Override PartName="/ppt/notesSlides/notesSlide25.xml" ContentType="application/vnd.openxmlformats-officedocument.presentationml.notesSlide+xml"/>
  <Override PartName="/ppt/slides/slide28.xml" ContentType="application/vnd.openxmlformats-officedocument.presentationml.slide+xml"/>
  <Override PartName="/ppt/notesSlides/notesSlide26.xml" ContentType="application/vnd.openxmlformats-officedocument.presentationml.notesSlide+xml"/>
  <Override PartName="/ppt/slides/slide29.xml" ContentType="application/vnd.openxmlformats-officedocument.presentationml.slide+xml"/>
  <Override PartName="/ppt/notesSlides/notesSlide27.xml" ContentType="application/vnd.openxmlformats-officedocument.presentationml.notesSlide+xml"/>
  <Override PartName="/ppt/slides/slide30.xml" ContentType="application/vnd.openxmlformats-officedocument.presentationml.slide+xml"/>
  <Override PartName="/ppt/notesSlides/notesSlide28.xml" ContentType="application/vnd.openxmlformats-officedocument.presentationml.notesSlide+xml"/>
  <Override PartName="/ppt/slides/slide31.xml" ContentType="application/vnd.openxmlformats-officedocument.presentationml.slide+xml"/>
  <Override PartName="/ppt/notesSlides/notesSlide29.xml" ContentType="application/vnd.openxmlformats-officedocument.presentationml.notes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33.xml" ContentType="application/vnd.openxmlformats-officedocument.presentationml.slide+xml"/>
  <Override PartName="/ppt/notesSlides/notesSlide31.xml" ContentType="application/vnd.openxmlformats-officedocument.presentationml.notesSlide+xml"/>
  <Override PartName="/ppt/slides/slide34.xml" ContentType="application/vnd.openxmlformats-officedocument.presentationml.slide+xml"/>
  <Override PartName="/ppt/notesSlides/notesSlide32.xml" ContentType="application/vnd.openxmlformats-officedocument.presentationml.notesSlide+xml"/>
  <Override PartName="/ppt/slides/slide35.xml" ContentType="application/vnd.openxmlformats-officedocument.presentationml.slide+xml"/>
  <Override PartName="/ppt/notesSlides/notesSlide33.xml" ContentType="application/vnd.openxmlformats-officedocument.presentationml.notesSlide+xml"/>
  <Override PartName="/ppt/slides/slide36.xml" ContentType="application/vnd.openxmlformats-officedocument.presentationml.slide+xml"/>
  <Override PartName="/ppt/notesSlides/notesSlide34.xml" ContentType="application/vnd.openxmlformats-officedocument.presentationml.notesSlide+xml"/>
  <Override PartName="/ppt/slides/slide37.xml" ContentType="application/vnd.openxmlformats-officedocument.presentationml.slide+xml"/>
  <Override PartName="/ppt/notesSlides/notesSlide35.xml" ContentType="application/vnd.openxmlformats-officedocument.presentationml.notesSlide+xml"/>
  <Override PartName="/ppt/slides/slide38.xml" ContentType="application/vnd.openxmlformats-officedocument.presentationml.slide+xml"/>
  <Override PartName="/ppt/notesSlides/notesSlide36.xml" ContentType="application/vnd.openxmlformats-officedocument.presentationml.notesSlide+xml"/>
  <Override PartName="/ppt/slides/slide39.xml" ContentType="application/vnd.openxmlformats-officedocument.presentationml.slide+xml"/>
  <Override PartName="/ppt/notesSlides/notesSlide37.xml" ContentType="application/vnd.openxmlformats-officedocument.presentationml.notesSlide+xml"/>
  <Override PartName="/ppt/slides/slide40.xml" ContentType="application/vnd.openxmlformats-officedocument.presentationml.slide+xml"/>
  <Override PartName="/ppt/notesSlides/notesSlide38.xml" ContentType="application/vnd.openxmlformats-officedocument.presentationml.notesSlide+xml"/>
  <Override PartName="/ppt/slides/slide41.xml" ContentType="application/vnd.openxmlformats-officedocument.presentationml.slide+xml"/>
  <Override PartName="/ppt/notesSlides/notesSlide39.xml" ContentType="application/vnd.openxmlformats-officedocument.presentationml.notes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3.xml" ContentType="application/vnd.openxmlformats-officedocument.presentationml.slide+xml"/>
  <Override PartName="/ppt/notesSlides/notesSlide41.xml" ContentType="application/vnd.openxmlformats-officedocument.presentationml.notesSlide+xml"/>
  <Override PartName="/ppt/slides/slide44.xml" ContentType="application/vnd.openxmlformats-officedocument.presentationml.slide+xml"/>
  <Override PartName="/ppt/notesSlides/notesSlide42.xml" ContentType="application/vnd.openxmlformats-officedocument.presentationml.notesSlide+xml"/>
  <Override PartName="/ppt/slides/slide45.xml" ContentType="application/vnd.openxmlformats-officedocument.presentationml.slide+xml"/>
  <Override PartName="/ppt/notesSlides/notesSlide43.xml" ContentType="application/vnd.openxmlformats-officedocument.presentationml.notesSlide+xml"/>
  <Override PartName="/ppt/slides/slide46.xml" ContentType="application/vnd.openxmlformats-officedocument.presentationml.slide+xml"/>
  <Override PartName="/ppt/notesSlides/notesSlide44.xml" ContentType="application/vnd.openxmlformats-officedocument.presentationml.notesSlide+xml"/>
  <Override PartName="/ppt/slides/slide47.xml" ContentType="application/vnd.openxmlformats-officedocument.presentationml.slide+xml"/>
  <Override PartName="/ppt/notesSlides/notesSlide45.xml" ContentType="application/vnd.openxmlformats-officedocument.presentationml.notesSlide+xml"/>
  <Override PartName="/ppt/slides/slide48.xml" ContentType="application/vnd.openxmlformats-officedocument.presentationml.slide+xml"/>
  <Override PartName="/ppt/notesSlides/notesSlide46.xml" ContentType="application/vnd.openxmlformats-officedocument.presentationml.notesSlide+xml"/>
  <Override PartName="/ppt/slides/slide49.xml" ContentType="application/vnd.openxmlformats-officedocument.presentationml.slide+xml"/>
  <Override PartName="/ppt/notesSlides/notesSlide47.xml" ContentType="application/vnd.openxmlformats-officedocument.presentationml.notesSlide+xml"/>
  <Override PartName="/ppt/slides/slide50.xml" ContentType="application/vnd.openxmlformats-officedocument.presentationml.slide+xml"/>
  <Override PartName="/ppt/notesSlides/notesSlide4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type="screen4x3" cy="6858000" cx="9144000"/>
  <p:notesSz cx="6858000" cy="9144000"/>
  <p:defaultTextStyle>
    <a:defPPr>
      <a:defRPr lang="en-US"/>
    </a:defPPr>
    <a:lvl1pPr algn="l" fontAlgn="base"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algn="l" fontAlgn="base" marL="4572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algn="l" fontAlgn="base" marL="9144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algn="l" fontAlgn="base" marL="13716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algn="l" fontAlgn="base" marL="18288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algn="l" defTabSz="914400" eaLnBrk="1" hangingPunct="1" latinLnBrk="0" marL="2286000" rtl="0">
      <a:defRPr kern="1200">
        <a:solidFill>
          <a:schemeClr val="tx1"/>
        </a:solidFill>
        <a:latin typeface="Arial" panose="020B0604020202020204" pitchFamily="34" charset="0"/>
        <a:ea typeface="+mn-ea"/>
        <a:cs typeface="Arial" panose="020B0604020202020204" pitchFamily="34" charset="0"/>
      </a:defRPr>
    </a:lvl6pPr>
    <a:lvl7pPr algn="l" defTabSz="914400" eaLnBrk="1" hangingPunct="1" latinLnBrk="0" marL="2743200" rtl="0">
      <a:defRPr kern="1200">
        <a:solidFill>
          <a:schemeClr val="tx1"/>
        </a:solidFill>
        <a:latin typeface="Arial" panose="020B0604020202020204" pitchFamily="34" charset="0"/>
        <a:ea typeface="+mn-ea"/>
        <a:cs typeface="Arial" panose="020B0604020202020204" pitchFamily="34" charset="0"/>
      </a:defRPr>
    </a:lvl7pPr>
    <a:lvl8pPr algn="l" defTabSz="914400" eaLnBrk="1" hangingPunct="1" latinLnBrk="0" marL="3200400" rtl="0">
      <a:defRPr kern="1200">
        <a:solidFill>
          <a:schemeClr val="tx1"/>
        </a:solidFill>
        <a:latin typeface="Arial" panose="020B0604020202020204" pitchFamily="34" charset="0"/>
        <a:ea typeface="+mn-ea"/>
        <a:cs typeface="Arial" panose="020B0604020202020204" pitchFamily="34" charset="0"/>
      </a:defRPr>
    </a:lvl8pPr>
    <a:lvl9pPr algn="l" defTabSz="914400" eaLnBrk="1" hangingPunct="1" latinLnBrk="0" marL="3657600" rtl="0">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mitrimx@jmu.edu" initials="m" lastIdx="2"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80912"/>
    <a:srgbClr val="BA221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75834" autoAdjust="0"/>
  </p:normalViewPr>
  <p:slideViewPr>
    <p:cSldViewPr>
      <p:cViewPr varScale="1">
        <p:scale>
          <a:sx n="65" d="100"/>
          <a:sy n="65" d="100"/>
        </p:scale>
        <p:origin x="198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tableStyles" Target="tableStyle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commentAuthors" Target="commentAuthors.xml"/><Relationship Id="rId5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12" name=""/>
        <p:cNvGrpSpPr/>
        <p:nvPr/>
      </p:nvGrpSpPr>
      <p:grpSpPr>
        <a:xfrm>
          <a:off x="0" y="0"/>
          <a:ext cx="0" cy="0"/>
          <a:chOff x="0" y="0"/>
          <a:chExt cx="0" cy="0"/>
        </a:xfrm>
      </p:grpSpPr>
      <p:sp>
        <p:nvSpPr>
          <p:cNvPr id="1048978"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979" name="Rectangle 3"/>
          <p:cNvSpPr>
            <a:spLocks noGrp="1" noChangeArrowheads="1"/>
          </p:cNvSpPr>
          <p:nvPr>
            <p:ph type="dt" sz="quarter"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980" name="Rectangle 4"/>
          <p:cNvSpPr>
            <a:spLocks noGrp="1" noChangeArrowheads="1"/>
          </p:cNvSpPr>
          <p:nvPr>
            <p:ph type="ftr" sz="quarter" idx="2"/>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981" name="Rectangle 5"/>
          <p:cNvSpPr>
            <a:spLocks noGrp="1" noChangeArrowheads="1"/>
          </p:cNvSpPr>
          <p:nvPr>
            <p:ph type="sldNum" sz="quarter" idx="3"/>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spcBef>
                <a:spcPct val="20000"/>
              </a:spcBef>
              <a:buClr>
                <a:schemeClr val="hlink"/>
              </a:buClr>
              <a:buSzPct val="110000"/>
              <a:buFont typeface="Wingdings" panose="05000000000000000000" pitchFamily="2" charset="2"/>
              <a:buBlip>
                <a:blip xmlns:r="http://schemas.openxmlformats.org/officeDocument/2006/relationships" r:embed="rId1"/>
              </a:buBlip>
              <a:defRPr sz="1200"/>
            </a:lvl1pPr>
          </a:lstStyle>
          <a:p>
            <a:fld id="{2A9FE85F-BC8E-4ACD-9E59-4FFC34542938}" type="slidenum">
              <a:rPr altLang="en-US" lang="en-US"/>
              <a:t>‹#›</a:t>
            </a:fld>
            <a:endParaRPr altLang="en-US"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11" name=""/>
        <p:cNvGrpSpPr/>
        <p:nvPr/>
      </p:nvGrpSpPr>
      <p:grpSpPr>
        <a:xfrm>
          <a:off x="0" y="0"/>
          <a:ext cx="0" cy="0"/>
          <a:chOff x="0" y="0"/>
          <a:chExt cx="0" cy="0"/>
        </a:xfrm>
      </p:grpSpPr>
      <p:sp>
        <p:nvSpPr>
          <p:cNvPr id="1048972"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defRPr sz="1200">
                <a:latin typeface="Tahoma" pitchFamily="34" charset="0"/>
                <a:cs typeface="Arial" charset="0"/>
              </a:defRPr>
            </a:lvl1pPr>
          </a:lstStyle>
          <a:p>
            <a:endParaRPr lang="en-US"/>
          </a:p>
        </p:txBody>
      </p:sp>
      <p:sp>
        <p:nvSpPr>
          <p:cNvPr id="1048973" name="Rectangle 3"/>
          <p:cNvSpPr>
            <a:spLocks noGrp="1" noChangeArrowheads="1"/>
          </p:cNvSpPr>
          <p:nvPr>
            <p:ph type="dt"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200">
                <a:latin typeface="Tahoma" pitchFamily="34" charset="0"/>
                <a:cs typeface="Arial" charset="0"/>
              </a:defRPr>
            </a:lvl1pPr>
          </a:lstStyle>
          <a:p>
            <a:endParaRPr lang="en-US"/>
          </a:p>
        </p:txBody>
      </p:sp>
      <p:sp>
        <p:nvSpPr>
          <p:cNvPr id="1048974"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p:spPr>
      </p:sp>
      <p:sp>
        <p:nvSpPr>
          <p:cNvPr id="1048975" name="Rectangle 5"/>
          <p:cNvSpPr>
            <a:spLocks noGrp="1" noChangeArrowheads="1"/>
          </p:cNvSpPr>
          <p:nvPr>
            <p:ph type="body" sz="quarter" idx="3"/>
          </p:nvPr>
        </p:nvSpPr>
        <p:spPr bwMode="auto">
          <a:xfrm>
            <a:off x="914400" y="4343400"/>
            <a:ext cx="50292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976" name="Rectangle 6"/>
          <p:cNvSpPr>
            <a:spLocks noGrp="1" noChangeArrowheads="1"/>
          </p:cNvSpPr>
          <p:nvPr>
            <p:ph type="ftr" sz="quarter" idx="4"/>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defRPr sz="1200">
                <a:latin typeface="Tahoma" pitchFamily="34" charset="0"/>
                <a:cs typeface="Arial" charset="0"/>
              </a:defRPr>
            </a:lvl1pPr>
          </a:lstStyle>
          <a:p>
            <a:endParaRPr lang="en-US"/>
          </a:p>
        </p:txBody>
      </p:sp>
      <p:sp>
        <p:nvSpPr>
          <p:cNvPr id="1048977" name="Rectangle 7"/>
          <p:cNvSpPr>
            <a:spLocks noGrp="1" noChangeArrowheads="1"/>
          </p:cNvSpPr>
          <p:nvPr>
            <p:ph type="sldNum" sz="quarter" idx="5"/>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defRPr sz="1200">
                <a:latin typeface="Tahoma" panose="020B0604030504040204" pitchFamily="34" charset="0"/>
              </a:defRPr>
            </a:lvl1pPr>
          </a:lstStyle>
          <a:p>
            <a:fld id="{F5F488AC-279B-4D8B-A679-FF80C5A02C55}"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kumimoji="1">
        <a:solidFill>
          <a:schemeClr val="tx1"/>
        </a:solidFill>
        <a:latin typeface="Arial" charset="0"/>
        <a:ea typeface="+mn-ea"/>
        <a:cs typeface="Arial" charset="0"/>
      </a:defRPr>
    </a:lvl1pPr>
    <a:lvl2pPr algn="l" eaLnBrk="0" fontAlgn="base" hangingPunct="0" marL="457200" rtl="0">
      <a:spcBef>
        <a:spcPct val="30000"/>
      </a:spcBef>
      <a:spcAft>
        <a:spcPct val="0"/>
      </a:spcAft>
      <a:defRPr sz="1200" kern="1200" kumimoji="1">
        <a:solidFill>
          <a:schemeClr val="tx1"/>
        </a:solidFill>
        <a:latin typeface="Arial" charset="0"/>
        <a:ea typeface="+mn-ea"/>
        <a:cs typeface="Arial" charset="0"/>
      </a:defRPr>
    </a:lvl2pPr>
    <a:lvl3pPr algn="l" eaLnBrk="0" fontAlgn="base" hangingPunct="0" marL="914400" rtl="0">
      <a:spcBef>
        <a:spcPct val="30000"/>
      </a:spcBef>
      <a:spcAft>
        <a:spcPct val="0"/>
      </a:spcAft>
      <a:defRPr sz="1200" kern="1200" kumimoji="1">
        <a:solidFill>
          <a:schemeClr val="tx1"/>
        </a:solidFill>
        <a:latin typeface="Arial" charset="0"/>
        <a:ea typeface="+mn-ea"/>
        <a:cs typeface="Arial" charset="0"/>
      </a:defRPr>
    </a:lvl3pPr>
    <a:lvl4pPr algn="l" eaLnBrk="0" fontAlgn="base" hangingPunct="0" marL="1371600" rtl="0">
      <a:spcBef>
        <a:spcPct val="30000"/>
      </a:spcBef>
      <a:spcAft>
        <a:spcPct val="0"/>
      </a:spcAft>
      <a:defRPr sz="1200" kern="1200" kumimoji="1">
        <a:solidFill>
          <a:schemeClr val="tx1"/>
        </a:solidFill>
        <a:latin typeface="Arial" charset="0"/>
        <a:ea typeface="+mn-ea"/>
        <a:cs typeface="Arial" charset="0"/>
      </a:defRPr>
    </a:lvl4pPr>
    <a:lvl5pPr algn="l" eaLnBrk="0" fontAlgn="base" hangingPunct="0" marL="1828800" rtl="0">
      <a:spcBef>
        <a:spcPct val="30000"/>
      </a:spcBef>
      <a:spcAft>
        <a:spcPct val="0"/>
      </a:spcAft>
      <a:defRPr sz="1200" kern="1200" kumimoji="1">
        <a:solidFill>
          <a:schemeClr val="tx1"/>
        </a:solidFill>
        <a:latin typeface="Arial" charset="0"/>
        <a:ea typeface="+mn-ea"/>
        <a:cs typeface="Arial"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altLang="en-US" lang="en-US">
                <a:latin typeface="Tahoma" panose="020B0604030504040204" pitchFamily="34" charset="0"/>
              </a:rPr>
              <a:pPr eaLnBrk="1" hangingPunct="1"/>
              <a:t>1</a:t>
            </a:fld>
            <a:endParaRPr altLang="en-US" lang="en-US">
              <a:latin typeface="Tahoma" panose="020B0604030504040204" pitchFamily="34" charset="0"/>
            </a:endParaRPr>
          </a:p>
        </p:txBody>
      </p:sp>
      <p:sp>
        <p:nvSpPr>
          <p:cNvPr id="1048596" name="Rectangle 2"/>
          <p:cNvSpPr>
            <a:spLocks noChangeAspect="1" noRot="1" noGrp="1" noChangeArrowheads="1" noTextEdit="1"/>
          </p:cNvSpPr>
          <p:nvPr>
            <p:ph type="sldImg"/>
          </p:nvPr>
        </p:nvSpPr>
        <p:spPr/>
      </p:sp>
      <p:sp>
        <p:nvSpPr>
          <p:cNvPr id="1048597" name="Rectangle 3"/>
          <p:cNvSpPr>
            <a:spLocks noGrp="1" noChangeArrowheads="1"/>
          </p:cNvSpPr>
          <p:nvPr>
            <p:ph type="body" idx="1"/>
          </p:nvPr>
        </p:nvSpPr>
        <p:spPr>
          <a:noFill/>
        </p:spPr>
        <p:txBody>
          <a:bodyPr/>
          <a:p>
            <a:pPr eaLnBrk="1" hangingPunct="1"/>
            <a:endParaRPr altLang="en-US" dirty="0" 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2" name="Slide Image Placeholder 1"/>
          <p:cNvSpPr>
            <a:spLocks noChangeAspect="1" noRot="1" noGrp="1" noTextEdit="1"/>
          </p:cNvSpPr>
          <p:nvPr>
            <p:ph type="sldImg"/>
          </p:nvPr>
        </p:nvSpPr>
        <p:spPr/>
      </p:sp>
      <p:sp>
        <p:nvSpPr>
          <p:cNvPr id="1048643"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64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8F0EF-BB6E-408B-82CC-940983E023EB}" type="slidenum">
              <a:rPr altLang="en-US" lang="en-US">
                <a:latin typeface="Tahoma" panose="020B0604030504040204" pitchFamily="34" charset="0"/>
              </a:rPr>
              <a:pPr eaLnBrk="1" hangingPunct="1"/>
              <a:t>10</a:t>
            </a:fld>
            <a:endParaRPr altLang="en-US" lang="en-US">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7" name="Slide Image Placeholder 1"/>
          <p:cNvSpPr>
            <a:spLocks noChangeAspect="1" noRot="1" noGrp="1" noTextEdit="1"/>
          </p:cNvSpPr>
          <p:nvPr>
            <p:ph type="sldImg"/>
          </p:nvPr>
        </p:nvSpPr>
        <p:spPr/>
      </p:sp>
      <p:sp>
        <p:nvSpPr>
          <p:cNvPr id="104864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In the case of PVF’s purchasing fulfillment system project, initiation involved these steps:</a:t>
            </a:r>
          </a:p>
          <a:p>
            <a:endParaRPr altLang="en-US" dirty="0" lang="en-US">
              <a:latin typeface="Arial" panose="020B0604020202020204" pitchFamily="34" charset="0"/>
              <a:cs typeface="Arial" panose="020B0604020202020204" pitchFamily="34" charset="0"/>
            </a:endParaRPr>
          </a:p>
          <a:p>
            <a:pPr indent="-228600" marL="228600">
              <a:buAutoNum type="arabicParenR"/>
            </a:pPr>
            <a:r>
              <a:rPr baseline="0" b="0" dirty="0" sz="1200" i="0" kern="1200" kumimoji="1" lang="en-US" strike="noStrike" u="none">
                <a:solidFill>
                  <a:schemeClr val="tx1"/>
                </a:solidFill>
                <a:latin typeface="Arial" charset="0"/>
                <a:ea typeface="+mn-ea"/>
                <a:cs typeface="Arial" charset="0"/>
              </a:rPr>
              <a:t>Juanita observed problems with the existing purchasing system.</a:t>
            </a:r>
          </a:p>
          <a:p>
            <a:pPr indent="-228600" marL="228600">
              <a:buAutoNum type="arabicParenR"/>
            </a:pPr>
            <a:r>
              <a:rPr altLang="en-US" baseline="0" b="0" dirty="0" sz="1200" i="0" kern="1200" kumimoji="1" lang="en-US" strike="noStrike" u="none">
                <a:solidFill>
                  <a:schemeClr val="tx1"/>
                </a:solidFill>
                <a:latin typeface="Arial" charset="0"/>
                <a:ea typeface="+mn-ea"/>
                <a:cs typeface="Arial" charset="0"/>
              </a:rPr>
              <a:t>She contacted Chris from the IS department to set up an SSR.</a:t>
            </a:r>
          </a:p>
          <a:p>
            <a:pPr indent="-228600" marL="228600">
              <a:buAutoNum type="arabicParenR"/>
            </a:pPr>
            <a:r>
              <a:rPr altLang="en-US" baseline="0" b="0" dirty="0" sz="1200" i="0" kern="1200" kumimoji="1" lang="en-US" strike="noStrike" u="none">
                <a:solidFill>
                  <a:schemeClr val="tx1"/>
                </a:solidFill>
                <a:latin typeface="Arial" charset="0"/>
                <a:ea typeface="+mn-ea"/>
                <a:cs typeface="Arial" charset="0"/>
              </a:rPr>
              <a:t>The Systems Priority Board at PVF reviewed and approved the project request.</a:t>
            </a:r>
          </a:p>
          <a:p>
            <a:pPr indent="-228600" marL="228600">
              <a:buAutoNum type="arabicParenR"/>
            </a:pPr>
            <a:r>
              <a:rPr altLang="en-US" baseline="0" b="0" dirty="0" sz="1200" i="0" kern="1200" kumimoji="1" lang="en-US" strike="noStrike" u="none">
                <a:solidFill>
                  <a:schemeClr val="tx1"/>
                </a:solidFill>
                <a:latin typeface="Arial" charset="0"/>
                <a:ea typeface="+mn-ea"/>
                <a:cs typeface="Arial" charset="0"/>
              </a:rPr>
              <a:t>A steering committee was set up to oversee the project.</a:t>
            </a:r>
          </a:p>
          <a:p>
            <a:pPr indent="-228600" marL="228600">
              <a:buAutoNum type="arabicParenR"/>
            </a:pPr>
            <a:r>
              <a:rPr altLang="en-US" baseline="0" b="0" dirty="0" sz="1200" i="0" kern="1200" kumimoji="1" lang="en-US" strike="noStrike" u="none">
                <a:solidFill>
                  <a:schemeClr val="tx1"/>
                </a:solidFill>
                <a:latin typeface="Arial" charset="0"/>
                <a:ea typeface="+mn-ea"/>
                <a:cs typeface="Arial" charset="0"/>
              </a:rPr>
              <a:t>A detailed project plan was developed and executed.</a:t>
            </a:r>
            <a:endParaRPr altLang="en-US" dirty="0" lang="en-US">
              <a:latin typeface="Arial" panose="020B0604020202020204" pitchFamily="34" charset="0"/>
              <a:cs typeface="Arial" panose="020B0604020202020204" pitchFamily="34" charset="0"/>
            </a:endParaRPr>
          </a:p>
        </p:txBody>
      </p:sp>
      <p:sp>
        <p:nvSpPr>
          <p:cNvPr id="104864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51F377-6CE7-4C7A-B58E-A7F896634252}" type="slidenum">
              <a:rPr altLang="en-US" lang="en-US">
                <a:latin typeface="Tahoma" panose="020B0604030504040204" pitchFamily="34" charset="0"/>
              </a:rPr>
              <a:pPr eaLnBrk="1" hangingPunct="1"/>
              <a:t>11</a:t>
            </a:fld>
            <a:endParaRPr altLang="en-US" lang="en-US">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2" name="Slide Image Placeholder 1"/>
          <p:cNvSpPr>
            <a:spLocks noChangeAspect="1" noRot="1" noGrp="1" noTextEdit="1"/>
          </p:cNvSpPr>
          <p:nvPr>
            <p:ph type="sldImg"/>
          </p:nvPr>
        </p:nvSpPr>
        <p:spPr/>
      </p:sp>
      <p:sp>
        <p:nvSpPr>
          <p:cNvPr id="104865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project workbook contains all of the documentation regarding the project. For example, the SSR we saw in a previous slide is contained kept</a:t>
            </a:r>
            <a:r>
              <a:rPr altLang="en-US" baseline="0" dirty="0" lang="en-US">
                <a:latin typeface="Arial" panose="020B0604020202020204" pitchFamily="34" charset="0"/>
                <a:cs typeface="Arial" panose="020B0604020202020204" pitchFamily="34" charset="0"/>
              </a:rPr>
              <a:t> in the workbook. </a:t>
            </a:r>
            <a:r>
              <a:rPr altLang="en-US" dirty="0" lang="en-US">
                <a:latin typeface="Arial" panose="020B0604020202020204" pitchFamily="34" charset="0"/>
                <a:cs typeface="Arial" panose="020B0604020202020204" pitchFamily="34" charset="0"/>
              </a:rPr>
              <a:t> </a:t>
            </a:r>
          </a:p>
          <a:p>
            <a:endParaRPr altLang="en-US" dirty="0" lang="en-US">
              <a:latin typeface="Arial" panose="020B0604020202020204" pitchFamily="34" charset="0"/>
              <a:cs typeface="Arial" panose="020B0604020202020204" pitchFamily="34" charset="0"/>
            </a:endParaRPr>
          </a:p>
          <a:p>
            <a:r>
              <a:rPr altLang="en-US" dirty="0" lang="en-US">
                <a:latin typeface="Arial" panose="020B0604020202020204" pitchFamily="34" charset="0"/>
                <a:cs typeface="Arial" panose="020B0604020202020204" pitchFamily="34" charset="0"/>
              </a:rPr>
              <a:t>The project workbook will consist of a</a:t>
            </a:r>
            <a:r>
              <a:rPr altLang="en-US" baseline="0" dirty="0" lang="en-US">
                <a:latin typeface="Arial" panose="020B0604020202020204" pitchFamily="34" charset="0"/>
                <a:cs typeface="Arial" panose="020B0604020202020204" pitchFamily="34" charset="0"/>
              </a:rPr>
              <a:t> bunch of other documents that we’ll look at in the next few slides.</a:t>
            </a:r>
            <a:endParaRPr altLang="en-US" dirty="0" lang="en-US">
              <a:latin typeface="Arial" panose="020B0604020202020204" pitchFamily="34" charset="0"/>
              <a:cs typeface="Arial" panose="020B0604020202020204" pitchFamily="34" charset="0"/>
            </a:endParaRPr>
          </a:p>
        </p:txBody>
      </p:sp>
      <p:sp>
        <p:nvSpPr>
          <p:cNvPr id="104865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C837ED-7623-470D-A9C5-C50B3B7EF486}" type="slidenum">
              <a:rPr altLang="en-US" lang="en-US">
                <a:latin typeface="Tahoma" panose="020B0604030504040204" pitchFamily="34" charset="0"/>
              </a:rPr>
              <a:pPr eaLnBrk="1" hangingPunct="1"/>
              <a:t>12</a:t>
            </a:fld>
            <a:endParaRPr altLang="en-US" lang="en-US">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7" name="Slide Image Placeholder 1"/>
          <p:cNvSpPr>
            <a:spLocks noChangeAspect="1" noRot="1" noGrp="1"/>
          </p:cNvSpPr>
          <p:nvPr>
            <p:ph type="sldImg"/>
          </p:nvPr>
        </p:nvSpPr>
        <p:spPr/>
      </p:sp>
      <p:sp>
        <p:nvSpPr>
          <p:cNvPr id="1048658" name="Notes Placeholder 2"/>
          <p:cNvSpPr>
            <a:spLocks noGrp="1"/>
          </p:cNvSpPr>
          <p:nvPr>
            <p:ph type="body" idx="1"/>
          </p:nvPr>
        </p:nvSpPr>
        <p:spPr/>
        <p:txBody>
          <a:bodyPr/>
          <a:p>
            <a:r>
              <a:rPr dirty="0" lang="en-US"/>
              <a:t>The project charter gives</a:t>
            </a:r>
            <a:r>
              <a:rPr baseline="0" dirty="0" lang="en-US"/>
              <a:t> a formal expression of the common understanding between the IS project team and the client. Different companies may have different formats for their project charters.</a:t>
            </a:r>
          </a:p>
          <a:p>
            <a:endParaRPr baseline="0" dirty="0" lang="en-US"/>
          </a:p>
          <a:p>
            <a:r>
              <a:rPr baseline="0" dirty="0" lang="en-US"/>
              <a:t>The project charter is another document that goes into the project workbook.</a:t>
            </a:r>
          </a:p>
          <a:p>
            <a:endParaRPr baseline="0" dirty="0" lang="en-US"/>
          </a:p>
          <a:p>
            <a:endParaRPr dirty="0" lang="en-US"/>
          </a:p>
        </p:txBody>
      </p:sp>
      <p:sp>
        <p:nvSpPr>
          <p:cNvPr id="1048659" name="Slide Number Placeholder 3"/>
          <p:cNvSpPr>
            <a:spLocks noGrp="1"/>
          </p:cNvSpPr>
          <p:nvPr>
            <p:ph type="sldNum" sz="quarter" idx="10"/>
          </p:nvPr>
        </p:nvSpPr>
        <p:spPr/>
        <p:txBody>
          <a:bodyPr/>
          <a:p>
            <a:fld id="{F5F488AC-279B-4D8B-A679-FF80C5A02C55}" type="slidenum">
              <a:rPr altLang="en-US" lang="en-US" smtClean="0"/>
              <a:t>13</a:t>
            </a:fld>
            <a:endParaRPr altLang="en-US"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7" name="Slide Image Placeholder 1"/>
          <p:cNvSpPr>
            <a:spLocks noChangeAspect="1" noRot="1" noGrp="1" noTextEdit="1"/>
          </p:cNvSpPr>
          <p:nvPr>
            <p:ph type="sldImg"/>
          </p:nvPr>
        </p:nvSpPr>
        <p:spPr/>
      </p:sp>
      <p:sp>
        <p:nvSpPr>
          <p:cNvPr id="104866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As you can see, project planning involves several different activities.</a:t>
            </a:r>
            <a:r>
              <a:rPr altLang="en-US" baseline="0" dirty="0" lang="en-US">
                <a:latin typeface="Arial" panose="020B0604020202020204" pitchFamily="34" charset="0"/>
                <a:cs typeface="Arial" panose="020B0604020202020204" pitchFamily="34" charset="0"/>
              </a:rPr>
              <a:t> Some of these tasks can be aided with project management software tools, like Microsoft Project. For example, MS Project directly helps with #2, 3, 4, 8, and 10.</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We’ll see some MS project screenshots in future slides. These MS Project files will also be part of the project workbook.</a:t>
            </a:r>
            <a:endParaRPr altLang="en-US" dirty="0" lang="en-US">
              <a:latin typeface="Arial" panose="020B0604020202020204" pitchFamily="34" charset="0"/>
              <a:cs typeface="Arial" panose="020B0604020202020204" pitchFamily="34" charset="0"/>
            </a:endParaRPr>
          </a:p>
        </p:txBody>
      </p:sp>
      <p:sp>
        <p:nvSpPr>
          <p:cNvPr id="104866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0F42D8-0D43-4545-9DAA-7B82C9E1F67B}" type="slidenum">
              <a:rPr altLang="en-US" lang="en-US">
                <a:latin typeface="Tahoma" panose="020B0604030504040204" pitchFamily="34" charset="0"/>
              </a:rPr>
              <a:pPr eaLnBrk="1" hangingPunct="1"/>
              <a:t>14</a:t>
            </a:fld>
            <a:endParaRPr altLang="en-US" lang="en-US">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2" name="Slide Image Placeholder 1"/>
          <p:cNvSpPr>
            <a:spLocks noChangeAspect="1" noRot="1" noGrp="1" noTextEdit="1"/>
          </p:cNvSpPr>
          <p:nvPr>
            <p:ph type="sldImg"/>
          </p:nvPr>
        </p:nvSpPr>
        <p:spPr/>
      </p:sp>
      <p:sp>
        <p:nvSpPr>
          <p:cNvPr id="104867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general principal is that we need to accept the fact of uncertainty, and that things will change over time. So, although we want</a:t>
            </a:r>
            <a:r>
              <a:rPr altLang="en-US" baseline="0" dirty="0" lang="en-US">
                <a:latin typeface="Arial" panose="020B0604020202020204" pitchFamily="34" charset="0"/>
                <a:cs typeface="Arial" panose="020B0604020202020204" pitchFamily="34" charset="0"/>
              </a:rPr>
              <a:t> a detailed idea of what we’re going to do in the immediate future, we allow for more flexibility as time goes on. </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This implies that planning is always going on. Plans are revisited and evolve over time.</a:t>
            </a:r>
            <a:endParaRPr altLang="en-US" dirty="0" lang="en-US">
              <a:latin typeface="Arial" panose="020B0604020202020204" pitchFamily="34" charset="0"/>
              <a:cs typeface="Arial" panose="020B0604020202020204" pitchFamily="34" charset="0"/>
            </a:endParaRPr>
          </a:p>
        </p:txBody>
      </p:sp>
      <p:sp>
        <p:nvSpPr>
          <p:cNvPr id="104867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C93013-E769-47A6-BCC6-57787176DD71}" type="slidenum">
              <a:rPr altLang="en-US" lang="en-US">
                <a:latin typeface="Tahoma" panose="020B0604030504040204" pitchFamily="34" charset="0"/>
              </a:rPr>
              <a:pPr eaLnBrk="1" hangingPunct="1"/>
              <a:t>15</a:t>
            </a:fld>
            <a:endParaRPr altLang="en-US" lang="en-US">
              <a:latin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7" name="Slide Image Placeholder 1"/>
          <p:cNvSpPr>
            <a:spLocks noChangeAspect="1" noRot="1" noGrp="1" noTextEdit="1"/>
          </p:cNvSpPr>
          <p:nvPr>
            <p:ph type="sldImg"/>
          </p:nvPr>
        </p:nvSpPr>
        <p:spPr/>
      </p:sp>
      <p:sp>
        <p:nvSpPr>
          <p:cNvPr id="104867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It’s important to watch out for “scope creep”, where the project</a:t>
            </a:r>
            <a:r>
              <a:rPr altLang="en-US" baseline="0" dirty="0" lang="en-US">
                <a:latin typeface="Arial" panose="020B0604020202020204" pitchFamily="34" charset="0"/>
                <a:cs typeface="Arial" panose="020B0604020202020204" pitchFamily="34" charset="0"/>
              </a:rPr>
              <a:t> requirements grow too much. To avoid this, part of the planning process is to define the expectations ahead of time. </a:t>
            </a:r>
          </a:p>
          <a:p>
            <a:endParaRPr altLang="en-US" baseline="0"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p:txBody>
      </p:sp>
      <p:sp>
        <p:nvSpPr>
          <p:cNvPr id="104867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60E826-4B24-42F7-A0D2-138B62313E4C}" type="slidenum">
              <a:rPr altLang="en-US" lang="en-US">
                <a:latin typeface="Tahoma" panose="020B0604030504040204" pitchFamily="34" charset="0"/>
              </a:rPr>
              <a:pPr eaLnBrk="1" hangingPunct="1"/>
              <a:t>16</a:t>
            </a:fld>
            <a:endParaRPr altLang="en-US" lang="en-US">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82" name="Slide Image Placeholder 1"/>
          <p:cNvSpPr>
            <a:spLocks noChangeAspect="1" noRot="1" noGrp="1"/>
          </p:cNvSpPr>
          <p:nvPr>
            <p:ph type="sldImg"/>
          </p:nvPr>
        </p:nvSpPr>
        <p:spPr/>
      </p:sp>
      <p:sp>
        <p:nvSpPr>
          <p:cNvPr id="1048683" name="Notes Placeholder 2"/>
          <p:cNvSpPr>
            <a:spLocks noGrp="1"/>
          </p:cNvSpPr>
          <p:nvPr>
            <p:ph type="body" idx="1"/>
          </p:nvPr>
        </p:nvSpPr>
        <p:spPr/>
        <p:txBody>
          <a:bodyPr/>
          <a:p>
            <a:endParaRPr dirty="0" lang="en-US"/>
          </a:p>
        </p:txBody>
      </p:sp>
      <p:sp>
        <p:nvSpPr>
          <p:cNvPr id="1048684" name="Slide Number Placeholder 3"/>
          <p:cNvSpPr>
            <a:spLocks noGrp="1"/>
          </p:cNvSpPr>
          <p:nvPr>
            <p:ph type="sldNum" sz="quarter" idx="10"/>
          </p:nvPr>
        </p:nvSpPr>
        <p:spPr/>
        <p:txBody>
          <a:bodyPr/>
          <a:p>
            <a:fld id="{F5F488AC-279B-4D8B-A679-FF80C5A02C55}" type="slidenum">
              <a:rPr altLang="en-US" lang="en-US" smtClean="0"/>
              <a:t>17</a:t>
            </a:fld>
            <a:endParaRPr altLang="en-US"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89" name="Slide Image Placeholder 1"/>
          <p:cNvSpPr>
            <a:spLocks noChangeAspect="1" noRot="1" noGrp="1" noTextEdit="1"/>
          </p:cNvSpPr>
          <p:nvPr>
            <p:ph type="sldImg"/>
          </p:nvPr>
        </p:nvSpPr>
        <p:spPr/>
      </p:sp>
      <p:sp>
        <p:nvSpPr>
          <p:cNvPr id="1048690"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is a typical</a:t>
            </a:r>
            <a:r>
              <a:rPr altLang="en-US" baseline="0" dirty="0" lang="en-US">
                <a:latin typeface="Arial" panose="020B0604020202020204" pitchFamily="34" charset="0"/>
                <a:cs typeface="Arial" panose="020B0604020202020204" pitchFamily="34" charset="0"/>
              </a:rPr>
              <a:t> Microsoft Project screen. </a:t>
            </a:r>
            <a:r>
              <a:rPr altLang="en-US" dirty="0" lang="en-US">
                <a:latin typeface="Arial" panose="020B0604020202020204" pitchFamily="34" charset="0"/>
                <a:cs typeface="Arial" panose="020B0604020202020204" pitchFamily="34" charset="0"/>
              </a:rPr>
              <a:t>The left part of this screen is a Work Breakdown Structure</a:t>
            </a:r>
            <a:r>
              <a:rPr altLang="en-US" baseline="0" dirty="0" lang="en-US">
                <a:latin typeface="Arial" panose="020B0604020202020204" pitchFamily="34" charset="0"/>
                <a:cs typeface="Arial" panose="020B0604020202020204" pitchFamily="34" charset="0"/>
              </a:rPr>
              <a:t> (WBS), which shows the hierarchy of tasks, subtasks, sub-subtasks, etc. The boldfaced tasks are summary tasks, and their durations are based on the durations and dependencies of their subtasks. MS Project automatically calculates project duration based on how you set the task durations and dependencies.</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The durations and dependencies between these tasks are shown graphically in the Gantt chart to the right. You can use either the WBS of the Gantt chart or both as you set up the project schedule.</a:t>
            </a:r>
            <a:endParaRPr altLang="en-US" dirty="0" lang="en-US">
              <a:latin typeface="Arial" panose="020B0604020202020204" pitchFamily="34" charset="0"/>
              <a:cs typeface="Arial" panose="020B0604020202020204" pitchFamily="34" charset="0"/>
            </a:endParaRPr>
          </a:p>
        </p:txBody>
      </p:sp>
      <p:sp>
        <p:nvSpPr>
          <p:cNvPr id="104869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0CBFFA-3EB8-4997-8761-1D2CFAA3E6DB}" type="slidenum">
              <a:rPr altLang="en-US" lang="en-US">
                <a:latin typeface="Tahoma" panose="020B0604030504040204" pitchFamily="34" charset="0"/>
              </a:rPr>
              <a:pPr eaLnBrk="1" hangingPunct="1"/>
              <a:t>18</a:t>
            </a:fld>
            <a:endParaRPr altLang="en-US" lang="en-US">
              <a:latin typeface="Tahom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94" name="Slide Image Placeholder 1"/>
          <p:cNvSpPr>
            <a:spLocks noChangeAspect="1" noRot="1" noGrp="1" noTextEdit="1"/>
          </p:cNvSpPr>
          <p:nvPr>
            <p:ph type="sldImg"/>
          </p:nvPr>
        </p:nvSpPr>
        <p:spPr/>
      </p:sp>
      <p:sp>
        <p:nvSpPr>
          <p:cNvPr id="1048695"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is another screen shot, that shows the tasks in a network diagram. You have different ways of viewing</a:t>
            </a:r>
            <a:r>
              <a:rPr altLang="en-US" baseline="0" dirty="0" lang="en-US">
                <a:latin typeface="Arial" panose="020B0604020202020204" pitchFamily="34" charset="0"/>
                <a:cs typeface="Arial" panose="020B0604020202020204" pitchFamily="34" charset="0"/>
              </a:rPr>
              <a:t> a project.</a:t>
            </a:r>
            <a:endParaRPr altLang="en-US" dirty="0" lang="en-US">
              <a:latin typeface="Arial" panose="020B0604020202020204" pitchFamily="34" charset="0"/>
              <a:cs typeface="Arial" panose="020B0604020202020204" pitchFamily="34" charset="0"/>
            </a:endParaRPr>
          </a:p>
        </p:txBody>
      </p:sp>
      <p:sp>
        <p:nvSpPr>
          <p:cNvPr id="104869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5B1529-6591-4EB4-9440-C1B18177CBA7}" type="slidenum">
              <a:rPr altLang="en-US" lang="en-US">
                <a:latin typeface="Tahoma" panose="020B0604030504040204" pitchFamily="34" charset="0"/>
              </a:rPr>
              <a:pPr eaLnBrk="1" hangingPunct="1"/>
              <a:t>19</a:t>
            </a:fld>
            <a:endParaRPr altLang="en-US" lang="en-US">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614A7C-2820-4788-9B7C-F00F85172373}" type="slidenum">
              <a:rPr altLang="en-US" lang="en-US">
                <a:latin typeface="Tahoma" panose="020B0604030504040204" pitchFamily="34" charset="0"/>
              </a:rPr>
              <a:pPr eaLnBrk="1" hangingPunct="1"/>
              <a:t>2</a:t>
            </a:fld>
            <a:endParaRPr altLang="en-US" lang="en-US">
              <a:latin typeface="Tahoma" panose="020B0604030504040204" pitchFamily="34" charset="0"/>
            </a:endParaRPr>
          </a:p>
        </p:txBody>
      </p:sp>
      <p:sp>
        <p:nvSpPr>
          <p:cNvPr id="1048603" name="Rectangle 2"/>
          <p:cNvSpPr>
            <a:spLocks noChangeAspect="1" noRot="1" noGrp="1" noChangeArrowheads="1" noTextEdit="1"/>
          </p:cNvSpPr>
          <p:nvPr>
            <p:ph type="sldImg"/>
          </p:nvPr>
        </p:nvSpPr>
        <p:spPr/>
      </p:sp>
      <p:sp>
        <p:nvSpPr>
          <p:cNvPr id="1048604" name="Rectangle 3"/>
          <p:cNvSpPr>
            <a:spLocks noGrp="1" noChangeArrowheads="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p>
            <a:r>
              <a:rPr dirty="0" lang="en-US"/>
              <a:t>COCOMO is a commonly</a:t>
            </a:r>
            <a:r>
              <a:rPr baseline="0" dirty="0" lang="en-US"/>
              <a:t> used tool in software development projects. It provides an estimate of software costs. </a:t>
            </a:r>
          </a:p>
          <a:p>
            <a:endParaRPr baseline="0" dirty="0" lang="en-US"/>
          </a:p>
          <a:p>
            <a:r>
              <a:rPr baseline="0" dirty="0" lang="en-US"/>
              <a:t>When assigning people to tasks, you want to make sure a person’s talents, skills and interests match well with the tasks that need to be done. Some projects divide people into highly specialized roles, whereas in other projects each person gets a variety of different types of tasks. These are important interpersonal issues that a project manager is faced with.</a:t>
            </a:r>
            <a:endParaRPr dirty="0" lang="en-US"/>
          </a:p>
        </p:txBody>
      </p:sp>
      <p:sp>
        <p:nvSpPr>
          <p:cNvPr id="1048701" name="Slide Number Placeholder 3"/>
          <p:cNvSpPr>
            <a:spLocks noGrp="1"/>
          </p:cNvSpPr>
          <p:nvPr>
            <p:ph type="sldNum" sz="quarter" idx="10"/>
          </p:nvPr>
        </p:nvSpPr>
        <p:spPr/>
        <p:txBody>
          <a:bodyPr/>
          <a:p>
            <a:fld id="{F5F488AC-279B-4D8B-A679-FF80C5A02C55}" type="slidenum">
              <a:rPr altLang="en-US" lang="en-US" smtClean="0"/>
              <a:t>20</a:t>
            </a:fld>
            <a:endParaRPr altLang="en-US"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04" name="Slide Image Placeholder 1"/>
          <p:cNvSpPr>
            <a:spLocks noChangeAspect="1" noRot="1" noGrp="1"/>
          </p:cNvSpPr>
          <p:nvPr>
            <p:ph type="sldImg"/>
          </p:nvPr>
        </p:nvSpPr>
        <p:spPr/>
      </p:sp>
      <p:sp>
        <p:nvSpPr>
          <p:cNvPr id="1048705" name="Notes Placeholder 2"/>
          <p:cNvSpPr>
            <a:spLocks noGrp="1"/>
          </p:cNvSpPr>
          <p:nvPr>
            <p:ph type="body" idx="1"/>
          </p:nvPr>
        </p:nvSpPr>
        <p:spPr/>
        <p:txBody>
          <a:bodyPr/>
          <a:p>
            <a:r>
              <a:rPr dirty="0" lang="en-US"/>
              <a:t>A large project may affect many groups within and outside the organization. With all these stakeholders, it is important to</a:t>
            </a:r>
            <a:r>
              <a:rPr baseline="0" dirty="0" lang="en-US"/>
              <a:t> create and execute a workable and efficient plan for keeping everyone in the loop. </a:t>
            </a:r>
            <a:endParaRPr dirty="0" lang="en-US"/>
          </a:p>
        </p:txBody>
      </p:sp>
      <p:sp>
        <p:nvSpPr>
          <p:cNvPr id="1048706" name="Slide Number Placeholder 3"/>
          <p:cNvSpPr>
            <a:spLocks noGrp="1"/>
          </p:cNvSpPr>
          <p:nvPr>
            <p:ph type="sldNum" sz="quarter" idx="10"/>
          </p:nvPr>
        </p:nvSpPr>
        <p:spPr/>
        <p:txBody>
          <a:bodyPr/>
          <a:p>
            <a:fld id="{F5F488AC-279B-4D8B-A679-FF80C5A02C55}" type="slidenum">
              <a:rPr altLang="en-US" lang="en-US" smtClean="0"/>
              <a:t>21</a:t>
            </a:fld>
            <a:endParaRPr altLang="en-US"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10" name="Slide Image Placeholder 1"/>
          <p:cNvSpPr>
            <a:spLocks noChangeAspect="1" noRot="1" noGrp="1"/>
          </p:cNvSpPr>
          <p:nvPr>
            <p:ph type="sldImg"/>
          </p:nvPr>
        </p:nvSpPr>
        <p:spPr/>
      </p:sp>
      <p:sp>
        <p:nvSpPr>
          <p:cNvPr id="1048711" name="Notes Placeholder 2"/>
          <p:cNvSpPr>
            <a:spLocks noGrp="1"/>
          </p:cNvSpPr>
          <p:nvPr>
            <p:ph type="body" idx="1"/>
          </p:nvPr>
        </p:nvSpPr>
        <p:spPr/>
        <p:txBody>
          <a:bodyPr/>
          <a:p>
            <a:r>
              <a:rPr dirty="0" lang="en-US"/>
              <a:t>This grid is a good expression of the communication plan. And it would be another document to add to the project workbook.</a:t>
            </a:r>
          </a:p>
        </p:txBody>
      </p:sp>
      <p:sp>
        <p:nvSpPr>
          <p:cNvPr id="1048712" name="Slide Number Placeholder 3"/>
          <p:cNvSpPr>
            <a:spLocks noGrp="1"/>
          </p:cNvSpPr>
          <p:nvPr>
            <p:ph type="sldNum" sz="quarter" idx="10"/>
          </p:nvPr>
        </p:nvSpPr>
        <p:spPr/>
        <p:txBody>
          <a:bodyPr/>
          <a:p>
            <a:fld id="{F5F488AC-279B-4D8B-A679-FF80C5A02C55}" type="slidenum">
              <a:rPr altLang="en-US" lang="en-US" smtClean="0"/>
              <a:t>22</a:t>
            </a:fld>
            <a:endParaRPr altLang="en-US"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21" name="Slide Image Placeholder 1"/>
          <p:cNvSpPr>
            <a:spLocks noChangeAspect="1" noRot="1" noGrp="1" noTextEdit="1"/>
          </p:cNvSpPr>
          <p:nvPr>
            <p:ph type="sldImg"/>
          </p:nvPr>
        </p:nvSpPr>
        <p:spPr/>
      </p:sp>
      <p:sp>
        <p:nvSpPr>
          <p:cNvPr id="104872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Spreadsheet software like Microsoft Excel is often used for budgeting.</a:t>
            </a:r>
            <a:r>
              <a:rPr altLang="en-US" baseline="0" dirty="0" lang="en-US">
                <a:latin typeface="Arial" panose="020B0604020202020204" pitchFamily="34" charset="0"/>
                <a:cs typeface="Arial" panose="020B0604020202020204" pitchFamily="34" charset="0"/>
              </a:rPr>
              <a:t> MS Project also provides a vehicle for budgeting, which is tied to the scheduling and resource allocation parts of the tool.</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Obviously, the project budget is another important part of the overall project workbook.</a:t>
            </a:r>
            <a:endParaRPr altLang="en-US" dirty="0" lang="en-US">
              <a:latin typeface="Arial" panose="020B0604020202020204" pitchFamily="34" charset="0"/>
              <a:cs typeface="Arial" panose="020B0604020202020204" pitchFamily="34" charset="0"/>
            </a:endParaRPr>
          </a:p>
        </p:txBody>
      </p:sp>
      <p:sp>
        <p:nvSpPr>
          <p:cNvPr id="104872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4BC411-D0B1-4195-9A97-F807AB156217}" type="slidenum">
              <a:rPr altLang="en-US" lang="en-US">
                <a:latin typeface="Tahoma" panose="020B0604030504040204" pitchFamily="34" charset="0"/>
              </a:rPr>
              <a:pPr eaLnBrk="1" hangingPunct="1"/>
              <a:t>25</a:t>
            </a:fld>
            <a:endParaRPr altLang="en-US" lang="en-US">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26" name="Slide Image Placeholder 1"/>
          <p:cNvSpPr>
            <a:spLocks noChangeAspect="1" noRot="1" noGrp="1"/>
          </p:cNvSpPr>
          <p:nvPr>
            <p:ph type="sldImg"/>
          </p:nvPr>
        </p:nvSpPr>
        <p:spPr/>
      </p:sp>
      <p:sp>
        <p:nvSpPr>
          <p:cNvPr id="1048727" name="Notes Placeholder 2"/>
          <p:cNvSpPr>
            <a:spLocks noGrp="1"/>
          </p:cNvSpPr>
          <p:nvPr>
            <p:ph type="body" idx="1"/>
          </p:nvPr>
        </p:nvSpPr>
        <p:spPr/>
        <p:txBody>
          <a:bodyPr/>
          <a:p>
            <a:r>
              <a:rPr dirty="0" lang="en-US"/>
              <a:t>By “baseline” we mean a standard against</a:t>
            </a:r>
            <a:r>
              <a:rPr baseline="0" dirty="0" lang="en-US"/>
              <a:t> which we’ll evaluate the project’s actual progress. The baseline is our prediction. Remember that we talked about uncertainty, which is why the project plan can’t be too detailed for the long-term future. So, it’s not surprising that the baseline plan will be modified as time goes on. </a:t>
            </a:r>
          </a:p>
          <a:p>
            <a:endParaRPr baseline="0" dirty="0" lang="en-US"/>
          </a:p>
          <a:p>
            <a:r>
              <a:rPr baseline="0" dirty="0" lang="en-US"/>
              <a:t>But it gives us a direction by setting goals and expectations, in terms of both time and financial cost.</a:t>
            </a:r>
          </a:p>
          <a:p>
            <a:endParaRPr baseline="0" dirty="0" lang="en-US"/>
          </a:p>
          <a:p>
            <a:r>
              <a:rPr baseline="0" dirty="0" lang="en-US"/>
              <a:t>Microsoft Project includes the capability to set a baseline plan and compare it to actual progress.</a:t>
            </a:r>
            <a:endParaRPr dirty="0" lang="en-US"/>
          </a:p>
        </p:txBody>
      </p:sp>
      <p:sp>
        <p:nvSpPr>
          <p:cNvPr id="1048728" name="Slide Number Placeholder 3"/>
          <p:cNvSpPr>
            <a:spLocks noGrp="1"/>
          </p:cNvSpPr>
          <p:nvPr>
            <p:ph type="sldNum" sz="quarter" idx="10"/>
          </p:nvPr>
        </p:nvSpPr>
        <p:spPr/>
        <p:txBody>
          <a:bodyPr/>
          <a:p>
            <a:fld id="{F5F488AC-279B-4D8B-A679-FF80C5A02C55}" type="slidenum">
              <a:rPr altLang="en-US" lang="en-US" smtClean="0"/>
              <a:t>26</a:t>
            </a:fld>
            <a:endParaRPr altLang="en-US"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31" name="Slide Image Placeholder 1"/>
          <p:cNvSpPr>
            <a:spLocks noChangeAspect="1" noRot="1" noGrp="1" noTextEdit="1"/>
          </p:cNvSpPr>
          <p:nvPr>
            <p:ph type="sldImg"/>
          </p:nvPr>
        </p:nvSpPr>
        <p:spPr/>
      </p:sp>
      <p:sp>
        <p:nvSpPr>
          <p:cNvPr id="104873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Phase 2 was about planning the project. At phase 3, the activities</a:t>
            </a:r>
            <a:r>
              <a:rPr altLang="en-US" baseline="0" dirty="0" lang="en-US">
                <a:latin typeface="Arial" panose="020B0604020202020204" pitchFamily="34" charset="0"/>
                <a:cs typeface="Arial" panose="020B0604020202020204" pitchFamily="34" charset="0"/>
              </a:rPr>
              <a:t> defined in the project plan are actually tackled by the people (resources) who are assigned these tasks. While the project is being executed, the project manager monitors progress and adjusts plans, resource allocation, etc. accordingly. All the time, new documentation is added to the project workbook, and the communication channels remain open and active.</a:t>
            </a:r>
            <a:endParaRPr altLang="en-US" dirty="0" lang="en-US">
              <a:latin typeface="Arial" panose="020B0604020202020204" pitchFamily="34" charset="0"/>
              <a:cs typeface="Arial" panose="020B0604020202020204" pitchFamily="34" charset="0"/>
            </a:endParaRPr>
          </a:p>
        </p:txBody>
      </p:sp>
      <p:sp>
        <p:nvSpPr>
          <p:cNvPr id="104873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307073-C9F6-4C91-BB82-6926B71A1111}" type="slidenum">
              <a:rPr altLang="en-US" lang="en-US">
                <a:latin typeface="Tahoma" panose="020B0604030504040204" pitchFamily="34" charset="0"/>
              </a:rPr>
              <a:pPr eaLnBrk="1" hangingPunct="1"/>
              <a:t>27</a:t>
            </a:fld>
            <a:endParaRPr altLang="en-US" lang="en-US">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37" name="Slide Image Placeholder 1"/>
          <p:cNvSpPr>
            <a:spLocks noChangeAspect="1" noRot="1" noGrp="1" noTextEdit="1"/>
          </p:cNvSpPr>
          <p:nvPr>
            <p:ph type="sldImg"/>
          </p:nvPr>
        </p:nvSpPr>
        <p:spPr/>
      </p:sp>
      <p:sp>
        <p:nvSpPr>
          <p:cNvPr id="104873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red bars are the critical path, which means that these tasks cannot be delayed or</a:t>
            </a:r>
            <a:r>
              <a:rPr altLang="en-US" baseline="0" dirty="0" lang="en-US">
                <a:latin typeface="Arial" panose="020B0604020202020204" pitchFamily="34" charset="0"/>
                <a:cs typeface="Arial" panose="020B0604020202020204" pitchFamily="34" charset="0"/>
              </a:rPr>
              <a:t> lengthened without affecting the overall duration of the project. There is a precise algorithm for calculating the critical path in a project, and we’ll go through this formula shortly. Fortunately, project management tools like Microsoft Project automatically calculate critical paths.</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The little black bars inside the blue bars of the Gantt chart show how much of the task is actually completed. So, here we see a case of using MS Project to monitor and track progress during project execution.</a:t>
            </a:r>
            <a:endParaRPr altLang="en-US" dirty="0" lang="en-US">
              <a:latin typeface="Arial" panose="020B0604020202020204" pitchFamily="34" charset="0"/>
              <a:cs typeface="Arial" panose="020B0604020202020204" pitchFamily="34" charset="0"/>
            </a:endParaRPr>
          </a:p>
        </p:txBody>
      </p:sp>
      <p:sp>
        <p:nvSpPr>
          <p:cNvPr id="104873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76E54C-D296-4692-9975-796DF8717B3C}" type="slidenum">
              <a:rPr altLang="en-US" lang="en-US">
                <a:latin typeface="Tahoma" panose="020B0604030504040204" pitchFamily="34" charset="0"/>
              </a:rPr>
              <a:pPr eaLnBrk="1" hangingPunct="1"/>
              <a:t>28</a:t>
            </a:fld>
            <a:endParaRPr altLang="en-US" lang="en-US">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41" name="Slide Image Placeholder 1"/>
          <p:cNvSpPr>
            <a:spLocks noChangeAspect="1" noRot="1" noGrp="1" noTextEdit="1"/>
          </p:cNvSpPr>
          <p:nvPr>
            <p:ph type="sldImg"/>
          </p:nvPr>
        </p:nvSpPr>
        <p:spPr/>
      </p:sp>
      <p:sp>
        <p:nvSpPr>
          <p:cNvPr id="104874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We’ve already talked about the importance</a:t>
            </a:r>
            <a:r>
              <a:rPr altLang="en-US" baseline="0" dirty="0" lang="en-US">
                <a:latin typeface="Arial" panose="020B0604020202020204" pitchFamily="34" charset="0"/>
                <a:cs typeface="Arial" panose="020B0604020202020204" pitchFamily="34" charset="0"/>
              </a:rPr>
              <a:t> of communication, and in the planning phase we discussed the construction of a communication plan. This table shows several different modes of communication that are possible among project stakeholders. Most teams will use multiple of these methods.</a:t>
            </a:r>
            <a:endParaRPr altLang="en-US" dirty="0" lang="en-US">
              <a:latin typeface="Arial" panose="020B0604020202020204" pitchFamily="34" charset="0"/>
              <a:cs typeface="Arial" panose="020B0604020202020204" pitchFamily="34" charset="0"/>
            </a:endParaRPr>
          </a:p>
        </p:txBody>
      </p:sp>
      <p:sp>
        <p:nvSpPr>
          <p:cNvPr id="104874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187584-04D2-4E3B-BE5F-445B7D419B42}" type="slidenum">
              <a:rPr altLang="en-US" lang="en-US">
                <a:latin typeface="Tahoma" panose="020B0604030504040204" pitchFamily="34" charset="0"/>
              </a:rPr>
              <a:pPr eaLnBrk="1" hangingPunct="1"/>
              <a:t>29</a:t>
            </a:fld>
            <a:endParaRPr altLang="en-US" lang="en-US">
              <a:latin typeface="Tahom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46" name="Slide Image Placeholder 1"/>
          <p:cNvSpPr>
            <a:spLocks noChangeAspect="1" noRot="1" noGrp="1" noTextEdit="1"/>
          </p:cNvSpPr>
          <p:nvPr>
            <p:ph type="sldImg"/>
          </p:nvPr>
        </p:nvSpPr>
        <p:spPr/>
      </p:sp>
      <p:sp>
        <p:nvSpPr>
          <p:cNvPr id="104874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At some point in time, the project ends. These are the three main activities of this final phase.</a:t>
            </a:r>
          </a:p>
          <a:p>
            <a:endParaRPr altLang="en-US" dirty="0" lang="en-US">
              <a:latin typeface="Arial" panose="020B0604020202020204" pitchFamily="34" charset="0"/>
              <a:cs typeface="Arial" panose="020B0604020202020204" pitchFamily="34" charset="0"/>
            </a:endParaRPr>
          </a:p>
          <a:p>
            <a:r>
              <a:rPr altLang="en-US" dirty="0" lang="en-US">
                <a:latin typeface="Arial" panose="020B0604020202020204" pitchFamily="34" charset="0"/>
                <a:cs typeface="Arial" panose="020B0604020202020204" pitchFamily="34" charset="0"/>
              </a:rPr>
              <a:t>Closing the project involves </a:t>
            </a:r>
            <a:r>
              <a:rPr dirty="0" lang="en-US"/>
              <a:t>reassigning team members to other jobs, assessing team member performance, notifying stakeholders that project has ended, and celebrating team accomplishments.</a:t>
            </a:r>
          </a:p>
          <a:p>
            <a:endParaRPr dirty="0" lang="en-US"/>
          </a:p>
          <a:p>
            <a:r>
              <a:rPr dirty="0" lang="en-US"/>
              <a:t>It’s important</a:t>
            </a:r>
            <a:r>
              <a:rPr baseline="0" dirty="0" lang="en-US"/>
              <a:t> to perform post project reviews in order to benefit from reflecting on “lessons learned”. Sometimes this is called a postmortem review.</a:t>
            </a:r>
          </a:p>
          <a:p>
            <a:endParaRPr baseline="0" dirty="0" lang="en-US"/>
          </a:p>
          <a:p>
            <a:r>
              <a:rPr baseline="0" dirty="0" lang="en-US"/>
              <a:t>It’s important to get the agreement that the terms of the SSR have been met and the contract is complete.</a:t>
            </a:r>
            <a:endParaRPr dirty="0" lang="en-US"/>
          </a:p>
          <a:p>
            <a:endParaRPr altLang="en-US" dirty="0" lang="en-US">
              <a:latin typeface="Arial" panose="020B0604020202020204" pitchFamily="34" charset="0"/>
              <a:cs typeface="Arial" panose="020B0604020202020204" pitchFamily="34" charset="0"/>
            </a:endParaRPr>
          </a:p>
        </p:txBody>
      </p:sp>
      <p:sp>
        <p:nvSpPr>
          <p:cNvPr id="104874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5A2E7E-1EFE-4931-89FD-2B08E19FF033}" type="slidenum">
              <a:rPr altLang="en-US" lang="en-US">
                <a:latin typeface="Tahoma" panose="020B0604030504040204" pitchFamily="34" charset="0"/>
              </a:rPr>
              <a:pPr eaLnBrk="1" hangingPunct="1"/>
              <a:t>30</a:t>
            </a:fld>
            <a:endParaRPr altLang="en-US" lang="en-US">
              <a:latin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51" name="Slide Image Placeholder 1"/>
          <p:cNvSpPr>
            <a:spLocks noChangeAspect="1" noRot="1" noGrp="1" noTextEdit="1"/>
          </p:cNvSpPr>
          <p:nvPr>
            <p:ph type="sldImg"/>
          </p:nvPr>
        </p:nvSpPr>
        <p:spPr/>
      </p:sp>
      <p:sp>
        <p:nvSpPr>
          <p:cNvPr id="104875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We’ve already seen a few</a:t>
            </a:r>
            <a:r>
              <a:rPr altLang="en-US" baseline="0" dirty="0" lang="en-US">
                <a:latin typeface="Arial" panose="020B0604020202020204" pitchFamily="34" charset="0"/>
                <a:cs typeface="Arial" panose="020B0604020202020204" pitchFamily="34" charset="0"/>
              </a:rPr>
              <a:t> screen shots of Gantt charts and network diagrams. In the following slides, we delve a little deeper into the calculations that take place when creating project schedules.</a:t>
            </a:r>
            <a:endParaRPr altLang="en-US" dirty="0" lang="en-US">
              <a:latin typeface="Arial" panose="020B0604020202020204" pitchFamily="34" charset="0"/>
              <a:cs typeface="Arial" panose="020B0604020202020204" pitchFamily="34" charset="0"/>
            </a:endParaRPr>
          </a:p>
        </p:txBody>
      </p:sp>
      <p:sp>
        <p:nvSpPr>
          <p:cNvPr id="104875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993F7A-1D42-4B8F-845A-513CB6E86CB0}" type="slidenum">
              <a:rPr altLang="en-US" lang="en-US">
                <a:latin typeface="Tahoma" panose="020B0604030504040204" pitchFamily="34" charset="0"/>
              </a:rPr>
              <a:pPr eaLnBrk="1" hangingPunct="1"/>
              <a:t>31</a:t>
            </a:fld>
            <a:endParaRPr altLang="en-US" lang="en-US">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07" name="Slide Image Placeholder 1"/>
          <p:cNvSpPr>
            <a:spLocks noChangeAspect="1" noRot="1" noGrp="1" noTextEdit="1"/>
          </p:cNvSpPr>
          <p:nvPr>
            <p:ph type="sldImg"/>
          </p:nvPr>
        </p:nvSpPr>
        <p:spPr/>
      </p:sp>
      <p:sp>
        <p:nvSpPr>
          <p:cNvPr id="1048608"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60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8B1140-8227-438A-B834-C714477A62F2}" type="slidenum">
              <a:rPr altLang="en-US" lang="en-US">
                <a:latin typeface="Tahoma" panose="020B0604030504040204" pitchFamily="34" charset="0"/>
              </a:rPr>
              <a:pPr eaLnBrk="1" hangingPunct="1"/>
              <a:t>3</a:t>
            </a:fld>
            <a:endParaRPr altLang="en-US" lang="en-US">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56" name="Slide Image Placeholder 1"/>
          <p:cNvSpPr>
            <a:spLocks noChangeAspect="1" noRot="1" noGrp="1" noTextEdit="1"/>
          </p:cNvSpPr>
          <p:nvPr>
            <p:ph type="sldImg"/>
          </p:nvPr>
        </p:nvSpPr>
        <p:spPr/>
      </p:sp>
      <p:sp>
        <p:nvSpPr>
          <p:cNvPr id="104875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Each</a:t>
            </a:r>
            <a:r>
              <a:rPr altLang="en-US" baseline="0" dirty="0" lang="en-US">
                <a:latin typeface="Arial" panose="020B0604020202020204" pitchFamily="34" charset="0"/>
                <a:cs typeface="Arial" panose="020B0604020202020204" pitchFamily="34" charset="0"/>
              </a:rPr>
              <a:t> type of chart has its advantages. You may want to flip from one to another.</a:t>
            </a:r>
            <a:endParaRPr altLang="en-US" dirty="0" lang="en-US">
              <a:latin typeface="Arial" panose="020B0604020202020204" pitchFamily="34" charset="0"/>
              <a:cs typeface="Arial" panose="020B0604020202020204" pitchFamily="34" charset="0"/>
            </a:endParaRPr>
          </a:p>
        </p:txBody>
      </p:sp>
      <p:sp>
        <p:nvSpPr>
          <p:cNvPr id="104875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B2BB04-A2BB-4074-B1C2-0D1A11061C5E}" type="slidenum">
              <a:rPr altLang="en-US" lang="en-US">
                <a:latin typeface="Tahoma" panose="020B0604030504040204" pitchFamily="34" charset="0"/>
              </a:rPr>
              <a:pPr eaLnBrk="1" hangingPunct="1"/>
              <a:t>32</a:t>
            </a:fld>
            <a:endParaRPr altLang="en-US" lang="en-US">
              <a:latin typeface="Tahom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61" name="Slide Image Placeholder 1"/>
          <p:cNvSpPr>
            <a:spLocks noChangeAspect="1" noRot="1" noGrp="1" noTextEdit="1"/>
          </p:cNvSpPr>
          <p:nvPr>
            <p:ph type="sldImg"/>
          </p:nvPr>
        </p:nvSpPr>
        <p:spPr/>
      </p:sp>
      <p:sp>
        <p:nvSpPr>
          <p:cNvPr id="104876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Here they are in Microsoft</a:t>
            </a:r>
            <a:r>
              <a:rPr altLang="en-US" baseline="0" dirty="0" lang="en-US">
                <a:latin typeface="Arial" panose="020B0604020202020204" pitchFamily="34" charset="0"/>
                <a:cs typeface="Arial" panose="020B0604020202020204" pitchFamily="34" charset="0"/>
              </a:rPr>
              <a:t> Project.</a:t>
            </a:r>
            <a:endParaRPr altLang="en-US" dirty="0" lang="en-US">
              <a:latin typeface="Arial" panose="020B0604020202020204" pitchFamily="34" charset="0"/>
              <a:cs typeface="Arial" panose="020B0604020202020204" pitchFamily="34" charset="0"/>
            </a:endParaRPr>
          </a:p>
        </p:txBody>
      </p:sp>
      <p:sp>
        <p:nvSpPr>
          <p:cNvPr id="104876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68B6CC-BA84-43EA-9A7C-7207756556B1}" type="slidenum">
              <a:rPr altLang="en-US" lang="en-US">
                <a:latin typeface="Tahoma" panose="020B0604030504040204" pitchFamily="34" charset="0"/>
              </a:rPr>
              <a:pPr eaLnBrk="1" hangingPunct="1"/>
              <a:t>33</a:t>
            </a:fld>
            <a:endParaRPr altLang="en-US" lang="en-US">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66" name="Slide Image Placeholder 1"/>
          <p:cNvSpPr>
            <a:spLocks noChangeAspect="1" noRot="1" noGrp="1" noTextEdit="1"/>
          </p:cNvSpPr>
          <p:nvPr>
            <p:ph type="sldImg"/>
          </p:nvPr>
        </p:nvSpPr>
        <p:spPr/>
      </p:sp>
      <p:sp>
        <p:nvSpPr>
          <p:cNvPr id="104876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diagram notation will be used in future slides as we manually go through the critical path calculation.</a:t>
            </a:r>
            <a:r>
              <a:rPr altLang="en-US" baseline="0" dirty="0" lang="en-US">
                <a:latin typeface="Arial" panose="020B0604020202020204" pitchFamily="34" charset="0"/>
                <a:cs typeface="Arial" panose="020B0604020202020204" pitchFamily="34" charset="0"/>
              </a:rPr>
              <a:t> This diagram shows that task D can take place at the same time that B and C are going. But B needs to complete before C can begin. And, both C and D must be completed in order for E to begin.</a:t>
            </a:r>
            <a:endParaRPr altLang="en-US" dirty="0" lang="en-US">
              <a:latin typeface="Arial" panose="020B0604020202020204" pitchFamily="34" charset="0"/>
              <a:cs typeface="Arial" panose="020B0604020202020204" pitchFamily="34" charset="0"/>
            </a:endParaRPr>
          </a:p>
        </p:txBody>
      </p:sp>
      <p:sp>
        <p:nvSpPr>
          <p:cNvPr id="104876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6EAA7A-DAB2-4232-ABF0-23C4EC545F95}" type="slidenum">
              <a:rPr altLang="en-US" lang="en-US">
                <a:latin typeface="Tahoma" panose="020B0604030504040204" pitchFamily="34" charset="0"/>
              </a:rPr>
              <a:pPr eaLnBrk="1" hangingPunct="1"/>
              <a:t>34</a:t>
            </a:fld>
            <a:endParaRPr altLang="en-US" lang="en-US">
              <a:latin typeface="Tahom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71" name="Slide Image Placeholder 1"/>
          <p:cNvSpPr>
            <a:spLocks noChangeAspect="1" noRot="1" noGrp="1" noTextEdit="1"/>
          </p:cNvSpPr>
          <p:nvPr>
            <p:ph type="sldImg"/>
          </p:nvPr>
        </p:nvSpPr>
        <p:spPr/>
      </p:sp>
      <p:sp>
        <p:nvSpPr>
          <p:cNvPr id="104877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is a simple formula to estimate the time</a:t>
            </a:r>
            <a:r>
              <a:rPr altLang="en-US" baseline="0" dirty="0" lang="en-US">
                <a:latin typeface="Arial" panose="020B0604020202020204" pitchFamily="34" charset="0"/>
                <a:cs typeface="Arial" panose="020B0604020202020204" pitchFamily="34" charset="0"/>
              </a:rPr>
              <a:t> for a task based on our “optimistic”, “realistic”, and “pessimistic” judgments. Each of the detailed tasks in a project can be estimated this way.</a:t>
            </a:r>
            <a:endParaRPr altLang="en-US" dirty="0" lang="en-US">
              <a:latin typeface="Arial" panose="020B0604020202020204" pitchFamily="34" charset="0"/>
              <a:cs typeface="Arial" panose="020B0604020202020204" pitchFamily="34" charset="0"/>
            </a:endParaRPr>
          </a:p>
        </p:txBody>
      </p:sp>
      <p:sp>
        <p:nvSpPr>
          <p:cNvPr id="104877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CBCFE6-DDC6-41EC-8044-B9E5127A1E38}" type="slidenum">
              <a:rPr altLang="en-US" lang="en-US">
                <a:latin typeface="Tahoma" panose="020B0604030504040204" pitchFamily="34" charset="0"/>
              </a:rPr>
              <a:pPr eaLnBrk="1" hangingPunct="1"/>
              <a:t>35</a:t>
            </a:fld>
            <a:endParaRPr altLang="en-US" lang="en-US">
              <a:latin typeface="Tahoma" panose="020B060403050404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76" name="Slide Image Placeholder 1"/>
          <p:cNvSpPr>
            <a:spLocks noChangeAspect="1" noRot="1" noGrp="1" noTextEdit="1"/>
          </p:cNvSpPr>
          <p:nvPr>
            <p:ph type="sldImg"/>
          </p:nvPr>
        </p:nvSpPr>
        <p:spPr/>
      </p:sp>
      <p:sp>
        <p:nvSpPr>
          <p:cNvPr id="104877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is a PERT analysis of the</a:t>
            </a:r>
            <a:r>
              <a:rPr altLang="en-US" baseline="0" dirty="0" lang="en-US">
                <a:latin typeface="Arial" panose="020B0604020202020204" pitchFamily="34" charset="0"/>
                <a:cs typeface="Arial" panose="020B0604020202020204" pitchFamily="34" charset="0"/>
              </a:rPr>
              <a:t> main tasks of the sales promotion tracking system project. These time estimates are based on previous experience and educated guesses. As a project manager gets more experience in more projects, he or she will get better at estimating the time it takes to complete common tasks. The project workbook helps with this, because it keeps track of history, which can then be used for making future predictions and decisions.</a:t>
            </a:r>
            <a:endParaRPr altLang="en-US" dirty="0" lang="en-US">
              <a:latin typeface="Arial" panose="020B0604020202020204" pitchFamily="34" charset="0"/>
              <a:cs typeface="Arial" panose="020B0604020202020204" pitchFamily="34" charset="0"/>
            </a:endParaRPr>
          </a:p>
        </p:txBody>
      </p:sp>
      <p:sp>
        <p:nvSpPr>
          <p:cNvPr id="104877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F0A9BB-107E-4D8A-8CDE-13EB4BBA14F3}" type="slidenum">
              <a:rPr altLang="en-US" lang="en-US">
                <a:latin typeface="Tahoma" panose="020B0604030504040204" pitchFamily="34" charset="0"/>
              </a:rPr>
              <a:pPr eaLnBrk="1" hangingPunct="1"/>
              <a:t>36</a:t>
            </a:fld>
            <a:endParaRPr altLang="en-US" lang="en-US">
              <a:latin typeface="Tahoma" panose="020B060403050404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81" name="Slide Image Placeholder 1"/>
          <p:cNvSpPr>
            <a:spLocks noChangeAspect="1" noRot="1" noGrp="1" noTextEdit="1"/>
          </p:cNvSpPr>
          <p:nvPr>
            <p:ph type="sldImg"/>
          </p:nvPr>
        </p:nvSpPr>
        <p:spPr/>
      </p:sp>
      <p:sp>
        <p:nvSpPr>
          <p:cNvPr id="104878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critical path is determined by the task</a:t>
            </a:r>
            <a:r>
              <a:rPr altLang="en-US" baseline="0" dirty="0" lang="en-US">
                <a:latin typeface="Arial" panose="020B0604020202020204" pitchFamily="34" charset="0"/>
                <a:cs typeface="Arial" panose="020B0604020202020204" pitchFamily="34" charset="0"/>
              </a:rPr>
              <a:t> durations and task dependencies in the project. A project will always have at least one critical path.</a:t>
            </a:r>
            <a:endParaRPr altLang="en-US" dirty="0" lang="en-US">
              <a:latin typeface="Arial" panose="020B0604020202020204" pitchFamily="34" charset="0"/>
              <a:cs typeface="Arial" panose="020B0604020202020204" pitchFamily="34" charset="0"/>
            </a:endParaRPr>
          </a:p>
        </p:txBody>
      </p:sp>
      <p:sp>
        <p:nvSpPr>
          <p:cNvPr id="104878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7DE246-75C5-4DFE-8E77-446C354B1924}" type="slidenum">
              <a:rPr altLang="en-US" lang="en-US">
                <a:latin typeface="Tahoma" panose="020B0604030504040204" pitchFamily="34" charset="0"/>
              </a:rPr>
              <a:pPr eaLnBrk="1" hangingPunct="1"/>
              <a:t>37</a:t>
            </a:fld>
            <a:endParaRPr altLang="en-US" lang="en-US">
              <a:latin typeface="Tahoma" panose="020B060403050404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87" name="Slide Image Placeholder 1"/>
          <p:cNvSpPr>
            <a:spLocks noChangeAspect="1" noRot="1" noGrp="1" noTextEdit="1"/>
          </p:cNvSpPr>
          <p:nvPr>
            <p:ph type="sldImg"/>
          </p:nvPr>
        </p:nvSpPr>
        <p:spPr/>
      </p:sp>
      <p:sp>
        <p:nvSpPr>
          <p:cNvPr id="104878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Here we see,</a:t>
            </a:r>
            <a:r>
              <a:rPr altLang="en-US" baseline="0" dirty="0" lang="en-US">
                <a:latin typeface="Arial" panose="020B0604020202020204" pitchFamily="34" charset="0"/>
                <a:cs typeface="Arial" panose="020B0604020202020204" pitchFamily="34" charset="0"/>
              </a:rPr>
              <a:t> for each task, the tasks that need to be completed before it can begin. As you can see, database design does not begin until screen and report design are both completed. </a:t>
            </a:r>
            <a:endParaRPr altLang="en-US" dirty="0" lang="en-US">
              <a:latin typeface="Arial" panose="020B0604020202020204" pitchFamily="34" charset="0"/>
              <a:cs typeface="Arial" panose="020B0604020202020204" pitchFamily="34" charset="0"/>
            </a:endParaRPr>
          </a:p>
        </p:txBody>
      </p:sp>
      <p:sp>
        <p:nvSpPr>
          <p:cNvPr id="104878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691BF0-491D-4377-9816-07EF6C9E5923}" type="slidenum">
              <a:rPr altLang="en-US" lang="en-US">
                <a:latin typeface="Tahoma" panose="020B0604030504040204" pitchFamily="34" charset="0"/>
              </a:rPr>
              <a:pPr eaLnBrk="1" hangingPunct="1"/>
              <a:t>38</a:t>
            </a:fld>
            <a:endParaRPr altLang="en-US" lang="en-US">
              <a:latin typeface="Tahoma" panose="020B060403050404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93" name="Slide Image Placeholder 1"/>
          <p:cNvSpPr>
            <a:spLocks noChangeAspect="1" noRot="1" noGrp="1" noTextEdit="1"/>
          </p:cNvSpPr>
          <p:nvPr>
            <p:ph type="sldImg"/>
          </p:nvPr>
        </p:nvSpPr>
        <p:spPr/>
      </p:sp>
      <p:sp>
        <p:nvSpPr>
          <p:cNvPr id="1048794"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network diagram illustrates the dependencies that</a:t>
            </a:r>
            <a:r>
              <a:rPr altLang="en-US" baseline="0" dirty="0" lang="en-US">
                <a:latin typeface="Arial" panose="020B0604020202020204" pitchFamily="34" charset="0"/>
                <a:cs typeface="Arial" panose="020B0604020202020204" pitchFamily="34" charset="0"/>
              </a:rPr>
              <a:t> were shown in the previous slide. </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Note that the start task is 1. The end task is 8. There are several paths from 1 to 8:</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1,2,4,5,8</a:t>
            </a:r>
          </a:p>
          <a:p>
            <a:r>
              <a:rPr altLang="en-US" baseline="0" dirty="0" lang="en-US">
                <a:latin typeface="Arial" panose="020B0604020202020204" pitchFamily="34" charset="0"/>
                <a:cs typeface="Arial" panose="020B0604020202020204" pitchFamily="34" charset="0"/>
              </a:rPr>
              <a:t>1,2,4,6,7,8</a:t>
            </a:r>
          </a:p>
          <a:p>
            <a:r>
              <a:rPr altLang="en-US" baseline="0" dirty="0" lang="en-US">
                <a:latin typeface="Arial" panose="020B0604020202020204" pitchFamily="34" charset="0"/>
                <a:cs typeface="Arial" panose="020B0604020202020204" pitchFamily="34" charset="0"/>
              </a:rPr>
              <a:t>1,3,4,5,8</a:t>
            </a:r>
          </a:p>
          <a:p>
            <a:r>
              <a:rPr altLang="en-US" baseline="0" dirty="0" lang="en-US">
                <a:latin typeface="Arial" panose="020B0604020202020204" pitchFamily="34" charset="0"/>
                <a:cs typeface="Arial" panose="020B0604020202020204" pitchFamily="34" charset="0"/>
              </a:rPr>
              <a:t>1,3,4,6,7,8</a:t>
            </a:r>
          </a:p>
          <a:p>
            <a:endParaRPr altLang="en-US" baseline="0" dirty="0" lang="en-US">
              <a:latin typeface="Arial" panose="020B0604020202020204" pitchFamily="34" charset="0"/>
              <a:cs typeface="Arial" panose="020B0604020202020204" pitchFamily="34" charset="0"/>
            </a:endParaRP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Which one is the critical path?</a:t>
            </a:r>
            <a:endParaRPr altLang="en-US" dirty="0" lang="en-US">
              <a:latin typeface="Arial" panose="020B0604020202020204" pitchFamily="34" charset="0"/>
              <a:cs typeface="Arial" panose="020B0604020202020204" pitchFamily="34" charset="0"/>
            </a:endParaRPr>
          </a:p>
        </p:txBody>
      </p:sp>
      <p:sp>
        <p:nvSpPr>
          <p:cNvPr id="1048795"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E089AD-8371-414B-8A7D-E799E759AE10}" type="slidenum">
              <a:rPr altLang="en-US" lang="en-US">
                <a:latin typeface="Tahoma" panose="020B0604030504040204" pitchFamily="34" charset="0"/>
              </a:rPr>
              <a:pPr eaLnBrk="1" hangingPunct="1"/>
              <a:t>39</a:t>
            </a:fld>
            <a:endParaRPr altLang="en-US" lang="en-US">
              <a:latin typeface="Tahoma" panose="020B060403050404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98" name="Slide Image Placeholder 1"/>
          <p:cNvSpPr>
            <a:spLocks noChangeAspect="1" noRot="1" noGrp="1" noTextEdit="1"/>
          </p:cNvSpPr>
          <p:nvPr>
            <p:ph type="sldImg"/>
          </p:nvPr>
        </p:nvSpPr>
        <p:spPr/>
      </p:sp>
      <p:sp>
        <p:nvSpPr>
          <p:cNvPr id="1048799"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key here is to determine</a:t>
            </a:r>
            <a:r>
              <a:rPr altLang="en-US" baseline="0" dirty="0" lang="en-US">
                <a:latin typeface="Arial" panose="020B0604020202020204" pitchFamily="34" charset="0"/>
                <a:cs typeface="Arial" panose="020B0604020202020204" pitchFamily="34" charset="0"/>
              </a:rPr>
              <a:t> slack time. Tasks that are not on the critical path may have some slack time, but no task on the critical path has any slack time. The critical path identifies the “bottleneck” in the project.</a:t>
            </a:r>
            <a:endParaRPr altLang="en-US" dirty="0" lang="en-US">
              <a:latin typeface="Arial" panose="020B0604020202020204" pitchFamily="34" charset="0"/>
              <a:cs typeface="Arial" panose="020B0604020202020204" pitchFamily="34" charset="0"/>
            </a:endParaRPr>
          </a:p>
        </p:txBody>
      </p:sp>
      <p:sp>
        <p:nvSpPr>
          <p:cNvPr id="104880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0BB433-B824-4A0E-8AC1-6D18CA8429C1}" type="slidenum">
              <a:rPr altLang="en-US" lang="en-US">
                <a:latin typeface="Tahoma" panose="020B0604030504040204" pitchFamily="34" charset="0"/>
              </a:rPr>
              <a:pPr eaLnBrk="1" hangingPunct="1"/>
              <a:t>40</a:t>
            </a:fld>
            <a:endParaRPr altLang="en-US" lang="en-US">
              <a:latin typeface="Tahoma" panose="020B060403050404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804" name="Slide Image Placeholder 1"/>
          <p:cNvSpPr>
            <a:spLocks noChangeAspect="1" noRot="1" noGrp="1" noTextEdit="1"/>
          </p:cNvSpPr>
          <p:nvPr>
            <p:ph type="sldImg"/>
          </p:nvPr>
        </p:nvSpPr>
        <p:spPr/>
      </p:sp>
      <p:sp>
        <p:nvSpPr>
          <p:cNvPr id="1048805"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time</a:t>
            </a:r>
            <a:r>
              <a:rPr altLang="en-US" baseline="0" dirty="0" lang="en-US">
                <a:latin typeface="Arial" panose="020B0604020202020204" pitchFamily="34" charset="0"/>
                <a:cs typeface="Arial" panose="020B0604020202020204" pitchFamily="34" charset="0"/>
              </a:rPr>
              <a:t> estimates here are based on the PERT analysis from before. </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You can see that the task with slack is 5 (user documentation). That makes sense, because this happens while 6 and 7 happen. The total expected duration for user documentation (task 5) is 5.5weeks whereas the total duration for programming and testing (tasks 6 and 7) is eight weeks. So, task 5 has slack and is therefore not in a critical path.</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It turns out that there are two critical paths:</a:t>
            </a:r>
          </a:p>
          <a:p>
            <a:r>
              <a:rPr altLang="en-US" baseline="0" dirty="0" lang="en-US">
                <a:latin typeface="Arial" panose="020B0604020202020204" pitchFamily="34" charset="0"/>
                <a:cs typeface="Arial" panose="020B0604020202020204" pitchFamily="34" charset="0"/>
              </a:rPr>
              <a:t>1,2,4,6,7,8</a:t>
            </a:r>
          </a:p>
          <a:p>
            <a:r>
              <a:rPr altLang="en-US" baseline="0" dirty="0" lang="en-US">
                <a:latin typeface="Arial" panose="020B0604020202020204" pitchFamily="34" charset="0"/>
                <a:cs typeface="Arial" panose="020B0604020202020204" pitchFamily="34" charset="0"/>
              </a:rPr>
              <a:t>1,3,4,6,7,8</a:t>
            </a:r>
          </a:p>
          <a:p>
            <a:endParaRPr altLang="en-US" baseline="0" dirty="0" lang="en-US">
              <a:latin typeface="Arial" panose="020B0604020202020204" pitchFamily="34" charset="0"/>
              <a:cs typeface="Arial" panose="020B0604020202020204" pitchFamily="34" charset="0"/>
            </a:endParaRP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This was a very simple example. A real project may have dozens or even hundreds of tasks, so it’s good to have an automated way of calculating the critical path.</a:t>
            </a:r>
          </a:p>
          <a:p>
            <a:endParaRPr altLang="en-US" baseline="0"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p:txBody>
      </p:sp>
      <p:sp>
        <p:nvSpPr>
          <p:cNvPr id="104880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9827E0-B6BC-4DEB-B246-A10FC0594B1C}" type="slidenum">
              <a:rPr altLang="en-US" lang="en-US">
                <a:latin typeface="Tahoma" panose="020B0604030504040204" pitchFamily="34" charset="0"/>
              </a:rPr>
              <a:pPr eaLnBrk="1" hangingPunct="1"/>
              <a:t>41</a:t>
            </a:fld>
            <a:endParaRPr altLang="en-US" lang="en-US">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3" name="Slide Image Placeholder 1"/>
          <p:cNvSpPr>
            <a:spLocks noChangeAspect="1" noRot="1" noGrp="1" noTextEdit="1"/>
          </p:cNvSpPr>
          <p:nvPr>
            <p:ph type="sldImg"/>
          </p:nvPr>
        </p:nvSpPr>
        <p:spPr/>
      </p:sp>
      <p:sp>
        <p:nvSpPr>
          <p:cNvPr id="1048614"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chapter includes several examples related to PVF, a furniture manufacturing company. This figure shows PVF’s information system prior to creating a centralized database. </a:t>
            </a:r>
          </a:p>
          <a:p>
            <a:endParaRPr altLang="en-US" baseline="0" dirty="0" lang="en-US">
              <a:latin typeface="Arial" panose="020B0604020202020204" pitchFamily="34" charset="0"/>
              <a:cs typeface="Arial" panose="020B0604020202020204" pitchFamily="34" charset="0"/>
            </a:endParaRPr>
          </a:p>
          <a:p>
            <a:r>
              <a:rPr altLang="en-US" baseline="0" dirty="0" lang="en-US">
                <a:latin typeface="Arial" panose="020B0604020202020204" pitchFamily="34" charset="0"/>
                <a:cs typeface="Arial" panose="020B0604020202020204" pitchFamily="34" charset="0"/>
              </a:rPr>
              <a:t>Throughout this chapter, we’ll see discussion of a few projects at PVF.</a:t>
            </a:r>
          </a:p>
        </p:txBody>
      </p:sp>
      <p:sp>
        <p:nvSpPr>
          <p:cNvPr id="1048615"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2008E8-FF74-4EA2-B7AE-7C5455DEBD45}" type="slidenum">
              <a:rPr altLang="en-US" lang="en-US">
                <a:latin typeface="Tahoma" panose="020B0604030504040204" pitchFamily="34" charset="0"/>
              </a:rPr>
              <a:pPr eaLnBrk="1" hangingPunct="1"/>
              <a:t>4</a:t>
            </a:fld>
            <a:endParaRPr altLang="en-US" lang="en-US">
              <a:latin typeface="Tahoma" panose="020B060403050404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810" name="Slide Image Placeholder 1"/>
          <p:cNvSpPr>
            <a:spLocks noChangeAspect="1" noRot="1" noGrp="1" noTextEdit="1"/>
          </p:cNvSpPr>
          <p:nvPr>
            <p:ph type="sldImg"/>
          </p:nvPr>
        </p:nvSpPr>
        <p:spPr/>
      </p:sp>
      <p:sp>
        <p:nvSpPr>
          <p:cNvPr id="1048811"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gives the results of the CP calculation. Once you know of which tasks are critical and which are not, you can use this to make other scheduling</a:t>
            </a:r>
            <a:r>
              <a:rPr altLang="en-US" baseline="0" dirty="0" lang="en-US">
                <a:latin typeface="Arial" panose="020B0604020202020204" pitchFamily="34" charset="0"/>
                <a:cs typeface="Arial" panose="020B0604020202020204" pitchFamily="34" charset="0"/>
              </a:rPr>
              <a:t> and resource allocation decisions.</a:t>
            </a:r>
            <a:endParaRPr altLang="en-US" dirty="0" lang="en-US">
              <a:latin typeface="Arial" panose="020B0604020202020204" pitchFamily="34" charset="0"/>
              <a:cs typeface="Arial" panose="020B0604020202020204" pitchFamily="34" charset="0"/>
            </a:endParaRPr>
          </a:p>
        </p:txBody>
      </p:sp>
      <p:sp>
        <p:nvSpPr>
          <p:cNvPr id="104881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1D05C9-B9F6-4F57-B63C-7D5C9D6EBAA3}" type="slidenum">
              <a:rPr altLang="en-US" lang="en-US">
                <a:latin typeface="Tahoma" panose="020B0604030504040204" pitchFamily="34" charset="0"/>
              </a:rPr>
              <a:pPr eaLnBrk="1" hangingPunct="1"/>
              <a:t>42</a:t>
            </a:fld>
            <a:endParaRPr altLang="en-US" lang="en-US">
              <a:latin typeface="Tahoma" panose="020B060403050404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34" name="Slide Image Placeholder 1"/>
          <p:cNvSpPr>
            <a:spLocks noChangeAspect="1" noRot="1" noGrp="1" noTextEdit="1"/>
          </p:cNvSpPr>
          <p:nvPr>
            <p:ph type="sldImg"/>
          </p:nvPr>
        </p:nvSpPr>
        <p:spPr/>
      </p:sp>
      <p:sp>
        <p:nvSpPr>
          <p:cNvPr id="1048835"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gives the results of the CP calculation. Once you know of which tasks are critical and which are not, you can use this to make other scheduling</a:t>
            </a:r>
            <a:r>
              <a:rPr altLang="en-US" baseline="0" dirty="0" lang="en-US">
                <a:latin typeface="Arial" panose="020B0604020202020204" pitchFamily="34" charset="0"/>
                <a:cs typeface="Arial" panose="020B0604020202020204" pitchFamily="34" charset="0"/>
              </a:rPr>
              <a:t> and resource allocation decisions.</a:t>
            </a:r>
            <a:endParaRPr altLang="en-US" dirty="0" lang="en-US">
              <a:latin typeface="Arial" panose="020B0604020202020204" pitchFamily="34" charset="0"/>
              <a:cs typeface="Arial" panose="020B0604020202020204" pitchFamily="34" charset="0"/>
            </a:endParaRPr>
          </a:p>
        </p:txBody>
      </p:sp>
      <p:sp>
        <p:nvSpPr>
          <p:cNvPr id="104883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1D05C9-B9F6-4F57-B63C-7D5C9D6EBAA3}" type="slidenum">
              <a:rPr altLang="en-US" lang="en-US">
                <a:latin typeface="Tahoma" panose="020B0604030504040204" pitchFamily="34" charset="0"/>
              </a:rPr>
              <a:pPr eaLnBrk="1" hangingPunct="1"/>
              <a:t>43</a:t>
            </a:fld>
            <a:endParaRPr altLang="en-US" lang="en-US">
              <a:latin typeface="Tahoma" panose="020B060403050404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89" name="Slide Image Placeholder 1"/>
          <p:cNvSpPr>
            <a:spLocks noChangeAspect="1" noRot="1" noGrp="1" noTextEdit="1"/>
          </p:cNvSpPr>
          <p:nvPr>
            <p:ph type="sldImg"/>
          </p:nvPr>
        </p:nvSpPr>
        <p:spPr/>
      </p:sp>
      <p:sp>
        <p:nvSpPr>
          <p:cNvPr id="1048890"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gives the results of the CP calculation. Once you know of which tasks are critical and which are not, you can use this to make other scheduling</a:t>
            </a:r>
            <a:r>
              <a:rPr altLang="en-US" baseline="0" dirty="0" lang="en-US">
                <a:latin typeface="Arial" panose="020B0604020202020204" pitchFamily="34" charset="0"/>
                <a:cs typeface="Arial" panose="020B0604020202020204" pitchFamily="34" charset="0"/>
              </a:rPr>
              <a:t> and resource allocation decisions.</a:t>
            </a:r>
            <a:endParaRPr altLang="en-US" dirty="0" lang="en-US">
              <a:latin typeface="Arial" panose="020B0604020202020204" pitchFamily="34" charset="0"/>
              <a:cs typeface="Arial" panose="020B0604020202020204" pitchFamily="34" charset="0"/>
            </a:endParaRPr>
          </a:p>
        </p:txBody>
      </p:sp>
      <p:sp>
        <p:nvSpPr>
          <p:cNvPr id="104889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1D05C9-B9F6-4F57-B63C-7D5C9D6EBAA3}" type="slidenum">
              <a:rPr altLang="en-US" lang="en-US">
                <a:latin typeface="Tahoma" panose="020B0604030504040204" pitchFamily="34" charset="0"/>
              </a:rPr>
              <a:pPr eaLnBrk="1" hangingPunct="1"/>
              <a:t>44</a:t>
            </a:fld>
            <a:endParaRPr altLang="en-US" lang="en-US">
              <a:latin typeface="Tahoma" panose="020B060403050404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944" name="Slide Image Placeholder 1"/>
          <p:cNvSpPr>
            <a:spLocks noChangeAspect="1" noRot="1" noGrp="1" noTextEdit="1"/>
          </p:cNvSpPr>
          <p:nvPr>
            <p:ph type="sldImg"/>
          </p:nvPr>
        </p:nvSpPr>
        <p:spPr/>
      </p:sp>
      <p:sp>
        <p:nvSpPr>
          <p:cNvPr id="1048945"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gives the results of the CP calculation. Once you know of which tasks are critical and which are not, you can use this to make other scheduling</a:t>
            </a:r>
            <a:r>
              <a:rPr altLang="en-US" baseline="0" dirty="0" lang="en-US">
                <a:latin typeface="Arial" panose="020B0604020202020204" pitchFamily="34" charset="0"/>
                <a:cs typeface="Arial" panose="020B0604020202020204" pitchFamily="34" charset="0"/>
              </a:rPr>
              <a:t> and resource allocation decisions.</a:t>
            </a:r>
            <a:endParaRPr altLang="en-US" dirty="0" lang="en-US">
              <a:latin typeface="Arial" panose="020B0604020202020204" pitchFamily="34" charset="0"/>
              <a:cs typeface="Arial" panose="020B0604020202020204" pitchFamily="34" charset="0"/>
            </a:endParaRPr>
          </a:p>
        </p:txBody>
      </p:sp>
      <p:sp>
        <p:nvSpPr>
          <p:cNvPr id="104894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1D05C9-B9F6-4F57-B63C-7D5C9D6EBAA3}" type="slidenum">
              <a:rPr altLang="en-US" lang="en-US">
                <a:latin typeface="Tahoma" panose="020B0604030504040204" pitchFamily="34" charset="0"/>
              </a:rPr>
              <a:pPr eaLnBrk="1" hangingPunct="1"/>
              <a:t>45</a:t>
            </a:fld>
            <a:endParaRPr altLang="en-US" lang="en-US">
              <a:latin typeface="Tahoma" panose="020B060403050404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949" name="Slide Image Placeholder 1"/>
          <p:cNvSpPr>
            <a:spLocks noChangeAspect="1" noRot="1" noGrp="1" noTextEdit="1"/>
          </p:cNvSpPr>
          <p:nvPr>
            <p:ph type="sldImg"/>
          </p:nvPr>
        </p:nvSpPr>
        <p:spPr/>
      </p:sp>
      <p:sp>
        <p:nvSpPr>
          <p:cNvPr id="1048950"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gives the results of the CP calculation. Once you know of which tasks are critical and which are not, you can use this to make other scheduling</a:t>
            </a:r>
            <a:r>
              <a:rPr altLang="en-US" baseline="0" dirty="0" lang="en-US">
                <a:latin typeface="Arial" panose="020B0604020202020204" pitchFamily="34" charset="0"/>
                <a:cs typeface="Arial" panose="020B0604020202020204" pitchFamily="34" charset="0"/>
              </a:rPr>
              <a:t> and resource allocation decisions.</a:t>
            </a:r>
            <a:endParaRPr altLang="en-US" dirty="0" lang="en-US">
              <a:latin typeface="Arial" panose="020B0604020202020204" pitchFamily="34" charset="0"/>
              <a:cs typeface="Arial" panose="020B0604020202020204" pitchFamily="34" charset="0"/>
            </a:endParaRPr>
          </a:p>
        </p:txBody>
      </p:sp>
      <p:sp>
        <p:nvSpPr>
          <p:cNvPr id="104895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1D05C9-B9F6-4F57-B63C-7D5C9D6EBAA3}" type="slidenum">
              <a:rPr altLang="en-US" lang="en-US">
                <a:latin typeface="Tahoma" panose="020B0604030504040204" pitchFamily="34" charset="0"/>
              </a:rPr>
              <a:pPr eaLnBrk="1" hangingPunct="1"/>
              <a:t>46</a:t>
            </a:fld>
            <a:endParaRPr altLang="en-US" lang="en-US">
              <a:latin typeface="Tahoma" panose="020B060403050404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954" name="Slide Image Placeholder 1"/>
          <p:cNvSpPr>
            <a:spLocks noChangeAspect="1" noRot="1" noGrp="1" noTextEdit="1"/>
          </p:cNvSpPr>
          <p:nvPr>
            <p:ph type="sldImg"/>
          </p:nvPr>
        </p:nvSpPr>
        <p:spPr/>
      </p:sp>
      <p:sp>
        <p:nvSpPr>
          <p:cNvPr id="1048955"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next couple slides show other Microsoft Project features for some common project management tasks.</a:t>
            </a:r>
          </a:p>
        </p:txBody>
      </p:sp>
      <p:sp>
        <p:nvSpPr>
          <p:cNvPr id="104895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C1DFB9-1CB8-4DE5-873D-5C8E333819B5}" type="slidenum">
              <a:rPr altLang="en-US" lang="en-US">
                <a:latin typeface="Tahoma" panose="020B0604030504040204" pitchFamily="34" charset="0"/>
              </a:rPr>
              <a:pPr eaLnBrk="1" hangingPunct="1"/>
              <a:t>47</a:t>
            </a:fld>
            <a:endParaRPr altLang="en-US" lang="en-US">
              <a:latin typeface="Tahoma" panose="020B060403050404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959" name="Slide Image Placeholder 1"/>
          <p:cNvSpPr>
            <a:spLocks noChangeAspect="1" noRot="1" noGrp="1" noTextEdit="1"/>
          </p:cNvSpPr>
          <p:nvPr>
            <p:ph type="sldImg"/>
          </p:nvPr>
        </p:nvSpPr>
        <p:spPr/>
      </p:sp>
      <p:sp>
        <p:nvSpPr>
          <p:cNvPr id="1048960"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MS project allows you to specify all the task dependencies and durations, and then to change the start date if you want, which will result in a different end date</a:t>
            </a:r>
            <a:r>
              <a:rPr altLang="en-US" baseline="0" dirty="0" lang="en-US">
                <a:latin typeface="Arial" panose="020B0604020202020204" pitchFamily="34" charset="0"/>
                <a:cs typeface="Arial" panose="020B0604020202020204" pitchFamily="34" charset="0"/>
              </a:rPr>
              <a:t> for the project (as well as different dates for each of its tasks)</a:t>
            </a:r>
            <a:r>
              <a:rPr altLang="en-US" dirty="0" lang="en-US">
                <a:latin typeface="Arial" panose="020B0604020202020204" pitchFamily="34" charset="0"/>
                <a:cs typeface="Arial" panose="020B0604020202020204" pitchFamily="34" charset="0"/>
              </a:rPr>
              <a:t>. You can also instead specify a hoped-for end date in</a:t>
            </a:r>
            <a:r>
              <a:rPr altLang="en-US" baseline="0" dirty="0" lang="en-US">
                <a:latin typeface="Arial" panose="020B0604020202020204" pitchFamily="34" charset="0"/>
                <a:cs typeface="Arial" panose="020B0604020202020204" pitchFamily="34" charset="0"/>
              </a:rPr>
              <a:t> order to determine the latest that a project can start,</a:t>
            </a:r>
            <a:endParaRPr altLang="en-US" dirty="0" lang="en-US">
              <a:latin typeface="Arial" panose="020B0604020202020204" pitchFamily="34" charset="0"/>
              <a:cs typeface="Arial" panose="020B0604020202020204" pitchFamily="34" charset="0"/>
            </a:endParaRPr>
          </a:p>
        </p:txBody>
      </p:sp>
      <p:sp>
        <p:nvSpPr>
          <p:cNvPr id="104896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6D863B-2B8E-4732-91C3-3BF83E5098B3}" type="slidenum">
              <a:rPr altLang="en-US" lang="en-US">
                <a:latin typeface="Tahoma" panose="020B0604030504040204" pitchFamily="34" charset="0"/>
              </a:rPr>
              <a:pPr eaLnBrk="1" hangingPunct="1"/>
              <a:t>48</a:t>
            </a:fld>
            <a:endParaRPr altLang="en-US" lang="en-US">
              <a:latin typeface="Tahoma" panose="020B060403050404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964" name="Slide Image Placeholder 1"/>
          <p:cNvSpPr>
            <a:spLocks noChangeAspect="1" noRot="1" noGrp="1" noTextEdit="1"/>
          </p:cNvSpPr>
          <p:nvPr>
            <p:ph type="sldImg"/>
          </p:nvPr>
        </p:nvSpPr>
        <p:spPr/>
      </p:sp>
      <p:sp>
        <p:nvSpPr>
          <p:cNvPr id="1048965"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In the work breakdown structure on the left, you can see many properties of each task in the project plan. Here, we see duration, start and</a:t>
            </a:r>
            <a:r>
              <a:rPr altLang="en-US" baseline="0" dirty="0" lang="en-US">
                <a:latin typeface="Arial" panose="020B0604020202020204" pitchFamily="34" charset="0"/>
                <a:cs typeface="Arial" panose="020B0604020202020204" pitchFamily="34" charset="0"/>
              </a:rPr>
              <a:t> finish dates, and predecessors. There are many other properties you could see if you wanted, and there are a variety of WBS “themes”.</a:t>
            </a:r>
            <a:endParaRPr altLang="en-US" dirty="0" lang="en-US">
              <a:latin typeface="Arial" panose="020B0604020202020204" pitchFamily="34" charset="0"/>
              <a:cs typeface="Arial" panose="020B0604020202020204" pitchFamily="34" charset="0"/>
            </a:endParaRPr>
          </a:p>
        </p:txBody>
      </p:sp>
      <p:sp>
        <p:nvSpPr>
          <p:cNvPr id="104896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29AEC4-2005-4446-954C-DA6BE264CFA7}" type="slidenum">
              <a:rPr altLang="en-US" lang="en-US">
                <a:latin typeface="Tahoma" panose="020B0604030504040204" pitchFamily="34" charset="0"/>
              </a:rPr>
              <a:pPr eaLnBrk="1" hangingPunct="1"/>
              <a:t>49</a:t>
            </a:fld>
            <a:endParaRPr altLang="en-US" lang="en-US">
              <a:latin typeface="Tahoma" panose="020B060403050404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969" name="Slide Image Placeholder 1"/>
          <p:cNvSpPr>
            <a:spLocks noChangeAspect="1" noRot="1" noGrp="1" noTextEdit="1"/>
          </p:cNvSpPr>
          <p:nvPr>
            <p:ph type="sldImg"/>
          </p:nvPr>
        </p:nvSpPr>
        <p:spPr/>
      </p:sp>
      <p:sp>
        <p:nvSpPr>
          <p:cNvPr id="1048970"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97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EB1315-8530-4200-AA12-9E660703F887}" type="slidenum">
              <a:rPr altLang="en-US" lang="en-US">
                <a:latin typeface="Tahoma" panose="020B0604030504040204" pitchFamily="34" charset="0"/>
              </a:rPr>
              <a:pPr eaLnBrk="1" hangingPunct="1"/>
              <a:t>50</a:t>
            </a:fld>
            <a:endParaRPr altLang="en-US" lang="en-US">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18" name="Slide Image Placeholder 1"/>
          <p:cNvSpPr>
            <a:spLocks noChangeAspect="1" noRot="1" noGrp="1" noTextEdit="1"/>
          </p:cNvSpPr>
          <p:nvPr>
            <p:ph type="sldImg"/>
          </p:nvPr>
        </p:nvSpPr>
        <p:spPr/>
      </p:sp>
      <p:sp>
        <p:nvSpPr>
          <p:cNvPr id="1048619" name="Notes Placeholder 2"/>
          <p:cNvSpPr>
            <a:spLocks noGrp="1"/>
          </p:cNvSpPr>
          <p:nvPr>
            <p:ph type="body" idx="1"/>
          </p:nvPr>
        </p:nvSpPr>
        <p:spPr>
          <a:noFill/>
        </p:spPr>
        <p:txBody>
          <a:bodyPr/>
          <a:p>
            <a:endParaRPr altLang="en-US" dirty="0" lang="en-US">
              <a:latin typeface="Arial" panose="020B0604020202020204" pitchFamily="34" charset="0"/>
              <a:cs typeface="Arial" panose="020B0604020202020204" pitchFamily="34" charset="0"/>
            </a:endParaRPr>
          </a:p>
        </p:txBody>
      </p:sp>
      <p:sp>
        <p:nvSpPr>
          <p:cNvPr id="104862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CEAEC-F6E4-46EB-BE10-5AD7C31FED83}" type="slidenum">
              <a:rPr altLang="en-US" lang="en-US">
                <a:latin typeface="Tahoma" panose="020B0604030504040204" pitchFamily="34" charset="0"/>
              </a:rPr>
              <a:pPr eaLnBrk="1" hangingPunct="1"/>
              <a:t>5</a:t>
            </a:fld>
            <a:endParaRPr altLang="en-US" lang="en-US">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3" name="Slide Image Placeholder 1"/>
          <p:cNvSpPr>
            <a:spLocks noChangeAspect="1" noRot="1" noGrp="1" noTextEdit="1"/>
          </p:cNvSpPr>
          <p:nvPr>
            <p:ph type="sldImg"/>
          </p:nvPr>
        </p:nvSpPr>
        <p:spPr/>
      </p:sp>
      <p:sp>
        <p:nvSpPr>
          <p:cNvPr id="1048624"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 project manager needs to have both technical and organizational skills, and should be a good communicator with a strong sense of time management.</a:t>
            </a:r>
          </a:p>
          <a:p>
            <a:endParaRPr altLang="en-US" dirty="0" lang="en-US">
              <a:latin typeface="Arial" panose="020B0604020202020204" pitchFamily="34" charset="0"/>
              <a:cs typeface="Arial" panose="020B0604020202020204" pitchFamily="34" charset="0"/>
            </a:endParaRPr>
          </a:p>
          <a:p>
            <a:r>
              <a:rPr altLang="en-US" dirty="0" lang="en-US">
                <a:latin typeface="Arial" panose="020B0604020202020204" pitchFamily="34" charset="0"/>
                <a:cs typeface="Arial" panose="020B0604020202020204" pitchFamily="34" charset="0"/>
              </a:rPr>
              <a:t>Each SDLC phase will have some deliverable. Planning’s deliverable is typically a feasibility report, a budget, and a preliminary schedule. The Analysis phase usually results in a set of functional requirements. Logical design results in system specifications and physical design delivers actual programs and databases. So, each phase has</a:t>
            </a:r>
            <a:r>
              <a:rPr altLang="en-US" baseline="0" dirty="0" lang="en-US">
                <a:latin typeface="Arial" panose="020B0604020202020204" pitchFamily="34" charset="0"/>
                <a:cs typeface="Arial" panose="020B0604020202020204" pitchFamily="34" charset="0"/>
              </a:rPr>
              <a:t> a deliverable.</a:t>
            </a:r>
            <a:r>
              <a:rPr altLang="en-US" dirty="0" lang="en-US">
                <a:latin typeface="Arial" panose="020B0604020202020204" pitchFamily="34" charset="0"/>
                <a:cs typeface="Arial" panose="020B0604020202020204" pitchFamily="34" charset="0"/>
              </a:rPr>
              <a:t> </a:t>
            </a:r>
          </a:p>
          <a:p>
            <a:endParaRPr altLang="en-US" dirty="0" lang="en-US">
              <a:latin typeface="Arial" panose="020B0604020202020204" pitchFamily="34" charset="0"/>
              <a:cs typeface="Arial" panose="020B0604020202020204" pitchFamily="34" charset="0"/>
            </a:endParaRPr>
          </a:p>
          <a:p>
            <a:pPr algn="l" defTabSz="914400" eaLnBrk="0" fontAlgn="base" hangingPunct="0" indent="0" latinLnBrk="0" marL="0" marR="0" rtl="0">
              <a:lnSpc>
                <a:spcPct val="100000"/>
              </a:lnSpc>
              <a:spcBef>
                <a:spcPct val="30000"/>
              </a:spcBef>
              <a:spcAft>
                <a:spcPct val="0"/>
              </a:spcAft>
              <a:buClrTx/>
              <a:buSzTx/>
              <a:buFontTx/>
              <a:buNone/>
            </a:pPr>
            <a:r>
              <a:rPr altLang="en-US" dirty="0" lang="en-US">
                <a:latin typeface="Arial" panose="020B0604020202020204" pitchFamily="34" charset="0"/>
                <a:cs typeface="Arial" panose="020B0604020202020204" pitchFamily="34" charset="0"/>
              </a:rPr>
              <a:t>We talked about these a bit in chapter 1, and will talk in more detail in future chapters. </a:t>
            </a:r>
          </a:p>
          <a:p>
            <a:endParaRPr altLang="en-US" dirty="0" lang="en-US">
              <a:latin typeface="Arial" panose="020B0604020202020204" pitchFamily="34" charset="0"/>
              <a:cs typeface="Arial" panose="020B0604020202020204" pitchFamily="34" charset="0"/>
            </a:endParaRPr>
          </a:p>
        </p:txBody>
      </p:sp>
      <p:sp>
        <p:nvSpPr>
          <p:cNvPr id="1048625"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1338C5-872A-4B08-B7CF-6261DFB8760A}" type="slidenum">
              <a:rPr altLang="en-US" lang="en-US">
                <a:latin typeface="Tahoma" panose="020B0604030504040204" pitchFamily="34" charset="0"/>
              </a:rPr>
              <a:pPr eaLnBrk="1" hangingPunct="1"/>
              <a:t>6</a:t>
            </a:fld>
            <a:endParaRPr altLang="en-US" lang="en-US">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8" name="Slide Image Placeholder 1"/>
          <p:cNvSpPr>
            <a:spLocks noChangeAspect="1" noRot="1" noGrp="1" noTextEdit="1"/>
          </p:cNvSpPr>
          <p:nvPr>
            <p:ph type="sldImg"/>
          </p:nvPr>
        </p:nvSpPr>
        <p:spPr/>
      </p:sp>
      <p:sp>
        <p:nvSpPr>
          <p:cNvPr id="1048629"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A company</a:t>
            </a:r>
            <a:r>
              <a:rPr altLang="en-US" baseline="0" dirty="0" lang="en-US">
                <a:latin typeface="Arial" panose="020B0604020202020204" pitchFamily="34" charset="0"/>
                <a:cs typeface="Arial" panose="020B0604020202020204" pitchFamily="34" charset="0"/>
              </a:rPr>
              <a:t> will often need to consider several potential projects. </a:t>
            </a:r>
            <a:r>
              <a:rPr altLang="en-US" dirty="0" lang="en-US">
                <a:latin typeface="Arial" panose="020B0604020202020204" pitchFamily="34" charset="0"/>
                <a:cs typeface="Arial" panose="020B0604020202020204" pitchFamily="34" charset="0"/>
              </a:rPr>
              <a:t>Not all project requests should be granted. These requests will be prioritized based on importance and feasibility. Typically, a review board judges and approves project requests. At PVF, they call this the Systems Priority Board. </a:t>
            </a:r>
          </a:p>
          <a:p>
            <a:endParaRPr altLang="en-US" dirty="0" lang="en-US">
              <a:latin typeface="Arial" panose="020B0604020202020204" pitchFamily="34" charset="0"/>
              <a:cs typeface="Arial" panose="020B0604020202020204" pitchFamily="34" charset="0"/>
            </a:endParaRPr>
          </a:p>
          <a:p>
            <a:r>
              <a:rPr baseline="0" b="0" dirty="0" sz="1200" i="0" kern="1200" kumimoji="1" lang="en-US" strike="noStrike" u="none">
                <a:solidFill>
                  <a:schemeClr val="tx1"/>
                </a:solidFill>
                <a:latin typeface="Arial" charset="0"/>
                <a:ea typeface="+mn-ea"/>
                <a:cs typeface="Arial" charset="0"/>
              </a:rPr>
              <a:t>The board evaluates requests based on the business problems or opportunities the system addresses and judges how the proposed project fits within the organization’s information systems architecture and long-range development plans. The board selects the projects that best meet overall organizational objectives.</a:t>
            </a:r>
            <a:endParaRPr altLang="en-US" dirty="0" lang="en-US">
              <a:latin typeface="Arial" panose="020B0604020202020204" pitchFamily="34" charset="0"/>
              <a:cs typeface="Arial" panose="020B0604020202020204" pitchFamily="34" charset="0"/>
            </a:endParaRPr>
          </a:p>
        </p:txBody>
      </p:sp>
      <p:sp>
        <p:nvSpPr>
          <p:cNvPr id="104863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8343F0-8680-40D8-8900-42E1A3189C07}" type="slidenum">
              <a:rPr altLang="en-US" lang="en-US">
                <a:latin typeface="Tahoma" panose="020B0604030504040204" pitchFamily="34" charset="0"/>
              </a:rPr>
              <a:pPr eaLnBrk="1" hangingPunct="1"/>
              <a:t>7</a:t>
            </a:fld>
            <a:endParaRPr altLang="en-US" lang="en-US">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2" name="Slide Image Placeholder 1"/>
          <p:cNvSpPr>
            <a:spLocks noChangeAspect="1" noRot="1" noGrp="1" noTextEdit="1"/>
          </p:cNvSpPr>
          <p:nvPr>
            <p:ph type="sldImg"/>
          </p:nvPr>
        </p:nvSpPr>
        <p:spPr/>
      </p:sp>
      <p:sp>
        <p:nvSpPr>
          <p:cNvPr id="104863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Here is the Purchasing Fulfillment System SSR. As you can see, Juanita Lopez</a:t>
            </a:r>
            <a:r>
              <a:rPr altLang="en-US" baseline="0" dirty="0" lang="en-US">
                <a:latin typeface="Arial" panose="020B0604020202020204" pitchFamily="34" charset="0"/>
                <a:cs typeface="Arial" panose="020B0604020202020204" pitchFamily="34" charset="0"/>
              </a:rPr>
              <a:t> identifies a business problem and a requested solution. This is a request for a new system, the biggest level request. The primary beneficiaries will be Purchasing and Manufacturing. Although it is an important project, there is recognition and acceptance that this may be a long-term project, as you can see in the “urgency” section. </a:t>
            </a:r>
          </a:p>
          <a:p>
            <a:endParaRPr altLang="en-US" baseline="0" dirty="0" lang="en-US">
              <a:latin typeface="Arial" panose="020B0604020202020204" pitchFamily="34" charset="0"/>
              <a:cs typeface="Arial" panose="020B0604020202020204" pitchFamily="34" charset="0"/>
            </a:endParaRPr>
          </a:p>
          <a:p>
            <a:r>
              <a:rPr baseline="0" b="0" dirty="0" sz="1200" i="0" kern="1200" kumimoji="1" lang="en-US" strike="noStrike" u="none">
                <a:solidFill>
                  <a:schemeClr val="tx1"/>
                </a:solidFill>
                <a:latin typeface="Arial" charset="0"/>
                <a:ea typeface="+mn-ea"/>
                <a:cs typeface="Arial" charset="0"/>
              </a:rPr>
              <a:t>Systems development projects are undertaken for two primary reasons: to take advantage of business opportunities and to solve business problems. Taking advantage of an opportunity might mean providing an innovative service to customers through the creation of a new system. Solving a business problem could involve modifying the way an existing system processes data so that more accurate or timely information is provided to users.</a:t>
            </a:r>
            <a:endParaRPr altLang="en-US" dirty="0" lang="en-US">
              <a:latin typeface="Arial" panose="020B0604020202020204" pitchFamily="34" charset="0"/>
              <a:cs typeface="Arial" panose="020B0604020202020204" pitchFamily="34" charset="0"/>
            </a:endParaRPr>
          </a:p>
        </p:txBody>
      </p:sp>
      <p:sp>
        <p:nvSpPr>
          <p:cNvPr id="104863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31C104-15D8-4630-9A7B-1F6AED5822F1}" type="slidenum">
              <a:rPr altLang="en-US" lang="en-US">
                <a:latin typeface="Tahoma" panose="020B0604030504040204" pitchFamily="34" charset="0"/>
              </a:rPr>
              <a:pPr eaLnBrk="1" hangingPunct="1"/>
              <a:t>8</a:t>
            </a:fld>
            <a:endParaRPr altLang="en-US" lang="en-US">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7" name="Slide Image Placeholder 1"/>
          <p:cNvSpPr>
            <a:spLocks noChangeAspect="1" noRot="1" noGrp="1" noTextEdit="1"/>
          </p:cNvSpPr>
          <p:nvPr>
            <p:ph type="sldImg"/>
          </p:nvPr>
        </p:nvSpPr>
        <p:spPr/>
      </p:sp>
      <p:sp>
        <p:nvSpPr>
          <p:cNvPr id="104863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As you can see, a project manager leads a very busy</a:t>
            </a:r>
            <a:r>
              <a:rPr altLang="en-US" baseline="0" dirty="0" lang="en-US">
                <a:latin typeface="Arial" panose="020B0604020202020204" pitchFamily="34" charset="0"/>
                <a:cs typeface="Arial" panose="020B0604020202020204" pitchFamily="34" charset="0"/>
              </a:rPr>
              <a:t> life, and needs to take into account many factors and stakeholders when making scheduling, resource, and design decisions.</a:t>
            </a:r>
            <a:endParaRPr altLang="en-US" dirty="0" lang="en-US">
              <a:latin typeface="Arial" panose="020B0604020202020204" pitchFamily="34" charset="0"/>
              <a:cs typeface="Arial" panose="020B0604020202020204" pitchFamily="34" charset="0"/>
            </a:endParaRPr>
          </a:p>
        </p:txBody>
      </p:sp>
      <p:sp>
        <p:nvSpPr>
          <p:cNvPr id="104863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97067E-0540-4BC7-A477-7C33D16FB768}" type="slidenum">
              <a:rPr altLang="en-US" lang="en-US">
                <a:latin typeface="Tahoma" panose="020B0604030504040204" pitchFamily="34" charset="0"/>
              </a:rPr>
              <a:pPr eaLnBrk="1" hangingPunct="1"/>
              <a:t>9</a:t>
            </a:fld>
            <a:endParaRPr altLang="en-US" lang="en-US">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91" name="Title 1"/>
          <p:cNvSpPr>
            <a:spLocks noGrp="1"/>
          </p:cNvSpPr>
          <p:nvPr>
            <p:ph type="ctrTitle"/>
          </p:nvPr>
        </p:nvSpPr>
        <p:spPr>
          <a:xfrm>
            <a:off x="685800" y="2130425"/>
            <a:ext cx="7772400" cy="1470025"/>
          </a:xfrm>
        </p:spPr>
        <p:txBody>
          <a:bodyPr/>
          <a:p>
            <a:r>
              <a:rPr lang="en-US"/>
              <a:t>Click to edit Master title style</a:t>
            </a:r>
          </a:p>
        </p:txBody>
      </p:sp>
      <p:sp>
        <p:nvSpPr>
          <p:cNvPr id="1048592"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Tree>
  </p:cSld>
  <p:clrMapOvr>
    <a:overrideClrMapping accent1="accent1" accent2="accent2" accent3="accent3" accent4="accent4" accent5="accent5" accent6="accent6" bg1="lt1" bg2="lt2" tx1="dk1" tx2="dk2"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598" name="Title 1"/>
          <p:cNvSpPr>
            <a:spLocks noGrp="1"/>
          </p:cNvSpPr>
          <p:nvPr>
            <p:ph type="title"/>
          </p:nvPr>
        </p:nvSpPr>
        <p:spPr/>
        <p:txBody>
          <a:bodyPr/>
          <a:p>
            <a:r>
              <a:rPr lang="en-US"/>
              <a:t>Click to edit Master title style</a:t>
            </a:r>
          </a:p>
        </p:txBody>
      </p:sp>
      <p:sp>
        <p:nvSpPr>
          <p:cNvPr id="104859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10" name="Title 1"/>
          <p:cNvSpPr>
            <a:spLocks noGrp="1"/>
          </p:cNvSpPr>
          <p:nvPr>
            <p:ph type="title"/>
          </p:nvPr>
        </p:nvSpPr>
        <p:spPr/>
        <p:txBody>
          <a:bodyPr/>
          <a:p>
            <a:r>
              <a:rPr lang="en-US"/>
              <a:t>Click to edit Master title style</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6" name=""/>
        <p:cNvGrpSpPr/>
        <p:nvPr/>
      </p:nvGrpSpPr>
      <p:grpSpPr>
        <a:xfrm>
          <a:off x="0" y="0"/>
          <a:ext cx="0" cy="0"/>
          <a:chOff x="0" y="0"/>
          <a:chExt cx="0" cy="0"/>
        </a:xfrm>
      </p:grpSpPr>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03"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p>
        </p:txBody>
      </p:sp>
      <p:sp>
        <p:nvSpPr>
          <p:cNvPr id="1048661"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3" name=""/>
        <p:cNvGrpSpPr/>
        <p:nvPr/>
      </p:nvGrpSpPr>
      <p:grpSpPr>
        <a:xfrm>
          <a:off x="0" y="0"/>
          <a:ext cx="0" cy="0"/>
          <a:chOff x="0" y="0"/>
          <a:chExt cx="0" cy="0"/>
        </a:xfrm>
      </p:grpSpPr>
      <p:grpSp>
        <p:nvGrpSpPr>
          <p:cNvPr id="14" name="Group 4"/>
          <p:cNvGrpSpPr/>
          <p:nvPr/>
        </p:nvGrpSpPr>
        <p:grpSpPr bwMode="auto">
          <a:xfrm>
            <a:off x="0" y="0"/>
            <a:ext cx="9144000" cy="546100"/>
            <a:chOff x="0" y="0"/>
            <a:chExt cx="5760" cy="344"/>
          </a:xfrm>
        </p:grpSpPr>
        <p:sp>
          <p:nvSpPr>
            <p:cNvPr id="1048576" name="Rectangle 5"/>
            <p:cNvSpPr>
              <a:spLocks noChangeArrowheads="1"/>
            </p:cNvSpPr>
            <p:nvPr/>
          </p:nvSpPr>
          <p:spPr bwMode="auto">
            <a:xfrm>
              <a:off x="0" y="0"/>
              <a:ext cx="180" cy="336"/>
            </a:xfrm>
            <a:prstGeom prst="rect"/>
            <a:gradFill rotWithShape="0">
              <a:gsLst>
                <a:gs pos="0">
                  <a:schemeClr val="folHlink"/>
                </a:gs>
                <a:gs pos="100000">
                  <a:schemeClr val="bg1"/>
                </a:gs>
              </a:gsLst>
              <a:lin ang="0" scaled="1"/>
            </a:gradFill>
            <a:ln w="9525">
              <a:noFill/>
              <a:miter lim="800000"/>
              <a:headEnd/>
              <a:tailEnd/>
            </a:ln>
          </p:spPr>
          <p:txBody>
            <a:bodyPr anchor="ctr" wrap="none"/>
            <a:p>
              <a:pPr algn="ctr"/>
              <a:endParaRPr sz="2400" lang="en-US">
                <a:latin typeface="Times New Roman" pitchFamily="18" charset="0"/>
                <a:cs typeface="Arial" charset="0"/>
              </a:endParaRPr>
            </a:p>
          </p:txBody>
        </p:sp>
        <p:sp>
          <p:nvSpPr>
            <p:cNvPr id="1048577" name="Rectangle 6"/>
            <p:cNvSpPr>
              <a:spLocks noChangeArrowheads="1"/>
            </p:cNvSpPr>
            <p:nvPr/>
          </p:nvSpPr>
          <p:spPr bwMode="auto">
            <a:xfrm>
              <a:off x="260" y="85"/>
              <a:ext cx="5500" cy="173"/>
            </a:xfrm>
            <a:prstGeom prst="rect"/>
            <a:gradFill rotWithShape="0">
              <a:gsLst>
                <a:gs pos="0">
                  <a:schemeClr val="bg2"/>
                </a:gs>
                <a:gs pos="100000">
                  <a:schemeClr val="bg1"/>
                </a:gs>
              </a:gsLst>
              <a:lin ang="0" scaled="1"/>
            </a:gradFill>
            <a:ln w="9525">
              <a:noFill/>
              <a:miter lim="800000"/>
              <a:headEnd/>
              <a:tailEnd/>
            </a:ln>
          </p:spPr>
          <p:txBody>
            <a:bodyPr/>
            <a:p>
              <a:endParaRPr sz="2400" lang="en-US">
                <a:latin typeface="Times New Roman" pitchFamily="18" charset="0"/>
                <a:cs typeface="Arial" charset="0"/>
              </a:endParaRPr>
            </a:p>
          </p:txBody>
        </p:sp>
        <p:sp>
          <p:nvSpPr>
            <p:cNvPr id="1048578" name="Rectangle 7"/>
            <p:cNvSpPr>
              <a:spLocks noChangeArrowheads="1"/>
            </p:cNvSpPr>
            <p:nvPr/>
          </p:nvSpPr>
          <p:spPr bwMode="auto">
            <a:xfrm>
              <a:off x="258" y="85"/>
              <a:ext cx="87" cy="89"/>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79" name="Rectangle 8"/>
            <p:cNvSpPr>
              <a:spLocks noChangeArrowheads="1"/>
            </p:cNvSpPr>
            <p:nvPr/>
          </p:nvSpPr>
          <p:spPr bwMode="auto">
            <a:xfrm>
              <a:off x="345" y="0"/>
              <a:ext cx="88" cy="87"/>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80" name="Rectangle 9"/>
            <p:cNvSpPr>
              <a:spLocks noChangeArrowheads="1"/>
            </p:cNvSpPr>
            <p:nvPr/>
          </p:nvSpPr>
          <p:spPr bwMode="auto">
            <a:xfrm>
              <a:off x="345" y="85"/>
              <a:ext cx="88" cy="89"/>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sp>
          <p:nvSpPr>
            <p:cNvPr id="1048581" name="Rectangle 10"/>
            <p:cNvSpPr>
              <a:spLocks noChangeArrowheads="1"/>
            </p:cNvSpPr>
            <p:nvPr/>
          </p:nvSpPr>
          <p:spPr bwMode="auto">
            <a:xfrm>
              <a:off x="173" y="173"/>
              <a:ext cx="86" cy="87"/>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82" name="Rectangle 11"/>
            <p:cNvSpPr>
              <a:spLocks noChangeArrowheads="1"/>
            </p:cNvSpPr>
            <p:nvPr/>
          </p:nvSpPr>
          <p:spPr bwMode="auto">
            <a:xfrm>
              <a:off x="83" y="86"/>
              <a:ext cx="89" cy="87"/>
            </a:xfrm>
            <a:prstGeom prst="rect"/>
            <a:solidFill>
              <a:schemeClr val="bg2"/>
            </a:solidFill>
            <a:ln w="9525">
              <a:noFill/>
              <a:miter lim="800000"/>
              <a:headEnd/>
              <a:tailEnd/>
            </a:ln>
          </p:spPr>
          <p:txBody>
            <a:bodyPr/>
            <a:p>
              <a:endParaRPr sz="2400" lang="en-US">
                <a:latin typeface="Times New Roman" pitchFamily="18" charset="0"/>
                <a:cs typeface="Arial" charset="0"/>
              </a:endParaRPr>
            </a:p>
          </p:txBody>
        </p:sp>
        <p:sp>
          <p:nvSpPr>
            <p:cNvPr id="1048583" name="Rectangle 12"/>
            <p:cNvSpPr>
              <a:spLocks noChangeArrowheads="1"/>
            </p:cNvSpPr>
            <p:nvPr/>
          </p:nvSpPr>
          <p:spPr bwMode="auto">
            <a:xfrm>
              <a:off x="258" y="171"/>
              <a:ext cx="87" cy="87"/>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sp>
          <p:nvSpPr>
            <p:cNvPr id="1048584" name="Rectangle 13"/>
            <p:cNvSpPr>
              <a:spLocks noChangeArrowheads="1"/>
            </p:cNvSpPr>
            <p:nvPr/>
          </p:nvSpPr>
          <p:spPr bwMode="auto">
            <a:xfrm>
              <a:off x="173" y="258"/>
              <a:ext cx="86" cy="86"/>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grpSp>
      <p:sp>
        <p:nvSpPr>
          <p:cNvPr id="1048585" name="Rectangle 14"/>
          <p:cNvSpPr>
            <a:spLocks noGrp="1" noChangeArrowheads="1"/>
          </p:cNvSpPr>
          <p:nvPr>
            <p:ph type="title"/>
          </p:nvPr>
        </p:nvSpPr>
        <p:spPr bwMode="auto">
          <a:xfrm>
            <a:off x="457200" y="457200"/>
            <a:ext cx="8229600" cy="1371600"/>
          </a:xfrm>
          <a:prstGeom prst="rect"/>
          <a:noFill/>
          <a:ln>
            <a:noFill/>
          </a:ln>
        </p:spPr>
        <p:txBody>
          <a:bodyPr anchor="ctr" anchorCtr="0" bIns="45720" compatLnSpc="1" lIns="91440" numCol="1" rIns="91440" tIns="45720" vert="horz" wrap="square">
            <a:prstTxWarp prst="textNoShape"/>
          </a:bodyPr>
          <a:p>
            <a:pPr lvl="0"/>
            <a:r>
              <a:rPr altLang="en-US" lang="en-US"/>
              <a:t>Click to edit Master title style</a:t>
            </a:r>
          </a:p>
        </p:txBody>
      </p:sp>
      <p:sp>
        <p:nvSpPr>
          <p:cNvPr id="1048586" name="Rectangle 15"/>
          <p:cNvSpPr>
            <a:spLocks noGrp="1" noChangeArrowheads="1"/>
          </p:cNvSpPr>
          <p:nvPr>
            <p:ph type="body" idx="1"/>
          </p:nvPr>
        </p:nvSpPr>
        <p:spPr bwMode="auto">
          <a:xfrm>
            <a:off x="457200" y="1981200"/>
            <a:ext cx="8229600" cy="3886200"/>
          </a:xfrm>
          <a:prstGeom prst="rect"/>
          <a:noFill/>
          <a:ln>
            <a:noFill/>
          </a:ln>
        </p:spPr>
        <p:txBody>
          <a:bodyPr anchor="t" anchorCtr="0" bIns="45720" compatLnSpc="1" lIns="91440" numCol="1" rIns="91440" tIns="45720" vert="horz" wrap="square">
            <a:prstTxWarp prst="textNoShape"/>
          </a:bodyPr>
          <a:p>
            <a:pPr lvl="0"/>
            <a:r>
              <a:rPr altLang="en-US" dirty="0" lang="en-US"/>
              <a:t>Click to edit Master text styles</a:t>
            </a:r>
          </a:p>
          <a:p>
            <a:pPr lvl="1"/>
            <a:r>
              <a:rPr altLang="en-US" dirty="0" lang="en-US"/>
              <a:t>Second level</a:t>
            </a:r>
          </a:p>
          <a:p>
            <a:pPr lvl="2"/>
            <a:r>
              <a:rPr altLang="en-US" dirty="0" lang="en-US"/>
              <a:t>Third level</a:t>
            </a:r>
          </a:p>
          <a:p>
            <a:pPr lvl="3"/>
            <a:r>
              <a:rPr altLang="en-US" dirty="0" lang="en-US"/>
              <a:t>Fourth level</a:t>
            </a:r>
          </a:p>
          <a:p>
            <a:pPr lvl="4"/>
            <a:r>
              <a:rPr altLang="en-US" dirty="0" lang="en-US"/>
              <a:t>Fifth level</a:t>
            </a:r>
          </a:p>
        </p:txBody>
      </p:sp>
      <p:sp>
        <p:nvSpPr>
          <p:cNvPr id="1048587" name="Rectangle 17"/>
          <p:cNvSpPr>
            <a:spLocks noChangeArrowheads="1"/>
          </p:cNvSpPr>
          <p:nvPr userDrawn="1"/>
        </p:nvSpPr>
        <p:spPr bwMode="auto">
          <a:xfrm>
            <a:off x="3276600" y="6153150"/>
            <a:ext cx="2895600" cy="476250"/>
          </a:xfrm>
          <a:prstGeom prst="rect"/>
          <a:noFill/>
          <a:ln w="9525">
            <a:noFill/>
            <a:miter lim="800000"/>
            <a:headEnd/>
            <a:tailEnd/>
          </a:ln>
          <a:effectLst/>
        </p:spPr>
        <p:txBody>
          <a:bodyPr anchor="b"/>
          <a:p>
            <a:pPr algn="ctr"/>
            <a:endParaRPr sz="1400" lang="en-US">
              <a:solidFill>
                <a:srgbClr val="000000"/>
              </a:solidFill>
              <a:effectLst>
                <a:outerShdw algn="tl" blurRad="38100" dir="2700000" dist="38100">
                  <a:srgbClr val="C0C0C0"/>
                </a:outerShdw>
              </a:effectLst>
              <a:latin typeface="Arial" charset="0"/>
              <a:cs typeface="Arial" charset="0"/>
            </a:endParaRPr>
          </a:p>
        </p:txBody>
      </p:sp>
      <p:sp>
        <p:nvSpPr>
          <p:cNvPr id="1048588" name="Text Box 7"/>
          <p:cNvSpPr txBox="1">
            <a:spLocks noChangeArrowheads="1"/>
          </p:cNvSpPr>
          <p:nvPr userDrawn="1"/>
        </p:nvSpPr>
        <p:spPr bwMode="auto">
          <a:xfrm>
            <a:off x="485907" y="6313488"/>
            <a:ext cx="1088760" cy="369332"/>
          </a:xfrm>
          <a:prstGeom prst="rect"/>
          <a:noFill/>
          <a:ln>
            <a:miter lim="800000"/>
            <a:headEnd/>
            <a:tailEnd/>
          </a:ln>
        </p:spPr>
        <p:txBody>
          <a:bodyPr anchor="b"/>
          <a:lstStyle>
            <a:defPPr>
              <a:defRPr lang="en-US"/>
            </a:defPPr>
            <a:lvl1pPr algn="ctr">
              <a:defRPr>
                <a:solidFill>
                  <a:srgbClr val="000000"/>
                </a:solidFill>
                <a:effectLst>
                  <a:outerShdw algn="tl" blurRad="38100" dir="2700000" dist="38100">
                    <a:srgbClr val="FFFFFF"/>
                  </a:outerShdw>
                </a:effectLst>
                <a:latin typeface="Times New Roman" pitchFamily="18" charset="0"/>
              </a:defRPr>
            </a:lvl1pPr>
          </a:lstStyle>
          <a:p>
            <a:pPr lvl="0"/>
            <a:r>
              <a:rPr dirty="0" sz="1600" lang="en-US"/>
              <a:t>Chapter 3</a:t>
            </a:r>
          </a:p>
        </p:txBody>
      </p:sp>
      <p:sp>
        <p:nvSpPr>
          <p:cNvPr id="1048589" name="Rectangle 5"/>
          <p:cNvSpPr txBox="1">
            <a:spLocks noGrp="1" noChangeArrowheads="1"/>
          </p:cNvSpPr>
          <p:nvPr userDrawn="1"/>
        </p:nvSpPr>
        <p:spPr bwMode="auto">
          <a:xfrm>
            <a:off x="1328738" y="6242050"/>
            <a:ext cx="6386512" cy="476250"/>
          </a:xfrm>
          <a:prstGeom prst="rect"/>
          <a:noFill/>
          <a:ln>
            <a:miter lim="800000"/>
            <a:headEnd/>
            <a:tailEnd/>
          </a:ln>
        </p:spPr>
        <p:txBody>
          <a:bodyPr anchor="b"/>
          <a:p>
            <a:pPr algn="ctr"/>
            <a:r>
              <a:rPr dirty="0" sz="1600" lang="en-US">
                <a:solidFill>
                  <a:srgbClr val="000000"/>
                </a:solidFill>
                <a:effectLst>
                  <a:outerShdw algn="tl" blurRad="38100" dir="2700000" dist="38100">
                    <a:srgbClr val="FFFFFF"/>
                  </a:outerShdw>
                </a:effectLst>
                <a:latin typeface="Times New Roman" pitchFamily="18" charset="0"/>
              </a:rPr>
              <a:t>Copyright © 2017 Pearson Education, Ltd. </a:t>
            </a:r>
          </a:p>
        </p:txBody>
      </p:sp>
      <p:sp>
        <p:nvSpPr>
          <p:cNvPr id="1048590" name="TextBox 19"/>
          <p:cNvSpPr txBox="1"/>
          <p:nvPr userDrawn="1"/>
        </p:nvSpPr>
        <p:spPr>
          <a:xfrm>
            <a:off x="7821038" y="6348968"/>
            <a:ext cx="972766" cy="369332"/>
          </a:xfrm>
          <a:prstGeom prst="rect"/>
          <a:noFill/>
          <a:ln>
            <a:miter lim="800000"/>
            <a:headEnd/>
            <a:tailEnd/>
          </a:ln>
        </p:spPr>
        <p:txBody>
          <a:bodyPr anchor="b"/>
          <a:lstStyle>
            <a:defPPr>
              <a:defRPr lang="en-US"/>
            </a:defPPr>
            <a:lvl1pPr algn="ctr">
              <a:defRPr>
                <a:solidFill>
                  <a:srgbClr val="000000"/>
                </a:solidFill>
                <a:effectLst>
                  <a:outerShdw algn="tl" blurRad="38100" dir="2700000" dist="38100">
                    <a:srgbClr val="FFFFFF"/>
                  </a:outerShdw>
                </a:effectLst>
                <a:latin typeface="Times New Roman" pitchFamily="18" charset="0"/>
              </a:defRPr>
            </a:lvl1pPr>
          </a:lstStyle>
          <a:p>
            <a:pPr lvl="0"/>
            <a:r>
              <a:rPr dirty="0" sz="1600" lang="en-US"/>
              <a:t>3-</a:t>
            </a:r>
            <a:fld id="{6FB4FC82-C793-4410-817F-D8BC0BBDC2E9}" type="slidenum">
              <a:rPr sz="1600" lang="en-US" smtClean="0"/>
              <a:pPr lvl="0"/>
              <a:t>‹#›</a:t>
            </a:fld>
            <a:endParaRPr dirty="0" sz="160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ransition>
    <p:zoom/>
  </p:transition>
  <p:hf dt="1" ftr="1" hdr="0" sldNum="1"/>
  <p:txStyles>
    <p:titleStyle>
      <a:lvl1pPr algn="l" eaLnBrk="0" fontAlgn="base" hangingPunct="0" rtl="0">
        <a:spcBef>
          <a:spcPct val="0"/>
        </a:spcBef>
        <a:spcAft>
          <a:spcPct val="0"/>
        </a:spcAft>
        <a:defRPr sz="4400">
          <a:solidFill>
            <a:schemeClr val="tx1"/>
          </a:solidFill>
          <a:latin typeface="+mj-lt"/>
          <a:ea typeface="+mj-ea"/>
          <a:cs typeface="+mj-cs"/>
        </a:defRPr>
      </a:lvl1pPr>
      <a:lvl2pPr algn="l" eaLnBrk="0" fontAlgn="base" hangingPunct="0" rtl="0">
        <a:spcBef>
          <a:spcPct val="0"/>
        </a:spcBef>
        <a:spcAft>
          <a:spcPct val="0"/>
        </a:spcAft>
        <a:defRPr sz="4400">
          <a:solidFill>
            <a:schemeClr val="tx1"/>
          </a:solidFill>
          <a:latin typeface="Arial" charset="0"/>
          <a:cs typeface="Arial" charset="0"/>
        </a:defRPr>
      </a:lvl2pPr>
      <a:lvl3pPr algn="l" eaLnBrk="0" fontAlgn="base" hangingPunct="0" rtl="0">
        <a:spcBef>
          <a:spcPct val="0"/>
        </a:spcBef>
        <a:spcAft>
          <a:spcPct val="0"/>
        </a:spcAft>
        <a:defRPr sz="4400">
          <a:solidFill>
            <a:schemeClr val="tx1"/>
          </a:solidFill>
          <a:latin typeface="Arial" charset="0"/>
          <a:cs typeface="Arial" charset="0"/>
        </a:defRPr>
      </a:lvl3pPr>
      <a:lvl4pPr algn="l" eaLnBrk="0" fontAlgn="base" hangingPunct="0" rtl="0">
        <a:spcBef>
          <a:spcPct val="0"/>
        </a:spcBef>
        <a:spcAft>
          <a:spcPct val="0"/>
        </a:spcAft>
        <a:defRPr sz="4400">
          <a:solidFill>
            <a:schemeClr val="tx1"/>
          </a:solidFill>
          <a:latin typeface="Arial" charset="0"/>
          <a:cs typeface="Arial" charset="0"/>
        </a:defRPr>
      </a:lvl4pPr>
      <a:lvl5pPr algn="l" eaLnBrk="0" fontAlgn="base" hangingPunct="0" rtl="0">
        <a:spcBef>
          <a:spcPct val="0"/>
        </a:spcBef>
        <a:spcAft>
          <a:spcPct val="0"/>
        </a:spcAft>
        <a:defRPr sz="4400">
          <a:solidFill>
            <a:schemeClr val="tx1"/>
          </a:solidFill>
          <a:latin typeface="Arial" charset="0"/>
          <a:cs typeface="Arial" charset="0"/>
        </a:defRPr>
      </a:lvl5pPr>
      <a:lvl6pPr algn="l" fontAlgn="base" marL="457200" rtl="0">
        <a:spcBef>
          <a:spcPct val="0"/>
        </a:spcBef>
        <a:spcAft>
          <a:spcPct val="0"/>
        </a:spcAft>
        <a:defRPr sz="4400">
          <a:solidFill>
            <a:schemeClr val="tx1"/>
          </a:solidFill>
          <a:latin typeface="Arial" charset="0"/>
          <a:cs typeface="Arial" charset="0"/>
        </a:defRPr>
      </a:lvl6pPr>
      <a:lvl7pPr algn="l" fontAlgn="base" marL="914400" rtl="0">
        <a:spcBef>
          <a:spcPct val="0"/>
        </a:spcBef>
        <a:spcAft>
          <a:spcPct val="0"/>
        </a:spcAft>
        <a:defRPr sz="4400">
          <a:solidFill>
            <a:schemeClr val="tx1"/>
          </a:solidFill>
          <a:latin typeface="Arial" charset="0"/>
          <a:cs typeface="Arial" charset="0"/>
        </a:defRPr>
      </a:lvl7pPr>
      <a:lvl8pPr algn="l" fontAlgn="base" marL="1371600" rtl="0">
        <a:spcBef>
          <a:spcPct val="0"/>
        </a:spcBef>
        <a:spcAft>
          <a:spcPct val="0"/>
        </a:spcAft>
        <a:defRPr sz="4400">
          <a:solidFill>
            <a:schemeClr val="tx1"/>
          </a:solidFill>
          <a:latin typeface="Arial" charset="0"/>
          <a:cs typeface="Arial" charset="0"/>
        </a:defRPr>
      </a:lvl8pPr>
      <a:lvl9pPr algn="l" fontAlgn="base" marL="1828800" rtl="0">
        <a:spcBef>
          <a:spcPct val="0"/>
        </a:spcBef>
        <a:spcAft>
          <a:spcPct val="0"/>
        </a:spcAft>
        <a:defRPr sz="4400">
          <a:solidFill>
            <a:schemeClr val="tx1"/>
          </a:solidFill>
          <a:latin typeface="Arial" charset="0"/>
          <a:cs typeface="Arial" charset="0"/>
        </a:defRPr>
      </a:lvl9pPr>
    </p:titleStyle>
    <p:bodyStyle>
      <a:lvl1pPr algn="l" eaLnBrk="0" fontAlgn="base" hangingPunct="0" indent="-342900" marL="342900" rtl="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algn="l" eaLnBrk="0" fontAlgn="base" hangingPunct="0" indent="-228600" marL="1143000" rtl="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algn="l" eaLnBrk="0" fontAlgn="base" hangingPunct="0" indent="-228600" marL="1600200" rtl="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algn="l" eaLnBrk="0" fontAlgn="base" hangingPunct="0" indent="-228600" marL="2057400" rtl="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algn="l" fontAlgn="base" indent="-228600" marL="2514600" rtl="0">
        <a:spcBef>
          <a:spcPct val="20000"/>
        </a:spcBef>
        <a:spcAft>
          <a:spcPct val="0"/>
        </a:spcAft>
        <a:buClr>
          <a:schemeClr val="bg2"/>
        </a:buClr>
        <a:buFont typeface="Wingdings" pitchFamily="2" charset="2"/>
        <a:buChar char="§"/>
        <a:defRPr sz="2000">
          <a:solidFill>
            <a:schemeClr val="tx1"/>
          </a:solidFill>
          <a:latin typeface="+mn-lt"/>
          <a:cs typeface="+mn-cs"/>
        </a:defRPr>
      </a:lvl6pPr>
      <a:lvl7pPr algn="l" fontAlgn="base" indent="-228600" marL="2971800" rtl="0">
        <a:spcBef>
          <a:spcPct val="20000"/>
        </a:spcBef>
        <a:spcAft>
          <a:spcPct val="0"/>
        </a:spcAft>
        <a:buClr>
          <a:schemeClr val="bg2"/>
        </a:buClr>
        <a:buFont typeface="Wingdings" pitchFamily="2" charset="2"/>
        <a:buChar char="§"/>
        <a:defRPr sz="2000">
          <a:solidFill>
            <a:schemeClr val="tx1"/>
          </a:solidFill>
          <a:latin typeface="+mn-lt"/>
          <a:cs typeface="+mn-cs"/>
        </a:defRPr>
      </a:lvl7pPr>
      <a:lvl8pPr algn="l" fontAlgn="base" indent="-228600" marL="3429000" rtl="0">
        <a:spcBef>
          <a:spcPct val="20000"/>
        </a:spcBef>
        <a:spcAft>
          <a:spcPct val="0"/>
        </a:spcAft>
        <a:buClr>
          <a:schemeClr val="bg2"/>
        </a:buClr>
        <a:buFont typeface="Wingdings" pitchFamily="2" charset="2"/>
        <a:buChar char="§"/>
        <a:defRPr sz="2000">
          <a:solidFill>
            <a:schemeClr val="tx1"/>
          </a:solidFill>
          <a:latin typeface="+mn-lt"/>
          <a:cs typeface="+mn-cs"/>
        </a:defRPr>
      </a:lvl8pPr>
      <a:lvl9pPr algn="l" fontAlgn="base" indent="-228600" marL="3886200" rtl="0">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slideLayout" Target="../slideLayouts/slideLayout3.xml"/><Relationship Id="rId3"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slideLayout" Target="../slideLayouts/slideLayout3.xml"/><Relationship Id="rId3"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 Id="rId3" Type="http://schemas.openxmlformats.org/officeDocument/2006/relationships/slideLayout" Target="../slideLayouts/slideLayout3.xml"/><Relationship Id="rId4"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Relationship Id="rId3"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3.xml"/><Relationship Id="rId3"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3.xml"/><Relationship Id="rId3"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Relationship Id="rId3"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slideLayout" Target="../slideLayouts/slideLayout3.xml"/><Relationship Id="rId3"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slideLayout" Target="../slideLayouts/slideLayout3.xml"/><Relationship Id="rId3"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3" name="Rectangle 3"/>
          <p:cNvSpPr>
            <a:spLocks noGrp="1" noChangeArrowheads="1"/>
          </p:cNvSpPr>
          <p:nvPr>
            <p:ph type="subTitle" idx="1"/>
          </p:nvPr>
        </p:nvSpPr>
        <p:spPr>
          <a:xfrm>
            <a:off x="990600" y="4495800"/>
            <a:ext cx="7086600" cy="1752600"/>
          </a:xfrm>
        </p:spPr>
        <p:txBody>
          <a:bodyPr/>
          <a:p>
            <a:pPr>
              <a:lnSpc>
                <a:spcPct val="90000"/>
              </a:lnSpc>
            </a:pPr>
            <a:r>
              <a:rPr altLang="en-US" b="1" dirty="0" sz="3600" lang="en-US"/>
              <a:t>Managing the Information Systems Project</a:t>
            </a:r>
          </a:p>
        </p:txBody>
      </p:sp>
      <p:sp>
        <p:nvSpPr>
          <p:cNvPr id="1048594" name="Rectangle 8"/>
          <p:cNvSpPr>
            <a:spLocks noChangeArrowheads="1"/>
          </p:cNvSpPr>
          <p:nvPr/>
        </p:nvSpPr>
        <p:spPr bwMode="auto">
          <a:xfrm>
            <a:off x="914400" y="685800"/>
            <a:ext cx="7467600" cy="3429000"/>
          </a:xfrm>
          <a:prstGeom prst="rect"/>
          <a:noFill/>
          <a:ln>
            <a:noFill/>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altLang="en-US" b="1" dirty="0" sz="4000" lang="en-US">
              <a:solidFill>
                <a:schemeClr val="tx2"/>
              </a:solidFill>
            </a:endParaRPr>
          </a:p>
          <a:p>
            <a:pPr algn="ctr" eaLnBrk="1" hangingPunct="1">
              <a:lnSpc>
                <a:spcPct val="75000"/>
              </a:lnSpc>
            </a:pPr>
            <a:endParaRPr altLang="en-US" b="1" dirty="0" sz="4000" lang="en-US">
              <a:solidFill>
                <a:schemeClr val="tx2"/>
              </a:solidFill>
            </a:endParaRPr>
          </a:p>
          <a:p>
            <a:pPr algn="ctr" eaLnBrk="1" hangingPunct="1"/>
            <a:r>
              <a:rPr altLang="en-US" b="1" dirty="0" sz="4000" lang="en-US">
                <a:solidFill>
                  <a:schemeClr val="tx2"/>
                </a:solidFill>
              </a:rPr>
              <a:t>Modern Systems Analysis</a:t>
            </a:r>
            <a:br>
              <a:rPr altLang="en-US" b="1" dirty="0" sz="4000" lang="en-US">
                <a:solidFill>
                  <a:schemeClr val="tx2"/>
                </a:solidFill>
              </a:rPr>
            </a:br>
            <a:r>
              <a:rPr altLang="en-US" b="1" dirty="0" sz="4000" lang="en-US">
                <a:solidFill>
                  <a:schemeClr val="tx2"/>
                </a:solidFill>
              </a:rPr>
              <a:t>and Design</a:t>
            </a:r>
            <a:br>
              <a:rPr altLang="en-US" b="1" dirty="0" sz="4000" lang="en-US">
                <a:solidFill>
                  <a:schemeClr val="tx2"/>
                </a:solidFill>
              </a:rPr>
            </a:br>
            <a:r>
              <a:rPr altLang="en-US" b="1" dirty="0" sz="2400" lang="en-US">
                <a:solidFill>
                  <a:schemeClr val="tx2"/>
                </a:solidFill>
              </a:rPr>
              <a:t>Eighth Edition, Global Edition </a:t>
            </a:r>
            <a:br>
              <a:rPr altLang="en-US" b="1" dirty="0" sz="4000" lang="en-US">
                <a:solidFill>
                  <a:schemeClr val="tx2"/>
                </a:solidFill>
              </a:rPr>
            </a:br>
            <a:br>
              <a:rPr altLang="en-US" b="1" dirty="0" sz="4000" lang="en-US">
                <a:solidFill>
                  <a:schemeClr val="tx2"/>
                </a:solidFill>
              </a:rPr>
            </a:br>
            <a:r>
              <a:rPr altLang="en-US" b="1" dirty="0" sz="2800" lang="en-US">
                <a:solidFill>
                  <a:schemeClr val="tx2"/>
                </a:solidFill>
              </a:rPr>
              <a:t>Joseph S. Valacich</a:t>
            </a:r>
            <a:br>
              <a:rPr altLang="en-US" b="1" dirty="0" sz="2800" lang="en-US">
                <a:solidFill>
                  <a:schemeClr val="tx2"/>
                </a:solidFill>
              </a:rPr>
            </a:br>
            <a:r>
              <a:rPr altLang="en-US" b="1" dirty="0" sz="2800" lang="en-US">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0" name="Rectangle 2"/>
          <p:cNvSpPr>
            <a:spLocks noGrp="1" noChangeArrowheads="1"/>
          </p:cNvSpPr>
          <p:nvPr>
            <p:ph type="title"/>
          </p:nvPr>
        </p:nvSpPr>
        <p:spPr/>
        <p:txBody>
          <a:bodyPr/>
          <a:p>
            <a:r>
              <a:rPr altLang="en-US" sz="4000" lang="en-US"/>
              <a:t>Phases of Project Management Process</a:t>
            </a:r>
          </a:p>
        </p:txBody>
      </p:sp>
      <p:sp>
        <p:nvSpPr>
          <p:cNvPr id="1048641" name="Rectangle 3" descr="Rectangle: Click to edit Master text styles Second level Third level Fourth level Fifth level"/>
          <p:cNvSpPr>
            <a:spLocks noGrp="1" noChangeArrowheads="1"/>
          </p:cNvSpPr>
          <p:nvPr>
            <p:ph type="body" idx="1"/>
          </p:nvPr>
        </p:nvSpPr>
        <p:spPr/>
        <p:txBody>
          <a:bodyPr/>
          <a:p>
            <a:r>
              <a:rPr altLang="en-US" sz="4000" lang="en-US"/>
              <a:t>Phase 1: Initiation</a:t>
            </a:r>
          </a:p>
          <a:p>
            <a:r>
              <a:rPr altLang="en-US" sz="4000" lang="en-US"/>
              <a:t>Phase 2: Planning</a:t>
            </a:r>
          </a:p>
          <a:p>
            <a:r>
              <a:rPr altLang="en-US" sz="4000" lang="en-US"/>
              <a:t>Phase 3: Execution</a:t>
            </a:r>
          </a:p>
          <a:p>
            <a:r>
              <a:rPr altLang="en-US" sz="4000" lang="en-US"/>
              <a:t>Phase 4: Closedown</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5" name="Rectangle 2"/>
          <p:cNvSpPr>
            <a:spLocks noGrp="1" noChangeArrowheads="1"/>
          </p:cNvSpPr>
          <p:nvPr>
            <p:ph type="title"/>
          </p:nvPr>
        </p:nvSpPr>
        <p:spPr/>
        <p:txBody>
          <a:bodyPr/>
          <a:p>
            <a:r>
              <a:rPr altLang="en-US" lang="en-US"/>
              <a:t>PM Phase 1: Project Initiation</a:t>
            </a:r>
          </a:p>
        </p:txBody>
      </p:sp>
      <p:sp>
        <p:nvSpPr>
          <p:cNvPr id="1048646" name="Rectangle 3" descr="Rectangle: Click to edit Master text styles Second level Third level Fourth level Fifth level"/>
          <p:cNvSpPr>
            <a:spLocks noGrp="1" noChangeArrowheads="1"/>
          </p:cNvSpPr>
          <p:nvPr>
            <p:ph type="body" idx="1"/>
          </p:nvPr>
        </p:nvSpPr>
        <p:spPr>
          <a:xfrm>
            <a:off x="457200" y="1828800"/>
            <a:ext cx="8229600" cy="3886200"/>
          </a:xfrm>
        </p:spPr>
        <p:txBody>
          <a:bodyPr/>
          <a:p>
            <a:r>
              <a:rPr altLang="en-US" sz="2800" lang="en-US"/>
              <a:t>Assess size, scope and complexity, and establish procedures.</a:t>
            </a:r>
          </a:p>
          <a:p>
            <a:r>
              <a:rPr altLang="en-US" sz="2800" lang="en-US"/>
              <a:t>Establish:</a:t>
            </a:r>
          </a:p>
          <a:p>
            <a:pPr lvl="1"/>
            <a:r>
              <a:rPr altLang="en-US" sz="2400" lang="en-US"/>
              <a:t>Initiation team</a:t>
            </a:r>
          </a:p>
          <a:p>
            <a:pPr lvl="1"/>
            <a:r>
              <a:rPr altLang="en-US" sz="2400" lang="en-US"/>
              <a:t>Relationship with customer</a:t>
            </a:r>
          </a:p>
          <a:p>
            <a:pPr lvl="1"/>
            <a:r>
              <a:rPr altLang="en-US" sz="2400" lang="en-US"/>
              <a:t>Project initiation plan</a:t>
            </a:r>
          </a:p>
          <a:p>
            <a:pPr lvl="1"/>
            <a:r>
              <a:rPr altLang="en-US" sz="2400" lang="en-US"/>
              <a:t>Management procedures</a:t>
            </a:r>
          </a:p>
          <a:p>
            <a:pPr lvl="1"/>
            <a:r>
              <a:rPr altLang="en-US" sz="2400" lang="en-US"/>
              <a:t>Project management environment and workbook</a:t>
            </a:r>
          </a:p>
          <a:p>
            <a:pPr lvl="1"/>
            <a:r>
              <a:rPr altLang="en-US" sz="2400" lang="en-US"/>
              <a:t>Project charter</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50" name="Rectangle 6"/>
          <p:cNvSpPr>
            <a:spLocks noChangeArrowheads="1"/>
          </p:cNvSpPr>
          <p:nvPr/>
        </p:nvSpPr>
        <p:spPr bwMode="auto">
          <a:xfrm>
            <a:off x="6248400" y="1143000"/>
            <a:ext cx="2438400" cy="1600438"/>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3-6</a:t>
            </a:r>
          </a:p>
          <a:p>
            <a:pPr eaLnBrk="1" hangingPunct="1"/>
            <a:r>
              <a:rPr altLang="en-US" dirty="0" sz="1600" lang="en-US"/>
              <a:t>The project workbook for the Purchasing Fulfillment System project contains nine key elements</a:t>
            </a:r>
          </a:p>
        </p:txBody>
      </p:sp>
      <p:pic>
        <p:nvPicPr>
          <p:cNvPr id="2097155" name="Picture 2"/>
          <p:cNvPicPr>
            <a:picLocks noChangeAspect="1"/>
          </p:cNvPicPr>
          <p:nvPr/>
        </p:nvPicPr>
        <p:blipFill>
          <a:blip xmlns:r="http://schemas.openxmlformats.org/officeDocument/2006/relationships" r:embed="rId1" cstate="print"/>
          <a:stretch>
            <a:fillRect/>
          </a:stretch>
        </p:blipFill>
        <p:spPr>
          <a:xfrm>
            <a:off x="381000" y="762000"/>
            <a:ext cx="5620842" cy="4984075"/>
          </a:xfrm>
          <a:prstGeom prst="rect"/>
        </p:spPr>
      </p:pic>
      <p:sp>
        <p:nvSpPr>
          <p:cNvPr id="1048651" name="Rectangle 3"/>
          <p:cNvSpPr/>
          <p:nvPr/>
        </p:nvSpPr>
        <p:spPr>
          <a:xfrm>
            <a:off x="5181600" y="3406973"/>
            <a:ext cx="3817172" cy="2339102"/>
          </a:xfrm>
          <a:prstGeom prst="rect"/>
          <a:solidFill>
            <a:schemeClr val="bg1">
              <a:alpha val="43000"/>
            </a:schemeClr>
          </a:solidFill>
        </p:spPr>
        <p:txBody>
          <a:bodyPr wrap="square">
            <a:spAutoFit/>
          </a:bodyPr>
          <a:p>
            <a:r>
              <a:rPr b="1" dirty="0" lang="en-US">
                <a:solidFill>
                  <a:srgbClr val="F30D40"/>
                </a:solidFill>
                <a:latin typeface="FuturaLTPro-Bold"/>
              </a:rPr>
              <a:t>Project workbook</a:t>
            </a:r>
          </a:p>
          <a:p>
            <a:r>
              <a:rPr dirty="0" sz="1600" lang="en-US">
                <a:solidFill>
                  <a:srgbClr val="000000"/>
                </a:solidFill>
                <a:latin typeface="FuturaLTPro-Light"/>
              </a:rPr>
              <a:t>An online or hard-copy repository for all project correspondence, inputs, outputs, deliverables, procedures, and standards. Used for performing project audits, orienting new team  members, communicating with management and customers, identifying future projects, and performing post-project reviews.</a:t>
            </a:r>
            <a:endParaRPr dirty="0" sz="1600" lang="en-US"/>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5" name="Title 1"/>
          <p:cNvSpPr>
            <a:spLocks noGrp="1"/>
          </p:cNvSpPr>
          <p:nvPr>
            <p:ph type="title"/>
          </p:nvPr>
        </p:nvSpPr>
        <p:spPr>
          <a:xfrm>
            <a:off x="414338" y="228600"/>
            <a:ext cx="8229600" cy="1371600"/>
          </a:xfrm>
        </p:spPr>
        <p:txBody>
          <a:bodyPr/>
          <a:p>
            <a:r>
              <a:rPr altLang="en-US" lang="en-US"/>
              <a:t>Project Charter</a:t>
            </a:r>
          </a:p>
        </p:txBody>
      </p:sp>
      <p:sp>
        <p:nvSpPr>
          <p:cNvPr id="1048656" name="Content Placeholder 2"/>
          <p:cNvSpPr>
            <a:spLocks noGrp="1"/>
          </p:cNvSpPr>
          <p:nvPr>
            <p:ph idx="1"/>
          </p:nvPr>
        </p:nvSpPr>
        <p:spPr>
          <a:xfrm>
            <a:off x="304800" y="1295400"/>
            <a:ext cx="8229600" cy="3886200"/>
          </a:xfrm>
        </p:spPr>
        <p:txBody>
          <a:bodyPr/>
          <a:p>
            <a:r>
              <a:rPr altLang="en-US" sz="2800" lang="en-US"/>
              <a:t>A short document prepared for the customer describing project deliverables and outlining the work required to complete the project</a:t>
            </a:r>
          </a:p>
          <a:p>
            <a:r>
              <a:rPr altLang="en-US" sz="2800" lang="en-US"/>
              <a:t>Elements:</a:t>
            </a:r>
          </a:p>
          <a:p>
            <a:pPr lvl="1"/>
            <a:r>
              <a:rPr altLang="en-US" sz="2200" lang="en-US"/>
              <a:t>Title and authorization date</a:t>
            </a:r>
          </a:p>
          <a:p>
            <a:pPr lvl="1"/>
            <a:r>
              <a:rPr altLang="en-US" sz="2200" lang="en-US"/>
              <a:t>Project manager name and contact information</a:t>
            </a:r>
          </a:p>
          <a:p>
            <a:pPr lvl="1"/>
            <a:r>
              <a:rPr altLang="en-US" sz="2200" lang="en-US"/>
              <a:t>Customer name and contact information</a:t>
            </a:r>
          </a:p>
          <a:p>
            <a:pPr lvl="1"/>
            <a:r>
              <a:rPr altLang="en-US" sz="2200" lang="en-US"/>
              <a:t>Project start and completion dates</a:t>
            </a:r>
          </a:p>
          <a:p>
            <a:pPr lvl="1"/>
            <a:r>
              <a:rPr altLang="en-US" sz="2200" lang="en-US"/>
              <a:t>Key stakeholders, roles, responsibilities</a:t>
            </a:r>
          </a:p>
          <a:p>
            <a:pPr lvl="1"/>
            <a:r>
              <a:rPr altLang="en-US" sz="2200" lang="en-US"/>
              <a:t>Project objectives and description</a:t>
            </a:r>
          </a:p>
          <a:p>
            <a:pPr lvl="1"/>
            <a:r>
              <a:rPr altLang="en-US" sz="2200" lang="en-US"/>
              <a:t>Key assumptions</a:t>
            </a:r>
          </a:p>
          <a:p>
            <a:pPr lvl="1"/>
            <a:r>
              <a:rPr altLang="en-US" sz="2200" lang="en-US"/>
              <a:t>Signatures of stakeholders</a:t>
            </a:r>
          </a:p>
          <a:p>
            <a:pPr lvl="1"/>
            <a:endParaRPr altLang="en-US" sz="2400" lang="en-US"/>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3" name="Rectangle 2"/>
          <p:cNvSpPr>
            <a:spLocks noGrp="1" noChangeArrowheads="1"/>
          </p:cNvSpPr>
          <p:nvPr>
            <p:ph type="title"/>
          </p:nvPr>
        </p:nvSpPr>
        <p:spPr>
          <a:xfrm>
            <a:off x="533400" y="304800"/>
            <a:ext cx="8229600" cy="1371600"/>
          </a:xfrm>
        </p:spPr>
        <p:txBody>
          <a:bodyPr/>
          <a:p>
            <a:r>
              <a:rPr altLang="en-US" lang="en-US"/>
              <a:t>PM Phase 2: Project Planning</a:t>
            </a:r>
          </a:p>
        </p:txBody>
      </p:sp>
      <p:sp>
        <p:nvSpPr>
          <p:cNvPr id="1048664" name="Content Placeholder 6"/>
          <p:cNvSpPr>
            <a:spLocks noGrp="1"/>
          </p:cNvSpPr>
          <p:nvPr>
            <p:ph sz="half" idx="1"/>
          </p:nvPr>
        </p:nvSpPr>
        <p:spPr>
          <a:xfrm>
            <a:off x="304800" y="2362200"/>
            <a:ext cx="4267200" cy="3886200"/>
          </a:xfrm>
        </p:spPr>
        <p:txBody>
          <a:bodyPr/>
          <a:p>
            <a:pPr indent="-457200" marL="457200">
              <a:buFont typeface="Arial" panose="020B0604020202020204" pitchFamily="34" charset="0"/>
              <a:buAutoNum type="arabicPeriod"/>
            </a:pPr>
            <a:r>
              <a:rPr altLang="en-US" sz="2200" lang="en-US"/>
              <a:t>Describing Project Scope, Alternatives, and Feasibility</a:t>
            </a:r>
          </a:p>
          <a:p>
            <a:pPr indent="-457200" marL="457200">
              <a:buFont typeface="Arial" panose="020B0604020202020204" pitchFamily="34" charset="0"/>
              <a:buAutoNum type="arabicPeriod"/>
            </a:pPr>
            <a:r>
              <a:rPr altLang="en-US" sz="2200" lang="en-US"/>
              <a:t>Dividing the Project into Manageable Tasks</a:t>
            </a:r>
          </a:p>
          <a:p>
            <a:pPr indent="-457200" marL="457200">
              <a:buFont typeface="Arial" panose="020B0604020202020204" pitchFamily="34" charset="0"/>
              <a:buAutoNum type="arabicPeriod"/>
            </a:pPr>
            <a:r>
              <a:rPr altLang="en-US" sz="2200" lang="en-US"/>
              <a:t>Estimating Resources and Creating a Resource Plan</a:t>
            </a:r>
          </a:p>
          <a:p>
            <a:pPr indent="-457200" marL="457200">
              <a:buFont typeface="Arial" panose="020B0604020202020204" pitchFamily="34" charset="0"/>
              <a:buAutoNum type="arabicPeriod"/>
            </a:pPr>
            <a:r>
              <a:rPr altLang="en-US" sz="2200" lang="en-US"/>
              <a:t>Developing a Preliminary Schedule</a:t>
            </a:r>
          </a:p>
          <a:p>
            <a:pPr indent="-457200" marL="457200">
              <a:buFont typeface="Arial" panose="020B0604020202020204" pitchFamily="34" charset="0"/>
              <a:buAutoNum type="arabicPeriod"/>
            </a:pPr>
            <a:r>
              <a:rPr altLang="en-US" sz="2200" lang="en-US"/>
              <a:t>Developing a Communication Plan</a:t>
            </a:r>
          </a:p>
        </p:txBody>
      </p:sp>
      <p:sp>
        <p:nvSpPr>
          <p:cNvPr id="1048665" name="Content Placeholder 7"/>
          <p:cNvSpPr>
            <a:spLocks noGrp="1"/>
          </p:cNvSpPr>
          <p:nvPr>
            <p:ph sz="half" idx="2"/>
          </p:nvPr>
        </p:nvSpPr>
        <p:spPr>
          <a:xfrm>
            <a:off x="4648200" y="2362200"/>
            <a:ext cx="4038600" cy="3886200"/>
          </a:xfrm>
        </p:spPr>
        <p:txBody>
          <a:bodyPr/>
          <a:p>
            <a:pPr indent="-457200" marL="457200">
              <a:buFont typeface="Arial" panose="020B0604020202020204" pitchFamily="34" charset="0"/>
              <a:buAutoNum type="arabicPeriod" startAt="6"/>
            </a:pPr>
            <a:r>
              <a:rPr altLang="en-US" sz="2200" lang="en-US"/>
              <a:t>Determining Project Standards and Procedures</a:t>
            </a:r>
          </a:p>
          <a:p>
            <a:pPr indent="-457200" marL="457200">
              <a:buFont typeface="Arial" panose="020B0604020202020204" pitchFamily="34" charset="0"/>
              <a:buAutoNum type="arabicPeriod" startAt="6"/>
            </a:pPr>
            <a:r>
              <a:rPr altLang="en-US" sz="2200" lang="en-US"/>
              <a:t>Identifying and Assessing Risk</a:t>
            </a:r>
          </a:p>
          <a:p>
            <a:pPr indent="-457200" marL="457200">
              <a:buFont typeface="Arial" panose="020B0604020202020204" pitchFamily="34" charset="0"/>
              <a:buAutoNum type="arabicPeriod" startAt="6"/>
            </a:pPr>
            <a:r>
              <a:rPr altLang="en-US" sz="2200" lang="en-US"/>
              <a:t>Creating a Preliminary Budget</a:t>
            </a:r>
          </a:p>
          <a:p>
            <a:pPr indent="-457200" marL="457200">
              <a:buFont typeface="Arial" panose="020B0604020202020204" pitchFamily="34" charset="0"/>
              <a:buAutoNum type="arabicPeriod" startAt="6"/>
            </a:pPr>
            <a:r>
              <a:rPr altLang="en-US" sz="2200" lang="en-US"/>
              <a:t>Developing a Project Scope Statement</a:t>
            </a:r>
          </a:p>
          <a:p>
            <a:pPr indent="-457200" marL="457200">
              <a:buFont typeface="Arial" panose="020B0604020202020204" pitchFamily="34" charset="0"/>
              <a:buAutoNum type="arabicPeriod" startAt="6"/>
            </a:pPr>
            <a:r>
              <a:rPr altLang="en-US" sz="2200" lang="en-US"/>
              <a:t>Setting a Baseline Project Plan</a:t>
            </a:r>
          </a:p>
        </p:txBody>
      </p:sp>
      <p:sp>
        <p:nvSpPr>
          <p:cNvPr id="1048666" name="Rectangle 3" descr="Rectangle: Click to edit Master text styles Second level Third level Fourth level Fifth level"/>
          <p:cNvSpPr txBox="1">
            <a:spLocks noChangeArrowheads="1"/>
          </p:cNvSpPr>
          <p:nvPr/>
        </p:nvSpPr>
        <p:spPr bwMode="auto">
          <a:xfrm>
            <a:off x="609600" y="1447800"/>
            <a:ext cx="8229600" cy="685800"/>
          </a:xfrm>
          <a:prstGeom prst="rect"/>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buClr>
                <a:schemeClr val="bg2"/>
              </a:buClr>
              <a:buSzPct val="75000"/>
              <a:buFont typeface="Wingdings" panose="05000000000000000000" pitchFamily="2" charset="2"/>
              <a:buNone/>
            </a:pPr>
            <a:r>
              <a:rPr altLang="en-US" sz="2800" lang="en-US"/>
              <a:t>Define clear, discrete activities and the work needed to complete each activity. Tasks include:</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70" name="Rectangle 6"/>
          <p:cNvSpPr>
            <a:spLocks noGrp="1" noChangeArrowheads="1"/>
          </p:cNvSpPr>
          <p:nvPr>
            <p:ph type="title"/>
          </p:nvPr>
        </p:nvSpPr>
        <p:spPr/>
        <p:txBody>
          <a:bodyPr/>
          <a:p>
            <a:r>
              <a:rPr altLang="en-US" lang="en-US"/>
              <a:t>Planning Detail</a:t>
            </a:r>
          </a:p>
        </p:txBody>
      </p:sp>
      <p:pic>
        <p:nvPicPr>
          <p:cNvPr id="2097156" name="Picture 6" descr="Noname.jpg"/>
          <p:cNvPicPr>
            <a:picLocks noChangeAspect="1"/>
          </p:cNvPicPr>
          <p:nvPr/>
        </p:nvPicPr>
        <p:blipFill>
          <a:blip xmlns:r="http://schemas.openxmlformats.org/officeDocument/2006/relationships" r:embed="rId1" cstate="print"/>
          <a:srcRect/>
          <a:stretch>
            <a:fillRect/>
          </a:stretch>
        </p:blipFill>
        <p:spPr bwMode="auto">
          <a:xfrm>
            <a:off x="381000" y="1905000"/>
            <a:ext cx="5918200" cy="3962400"/>
          </a:xfrm>
          <a:prstGeom prst="rect"/>
          <a:noFill/>
          <a:ln>
            <a:noFill/>
          </a:ln>
        </p:spPr>
      </p:pic>
      <p:sp>
        <p:nvSpPr>
          <p:cNvPr id="1048671" name="Rectangle 7"/>
          <p:cNvSpPr>
            <a:spLocks noChangeArrowheads="1"/>
          </p:cNvSpPr>
          <p:nvPr/>
        </p:nvSpPr>
        <p:spPr bwMode="auto">
          <a:xfrm>
            <a:off x="6400800" y="2743200"/>
            <a:ext cx="2438400" cy="1754188"/>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3-8</a:t>
            </a:r>
          </a:p>
          <a:p>
            <a:pPr eaLnBrk="1" hangingPunct="1"/>
            <a:r>
              <a:rPr altLang="en-US" dirty="0" lang="en-US"/>
              <a:t>Level of project planning detail should be high in the short term, with less detail as time goes on</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5" name="Rectangle 2"/>
          <p:cNvSpPr>
            <a:spLocks noGrp="1" noChangeArrowheads="1"/>
          </p:cNvSpPr>
          <p:nvPr>
            <p:ph type="title"/>
          </p:nvPr>
        </p:nvSpPr>
        <p:spPr/>
        <p:txBody>
          <a:bodyPr/>
          <a:p>
            <a:r>
              <a:rPr altLang="en-US" sz="4000" lang="en-US"/>
              <a:t>Project Scope, Alternatives, and Feasibility</a:t>
            </a:r>
          </a:p>
        </p:txBody>
      </p:sp>
      <p:sp>
        <p:nvSpPr>
          <p:cNvPr id="1048676" name="Rectangle 3" descr="Rectangle: Click to edit Master text styles Second level Third level Fourth level Fifth level"/>
          <p:cNvSpPr>
            <a:spLocks noGrp="1" noChangeArrowheads="1"/>
          </p:cNvSpPr>
          <p:nvPr>
            <p:ph type="body" idx="1"/>
          </p:nvPr>
        </p:nvSpPr>
        <p:spPr/>
        <p:txBody>
          <a:bodyPr/>
          <a:p>
            <a:r>
              <a:rPr altLang="en-US" lang="en-US"/>
              <a:t>What problem or opportunity does the project address?</a:t>
            </a:r>
          </a:p>
          <a:p>
            <a:r>
              <a:rPr altLang="en-US" lang="en-US"/>
              <a:t>What are the quantifiable results to be achieved?</a:t>
            </a:r>
          </a:p>
          <a:p>
            <a:r>
              <a:rPr altLang="en-US" lang="en-US"/>
              <a:t>What needs to be done?</a:t>
            </a:r>
          </a:p>
          <a:p>
            <a:r>
              <a:rPr altLang="en-US" lang="en-US"/>
              <a:t>How will success be measured?</a:t>
            </a:r>
          </a:p>
          <a:p>
            <a:r>
              <a:rPr altLang="en-US" lang="en-US"/>
              <a:t>How will we know when we are finished?</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0" name="Title 1"/>
          <p:cNvSpPr>
            <a:spLocks noGrp="1"/>
          </p:cNvSpPr>
          <p:nvPr>
            <p:ph type="title"/>
          </p:nvPr>
        </p:nvSpPr>
        <p:spPr/>
        <p:txBody>
          <a:bodyPr/>
          <a:p>
            <a:r>
              <a:rPr altLang="en-US" lang="en-US"/>
              <a:t>Dividing Project into Manageable Tasks</a:t>
            </a:r>
          </a:p>
        </p:txBody>
      </p:sp>
      <p:sp>
        <p:nvSpPr>
          <p:cNvPr id="1048681" name="Content Placeholder 2"/>
          <p:cNvSpPr>
            <a:spLocks noGrp="1"/>
          </p:cNvSpPr>
          <p:nvPr>
            <p:ph idx="1"/>
          </p:nvPr>
        </p:nvSpPr>
        <p:spPr/>
        <p:txBody>
          <a:bodyPr/>
          <a:p>
            <a:r>
              <a:rPr altLang="en-US" lang="en-US"/>
              <a:t>Work Breakdown Structure (WBS)</a:t>
            </a:r>
          </a:p>
          <a:p>
            <a:pPr lvl="1"/>
            <a:r>
              <a:rPr altLang="en-US" lang="en-US"/>
              <a:t>Division of project into manageable and logically ordered tasks and subtasks</a:t>
            </a:r>
          </a:p>
          <a:p>
            <a:r>
              <a:rPr altLang="en-US" lang="en-US"/>
              <a:t>Scheduling Diagrams</a:t>
            </a:r>
          </a:p>
          <a:p>
            <a:pPr lvl="1"/>
            <a:r>
              <a:rPr altLang="en-US" lang="en-US"/>
              <a:t>Gantt chart: horizontal bars represent task durations</a:t>
            </a:r>
          </a:p>
          <a:p>
            <a:pPr lvl="1"/>
            <a:r>
              <a:rPr altLang="en-US" lang="en-US"/>
              <a:t>Network diagram: boxes and links represent task dependencies</a:t>
            </a:r>
          </a:p>
          <a:p>
            <a:endParaRPr altLang="en-US" lang="en-US"/>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pic>
        <p:nvPicPr>
          <p:cNvPr id="2097157" name="Picture 1"/>
          <p:cNvPicPr>
            <a:picLocks noChangeAspect="1"/>
          </p:cNvPicPr>
          <p:nvPr/>
        </p:nvPicPr>
        <p:blipFill>
          <a:blip xmlns:r="http://schemas.openxmlformats.org/officeDocument/2006/relationships" r:embed="rId1" cstate="print"/>
          <a:stretch>
            <a:fillRect/>
          </a:stretch>
        </p:blipFill>
        <p:spPr>
          <a:xfrm>
            <a:off x="487244" y="1447800"/>
            <a:ext cx="7970956" cy="4065588"/>
          </a:xfrm>
          <a:prstGeom prst="rect"/>
        </p:spPr>
      </p:pic>
      <p:sp>
        <p:nvSpPr>
          <p:cNvPr id="1048685" name="Rectangle 4"/>
          <p:cNvSpPr>
            <a:spLocks noGrp="1" noChangeArrowheads="1"/>
          </p:cNvSpPr>
          <p:nvPr>
            <p:ph type="title"/>
          </p:nvPr>
        </p:nvSpPr>
        <p:spPr>
          <a:xfrm>
            <a:off x="457200" y="457200"/>
            <a:ext cx="8229600" cy="838200"/>
          </a:xfrm>
        </p:spPr>
        <p:txBody>
          <a:bodyPr/>
          <a:p>
            <a:r>
              <a:rPr altLang="en-US" sz="4000" lang="en-US"/>
              <a:t>Developing a Preliminary Schedule</a:t>
            </a:r>
          </a:p>
        </p:txBody>
      </p:sp>
      <p:sp>
        <p:nvSpPr>
          <p:cNvPr id="1048686" name="Rectangle 8"/>
          <p:cNvSpPr>
            <a:spLocks noChangeArrowheads="1"/>
          </p:cNvSpPr>
          <p:nvPr/>
        </p:nvSpPr>
        <p:spPr bwMode="auto">
          <a:xfrm>
            <a:off x="304800" y="5561013"/>
            <a:ext cx="8763000" cy="92333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3-10</a:t>
            </a:r>
          </a:p>
          <a:p>
            <a:pPr eaLnBrk="1" hangingPunct="1"/>
            <a:r>
              <a:rPr altLang="en-US" dirty="0" lang="en-US"/>
              <a:t>Gantt chart showing project tasks, duration times for those tasks, and predecessors</a:t>
            </a:r>
          </a:p>
          <a:p>
            <a:pPr eaLnBrk="1" hangingPunct="1"/>
            <a:r>
              <a:rPr dirty="0" sz="1600" lang="en-US"/>
              <a:t>(</a:t>
            </a:r>
            <a:r>
              <a:rPr dirty="0" sz="1600" i="1" lang="en-US"/>
              <a:t>Source:</a:t>
            </a:r>
            <a:r>
              <a:rPr dirty="0" sz="1600" lang="en-US"/>
              <a:t> Microsoft Corporation.)</a:t>
            </a:r>
            <a:endParaRPr altLang="en-US" dirty="0" sz="1600" lang="en-US"/>
          </a:p>
        </p:txBody>
      </p:sp>
      <p:sp>
        <p:nvSpPr>
          <p:cNvPr id="1048687" name="TextBox 1"/>
          <p:cNvSpPr txBox="1">
            <a:spLocks noChangeArrowheads="1"/>
          </p:cNvSpPr>
          <p:nvPr/>
        </p:nvSpPr>
        <p:spPr bwMode="auto">
          <a:xfrm>
            <a:off x="968375" y="4424363"/>
            <a:ext cx="1120775" cy="584200"/>
          </a:xfrm>
          <a:prstGeom prst="rect"/>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sz="3200" lang="en-US">
                <a:solidFill>
                  <a:srgbClr val="FF0000"/>
                </a:solidFill>
              </a:rPr>
              <a:t>WBS</a:t>
            </a:r>
          </a:p>
        </p:txBody>
      </p:sp>
      <p:sp>
        <p:nvSpPr>
          <p:cNvPr id="1048688" name="TextBox 10"/>
          <p:cNvSpPr txBox="1">
            <a:spLocks noChangeArrowheads="1"/>
          </p:cNvSpPr>
          <p:nvPr/>
        </p:nvSpPr>
        <p:spPr bwMode="auto">
          <a:xfrm>
            <a:off x="5181600" y="4424363"/>
            <a:ext cx="2301875" cy="584200"/>
          </a:xfrm>
          <a:prstGeom prst="rect"/>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sz="3200" lang="en-US">
                <a:solidFill>
                  <a:srgbClr val="FF0000"/>
                </a:solidFill>
              </a:rPr>
              <a:t>Gantt Chart</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92" name="Rectangle 2"/>
          <p:cNvSpPr>
            <a:spLocks noGrp="1" noChangeArrowheads="1"/>
          </p:cNvSpPr>
          <p:nvPr>
            <p:ph type="title"/>
          </p:nvPr>
        </p:nvSpPr>
        <p:spPr>
          <a:xfrm>
            <a:off x="0" y="76200"/>
            <a:ext cx="9144000" cy="1371600"/>
          </a:xfrm>
        </p:spPr>
        <p:txBody>
          <a:bodyPr/>
          <a:p>
            <a:r>
              <a:rPr altLang="en-US" sz="4000" lang="en-US"/>
              <a:t>Scheduling Diagrams Network Diagram</a:t>
            </a:r>
          </a:p>
        </p:txBody>
      </p:sp>
      <p:sp>
        <p:nvSpPr>
          <p:cNvPr id="1048693" name="Rectangle 8"/>
          <p:cNvSpPr>
            <a:spLocks noChangeArrowheads="1"/>
          </p:cNvSpPr>
          <p:nvPr/>
        </p:nvSpPr>
        <p:spPr bwMode="auto">
          <a:xfrm>
            <a:off x="533400" y="1143000"/>
            <a:ext cx="7924800" cy="1169551"/>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3-12</a:t>
            </a:r>
          </a:p>
          <a:p>
            <a:pPr eaLnBrk="1" hangingPunct="1"/>
            <a:r>
              <a:rPr altLang="en-US" dirty="0" lang="en-US"/>
              <a:t>A network diagram illustrating tasks with rectangles (or ovals) and the relationships and sequences of those activities with arrows </a:t>
            </a:r>
          </a:p>
          <a:p>
            <a:pPr eaLnBrk="1" hangingPunct="1"/>
            <a:r>
              <a:rPr altLang="en-US" dirty="0" sz="1600" lang="en-US"/>
              <a:t>(</a:t>
            </a:r>
            <a:r>
              <a:rPr altLang="en-US" dirty="0" sz="1600" i="1" lang="en-US"/>
              <a:t>Source: </a:t>
            </a:r>
            <a:r>
              <a:rPr altLang="en-US" dirty="0" sz="1600" lang="en-US"/>
              <a:t>Microsoft Corporation.)</a:t>
            </a:r>
          </a:p>
        </p:txBody>
      </p:sp>
      <p:pic>
        <p:nvPicPr>
          <p:cNvPr id="2097158" name="Picture 1"/>
          <p:cNvPicPr>
            <a:picLocks noChangeAspect="1"/>
          </p:cNvPicPr>
          <p:nvPr/>
        </p:nvPicPr>
        <p:blipFill>
          <a:blip xmlns:r="http://schemas.openxmlformats.org/officeDocument/2006/relationships" r:embed="rId1" cstate="print"/>
          <a:stretch>
            <a:fillRect/>
          </a:stretch>
        </p:blipFill>
        <p:spPr>
          <a:xfrm>
            <a:off x="795337" y="2343150"/>
            <a:ext cx="7553325" cy="3841902"/>
          </a:xfrm>
          <a:prstGeom prst="rect"/>
        </p:spPr>
      </p:pic>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65" name=""/>
        <p:cNvGrpSpPr/>
        <p:nvPr/>
      </p:nvGrpSpPr>
      <p:grpSpPr>
        <a:xfrm>
          <a:off x="0" y="0"/>
          <a:ext cx="0" cy="0"/>
          <a:chOff x="0" y="0"/>
          <a:chExt cx="0" cy="0"/>
        </a:xfrm>
      </p:grpSpPr>
      <p:sp>
        <p:nvSpPr>
          <p:cNvPr id="1048600" name="Rectangle 2"/>
          <p:cNvSpPr>
            <a:spLocks noGrp="1" noChangeArrowheads="1"/>
          </p:cNvSpPr>
          <p:nvPr>
            <p:ph type="title"/>
          </p:nvPr>
        </p:nvSpPr>
        <p:spPr/>
        <p:txBody>
          <a:bodyPr/>
          <a:p>
            <a:r>
              <a:rPr altLang="en-US" lang="en-US"/>
              <a:t>Learning Objectives</a:t>
            </a:r>
          </a:p>
        </p:txBody>
      </p:sp>
      <p:sp>
        <p:nvSpPr>
          <p:cNvPr id="1048601" name="Rectangle 3" descr="Rectangle: Click to edit Master text styles Second level Third level Fourth level Fifth level"/>
          <p:cNvSpPr>
            <a:spLocks noGrp="1" noChangeArrowheads="1"/>
          </p:cNvSpPr>
          <p:nvPr>
            <p:ph type="body" idx="1"/>
          </p:nvPr>
        </p:nvSpPr>
        <p:spPr>
          <a:xfrm>
            <a:off x="457200" y="1752600"/>
            <a:ext cx="8229600" cy="3886200"/>
          </a:xfrm>
        </p:spPr>
        <p:txBody>
          <a:bodyPr/>
          <a:p>
            <a:pPr>
              <a:lnSpc>
                <a:spcPct val="90000"/>
              </a:lnSpc>
              <a:buClr>
                <a:srgbClr val="BA2212"/>
              </a:buClr>
              <a:buFont typeface="Wingdings" panose="05000000000000000000" pitchFamily="2" charset="2"/>
              <a:buChar char="ü"/>
            </a:pPr>
            <a:r>
              <a:rPr altLang="en-US" dirty="0" sz="2400" lang="en-US"/>
              <a:t>Explain the process of managing an information systems project, including project initiation, project planning, project execution, and project closedown,</a:t>
            </a:r>
          </a:p>
          <a:p>
            <a:pPr>
              <a:lnSpc>
                <a:spcPct val="90000"/>
              </a:lnSpc>
              <a:buClr>
                <a:srgbClr val="BA2212"/>
              </a:buClr>
              <a:buFont typeface="Wingdings" panose="05000000000000000000" pitchFamily="2" charset="2"/>
              <a:buChar char="ü"/>
            </a:pPr>
            <a:r>
              <a:rPr dirty="0" sz="2400" lang="en-US"/>
              <a:t>Describe how to represent and schedule project plans using Gantt charts and network diagrams, and</a:t>
            </a:r>
          </a:p>
          <a:p>
            <a:pPr>
              <a:lnSpc>
                <a:spcPct val="90000"/>
              </a:lnSpc>
              <a:buClr>
                <a:srgbClr val="BA2212"/>
              </a:buClr>
              <a:buFont typeface="Wingdings" panose="05000000000000000000" pitchFamily="2" charset="2"/>
              <a:buChar char="ü"/>
            </a:pPr>
            <a:r>
              <a:rPr dirty="0" sz="2400" lang="en-US"/>
              <a:t>Explain how commercial project management software packages can be used to assist in representing and managing project schedules</a:t>
            </a:r>
            <a:endParaRPr altLang="en-US" dirty="0" sz="2400" lang="en-US"/>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97" name="Title 1"/>
          <p:cNvSpPr>
            <a:spLocks noGrp="1"/>
          </p:cNvSpPr>
          <p:nvPr>
            <p:ph type="title"/>
          </p:nvPr>
        </p:nvSpPr>
        <p:spPr/>
        <p:txBody>
          <a:bodyPr/>
          <a:p>
            <a:r>
              <a:rPr dirty="0" lang="en-US"/>
              <a:t>Estimating Resources, Creating a Resource Plan</a:t>
            </a:r>
          </a:p>
        </p:txBody>
      </p:sp>
      <p:sp>
        <p:nvSpPr>
          <p:cNvPr id="1048698" name="Content Placeholder 2"/>
          <p:cNvSpPr>
            <a:spLocks noGrp="1"/>
          </p:cNvSpPr>
          <p:nvPr>
            <p:ph idx="1"/>
          </p:nvPr>
        </p:nvSpPr>
        <p:spPr>
          <a:xfrm>
            <a:off x="457200" y="1828800"/>
            <a:ext cx="8229600" cy="3886200"/>
          </a:xfrm>
        </p:spPr>
        <p:txBody>
          <a:bodyPr/>
          <a:p>
            <a:r>
              <a:rPr b="1" dirty="0" lang="en-US"/>
              <a:t>Constructive Cost Model (COCOMO)</a:t>
            </a:r>
            <a:r>
              <a:rPr dirty="0" lang="en-US"/>
              <a:t> – an automated software estimation model that uses historical project data and current/future project characteristics to estimate project costs</a:t>
            </a:r>
          </a:p>
          <a:p>
            <a:r>
              <a:rPr dirty="0" lang="en-US"/>
              <a:t>People are the most important and expensive resource </a:t>
            </a:r>
          </a:p>
          <a:p>
            <a:pPr lvl="1"/>
            <a:r>
              <a:rPr dirty="0" lang="en-US"/>
              <a:t>Important to have a good balance between specialization and task variety</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02" name="Title 1"/>
          <p:cNvSpPr>
            <a:spLocks noGrp="1"/>
          </p:cNvSpPr>
          <p:nvPr>
            <p:ph type="title"/>
          </p:nvPr>
        </p:nvSpPr>
        <p:spPr>
          <a:xfrm>
            <a:off x="304800" y="152400"/>
            <a:ext cx="8763000" cy="1371600"/>
          </a:xfrm>
        </p:spPr>
        <p:txBody>
          <a:bodyPr/>
          <a:p>
            <a:r>
              <a:rPr altLang="en-US" lang="en-US"/>
              <a:t>Developing a Communication Plan</a:t>
            </a:r>
          </a:p>
        </p:txBody>
      </p:sp>
      <p:sp>
        <p:nvSpPr>
          <p:cNvPr id="1048703" name="Content Placeholder 5"/>
          <p:cNvSpPr>
            <a:spLocks noGrp="1"/>
          </p:cNvSpPr>
          <p:nvPr>
            <p:ph idx="1"/>
          </p:nvPr>
        </p:nvSpPr>
        <p:spPr>
          <a:xfrm>
            <a:off x="533400" y="1219200"/>
            <a:ext cx="8229600" cy="5029200"/>
          </a:xfrm>
        </p:spPr>
        <p:txBody>
          <a:bodyPr>
            <a:normAutofit/>
          </a:bodyPr>
          <a:p>
            <a:pPr>
              <a:spcBef>
                <a:spcPts val="1200"/>
              </a:spcBef>
            </a:pPr>
            <a:r>
              <a:rPr dirty="0" sz="2900" lang="en-US"/>
              <a:t>Who are stakeholders?</a:t>
            </a:r>
          </a:p>
          <a:p>
            <a:pPr>
              <a:spcBef>
                <a:spcPts val="1200"/>
              </a:spcBef>
            </a:pPr>
            <a:r>
              <a:rPr dirty="0" sz="2900" lang="en-US"/>
              <a:t>What information does each stakeholder need?</a:t>
            </a:r>
          </a:p>
          <a:p>
            <a:pPr>
              <a:spcBef>
                <a:spcPts val="1200"/>
              </a:spcBef>
            </a:pPr>
            <a:r>
              <a:rPr dirty="0" sz="2900" lang="en-US"/>
              <a:t>When should information be produced?</a:t>
            </a:r>
          </a:p>
          <a:p>
            <a:pPr>
              <a:spcBef>
                <a:spcPts val="1200"/>
              </a:spcBef>
            </a:pPr>
            <a:r>
              <a:rPr dirty="0" sz="2900" lang="en-US"/>
              <a:t>What are sources of information?</a:t>
            </a:r>
          </a:p>
          <a:p>
            <a:pPr>
              <a:spcBef>
                <a:spcPts val="1200"/>
              </a:spcBef>
            </a:pPr>
            <a:r>
              <a:rPr dirty="0" sz="2900" lang="en-US"/>
              <a:t>Who will collect, store and validate info?</a:t>
            </a:r>
          </a:p>
          <a:p>
            <a:pPr>
              <a:spcBef>
                <a:spcPts val="1200"/>
              </a:spcBef>
            </a:pPr>
            <a:r>
              <a:rPr dirty="0" sz="2900" lang="en-US"/>
              <a:t>Who will organize and document info?</a:t>
            </a:r>
          </a:p>
          <a:p>
            <a:pPr>
              <a:spcBef>
                <a:spcPts val="1200"/>
              </a:spcBef>
            </a:pPr>
            <a:r>
              <a:rPr dirty="0" sz="2900" lang="en-US"/>
              <a:t>Who is the contact person for each stakeholder?</a:t>
            </a:r>
          </a:p>
          <a:p>
            <a:pPr>
              <a:spcBef>
                <a:spcPts val="1200"/>
              </a:spcBef>
            </a:pPr>
            <a:r>
              <a:rPr dirty="0" sz="2900" lang="en-US"/>
              <a:t>What is the appropriate/best format for info?</a:t>
            </a:r>
          </a:p>
          <a:p>
            <a:pPr>
              <a:spcBef>
                <a:spcPts val="1200"/>
              </a:spcBef>
            </a:pPr>
            <a:r>
              <a:rPr dirty="0" sz="2900" lang="en-US"/>
              <a:t>What communication medium should be used?</a:t>
            </a:r>
          </a:p>
          <a:p>
            <a:endParaRPr dirty="0" sz="2900" lang="en-US"/>
          </a:p>
          <a:p>
            <a:endParaRPr dirty="0" sz="2900" lang="en-US"/>
          </a:p>
          <a:p>
            <a:endParaRPr dirty="0" sz="2900" lang="en-US"/>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07" name="Title 1"/>
          <p:cNvSpPr>
            <a:spLocks noGrp="1"/>
          </p:cNvSpPr>
          <p:nvPr>
            <p:ph type="title"/>
          </p:nvPr>
        </p:nvSpPr>
        <p:spPr/>
        <p:txBody>
          <a:bodyPr/>
          <a:p>
            <a:r>
              <a:rPr dirty="0" lang="en-US"/>
              <a:t>Communication Plan</a:t>
            </a:r>
          </a:p>
        </p:txBody>
      </p:sp>
      <p:pic>
        <p:nvPicPr>
          <p:cNvPr id="2097159" name="Picture 3"/>
          <p:cNvPicPr>
            <a:picLocks noChangeAspect="1"/>
          </p:cNvPicPr>
          <p:nvPr/>
        </p:nvPicPr>
        <p:blipFill>
          <a:blip xmlns:r="http://schemas.openxmlformats.org/officeDocument/2006/relationships" r:embed="rId1" cstate="print"/>
          <a:stretch>
            <a:fillRect/>
          </a:stretch>
        </p:blipFill>
        <p:spPr>
          <a:xfrm>
            <a:off x="304800" y="1815353"/>
            <a:ext cx="8133647" cy="3352801"/>
          </a:xfrm>
          <a:prstGeom prst="rect"/>
        </p:spPr>
      </p:pic>
      <p:sp>
        <p:nvSpPr>
          <p:cNvPr id="1048708" name="Rectangle 5"/>
          <p:cNvSpPr/>
          <p:nvPr/>
        </p:nvSpPr>
        <p:spPr>
          <a:xfrm>
            <a:off x="3733800" y="5190566"/>
            <a:ext cx="4572000" cy="1200329"/>
          </a:xfrm>
          <a:prstGeom prst="rect"/>
        </p:spPr>
        <p:txBody>
          <a:bodyPr>
            <a:spAutoFit/>
          </a:bodyPr>
          <a:p>
            <a:r>
              <a:rPr b="1" dirty="0" lang="en-US"/>
              <a:t>FIGURE 3-13</a:t>
            </a:r>
          </a:p>
          <a:p>
            <a:r>
              <a:rPr dirty="0" lang="en-US"/>
              <a:t>The project communication matrix</a:t>
            </a:r>
          </a:p>
          <a:p>
            <a:r>
              <a:rPr dirty="0" lang="en-US"/>
              <a:t>provides a high-level summary of the</a:t>
            </a:r>
          </a:p>
          <a:p>
            <a:r>
              <a:rPr dirty="0" lang="en-US"/>
              <a:t>communication plan</a:t>
            </a:r>
          </a:p>
        </p:txBody>
      </p:sp>
      <p:sp>
        <p:nvSpPr>
          <p:cNvPr id="1048709" name="Left Brace 2"/>
          <p:cNvSpPr/>
          <p:nvPr/>
        </p:nvSpPr>
        <p:spPr bwMode="auto">
          <a:xfrm>
            <a:off x="-1981200" y="2011681"/>
            <a:ext cx="45719" cy="45719"/>
          </a:xfrm>
          <a:prstGeom prst="leftBrace"/>
          <a:solidFill>
            <a:schemeClr val="accent1"/>
          </a:solid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none">
            <a:prstTxWarp prst="textNoShape"/>
          </a:bodyPr>
          <a:p>
            <a:pPr algn="l" defTabSz="914400" eaLnBrk="1" fontAlgn="base" hangingPunct="1" indent="0" latinLnBrk="0" marL="0" marR="0" rtl="0">
              <a:lnSpc>
                <a:spcPct val="100000"/>
              </a:lnSpc>
              <a:spcBef>
                <a:spcPct val="0"/>
              </a:spcBef>
              <a:spcAft>
                <a:spcPct val="0"/>
              </a:spcAft>
              <a:buClrTx/>
              <a:buSzTx/>
              <a:buFontTx/>
              <a:buNone/>
            </a:pPr>
            <a:endParaRPr baseline="0" b="0" cap="none" sz="1800" i="0" kumimoji="0" lang="en-US" normalizeH="0" strike="noStrike" u="none">
              <a:ln>
                <a:noFill/>
              </a:ln>
              <a:solidFill>
                <a:schemeClr val="tx1"/>
              </a:solidFill>
              <a:effectLst/>
              <a:latin typeface="Arial" charset="0"/>
              <a:cs typeface="Arial" charset="0"/>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13" name="Title 1"/>
          <p:cNvSpPr>
            <a:spLocks noGrp="1"/>
          </p:cNvSpPr>
          <p:nvPr>
            <p:ph type="title"/>
          </p:nvPr>
        </p:nvSpPr>
        <p:spPr/>
        <p:txBody>
          <a:bodyPr/>
          <a:p>
            <a:r>
              <a:rPr dirty="0" lang="en-US"/>
              <a:t>Determining Project Standards and Procedures</a:t>
            </a:r>
          </a:p>
        </p:txBody>
      </p:sp>
      <p:sp>
        <p:nvSpPr>
          <p:cNvPr id="1048714" name="Content Placeholder 2"/>
          <p:cNvSpPr>
            <a:spLocks noGrp="1"/>
          </p:cNvSpPr>
          <p:nvPr>
            <p:ph idx="1"/>
          </p:nvPr>
        </p:nvSpPr>
        <p:spPr/>
        <p:txBody>
          <a:bodyPr/>
          <a:p>
            <a:r>
              <a:rPr dirty="0" lang="en-US"/>
              <a:t>Type of SDLC methodology</a:t>
            </a:r>
          </a:p>
          <a:p>
            <a:r>
              <a:rPr dirty="0" lang="en-US"/>
              <a:t>Documentation styles</a:t>
            </a:r>
          </a:p>
          <a:p>
            <a:r>
              <a:rPr dirty="0" lang="en-US"/>
              <a:t>Status updates</a:t>
            </a:r>
          </a:p>
          <a:p>
            <a:r>
              <a:rPr dirty="0" lang="en-US"/>
              <a:t>Terminology</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15" name="Title 1"/>
          <p:cNvSpPr>
            <a:spLocks noGrp="1"/>
          </p:cNvSpPr>
          <p:nvPr>
            <p:ph type="title"/>
          </p:nvPr>
        </p:nvSpPr>
        <p:spPr/>
        <p:txBody>
          <a:bodyPr/>
          <a:p>
            <a:r>
              <a:rPr dirty="0" lang="en-US"/>
              <a:t>Identifying and Assessing Risk</a:t>
            </a:r>
          </a:p>
        </p:txBody>
      </p:sp>
      <p:sp>
        <p:nvSpPr>
          <p:cNvPr id="1048716" name="Content Placeholder 2"/>
          <p:cNvSpPr>
            <a:spLocks noGrp="1"/>
          </p:cNvSpPr>
          <p:nvPr>
            <p:ph idx="1"/>
          </p:nvPr>
        </p:nvSpPr>
        <p:spPr/>
        <p:txBody>
          <a:bodyPr/>
          <a:p>
            <a:r>
              <a:rPr dirty="0" lang="en-US"/>
              <a:t>Sources of risk</a:t>
            </a:r>
          </a:p>
          <a:p>
            <a:r>
              <a:rPr dirty="0" lang="en-US"/>
              <a:t>Consequences of risk</a:t>
            </a:r>
          </a:p>
          <a:p>
            <a:r>
              <a:rPr dirty="0" lang="en-US"/>
              <a:t>Possible sources: new technology, user resistance, critical resource availability, competitive reactions, regulatory changes, team member experience</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17" name="Rectangle 4"/>
          <p:cNvSpPr>
            <a:spLocks noGrp="1" noChangeArrowheads="1"/>
          </p:cNvSpPr>
          <p:nvPr>
            <p:ph type="title"/>
          </p:nvPr>
        </p:nvSpPr>
        <p:spPr>
          <a:xfrm>
            <a:off x="457200" y="381000"/>
            <a:ext cx="8382000" cy="838200"/>
          </a:xfrm>
        </p:spPr>
        <p:txBody>
          <a:bodyPr/>
          <a:p>
            <a:r>
              <a:rPr altLang="en-US" lang="en-US"/>
              <a:t>Developing a Preliminary Budget</a:t>
            </a:r>
          </a:p>
        </p:txBody>
      </p:sp>
      <p:sp>
        <p:nvSpPr>
          <p:cNvPr id="1048718" name="Text Box 7"/>
          <p:cNvSpPr txBox="1">
            <a:spLocks noChangeArrowheads="1"/>
          </p:cNvSpPr>
          <p:nvPr/>
        </p:nvSpPr>
        <p:spPr bwMode="auto">
          <a:xfrm>
            <a:off x="6918325" y="2601913"/>
            <a:ext cx="1692275" cy="39687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endParaRPr altLang="en-US" sz="2000" lang="en-US"/>
          </a:p>
        </p:txBody>
      </p:sp>
      <p:sp>
        <p:nvSpPr>
          <p:cNvPr id="1048719" name="Text Box 8"/>
          <p:cNvSpPr txBox="1">
            <a:spLocks noChangeArrowheads="1"/>
          </p:cNvSpPr>
          <p:nvPr/>
        </p:nvSpPr>
        <p:spPr bwMode="auto">
          <a:xfrm>
            <a:off x="6553200" y="4572000"/>
            <a:ext cx="2362200" cy="120015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altLang="en-US" sz="2400" lang="en-US"/>
              <a:t>Spreadsheet software is good for this.</a:t>
            </a:r>
          </a:p>
        </p:txBody>
      </p:sp>
      <p:sp>
        <p:nvSpPr>
          <p:cNvPr id="1048720" name="Rectangle 9"/>
          <p:cNvSpPr>
            <a:spLocks noChangeArrowheads="1"/>
          </p:cNvSpPr>
          <p:nvPr/>
        </p:nvSpPr>
        <p:spPr bwMode="auto">
          <a:xfrm>
            <a:off x="6534150" y="1333500"/>
            <a:ext cx="2590800" cy="1754188"/>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3-14</a:t>
            </a:r>
          </a:p>
          <a:p>
            <a:pPr eaLnBrk="1" hangingPunct="1"/>
            <a:r>
              <a:rPr altLang="en-US" dirty="0" lang="en-US"/>
              <a:t>A financial cost and benefit analysis for a systems development project </a:t>
            </a:r>
            <a:r>
              <a:rPr altLang="en-US" dirty="0" sz="1600" lang="en-US"/>
              <a:t>(</a:t>
            </a:r>
            <a:r>
              <a:rPr altLang="en-US" dirty="0" sz="1600" i="1" lang="en-US"/>
              <a:t>Source: </a:t>
            </a:r>
            <a:r>
              <a:rPr altLang="en-US" dirty="0" sz="1600" lang="en-US"/>
              <a:t>Microsoft Corporation.)</a:t>
            </a:r>
          </a:p>
        </p:txBody>
      </p:sp>
      <p:pic>
        <p:nvPicPr>
          <p:cNvPr id="2097160" name="Picture 1"/>
          <p:cNvPicPr>
            <a:picLocks noChangeAspect="1"/>
          </p:cNvPicPr>
          <p:nvPr/>
        </p:nvPicPr>
        <p:blipFill>
          <a:blip xmlns:r="http://schemas.openxmlformats.org/officeDocument/2006/relationships" r:embed="rId1" cstate="print"/>
          <a:stretch>
            <a:fillRect/>
          </a:stretch>
        </p:blipFill>
        <p:spPr>
          <a:xfrm>
            <a:off x="556274" y="1333500"/>
            <a:ext cx="5855893" cy="4762500"/>
          </a:xfrm>
          <a:prstGeom prst="rect"/>
        </p:spPr>
      </p:pic>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24" name="Title 1"/>
          <p:cNvSpPr>
            <a:spLocks noGrp="1"/>
          </p:cNvSpPr>
          <p:nvPr>
            <p:ph type="title"/>
          </p:nvPr>
        </p:nvSpPr>
        <p:spPr/>
        <p:txBody>
          <a:bodyPr/>
          <a:p>
            <a:r>
              <a:rPr altLang="en-US" lang="en-US"/>
              <a:t>Setting a Baseline Project Plan</a:t>
            </a:r>
          </a:p>
        </p:txBody>
      </p:sp>
      <p:sp>
        <p:nvSpPr>
          <p:cNvPr id="1048725" name="Content Placeholder 5"/>
          <p:cNvSpPr>
            <a:spLocks noGrp="1"/>
          </p:cNvSpPr>
          <p:nvPr>
            <p:ph idx="1"/>
          </p:nvPr>
        </p:nvSpPr>
        <p:spPr/>
        <p:txBody>
          <a:bodyPr/>
          <a:p>
            <a:r>
              <a:rPr altLang="en-US" lang="en-US"/>
              <a:t>A </a:t>
            </a:r>
            <a:r>
              <a:rPr altLang="en-US" b="1" lang="en-US"/>
              <a:t>Baseline Project Plan</a:t>
            </a:r>
            <a:r>
              <a:rPr altLang="en-US" lang="en-US"/>
              <a:t> provides an estimate of the project’s tasks and resource requirements and is used to guide the next project phase—execution. As new information is acquired during project execution, the baseline plan will continue to be updated.</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29" name="Rectangle 2"/>
          <p:cNvSpPr>
            <a:spLocks noGrp="1" noChangeArrowheads="1"/>
          </p:cNvSpPr>
          <p:nvPr>
            <p:ph type="title"/>
          </p:nvPr>
        </p:nvSpPr>
        <p:spPr/>
        <p:txBody>
          <a:bodyPr/>
          <a:p>
            <a:r>
              <a:rPr altLang="en-US" sz="4000" lang="en-US"/>
              <a:t>PM Phase 3: Project Execution</a:t>
            </a:r>
          </a:p>
        </p:txBody>
      </p:sp>
      <p:sp>
        <p:nvSpPr>
          <p:cNvPr id="1048730" name="Rectangle 3" descr="Rectangle: Click to edit Master text styles Second level Third level Fourth level Fifth level"/>
          <p:cNvSpPr>
            <a:spLocks noGrp="1" noChangeArrowheads="1"/>
          </p:cNvSpPr>
          <p:nvPr>
            <p:ph type="body" idx="1"/>
          </p:nvPr>
        </p:nvSpPr>
        <p:spPr/>
        <p:txBody>
          <a:bodyPr/>
          <a:p>
            <a:pPr>
              <a:lnSpc>
                <a:spcPct val="90000"/>
              </a:lnSpc>
            </a:pPr>
            <a:r>
              <a:rPr altLang="en-US" lang="en-US"/>
              <a:t>Plans created in prior phases are put into action.</a:t>
            </a:r>
          </a:p>
          <a:p>
            <a:pPr>
              <a:lnSpc>
                <a:spcPct val="90000"/>
              </a:lnSpc>
            </a:pPr>
            <a:r>
              <a:rPr altLang="en-US" lang="en-US"/>
              <a:t>Actions</a:t>
            </a:r>
          </a:p>
          <a:p>
            <a:pPr lvl="1">
              <a:lnSpc>
                <a:spcPct val="90000"/>
              </a:lnSpc>
            </a:pPr>
            <a:r>
              <a:rPr altLang="en-US" lang="en-US"/>
              <a:t>Execute baseline project plan.</a:t>
            </a:r>
          </a:p>
          <a:p>
            <a:pPr lvl="1">
              <a:lnSpc>
                <a:spcPct val="90000"/>
              </a:lnSpc>
            </a:pPr>
            <a:r>
              <a:rPr altLang="en-US" lang="en-US"/>
              <a:t>Monitor progress against baseline plan.</a:t>
            </a:r>
          </a:p>
          <a:p>
            <a:pPr lvl="1">
              <a:lnSpc>
                <a:spcPct val="90000"/>
              </a:lnSpc>
            </a:pPr>
            <a:r>
              <a:rPr altLang="en-US" lang="en-US"/>
              <a:t>Manage changes in baseline plan.</a:t>
            </a:r>
          </a:p>
          <a:p>
            <a:pPr lvl="1">
              <a:lnSpc>
                <a:spcPct val="90000"/>
              </a:lnSpc>
            </a:pPr>
            <a:r>
              <a:rPr altLang="en-US" lang="en-US"/>
              <a:t>Maintain project workbook.</a:t>
            </a:r>
          </a:p>
          <a:p>
            <a:pPr lvl="1">
              <a:lnSpc>
                <a:spcPct val="90000"/>
              </a:lnSpc>
            </a:pPr>
            <a:r>
              <a:rPr altLang="en-US" lang="en-US"/>
              <a:t>Communicate project status.</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cstate="print"/>
          <a:stretch>
            <a:fillRect/>
          </a:stretch>
        </p:blipFill>
        <p:spPr>
          <a:xfrm>
            <a:off x="609600" y="2209800"/>
            <a:ext cx="8002006" cy="4038600"/>
          </a:xfrm>
          <a:prstGeom prst="rect"/>
        </p:spPr>
      </p:pic>
      <p:sp>
        <p:nvSpPr>
          <p:cNvPr id="1048734" name="Rectangle 2"/>
          <p:cNvSpPr>
            <a:spLocks noGrp="1" noChangeArrowheads="1"/>
          </p:cNvSpPr>
          <p:nvPr>
            <p:ph type="title"/>
          </p:nvPr>
        </p:nvSpPr>
        <p:spPr>
          <a:xfrm>
            <a:off x="76200" y="457200"/>
            <a:ext cx="8991600" cy="838200"/>
          </a:xfrm>
        </p:spPr>
        <p:txBody>
          <a:bodyPr/>
          <a:p>
            <a:r>
              <a:rPr altLang="en-US" sz="4000" lang="en-US"/>
              <a:t>Monitoring Progress with a Gantt Chart</a:t>
            </a:r>
          </a:p>
        </p:txBody>
      </p:sp>
      <p:sp>
        <p:nvSpPr>
          <p:cNvPr id="1048735" name="Text Box 7"/>
          <p:cNvSpPr txBox="1">
            <a:spLocks noChangeArrowheads="1"/>
          </p:cNvSpPr>
          <p:nvPr/>
        </p:nvSpPr>
        <p:spPr bwMode="auto">
          <a:xfrm>
            <a:off x="1219200" y="5038725"/>
            <a:ext cx="6705600" cy="7080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altLang="en-US" sz="2000" lang="en-US"/>
              <a:t>Red bars indicate critical path; lines through bars indicate percent complete.</a:t>
            </a:r>
          </a:p>
        </p:txBody>
      </p:sp>
      <p:sp>
        <p:nvSpPr>
          <p:cNvPr id="1048736" name="Rectangle 8"/>
          <p:cNvSpPr>
            <a:spLocks noChangeArrowheads="1"/>
          </p:cNvSpPr>
          <p:nvPr/>
        </p:nvSpPr>
        <p:spPr bwMode="auto">
          <a:xfrm>
            <a:off x="523875" y="1209675"/>
            <a:ext cx="7924800" cy="9239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3-16</a:t>
            </a:r>
          </a:p>
          <a:p>
            <a:pPr eaLnBrk="1" hangingPunct="1"/>
            <a:r>
              <a:rPr altLang="en-US" dirty="0" lang="en-US"/>
              <a:t>Gantt chart with tasks 3 and 7 completed and task 8 partially completed </a:t>
            </a:r>
            <a:r>
              <a:rPr altLang="en-US" dirty="0" sz="1600" lang="en-US"/>
              <a:t>(</a:t>
            </a:r>
            <a:r>
              <a:rPr altLang="en-US" dirty="0" sz="1600" i="1" lang="en-US"/>
              <a:t>Source: </a:t>
            </a:r>
            <a:r>
              <a:rPr altLang="en-US" dirty="0" sz="1600" lang="en-US"/>
              <a:t>Microsoft Corporation.)</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40" name="Rectangle 2"/>
          <p:cNvSpPr>
            <a:spLocks noGrp="1" noChangeArrowheads="1"/>
          </p:cNvSpPr>
          <p:nvPr>
            <p:ph type="title"/>
          </p:nvPr>
        </p:nvSpPr>
        <p:spPr/>
        <p:txBody>
          <a:bodyPr/>
          <a:p>
            <a:r>
              <a:rPr altLang="en-US" dirty="0" lang="en-US"/>
              <a:t>Communication Methods</a:t>
            </a:r>
          </a:p>
        </p:txBody>
      </p:sp>
      <p:pic>
        <p:nvPicPr>
          <p:cNvPr id="2097162" name="Picture 1"/>
          <p:cNvPicPr>
            <a:picLocks noChangeAspect="1"/>
          </p:cNvPicPr>
          <p:nvPr/>
        </p:nvPicPr>
        <p:blipFill>
          <a:blip xmlns:r="http://schemas.openxmlformats.org/officeDocument/2006/relationships" r:embed="rId1" cstate="print"/>
          <a:stretch>
            <a:fillRect/>
          </a:stretch>
        </p:blipFill>
        <p:spPr>
          <a:xfrm>
            <a:off x="457200" y="1524000"/>
            <a:ext cx="8234409" cy="4871715"/>
          </a:xfrm>
          <a:prstGeom prst="rec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05" name="Rectangle 2"/>
          <p:cNvSpPr>
            <a:spLocks noGrp="1" noChangeArrowheads="1"/>
          </p:cNvSpPr>
          <p:nvPr>
            <p:ph type="title"/>
          </p:nvPr>
        </p:nvSpPr>
        <p:spPr/>
        <p:txBody>
          <a:bodyPr/>
          <a:p>
            <a:r>
              <a:rPr altLang="en-US" sz="4000" lang="en-US"/>
              <a:t>Introduction</a:t>
            </a:r>
          </a:p>
        </p:txBody>
      </p:sp>
      <p:sp>
        <p:nvSpPr>
          <p:cNvPr id="1048606" name="Rectangle 3" descr="Rectangle: Click to edit Master text styles Second level Third level Fourth level Fifth level"/>
          <p:cNvSpPr>
            <a:spLocks noGrp="1" noChangeArrowheads="1"/>
          </p:cNvSpPr>
          <p:nvPr>
            <p:ph type="body" idx="1"/>
          </p:nvPr>
        </p:nvSpPr>
        <p:spPr>
          <a:xfrm>
            <a:off x="457200" y="1524000"/>
            <a:ext cx="8229600" cy="4572000"/>
          </a:xfrm>
        </p:spPr>
        <p:txBody>
          <a:bodyPr>
            <a:normAutofit fontScale="78571" lnSpcReduction="20000"/>
          </a:bodyPr>
          <a:p>
            <a:pPr>
              <a:lnSpc>
                <a:spcPct val="120000"/>
              </a:lnSpc>
              <a:spcBef>
                <a:spcPts val="1200"/>
              </a:spcBef>
            </a:pPr>
            <a:r>
              <a:rPr dirty="0" lang="en-US"/>
              <a:t>Project management (PM) may be the most important aspect of systems development.</a:t>
            </a:r>
          </a:p>
          <a:p>
            <a:pPr>
              <a:lnSpc>
                <a:spcPct val="120000"/>
              </a:lnSpc>
              <a:spcBef>
                <a:spcPts val="1200"/>
              </a:spcBef>
            </a:pPr>
            <a:r>
              <a:rPr dirty="0" lang="en-US"/>
              <a:t>Effective PM helps to ensure</a:t>
            </a:r>
          </a:p>
          <a:p>
            <a:pPr lvl="1">
              <a:lnSpc>
                <a:spcPct val="120000"/>
              </a:lnSpc>
              <a:spcBef>
                <a:spcPts val="1200"/>
              </a:spcBef>
            </a:pPr>
            <a:r>
              <a:rPr dirty="0" lang="en-US"/>
              <a:t>The meeting of customer expectations.</a:t>
            </a:r>
          </a:p>
          <a:p>
            <a:pPr lvl="1">
              <a:lnSpc>
                <a:spcPct val="120000"/>
              </a:lnSpc>
              <a:spcBef>
                <a:spcPts val="1200"/>
              </a:spcBef>
            </a:pPr>
            <a:r>
              <a:rPr dirty="0" lang="en-US"/>
              <a:t>The satisfying of budget and time constraints.</a:t>
            </a:r>
          </a:p>
          <a:p>
            <a:pPr>
              <a:lnSpc>
                <a:spcPct val="120000"/>
              </a:lnSpc>
              <a:spcBef>
                <a:spcPts val="1200"/>
              </a:spcBef>
            </a:pPr>
            <a:r>
              <a:rPr dirty="0" lang="en-US"/>
              <a:t>The nature of projects has changed from custom development to implementing packaged software such as ERP and data warehousing.</a:t>
            </a:r>
          </a:p>
          <a:p>
            <a:pPr>
              <a:lnSpc>
                <a:spcPct val="120000"/>
              </a:lnSpc>
              <a:spcBef>
                <a:spcPts val="1200"/>
              </a:spcBef>
            </a:pPr>
            <a:r>
              <a:rPr dirty="0" lang="en-US"/>
              <a:t>PM needs to be able to work well with vendors and diverse user community.</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44" name="Rectangle 2"/>
          <p:cNvSpPr>
            <a:spLocks noGrp="1" noChangeArrowheads="1"/>
          </p:cNvSpPr>
          <p:nvPr>
            <p:ph type="title"/>
          </p:nvPr>
        </p:nvSpPr>
        <p:spPr/>
        <p:txBody>
          <a:bodyPr/>
          <a:p>
            <a:r>
              <a:rPr altLang="en-US" sz="4000" lang="en-US"/>
              <a:t>PM Phase 4: Project Closedown</a:t>
            </a:r>
          </a:p>
        </p:txBody>
      </p:sp>
      <p:sp>
        <p:nvSpPr>
          <p:cNvPr id="1048745" name="Rectangle 3" descr="Rectangle: Click to edit Master text styles Second level Third level Fourth level Fifth level"/>
          <p:cNvSpPr>
            <a:spLocks noGrp="1" noChangeArrowheads="1"/>
          </p:cNvSpPr>
          <p:nvPr>
            <p:ph type="body" idx="1"/>
          </p:nvPr>
        </p:nvSpPr>
        <p:spPr/>
        <p:txBody>
          <a:bodyPr/>
          <a:p>
            <a:r>
              <a:rPr altLang="en-US" dirty="0" lang="en-US"/>
              <a:t>Bring the project to an end.</a:t>
            </a:r>
          </a:p>
          <a:p>
            <a:pPr lvl="1"/>
            <a:r>
              <a:rPr altLang="en-US" dirty="0" sz="2600" lang="en-US"/>
              <a:t>Natural Termination – Completed Successfully </a:t>
            </a:r>
          </a:p>
          <a:p>
            <a:pPr lvl="1"/>
            <a:r>
              <a:rPr altLang="en-US" dirty="0" sz="2600" lang="en-US"/>
              <a:t>Unnatural Termination – Due to time and money</a:t>
            </a:r>
          </a:p>
          <a:p>
            <a:r>
              <a:rPr altLang="en-US" dirty="0" lang="en-US"/>
              <a:t>Actions</a:t>
            </a:r>
          </a:p>
          <a:p>
            <a:pPr lvl="1"/>
            <a:r>
              <a:rPr altLang="en-US" dirty="0" lang="en-US"/>
              <a:t>Close down the project.</a:t>
            </a:r>
          </a:p>
          <a:p>
            <a:pPr lvl="1"/>
            <a:r>
              <a:rPr altLang="en-US" dirty="0" lang="en-US"/>
              <a:t>Conduct post-project reviews.</a:t>
            </a:r>
          </a:p>
          <a:p>
            <a:pPr lvl="1"/>
            <a:r>
              <a:rPr altLang="en-US" dirty="0" lang="en-US"/>
              <a:t>Close the customer contract.</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49" name="Rectangle 2"/>
          <p:cNvSpPr>
            <a:spLocks noGrp="1" noChangeArrowheads="1"/>
          </p:cNvSpPr>
          <p:nvPr>
            <p:ph type="title"/>
          </p:nvPr>
        </p:nvSpPr>
        <p:spPr/>
        <p:txBody>
          <a:bodyPr/>
          <a:p>
            <a:r>
              <a:rPr altLang="en-US" sz="4000" lang="en-US"/>
              <a:t>Representing and Scheduling Project Plans</a:t>
            </a:r>
          </a:p>
        </p:txBody>
      </p:sp>
      <p:sp>
        <p:nvSpPr>
          <p:cNvPr id="1048750" name="Rectangle 3" descr="Rectangle: Click to edit Master text styles Second level Third level Fourth level Fifth level"/>
          <p:cNvSpPr>
            <a:spLocks noGrp="1" noChangeArrowheads="1"/>
          </p:cNvSpPr>
          <p:nvPr>
            <p:ph type="body" idx="1"/>
          </p:nvPr>
        </p:nvSpPr>
        <p:spPr/>
        <p:txBody>
          <a:bodyPr/>
          <a:p>
            <a:r>
              <a:rPr altLang="en-US" sz="3600" lang="en-US"/>
              <a:t>Gantt Charts</a:t>
            </a:r>
          </a:p>
          <a:p>
            <a:r>
              <a:rPr altLang="en-US" sz="3600" lang="en-US"/>
              <a:t>Network Diagrams</a:t>
            </a:r>
          </a:p>
          <a:p>
            <a:r>
              <a:rPr altLang="en-US" sz="3600" lang="en-US"/>
              <a:t>PERT Calculations</a:t>
            </a:r>
          </a:p>
          <a:p>
            <a:r>
              <a:rPr altLang="en-US" sz="3600" lang="en-US"/>
              <a:t>Critical Path Scheduling</a:t>
            </a:r>
          </a:p>
          <a:p>
            <a:r>
              <a:rPr altLang="en-US" sz="3600" lang="en-US"/>
              <a:t>Project Management Software</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54" name="Rectangle 2"/>
          <p:cNvSpPr>
            <a:spLocks noGrp="1" noChangeArrowheads="1"/>
          </p:cNvSpPr>
          <p:nvPr>
            <p:ph type="title"/>
          </p:nvPr>
        </p:nvSpPr>
        <p:spPr/>
        <p:txBody>
          <a:bodyPr/>
          <a:p>
            <a:r>
              <a:rPr altLang="en-US" sz="4000" lang="en-US"/>
              <a:t>Gantt Charts vs. Network Diagrams</a:t>
            </a:r>
          </a:p>
        </p:txBody>
      </p:sp>
      <p:sp>
        <p:nvSpPr>
          <p:cNvPr id="1048755" name="Rectangle 3" descr="Rectangle: Click to edit Master text styles Second level Third level Fourth level Fifth level"/>
          <p:cNvSpPr>
            <a:spLocks noGrp="1" noChangeArrowheads="1"/>
          </p:cNvSpPr>
          <p:nvPr>
            <p:ph type="body" idx="1"/>
          </p:nvPr>
        </p:nvSpPr>
        <p:spPr/>
        <p:txBody>
          <a:bodyPr/>
          <a:p>
            <a:r>
              <a:rPr altLang="en-US" dirty="0" sz="2800" lang="en-US"/>
              <a:t>Gantt charts</a:t>
            </a:r>
          </a:p>
          <a:p>
            <a:pPr lvl="1"/>
            <a:r>
              <a:rPr altLang="en-US" dirty="0" sz="2400" lang="en-US"/>
              <a:t>Show task durations.</a:t>
            </a:r>
          </a:p>
          <a:p>
            <a:pPr lvl="1"/>
            <a:r>
              <a:rPr altLang="en-US" dirty="0" sz="2400" lang="en-US"/>
              <a:t>Show time overlap.</a:t>
            </a:r>
          </a:p>
          <a:p>
            <a:pPr lvl="1"/>
            <a:r>
              <a:rPr altLang="en-US" dirty="0" sz="2400" lang="en-US"/>
              <a:t>Show slack time in duration.</a:t>
            </a:r>
          </a:p>
          <a:p>
            <a:r>
              <a:rPr altLang="en-US" dirty="0" sz="2800" lang="en-US"/>
              <a:t>Network diagrams</a:t>
            </a:r>
          </a:p>
          <a:p>
            <a:pPr lvl="1"/>
            <a:r>
              <a:rPr altLang="en-US" dirty="0" sz="2400" lang="en-US"/>
              <a:t>Show task dependencies.</a:t>
            </a:r>
          </a:p>
          <a:p>
            <a:pPr lvl="1"/>
            <a:r>
              <a:rPr altLang="en-US" dirty="0" sz="2400" lang="en-US"/>
              <a:t>Do not show time overlap, but show parallelism.</a:t>
            </a:r>
          </a:p>
          <a:p>
            <a:pPr lvl="1"/>
            <a:r>
              <a:rPr altLang="en-US" dirty="0" sz="2400" lang="en-US"/>
              <a:t>Show slack time in boxes.</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59" name="Rectangle 2"/>
          <p:cNvSpPr>
            <a:spLocks noGrp="1" noChangeArrowheads="1"/>
          </p:cNvSpPr>
          <p:nvPr>
            <p:ph type="title"/>
          </p:nvPr>
        </p:nvSpPr>
        <p:spPr/>
        <p:txBody>
          <a:bodyPr/>
          <a:p>
            <a:r>
              <a:rPr altLang="en-US" sz="4000" lang="en-US"/>
              <a:t>Gantt Charts vs. Network Diagrams (Cont.)</a:t>
            </a:r>
          </a:p>
        </p:txBody>
      </p:sp>
      <p:sp>
        <p:nvSpPr>
          <p:cNvPr id="1048760" name="Rectangle 2"/>
          <p:cNvSpPr>
            <a:spLocks noChangeArrowheads="1"/>
          </p:cNvSpPr>
          <p:nvPr/>
        </p:nvSpPr>
        <p:spPr bwMode="auto">
          <a:xfrm>
            <a:off x="429921" y="2170906"/>
            <a:ext cx="3380079" cy="1723549"/>
          </a:xfrm>
          <a:prstGeom prst="rect"/>
          <a:no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3-18</a:t>
            </a:r>
          </a:p>
          <a:p>
            <a:pPr eaLnBrk="1" hangingPunct="1"/>
            <a:r>
              <a:rPr altLang="en-US" dirty="0" lang="en-US"/>
              <a:t>Graphical diagrams that depict project plans</a:t>
            </a:r>
          </a:p>
          <a:p>
            <a:pPr eaLnBrk="1" hangingPunct="1"/>
            <a:r>
              <a:rPr altLang="en-US" dirty="0" lang="en-US"/>
              <a:t>(a) A Gantt chart</a:t>
            </a:r>
          </a:p>
          <a:p>
            <a:pPr eaLnBrk="1" hangingPunct="1"/>
            <a:r>
              <a:rPr altLang="en-US" dirty="0" lang="en-US"/>
              <a:t>(b) A network diagram</a:t>
            </a:r>
          </a:p>
          <a:p>
            <a:pPr eaLnBrk="1" hangingPunct="1"/>
            <a:r>
              <a:rPr altLang="en-US" dirty="0" sz="1600" lang="en-US"/>
              <a:t>(</a:t>
            </a:r>
            <a:r>
              <a:rPr altLang="en-US" dirty="0" sz="1600" i="1" lang="en-US"/>
              <a:t>Source: </a:t>
            </a:r>
            <a:r>
              <a:rPr altLang="en-US" dirty="0" sz="1600" lang="en-US"/>
              <a:t>Microsoft Corporation.)</a:t>
            </a:r>
          </a:p>
        </p:txBody>
      </p:sp>
      <p:pic>
        <p:nvPicPr>
          <p:cNvPr id="2097163" name="Picture 1"/>
          <p:cNvPicPr>
            <a:picLocks noChangeAspect="1"/>
          </p:cNvPicPr>
          <p:nvPr/>
        </p:nvPicPr>
        <p:blipFill>
          <a:blip xmlns:r="http://schemas.openxmlformats.org/officeDocument/2006/relationships" r:embed="rId1" cstate="print"/>
          <a:stretch>
            <a:fillRect/>
          </a:stretch>
        </p:blipFill>
        <p:spPr>
          <a:xfrm>
            <a:off x="4114800" y="1371599"/>
            <a:ext cx="4267200" cy="2616059"/>
          </a:xfrm>
          <a:prstGeom prst="rect"/>
        </p:spPr>
      </p:pic>
      <p:pic>
        <p:nvPicPr>
          <p:cNvPr id="2097164" name="Picture 2"/>
          <p:cNvPicPr>
            <a:picLocks noChangeAspect="1"/>
          </p:cNvPicPr>
          <p:nvPr/>
        </p:nvPicPr>
        <p:blipFill>
          <a:blip xmlns:r="http://schemas.openxmlformats.org/officeDocument/2006/relationships" r:embed="rId2" cstate="print"/>
          <a:stretch>
            <a:fillRect/>
          </a:stretch>
        </p:blipFill>
        <p:spPr>
          <a:xfrm>
            <a:off x="4114800" y="3581400"/>
            <a:ext cx="4108408" cy="2514600"/>
          </a:xfrm>
          <a:prstGeom prst="rect"/>
        </p:spPr>
      </p:pic>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64" name="Rectangle 2"/>
          <p:cNvSpPr>
            <a:spLocks noGrp="1" noChangeArrowheads="1"/>
          </p:cNvSpPr>
          <p:nvPr>
            <p:ph type="title"/>
          </p:nvPr>
        </p:nvSpPr>
        <p:spPr/>
        <p:txBody>
          <a:bodyPr/>
          <a:p>
            <a:r>
              <a:rPr altLang="en-US" sz="4000" lang="en-US"/>
              <a:t>Gantt Charts vs. Network Diagrams (Cont.)</a:t>
            </a:r>
          </a:p>
        </p:txBody>
      </p:sp>
      <p:pic>
        <p:nvPicPr>
          <p:cNvPr id="2097165" name="Picture 2"/>
          <p:cNvPicPr>
            <a:picLocks noChangeAspect="1" noChangeArrowheads="1"/>
          </p:cNvPicPr>
          <p:nvPr/>
        </p:nvPicPr>
        <p:blipFill>
          <a:blip xmlns:r="http://schemas.openxmlformats.org/officeDocument/2006/relationships" r:embed="rId1" cstate="print"/>
          <a:srcRect/>
          <a:stretch>
            <a:fillRect/>
          </a:stretch>
        </p:blipFill>
        <p:spPr bwMode="auto">
          <a:xfrm>
            <a:off x="457200" y="2362200"/>
            <a:ext cx="5791200" cy="3743325"/>
          </a:xfrm>
          <a:prstGeom prst="rect"/>
          <a:noFill/>
          <a:ln>
            <a:noFill/>
          </a:ln>
        </p:spPr>
      </p:pic>
      <p:sp>
        <p:nvSpPr>
          <p:cNvPr id="1048765" name="Rectangle 1"/>
          <p:cNvSpPr>
            <a:spLocks noChangeArrowheads="1"/>
          </p:cNvSpPr>
          <p:nvPr/>
        </p:nvSpPr>
        <p:spPr bwMode="auto">
          <a:xfrm>
            <a:off x="4572000" y="1628775"/>
            <a:ext cx="4572000" cy="120015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3-20</a:t>
            </a:r>
          </a:p>
          <a:p>
            <a:pPr eaLnBrk="1" hangingPunct="1"/>
            <a:r>
              <a:rPr altLang="en-US" dirty="0" lang="en-US"/>
              <a:t>A network diagram showing activities</a:t>
            </a:r>
          </a:p>
          <a:p>
            <a:pPr eaLnBrk="1" hangingPunct="1"/>
            <a:r>
              <a:rPr altLang="en-US" dirty="0" lang="en-US"/>
              <a:t>(represented by circles) and sequence of</a:t>
            </a:r>
          </a:p>
          <a:p>
            <a:pPr eaLnBrk="1" hangingPunct="1"/>
            <a:r>
              <a:rPr altLang="en-US" dirty="0" lang="en-US"/>
              <a:t>those activities (represented by arrows)</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69" name="Rectangle 2"/>
          <p:cNvSpPr>
            <a:spLocks noGrp="1" noChangeArrowheads="1"/>
          </p:cNvSpPr>
          <p:nvPr>
            <p:ph type="title"/>
          </p:nvPr>
        </p:nvSpPr>
        <p:spPr/>
        <p:txBody>
          <a:bodyPr/>
          <a:p>
            <a:r>
              <a:rPr altLang="en-US" lang="en-US"/>
              <a:t>Estimating Task Duration</a:t>
            </a:r>
          </a:p>
        </p:txBody>
      </p:sp>
      <p:sp>
        <p:nvSpPr>
          <p:cNvPr id="1048770" name="Rectangle 3" descr="Rectangle: Click to edit Master text styles Second level Third level Fourth level Fifth level"/>
          <p:cNvSpPr>
            <a:spLocks noGrp="1" noChangeArrowheads="1"/>
          </p:cNvSpPr>
          <p:nvPr>
            <p:ph type="body" idx="1"/>
          </p:nvPr>
        </p:nvSpPr>
        <p:spPr/>
        <p:txBody>
          <a:bodyPr/>
          <a:p>
            <a:pPr>
              <a:lnSpc>
                <a:spcPct val="90000"/>
              </a:lnSpc>
            </a:pPr>
            <a:r>
              <a:rPr altLang="en-US" lang="en-US"/>
              <a:t>PERT: Program Evaluation Review Technique</a:t>
            </a:r>
          </a:p>
          <a:p>
            <a:pPr>
              <a:lnSpc>
                <a:spcPct val="90000"/>
              </a:lnSpc>
            </a:pPr>
            <a:r>
              <a:rPr altLang="en-US" lang="en-US"/>
              <a:t>Technique that uses optimistic (</a:t>
            </a:r>
            <a:r>
              <a:rPr altLang="en-US" i="1" lang="en-US"/>
              <a:t>o</a:t>
            </a:r>
            <a:r>
              <a:rPr altLang="en-US" lang="en-US"/>
              <a:t>), pessimistic (</a:t>
            </a:r>
            <a:r>
              <a:rPr altLang="en-US" i="1" lang="en-US"/>
              <a:t>p</a:t>
            </a:r>
            <a:r>
              <a:rPr altLang="en-US" lang="en-US"/>
              <a:t>), and realistic (</a:t>
            </a:r>
            <a:r>
              <a:rPr altLang="en-US" i="1" lang="en-US"/>
              <a:t>r</a:t>
            </a:r>
            <a:r>
              <a:rPr altLang="en-US" lang="en-US"/>
              <a:t>) time estimates to determine expected task duration</a:t>
            </a:r>
          </a:p>
          <a:p>
            <a:pPr>
              <a:lnSpc>
                <a:spcPct val="90000"/>
              </a:lnSpc>
            </a:pPr>
            <a:r>
              <a:rPr altLang="en-US" lang="en-US"/>
              <a:t>Formula for Estimated Time:</a:t>
            </a:r>
          </a:p>
          <a:p>
            <a:pPr lvl="1">
              <a:lnSpc>
                <a:spcPct val="90000"/>
              </a:lnSpc>
            </a:pPr>
            <a:r>
              <a:rPr altLang="en-US" lang="en-US"/>
              <a:t>ET = (</a:t>
            </a:r>
            <a:r>
              <a:rPr altLang="en-US" i="1" lang="en-US"/>
              <a:t>o</a:t>
            </a:r>
            <a:r>
              <a:rPr altLang="en-US" lang="en-US"/>
              <a:t> + 4</a:t>
            </a:r>
            <a:r>
              <a:rPr altLang="en-US" i="1" lang="en-US"/>
              <a:t>r</a:t>
            </a:r>
            <a:r>
              <a:rPr altLang="en-US" lang="en-US"/>
              <a:t> + </a:t>
            </a:r>
            <a:r>
              <a:rPr altLang="en-US" i="1" lang="en-US"/>
              <a:t>p</a:t>
            </a:r>
            <a:r>
              <a:rPr altLang="en-US" lang="en-US"/>
              <a:t>)/6</a:t>
            </a:r>
          </a:p>
          <a:p>
            <a:pPr>
              <a:lnSpc>
                <a:spcPct val="90000"/>
              </a:lnSpc>
            </a:pPr>
            <a:endParaRPr altLang="en-US" lang="en-US"/>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74" name="Rectangle 2"/>
          <p:cNvSpPr>
            <a:spLocks noGrp="1" noChangeArrowheads="1"/>
          </p:cNvSpPr>
          <p:nvPr>
            <p:ph type="title"/>
          </p:nvPr>
        </p:nvSpPr>
        <p:spPr/>
        <p:txBody>
          <a:bodyPr/>
          <a:p>
            <a:r>
              <a:rPr altLang="en-US" lang="en-US"/>
              <a:t>Example PERT Analysis</a:t>
            </a:r>
          </a:p>
        </p:txBody>
      </p:sp>
      <p:sp>
        <p:nvSpPr>
          <p:cNvPr id="1048775" name="Rectangle 4"/>
          <p:cNvSpPr>
            <a:spLocks noChangeArrowheads="1"/>
          </p:cNvSpPr>
          <p:nvPr/>
        </p:nvSpPr>
        <p:spPr bwMode="auto">
          <a:xfrm>
            <a:off x="1447800" y="5678488"/>
            <a:ext cx="6248400" cy="646112"/>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3-21</a:t>
            </a:r>
          </a:p>
          <a:p>
            <a:pPr eaLnBrk="1" hangingPunct="1"/>
            <a:r>
              <a:rPr altLang="en-US" dirty="0" lang="en-US"/>
              <a:t>Estimated time calculations for the SPTS project</a:t>
            </a:r>
          </a:p>
        </p:txBody>
      </p:sp>
      <p:pic>
        <p:nvPicPr>
          <p:cNvPr id="2097166" name="Picture 1"/>
          <p:cNvPicPr>
            <a:picLocks noChangeAspect="1"/>
          </p:cNvPicPr>
          <p:nvPr/>
        </p:nvPicPr>
        <p:blipFill>
          <a:blip xmlns:r="http://schemas.openxmlformats.org/officeDocument/2006/relationships" r:embed="rId1" cstate="print"/>
          <a:stretch>
            <a:fillRect/>
          </a:stretch>
        </p:blipFill>
        <p:spPr>
          <a:xfrm>
            <a:off x="180975" y="1600200"/>
            <a:ext cx="8753567" cy="4038600"/>
          </a:xfrm>
          <a:prstGeom prst="rect"/>
        </p:spPr>
      </p:pic>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79" name="Rectangle 2"/>
          <p:cNvSpPr>
            <a:spLocks noGrp="1" noChangeArrowheads="1"/>
          </p:cNvSpPr>
          <p:nvPr>
            <p:ph type="title"/>
          </p:nvPr>
        </p:nvSpPr>
        <p:spPr/>
        <p:txBody>
          <a:bodyPr/>
          <a:p>
            <a:r>
              <a:rPr altLang="en-US" lang="en-US"/>
              <a:t>Critical Path Scheduling</a:t>
            </a:r>
          </a:p>
        </p:txBody>
      </p:sp>
      <p:sp>
        <p:nvSpPr>
          <p:cNvPr id="1048780" name="Rectangle 3" descr="Rectangle: Click to edit Master text styles Second level Third level Fourth level Fifth level"/>
          <p:cNvSpPr>
            <a:spLocks noGrp="1" noChangeArrowheads="1"/>
          </p:cNvSpPr>
          <p:nvPr>
            <p:ph type="body" idx="1"/>
          </p:nvPr>
        </p:nvSpPr>
        <p:spPr/>
        <p:txBody>
          <a:bodyPr/>
          <a:p>
            <a:r>
              <a:rPr altLang="en-US" sz="2800" lang="en-US"/>
              <a:t>A scheduling technique whose order and duration of a sequence of task activities directly affect the completion</a:t>
            </a:r>
          </a:p>
          <a:p>
            <a:r>
              <a:rPr altLang="en-US" sz="2800" i="1" lang="en-US"/>
              <a:t>Critical path:</a:t>
            </a:r>
            <a:r>
              <a:rPr altLang="en-US" sz="2800" lang="en-US"/>
              <a:t> the shortest time in which a project can be completed</a:t>
            </a:r>
          </a:p>
          <a:p>
            <a:r>
              <a:rPr altLang="en-US" sz="2800" i="1" lang="en-US"/>
              <a:t>Slack time:</a:t>
            </a:r>
            <a:r>
              <a:rPr altLang="en-US" sz="2800" lang="en-US"/>
              <a:t> the time an activity can be delayed without delaying the project</a:t>
            </a: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84" name="Rectangle 2"/>
          <p:cNvSpPr>
            <a:spLocks noGrp="1" noChangeArrowheads="1"/>
          </p:cNvSpPr>
          <p:nvPr>
            <p:ph type="title"/>
          </p:nvPr>
        </p:nvSpPr>
        <p:spPr/>
        <p:txBody>
          <a:bodyPr/>
          <a:p>
            <a:r>
              <a:rPr altLang="en-US" sz="4000" lang="en-US"/>
              <a:t>Critical Path Example</a:t>
            </a:r>
            <a:br>
              <a:rPr altLang="en-US" sz="4000" lang="en-US"/>
            </a:br>
            <a:r>
              <a:rPr altLang="en-US" sz="4000" lang="en-US"/>
              <a:t>(dependencies between tasks)</a:t>
            </a:r>
          </a:p>
        </p:txBody>
      </p:sp>
      <p:sp>
        <p:nvSpPr>
          <p:cNvPr id="1048785" name="Text Box 4"/>
          <p:cNvSpPr txBox="1">
            <a:spLocks noChangeArrowheads="1"/>
          </p:cNvSpPr>
          <p:nvPr/>
        </p:nvSpPr>
        <p:spPr bwMode="auto">
          <a:xfrm>
            <a:off x="5638800" y="2362200"/>
            <a:ext cx="3157537" cy="163195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altLang="en-US" dirty="0" sz="2000" lang="en-US"/>
              <a:t>PRECEDING ACTIVITIES indicate the activities that must be completed before the specified activity can begin.</a:t>
            </a:r>
          </a:p>
        </p:txBody>
      </p:sp>
      <p:sp>
        <p:nvSpPr>
          <p:cNvPr id="1048786" name="Rectangle 5"/>
          <p:cNvSpPr>
            <a:spLocks noChangeArrowheads="1"/>
          </p:cNvSpPr>
          <p:nvPr/>
        </p:nvSpPr>
        <p:spPr bwMode="auto">
          <a:xfrm>
            <a:off x="762000" y="5486400"/>
            <a:ext cx="6705600" cy="369888"/>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3-22 </a:t>
            </a:r>
            <a:r>
              <a:rPr altLang="en-US" dirty="0" lang="en-US"/>
              <a:t>Sequence of Activities within the SPTS project</a:t>
            </a:r>
          </a:p>
        </p:txBody>
      </p:sp>
      <p:pic>
        <p:nvPicPr>
          <p:cNvPr id="2097167" name="Picture 1"/>
          <p:cNvPicPr>
            <a:picLocks noChangeAspect="1"/>
          </p:cNvPicPr>
          <p:nvPr/>
        </p:nvPicPr>
        <p:blipFill>
          <a:blip xmlns:r="http://schemas.openxmlformats.org/officeDocument/2006/relationships" r:embed="rId1" cstate="print"/>
          <a:stretch>
            <a:fillRect/>
          </a:stretch>
        </p:blipFill>
        <p:spPr>
          <a:xfrm>
            <a:off x="304800" y="1905000"/>
            <a:ext cx="5334000" cy="3429000"/>
          </a:xfrm>
          <a:prstGeom prst="rect"/>
        </p:spPr>
      </p:pic>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pic>
        <p:nvPicPr>
          <p:cNvPr id="2097168" name="Picture 8" descr="Noname.jpg"/>
          <p:cNvPicPr>
            <a:picLocks noChangeAspect="1"/>
          </p:cNvPicPr>
          <p:nvPr/>
        </p:nvPicPr>
        <p:blipFill>
          <a:blip xmlns:r="http://schemas.openxmlformats.org/officeDocument/2006/relationships" r:embed="rId1" cstate="print"/>
          <a:srcRect/>
          <a:stretch>
            <a:fillRect/>
          </a:stretch>
        </p:blipFill>
        <p:spPr bwMode="auto">
          <a:xfrm>
            <a:off x="152400" y="1676400"/>
            <a:ext cx="5962650" cy="3276600"/>
          </a:xfrm>
          <a:prstGeom prst="rect"/>
          <a:noFill/>
          <a:ln>
            <a:noFill/>
          </a:ln>
        </p:spPr>
      </p:pic>
      <p:sp>
        <p:nvSpPr>
          <p:cNvPr id="1048790" name="Text Box 2"/>
          <p:cNvSpPr txBox="1">
            <a:spLocks noChangeArrowheads="1"/>
          </p:cNvSpPr>
          <p:nvPr/>
        </p:nvSpPr>
        <p:spPr bwMode="auto">
          <a:xfrm>
            <a:off x="533400" y="5105400"/>
            <a:ext cx="7772400" cy="1077913"/>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sz="2400" lang="en-US"/>
              <a:t>FIGURE 3-24</a:t>
            </a:r>
          </a:p>
          <a:p>
            <a:pPr eaLnBrk="1" hangingPunct="1"/>
            <a:r>
              <a:rPr altLang="en-US" dirty="0" sz="2000" lang="en-US"/>
              <a:t>A network diagram that illustrates the activities (circles) and the sequence (arrows) of those activities</a:t>
            </a:r>
          </a:p>
        </p:txBody>
      </p:sp>
      <p:sp>
        <p:nvSpPr>
          <p:cNvPr id="1048791" name="Rectangle 4"/>
          <p:cNvSpPr>
            <a:spLocks noGrp="1" noChangeArrowheads="1"/>
          </p:cNvSpPr>
          <p:nvPr>
            <p:ph type="title"/>
          </p:nvPr>
        </p:nvSpPr>
        <p:spPr/>
        <p:txBody>
          <a:bodyPr/>
          <a:p>
            <a:r>
              <a:rPr altLang="en-US" lang="en-US"/>
              <a:t>Critical Path Example (Cont.)</a:t>
            </a:r>
          </a:p>
        </p:txBody>
      </p:sp>
      <p:sp>
        <p:nvSpPr>
          <p:cNvPr id="1048792" name="Text Box 5"/>
          <p:cNvSpPr txBox="1">
            <a:spLocks noChangeArrowheads="1"/>
          </p:cNvSpPr>
          <p:nvPr/>
        </p:nvSpPr>
        <p:spPr bwMode="auto">
          <a:xfrm>
            <a:off x="5851525" y="2667000"/>
            <a:ext cx="3292475" cy="94615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sz="2800" lang="en-US">
                <a:latin typeface="Times New Roman" panose="02020603050405020304" pitchFamily="18" charset="0"/>
              </a:rPr>
              <a:t>Network diagram shows dependencies</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11" name="Rectangle 2"/>
          <p:cNvSpPr>
            <a:spLocks noGrp="1" noChangeArrowheads="1"/>
          </p:cNvSpPr>
          <p:nvPr>
            <p:ph type="title"/>
          </p:nvPr>
        </p:nvSpPr>
        <p:spPr/>
        <p:txBody>
          <a:bodyPr/>
          <a:p>
            <a:r>
              <a:rPr altLang="en-US" lang="en-US"/>
              <a:t>Pine Valley Application Project</a:t>
            </a:r>
          </a:p>
        </p:txBody>
      </p:sp>
      <p:pic>
        <p:nvPicPr>
          <p:cNvPr id="2097152" name="Picture 6" descr="Noname.jpg"/>
          <p:cNvPicPr>
            <a:picLocks noChangeAspect="1"/>
          </p:cNvPicPr>
          <p:nvPr/>
        </p:nvPicPr>
        <p:blipFill>
          <a:blip xmlns:r="http://schemas.openxmlformats.org/officeDocument/2006/relationships" r:embed="rId1" cstate="print"/>
          <a:srcRect/>
          <a:stretch>
            <a:fillRect/>
          </a:stretch>
        </p:blipFill>
        <p:spPr bwMode="auto">
          <a:xfrm>
            <a:off x="685800" y="1600200"/>
            <a:ext cx="7543800" cy="3835400"/>
          </a:xfrm>
          <a:prstGeom prst="rect"/>
          <a:noFill/>
          <a:ln>
            <a:noFill/>
          </a:ln>
        </p:spPr>
      </p:pic>
      <p:sp>
        <p:nvSpPr>
          <p:cNvPr id="1048612" name="Rectangle 7"/>
          <p:cNvSpPr>
            <a:spLocks noChangeArrowheads="1"/>
          </p:cNvSpPr>
          <p:nvPr/>
        </p:nvSpPr>
        <p:spPr bwMode="auto">
          <a:xfrm>
            <a:off x="381000" y="5334000"/>
            <a:ext cx="8534400" cy="802641"/>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3-1</a:t>
            </a:r>
          </a:p>
          <a:p>
            <a:pPr eaLnBrk="1" hangingPunct="1"/>
            <a:r>
              <a:rPr altLang="en-US" dirty="0" sz="1600" lang="en-US"/>
              <a:t>Three computer applications at Pine Valley Furniture: order filling, invoicing, and payroll</a:t>
            </a:r>
          </a:p>
          <a:p>
            <a:pPr eaLnBrk="1" hangingPunct="1"/>
            <a:r>
              <a:rPr altLang="en-US" dirty="0" sz="1400" lang="en-US"/>
              <a:t>(</a:t>
            </a:r>
            <a:r>
              <a:rPr altLang="en-US" dirty="0" sz="1400" i="1" lang="en-US"/>
              <a:t>Source: </a:t>
            </a:r>
            <a:r>
              <a:rPr altLang="en-US" dirty="0" sz="1400" lang="en-US"/>
              <a:t>Hoffer, Ramesh, and Topi, Modern Database Management 11</a:t>
            </a:r>
            <a:r>
              <a:rPr altLang="en-US" baseline="30000" dirty="0" sz="1400" lang="en-US"/>
              <a:t>th</a:t>
            </a:r>
            <a:r>
              <a:rPr altLang="en-US" dirty="0" sz="1400" lang="en-US"/>
              <a:t> ed. 2013)</a:t>
            </a:r>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96" name="Rectangle 2"/>
          <p:cNvSpPr>
            <a:spLocks noGrp="1" noChangeArrowheads="1"/>
          </p:cNvSpPr>
          <p:nvPr>
            <p:ph type="title"/>
          </p:nvPr>
        </p:nvSpPr>
        <p:spPr>
          <a:xfrm>
            <a:off x="685800" y="228600"/>
            <a:ext cx="7772400" cy="1143000"/>
          </a:xfrm>
        </p:spPr>
        <p:txBody>
          <a:bodyPr/>
          <a:p>
            <a:r>
              <a:rPr altLang="en-US" lang="en-US"/>
              <a:t>Determining the Critical Path</a:t>
            </a:r>
          </a:p>
        </p:txBody>
      </p:sp>
      <p:sp>
        <p:nvSpPr>
          <p:cNvPr id="1048797" name="Rectangle 3" descr="Rectangle: Click to edit Master text styles Second level Third level Fourth level Fifth level"/>
          <p:cNvSpPr>
            <a:spLocks noGrp="1" noChangeArrowheads="1"/>
          </p:cNvSpPr>
          <p:nvPr>
            <p:ph type="body" idx="1"/>
          </p:nvPr>
        </p:nvSpPr>
        <p:spPr>
          <a:xfrm>
            <a:off x="533400" y="1600200"/>
            <a:ext cx="8001000" cy="4572000"/>
          </a:xfrm>
        </p:spPr>
        <p:txBody>
          <a:bodyPr>
            <a:normAutofit/>
          </a:bodyPr>
          <a:p>
            <a:pPr>
              <a:spcBef>
                <a:spcPts val="1200"/>
              </a:spcBef>
            </a:pPr>
            <a:r>
              <a:rPr dirty="0" sz="2800" lang="en-US"/>
              <a:t>Calculate the earliest possible completion time for each activity by summing the activity times in the longest path to the activity. This gives total expected project time.</a:t>
            </a:r>
          </a:p>
          <a:p>
            <a:pPr>
              <a:spcBef>
                <a:spcPts val="1200"/>
              </a:spcBef>
            </a:pPr>
            <a:r>
              <a:rPr dirty="0" sz="2800" lang="en-US"/>
              <a:t>Calculate the latest possible completion time for each activity by subtracting the activity times in the path following the activity from the total expected time. This gives slack time for activities.</a:t>
            </a:r>
          </a:p>
          <a:p>
            <a:pPr>
              <a:spcBef>
                <a:spcPts val="1200"/>
              </a:spcBef>
            </a:pPr>
            <a:r>
              <a:rPr dirty="0" sz="2800" lang="en-US"/>
              <a:t>Critical path contains no activities with slack time.</a:t>
            </a:r>
          </a:p>
          <a:p>
            <a:pPr>
              <a:lnSpc>
                <a:spcPct val="90000"/>
              </a:lnSpc>
              <a:buFont typeface="Wingdings" panose="05000000000000000000" pitchFamily="2" charset="2"/>
              <a:buNone/>
            </a:pPr>
            <a:endParaRPr dirty="0" sz="2400" lang="en-US"/>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801" name="Rectangle 10"/>
          <p:cNvSpPr>
            <a:spLocks noGrp="1" noChangeArrowheads="1"/>
          </p:cNvSpPr>
          <p:nvPr>
            <p:ph type="title"/>
          </p:nvPr>
        </p:nvSpPr>
        <p:spPr>
          <a:xfrm>
            <a:off x="457200" y="457200"/>
            <a:ext cx="8229600" cy="1066800"/>
          </a:xfrm>
        </p:spPr>
        <p:txBody>
          <a:bodyPr/>
          <a:p>
            <a:r>
              <a:rPr altLang="en-US" lang="en-US"/>
              <a:t>Critical Path Calculation</a:t>
            </a:r>
          </a:p>
        </p:txBody>
      </p:sp>
      <p:sp>
        <p:nvSpPr>
          <p:cNvPr id="1048802" name="Text Box 11"/>
          <p:cNvSpPr txBox="1">
            <a:spLocks noChangeArrowheads="1"/>
          </p:cNvSpPr>
          <p:nvPr/>
        </p:nvSpPr>
        <p:spPr bwMode="auto">
          <a:xfrm>
            <a:off x="914400" y="5213350"/>
            <a:ext cx="7772400" cy="120015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sz="2400" lang="en-US"/>
              <a:t>Early and late time calculations are determined and critical path established. (Note: Activity #5 can begin late without affecting project completion time.) </a:t>
            </a:r>
          </a:p>
        </p:txBody>
      </p:sp>
      <p:pic>
        <p:nvPicPr>
          <p:cNvPr id="2097169" name="Picture 7" descr="Noname.jpg"/>
          <p:cNvPicPr>
            <a:picLocks noChangeAspect="1"/>
          </p:cNvPicPr>
          <p:nvPr/>
        </p:nvPicPr>
        <p:blipFill>
          <a:blip xmlns:r="http://schemas.openxmlformats.org/officeDocument/2006/relationships" r:embed="rId1" cstate="print"/>
          <a:srcRect/>
          <a:stretch>
            <a:fillRect/>
          </a:stretch>
        </p:blipFill>
        <p:spPr bwMode="auto">
          <a:xfrm>
            <a:off x="1062038" y="2209800"/>
            <a:ext cx="7019925" cy="3124200"/>
          </a:xfrm>
          <a:prstGeom prst="rect"/>
          <a:noFill/>
          <a:ln>
            <a:noFill/>
          </a:ln>
        </p:spPr>
      </p:pic>
      <p:sp>
        <p:nvSpPr>
          <p:cNvPr id="1048803" name="Rectangle 8"/>
          <p:cNvSpPr>
            <a:spLocks noChangeArrowheads="1"/>
          </p:cNvSpPr>
          <p:nvPr/>
        </p:nvSpPr>
        <p:spPr bwMode="auto">
          <a:xfrm>
            <a:off x="685800" y="1371600"/>
            <a:ext cx="7924800" cy="9239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3-25</a:t>
            </a:r>
          </a:p>
          <a:p>
            <a:pPr eaLnBrk="1" hangingPunct="1"/>
            <a:r>
              <a:rPr altLang="en-US" dirty="0" lang="en-US"/>
              <a:t>A network diagram for the SPTS project showing estimated times for each activity and the earliest and latest expected completion time for each activity</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807" name="Rectangle 5"/>
          <p:cNvSpPr>
            <a:spLocks noGrp="1" noChangeArrowheads="1"/>
          </p:cNvSpPr>
          <p:nvPr>
            <p:ph type="title"/>
          </p:nvPr>
        </p:nvSpPr>
        <p:spPr>
          <a:xfrm>
            <a:off x="609600" y="304800"/>
            <a:ext cx="8077200" cy="1143000"/>
          </a:xfrm>
        </p:spPr>
        <p:txBody>
          <a:bodyPr/>
          <a:p>
            <a:r>
              <a:rPr altLang="en-US" lang="en-US"/>
              <a:t>Critical Path Calculation (cont.)</a:t>
            </a:r>
          </a:p>
        </p:txBody>
      </p:sp>
      <p:sp>
        <p:nvSpPr>
          <p:cNvPr id="1048808" name="Text Box 6"/>
          <p:cNvSpPr txBox="1">
            <a:spLocks noChangeArrowheads="1"/>
          </p:cNvSpPr>
          <p:nvPr/>
        </p:nvSpPr>
        <p:spPr bwMode="auto">
          <a:xfrm>
            <a:off x="2286000" y="5562600"/>
            <a:ext cx="4724400" cy="45720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sz="2400" lang="en-US"/>
              <a:t>Note the slack time in Activity #5.</a:t>
            </a:r>
          </a:p>
        </p:txBody>
      </p:sp>
      <p:sp>
        <p:nvSpPr>
          <p:cNvPr id="1048809" name="Rectangle 8"/>
          <p:cNvSpPr>
            <a:spLocks noChangeArrowheads="1"/>
          </p:cNvSpPr>
          <p:nvPr/>
        </p:nvSpPr>
        <p:spPr bwMode="auto">
          <a:xfrm>
            <a:off x="609600" y="1524000"/>
            <a:ext cx="8001000" cy="9239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3-26</a:t>
            </a:r>
          </a:p>
          <a:p>
            <a:pPr eaLnBrk="1" hangingPunct="1"/>
            <a:r>
              <a:rPr altLang="en-US" dirty="0" lang="en-US"/>
              <a:t>Activity slack time calculations for the SPTS project; all activities except number 5 are on the critical path</a:t>
            </a:r>
          </a:p>
        </p:txBody>
      </p:sp>
      <p:pic>
        <p:nvPicPr>
          <p:cNvPr id="2097170" name="Picture 1"/>
          <p:cNvPicPr>
            <a:picLocks noChangeAspect="1"/>
          </p:cNvPicPr>
          <p:nvPr/>
        </p:nvPicPr>
        <p:blipFill>
          <a:blip xmlns:r="http://schemas.openxmlformats.org/officeDocument/2006/relationships" r:embed="rId1" cstate="print"/>
          <a:stretch>
            <a:fillRect/>
          </a:stretch>
        </p:blipFill>
        <p:spPr>
          <a:xfrm>
            <a:off x="457200" y="2489354"/>
            <a:ext cx="8542480" cy="3031817"/>
          </a:xfrm>
          <a:prstGeom prst="rect"/>
        </p:spPr>
      </p:pic>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13" name="Rectangle 5"/>
          <p:cNvSpPr>
            <a:spLocks noGrp="1" noChangeArrowheads="1"/>
          </p:cNvSpPr>
          <p:nvPr>
            <p:ph type="title"/>
          </p:nvPr>
        </p:nvSpPr>
        <p:spPr>
          <a:xfrm>
            <a:off x="609600" y="304800"/>
            <a:ext cx="8077200" cy="1143000"/>
          </a:xfrm>
        </p:spPr>
        <p:txBody>
          <a:bodyPr/>
          <a:p>
            <a:r>
              <a:rPr altLang="en-US" lang="en-US"/>
              <a:t>Critical Path Calculation (cont.)</a:t>
            </a:r>
          </a:p>
        </p:txBody>
      </p:sp>
      <p:sp>
        <p:nvSpPr>
          <p:cNvPr id="1048814" name="Rectangle 7"/>
          <p:cNvSpPr/>
          <p:nvPr/>
        </p:nvSpPr>
        <p:spPr>
          <a:xfrm>
            <a:off x="1905452" y="26670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D</a:t>
            </a:r>
          </a:p>
        </p:txBody>
      </p:sp>
      <p:sp>
        <p:nvSpPr>
          <p:cNvPr id="1048815" name="Rectangle 8"/>
          <p:cNvSpPr/>
          <p:nvPr/>
        </p:nvSpPr>
        <p:spPr>
          <a:xfrm>
            <a:off x="1905452" y="43434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A</a:t>
            </a:r>
          </a:p>
        </p:txBody>
      </p:sp>
      <p:sp>
        <p:nvSpPr>
          <p:cNvPr id="1048816" name="Rectangle 9"/>
          <p:cNvSpPr/>
          <p:nvPr/>
        </p:nvSpPr>
        <p:spPr>
          <a:xfrm>
            <a:off x="3429452" y="23622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E</a:t>
            </a:r>
          </a:p>
        </p:txBody>
      </p:sp>
      <p:sp>
        <p:nvSpPr>
          <p:cNvPr id="1048817" name="Rectangle 10"/>
          <p:cNvSpPr/>
          <p:nvPr/>
        </p:nvSpPr>
        <p:spPr>
          <a:xfrm>
            <a:off x="3429452" y="40386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F</a:t>
            </a:r>
          </a:p>
        </p:txBody>
      </p:sp>
      <p:sp>
        <p:nvSpPr>
          <p:cNvPr id="1048818" name="Rectangle 11"/>
          <p:cNvSpPr/>
          <p:nvPr/>
        </p:nvSpPr>
        <p:spPr>
          <a:xfrm>
            <a:off x="7315652" y="23622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C</a:t>
            </a:r>
          </a:p>
        </p:txBody>
      </p:sp>
      <p:sp>
        <p:nvSpPr>
          <p:cNvPr id="1048819" name="Rectangle 12"/>
          <p:cNvSpPr/>
          <p:nvPr/>
        </p:nvSpPr>
        <p:spPr>
          <a:xfrm>
            <a:off x="6020252" y="23622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H</a:t>
            </a:r>
          </a:p>
        </p:txBody>
      </p:sp>
      <p:sp>
        <p:nvSpPr>
          <p:cNvPr id="1048820" name="Rectangle 13"/>
          <p:cNvSpPr/>
          <p:nvPr/>
        </p:nvSpPr>
        <p:spPr>
          <a:xfrm>
            <a:off x="4724852" y="23622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G</a:t>
            </a:r>
          </a:p>
        </p:txBody>
      </p:sp>
      <p:sp>
        <p:nvSpPr>
          <p:cNvPr id="1048821" name="Rectangle 14"/>
          <p:cNvSpPr/>
          <p:nvPr/>
        </p:nvSpPr>
        <p:spPr>
          <a:xfrm>
            <a:off x="4801052" y="4038600"/>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B</a:t>
            </a:r>
          </a:p>
        </p:txBody>
      </p:sp>
      <p:sp>
        <p:nvSpPr>
          <p:cNvPr id="1048822" name="Rectangle 42"/>
          <p:cNvSpPr>
            <a:spLocks noChangeArrowheads="1"/>
          </p:cNvSpPr>
          <p:nvPr/>
        </p:nvSpPr>
        <p:spPr bwMode="auto">
          <a:xfrm>
            <a:off x="2105353" y="3897313"/>
            <a:ext cx="431600" cy="338554"/>
          </a:xfrm>
          <a:prstGeom prst="rect"/>
          <a:noFill/>
          <a:ln w="9525">
            <a:noFill/>
            <a:miter lim="800000"/>
            <a:headEnd/>
            <a:tailEnd/>
          </a:ln>
        </p:spPr>
        <p:txBody>
          <a:bodyPr wrap="square">
            <a:spAutoFit/>
          </a:bodyPr>
          <a:p>
            <a:r>
              <a:rPr b="1" dirty="0" sz="1600" lang="en-US">
                <a:latin typeface="Calibri" pitchFamily="34" charset="0"/>
              </a:rPr>
              <a:t>3</a:t>
            </a:r>
          </a:p>
        </p:txBody>
      </p:sp>
      <p:sp>
        <p:nvSpPr>
          <p:cNvPr id="1048823" name="Rectangle 43"/>
          <p:cNvSpPr>
            <a:spLocks noChangeArrowheads="1"/>
          </p:cNvSpPr>
          <p:nvPr/>
        </p:nvSpPr>
        <p:spPr bwMode="auto">
          <a:xfrm>
            <a:off x="5077152" y="3581400"/>
            <a:ext cx="312934" cy="338554"/>
          </a:xfrm>
          <a:prstGeom prst="rect"/>
          <a:noFill/>
          <a:ln w="9525">
            <a:noFill/>
            <a:miter lim="800000"/>
            <a:headEnd/>
            <a:tailEnd/>
          </a:ln>
        </p:spPr>
        <p:txBody>
          <a:bodyPr wrap="square">
            <a:spAutoFit/>
          </a:bodyPr>
          <a:p>
            <a:r>
              <a:rPr b="1" sz="1600" lang="en-US">
                <a:latin typeface="Calibri" pitchFamily="34" charset="0"/>
              </a:rPr>
              <a:t>4</a:t>
            </a:r>
          </a:p>
        </p:txBody>
      </p:sp>
      <p:sp>
        <p:nvSpPr>
          <p:cNvPr id="1048824" name="Rectangle 44"/>
          <p:cNvSpPr>
            <a:spLocks noChangeArrowheads="1"/>
          </p:cNvSpPr>
          <p:nvPr/>
        </p:nvSpPr>
        <p:spPr bwMode="auto">
          <a:xfrm>
            <a:off x="3781752" y="3657600"/>
            <a:ext cx="312934" cy="338554"/>
          </a:xfrm>
          <a:prstGeom prst="rect"/>
          <a:noFill/>
          <a:ln w="9525">
            <a:noFill/>
            <a:miter lim="800000"/>
            <a:headEnd/>
            <a:tailEnd/>
          </a:ln>
        </p:spPr>
        <p:txBody>
          <a:bodyPr wrap="square">
            <a:spAutoFit/>
          </a:bodyPr>
          <a:p>
            <a:r>
              <a:rPr b="1" sz="1600" lang="en-US">
                <a:latin typeface="Calibri" pitchFamily="34" charset="0"/>
              </a:rPr>
              <a:t>8</a:t>
            </a:r>
          </a:p>
        </p:txBody>
      </p:sp>
      <p:sp>
        <p:nvSpPr>
          <p:cNvPr id="1048825" name="Rectangle 45"/>
          <p:cNvSpPr>
            <a:spLocks noChangeArrowheads="1"/>
          </p:cNvSpPr>
          <p:nvPr/>
        </p:nvSpPr>
        <p:spPr bwMode="auto">
          <a:xfrm>
            <a:off x="3705552" y="1905000"/>
            <a:ext cx="312934" cy="338554"/>
          </a:xfrm>
          <a:prstGeom prst="rect"/>
          <a:noFill/>
          <a:ln w="9525">
            <a:noFill/>
            <a:miter lim="800000"/>
            <a:headEnd/>
            <a:tailEnd/>
          </a:ln>
        </p:spPr>
        <p:txBody>
          <a:bodyPr wrap="square">
            <a:spAutoFit/>
          </a:bodyPr>
          <a:p>
            <a:r>
              <a:rPr b="1" dirty="0" sz="1600" lang="en-US">
                <a:latin typeface="Calibri" pitchFamily="34" charset="0"/>
              </a:rPr>
              <a:t>9</a:t>
            </a:r>
          </a:p>
        </p:txBody>
      </p:sp>
      <p:sp>
        <p:nvSpPr>
          <p:cNvPr id="1048826" name="Rectangle 46"/>
          <p:cNvSpPr>
            <a:spLocks noChangeArrowheads="1"/>
          </p:cNvSpPr>
          <p:nvPr/>
        </p:nvSpPr>
        <p:spPr bwMode="auto">
          <a:xfrm>
            <a:off x="5077152" y="1905000"/>
            <a:ext cx="312934" cy="338554"/>
          </a:xfrm>
          <a:prstGeom prst="rect"/>
          <a:noFill/>
          <a:ln w="9525">
            <a:noFill/>
            <a:miter lim="800000"/>
            <a:headEnd/>
            <a:tailEnd/>
          </a:ln>
        </p:spPr>
        <p:txBody>
          <a:bodyPr wrap="square">
            <a:spAutoFit/>
          </a:bodyPr>
          <a:p>
            <a:r>
              <a:rPr b="1" sz="1600" lang="en-US">
                <a:latin typeface="Calibri" pitchFamily="34" charset="0"/>
              </a:rPr>
              <a:t>4</a:t>
            </a:r>
          </a:p>
        </p:txBody>
      </p:sp>
      <p:sp>
        <p:nvSpPr>
          <p:cNvPr id="1048827" name="Rectangle 47"/>
          <p:cNvSpPr>
            <a:spLocks noChangeArrowheads="1"/>
          </p:cNvSpPr>
          <p:nvPr/>
        </p:nvSpPr>
        <p:spPr bwMode="auto">
          <a:xfrm>
            <a:off x="6372552" y="1905000"/>
            <a:ext cx="312934" cy="338554"/>
          </a:xfrm>
          <a:prstGeom prst="rect"/>
          <a:noFill/>
          <a:ln w="9525">
            <a:noFill/>
            <a:miter lim="800000"/>
            <a:headEnd/>
            <a:tailEnd/>
          </a:ln>
        </p:spPr>
        <p:txBody>
          <a:bodyPr wrap="square">
            <a:spAutoFit/>
          </a:bodyPr>
          <a:p>
            <a:r>
              <a:rPr b="1" sz="1600" lang="en-US">
                <a:latin typeface="Calibri" pitchFamily="34" charset="0"/>
              </a:rPr>
              <a:t>2</a:t>
            </a:r>
          </a:p>
        </p:txBody>
      </p:sp>
      <p:sp>
        <p:nvSpPr>
          <p:cNvPr id="1048828" name="Rectangle 48"/>
          <p:cNvSpPr>
            <a:spLocks noChangeArrowheads="1"/>
          </p:cNvSpPr>
          <p:nvPr/>
        </p:nvSpPr>
        <p:spPr bwMode="auto">
          <a:xfrm>
            <a:off x="7667952" y="1905000"/>
            <a:ext cx="312934" cy="338554"/>
          </a:xfrm>
          <a:prstGeom prst="rect"/>
          <a:noFill/>
          <a:ln w="9525">
            <a:noFill/>
            <a:miter lim="800000"/>
            <a:headEnd/>
            <a:tailEnd/>
          </a:ln>
        </p:spPr>
        <p:txBody>
          <a:bodyPr wrap="square">
            <a:spAutoFit/>
          </a:bodyPr>
          <a:p>
            <a:r>
              <a:rPr b="1" sz="1600" lang="en-US">
                <a:latin typeface="Calibri" pitchFamily="34" charset="0"/>
              </a:rPr>
              <a:t>7</a:t>
            </a:r>
          </a:p>
        </p:txBody>
      </p:sp>
      <p:sp>
        <p:nvSpPr>
          <p:cNvPr id="1048829" name="TextBox 101"/>
          <p:cNvSpPr txBox="1">
            <a:spLocks noChangeArrowheads="1"/>
          </p:cNvSpPr>
          <p:nvPr/>
        </p:nvSpPr>
        <p:spPr bwMode="auto">
          <a:xfrm>
            <a:off x="2214891" y="2192923"/>
            <a:ext cx="312934" cy="338554"/>
          </a:xfrm>
          <a:prstGeom prst="rect"/>
          <a:noFill/>
          <a:ln w="9525">
            <a:noFill/>
            <a:miter lim="800000"/>
            <a:headEnd/>
            <a:tailEnd/>
          </a:ln>
        </p:spPr>
        <p:txBody>
          <a:bodyPr wrap="square">
            <a:spAutoFit/>
          </a:bodyPr>
          <a:p>
            <a:r>
              <a:rPr b="1" dirty="0" sz="1600" lang="en-US">
                <a:latin typeface="Calibri" pitchFamily="34" charset="0"/>
              </a:rPr>
              <a:t>4</a:t>
            </a:r>
          </a:p>
        </p:txBody>
      </p:sp>
      <p:sp>
        <p:nvSpPr>
          <p:cNvPr id="1048830" name="Rectangle 23"/>
          <p:cNvSpPr/>
          <p:nvPr/>
        </p:nvSpPr>
        <p:spPr>
          <a:xfrm>
            <a:off x="8001452" y="3843873"/>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End</a:t>
            </a:r>
          </a:p>
        </p:txBody>
      </p:sp>
      <p:sp>
        <p:nvSpPr>
          <p:cNvPr id="1048831" name="Rectangle 24"/>
          <p:cNvSpPr/>
          <p:nvPr/>
        </p:nvSpPr>
        <p:spPr>
          <a:xfrm>
            <a:off x="76200" y="3440113"/>
            <a:ext cx="9906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Start</a:t>
            </a:r>
          </a:p>
        </p:txBody>
      </p:sp>
      <p:cxnSp>
        <p:nvCxnSpPr>
          <p:cNvPr id="3145728" name="Straight Arrow Connector 25"/>
          <p:cNvCxnSpPr>
            <a:cxnSpLocks/>
          </p:cNvCxnSpPr>
          <p:nvPr/>
        </p:nvCxnSpPr>
        <p:spPr>
          <a:xfrm flipV="1">
            <a:off x="990600" y="3081649"/>
            <a:ext cx="914852" cy="499753"/>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29" name="Straight Arrow Connector 26"/>
          <p:cNvCxnSpPr>
            <a:cxnSpLocks/>
            <a:stCxn id="1048814" idx="3"/>
            <a:endCxn id="1048816" idx="1"/>
          </p:cNvCxnSpPr>
          <p:nvPr/>
        </p:nvCxnSpPr>
        <p:spPr>
          <a:xfrm flipV="1">
            <a:off x="2896052" y="2819400"/>
            <a:ext cx="533400" cy="3048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0" name="Straight Arrow Connector 27"/>
          <p:cNvCxnSpPr>
            <a:cxnSpLocks/>
            <a:stCxn id="1048816" idx="3"/>
            <a:endCxn id="1048820" idx="1"/>
          </p:cNvCxnSpPr>
          <p:nvPr/>
        </p:nvCxnSpPr>
        <p:spPr>
          <a:xfrm>
            <a:off x="4420052" y="2819400"/>
            <a:ext cx="3048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1" name="Straight Arrow Connector 28"/>
          <p:cNvCxnSpPr>
            <a:cxnSpLocks/>
            <a:stCxn id="1048820" idx="3"/>
            <a:endCxn id="1048819" idx="1"/>
          </p:cNvCxnSpPr>
          <p:nvPr/>
        </p:nvCxnSpPr>
        <p:spPr>
          <a:xfrm>
            <a:off x="5715452" y="2819400"/>
            <a:ext cx="3048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2" name="Straight Arrow Connector 29"/>
          <p:cNvCxnSpPr>
            <a:cxnSpLocks/>
            <a:stCxn id="1048819" idx="3"/>
            <a:endCxn id="1048818" idx="1"/>
          </p:cNvCxnSpPr>
          <p:nvPr/>
        </p:nvCxnSpPr>
        <p:spPr>
          <a:xfrm>
            <a:off x="7010852" y="2819400"/>
            <a:ext cx="3048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3" name="Straight Arrow Connector 30"/>
          <p:cNvCxnSpPr>
            <a:cxnSpLocks/>
            <a:endCxn id="1048815" idx="1"/>
          </p:cNvCxnSpPr>
          <p:nvPr/>
        </p:nvCxnSpPr>
        <p:spPr>
          <a:xfrm>
            <a:off x="990600" y="4038600"/>
            <a:ext cx="914852" cy="7620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4" name="Straight Arrow Connector 31"/>
          <p:cNvCxnSpPr>
            <a:cxnSpLocks/>
          </p:cNvCxnSpPr>
          <p:nvPr/>
        </p:nvCxnSpPr>
        <p:spPr>
          <a:xfrm>
            <a:off x="2819852" y="3440114"/>
            <a:ext cx="609600" cy="827087"/>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5" name="Straight Arrow Connector 32"/>
          <p:cNvCxnSpPr>
            <a:cxnSpLocks/>
            <a:stCxn id="1048815" idx="3"/>
            <a:endCxn id="1048817" idx="1"/>
          </p:cNvCxnSpPr>
          <p:nvPr/>
        </p:nvCxnSpPr>
        <p:spPr>
          <a:xfrm flipV="1">
            <a:off x="2896052" y="4495800"/>
            <a:ext cx="533400" cy="3048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6" name="Straight Arrow Connector 33"/>
          <p:cNvCxnSpPr>
            <a:cxnSpLocks/>
          </p:cNvCxnSpPr>
          <p:nvPr/>
        </p:nvCxnSpPr>
        <p:spPr>
          <a:xfrm flipV="1">
            <a:off x="4343852" y="3276600"/>
            <a:ext cx="381000" cy="7620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7" name="Straight Arrow Connector 34"/>
          <p:cNvCxnSpPr>
            <a:cxnSpLocks/>
            <a:stCxn id="1048817" idx="3"/>
            <a:endCxn id="1048821" idx="1"/>
          </p:cNvCxnSpPr>
          <p:nvPr/>
        </p:nvCxnSpPr>
        <p:spPr>
          <a:xfrm>
            <a:off x="4420052" y="4495800"/>
            <a:ext cx="3810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8" name="Straight Arrow Connector 35"/>
          <p:cNvCxnSpPr>
            <a:cxnSpLocks/>
            <a:stCxn id="1048821" idx="3"/>
          </p:cNvCxnSpPr>
          <p:nvPr/>
        </p:nvCxnSpPr>
        <p:spPr>
          <a:xfrm>
            <a:off x="5791652" y="4495800"/>
            <a:ext cx="22098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39" name="Straight Arrow Connector 36"/>
          <p:cNvCxnSpPr>
            <a:cxnSpLocks/>
            <a:endCxn id="1048830" idx="0"/>
          </p:cNvCxnSpPr>
          <p:nvPr/>
        </p:nvCxnSpPr>
        <p:spPr>
          <a:xfrm>
            <a:off x="8001452" y="3276601"/>
            <a:ext cx="495300" cy="567272"/>
          </a:xfrm>
          <a:prstGeom prst="straightConnector1"/>
          <a:ln>
            <a:tailEnd type="arrow"/>
          </a:ln>
        </p:spPr>
        <p:style>
          <a:lnRef idx="2">
            <a:schemeClr val="accent1"/>
          </a:lnRef>
          <a:fillRef idx="0">
            <a:schemeClr val="accent1"/>
          </a:fillRef>
          <a:effectRef idx="1">
            <a:schemeClr val="accent1"/>
          </a:effectRef>
          <a:fontRef idx="minor">
            <a:schemeClr val="tx1"/>
          </a:fontRef>
        </p:style>
      </p:cxnSp>
      <p:sp>
        <p:nvSpPr>
          <p:cNvPr id="1048832" name="Rectangle 37"/>
          <p:cNvSpPr/>
          <p:nvPr/>
        </p:nvSpPr>
        <p:spPr>
          <a:xfrm>
            <a:off x="152852" y="5658593"/>
            <a:ext cx="4540250" cy="646331"/>
          </a:xfrm>
          <a:prstGeom prst="rect"/>
        </p:spPr>
        <p:txBody>
          <a:bodyPr wrap="square">
            <a:spAutoFit/>
          </a:bodyPr>
          <a:p>
            <a:r>
              <a:rPr b="1" dirty="0" lang="en-US">
                <a:latin typeface="Calibri" pitchFamily="34" charset="0"/>
              </a:rPr>
              <a:t>EF = ES + duration – 1 </a:t>
            </a:r>
            <a:r>
              <a:rPr dirty="0" lang="en-US">
                <a:latin typeface="Calibri" pitchFamily="34" charset="0"/>
              </a:rPr>
              <a:t>(For forward pass)</a:t>
            </a:r>
            <a:endParaRPr b="1" dirty="0" lang="en-US">
              <a:latin typeface="Calibri" pitchFamily="34" charset="0"/>
            </a:endParaRPr>
          </a:p>
          <a:p>
            <a:r>
              <a:rPr b="1" dirty="0" lang="en-US">
                <a:latin typeface="Calibri" pitchFamily="34" charset="0"/>
              </a:rPr>
              <a:t>LS = LF – duration + 1 </a:t>
            </a:r>
            <a:r>
              <a:rPr dirty="0" lang="en-US">
                <a:latin typeface="Calibri" pitchFamily="34" charset="0"/>
              </a:rPr>
              <a:t>(For backward pass)</a:t>
            </a:r>
            <a:endParaRPr b="1" dirty="0" lang="en-US">
              <a:latin typeface="Calibri" pitchFamily="34" charset="0"/>
            </a:endParaRPr>
          </a:p>
        </p:txBody>
      </p:sp>
      <p:sp>
        <p:nvSpPr>
          <p:cNvPr id="1048833" name="Rectangle 41"/>
          <p:cNvSpPr/>
          <p:nvPr/>
        </p:nvSpPr>
        <p:spPr>
          <a:xfrm>
            <a:off x="228600" y="1295400"/>
            <a:ext cx="8610600" cy="707886"/>
          </a:xfrm>
          <a:prstGeom prst="rect"/>
        </p:spPr>
        <p:txBody>
          <a:bodyPr wrap="square">
            <a:spAutoFit/>
          </a:bodyPr>
          <a:p>
            <a:r>
              <a:rPr dirty="0" sz="2000" lang="en-US">
                <a:latin typeface="Calibri" pitchFamily="34" charset="0"/>
              </a:rPr>
              <a:t>Determining Critical Path and Calculating Float (Slack) by using </a:t>
            </a:r>
            <a:r>
              <a:rPr b="1" dirty="0" sz="2000" lang="en-US">
                <a:solidFill>
                  <a:srgbClr val="FF0000"/>
                </a:solidFill>
                <a:latin typeface="Calibri" pitchFamily="34" charset="0"/>
              </a:rPr>
              <a:t>forward and backward pass method</a:t>
            </a: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37" name="Rectangle 5"/>
          <p:cNvSpPr>
            <a:spLocks noGrp="1" noChangeArrowheads="1"/>
          </p:cNvSpPr>
          <p:nvPr>
            <p:ph type="title"/>
          </p:nvPr>
        </p:nvSpPr>
        <p:spPr>
          <a:xfrm>
            <a:off x="609600" y="304800"/>
            <a:ext cx="8077200" cy="1143000"/>
          </a:xfrm>
        </p:spPr>
        <p:txBody>
          <a:bodyPr/>
          <a:p>
            <a:r>
              <a:rPr altLang="en-US" lang="en-US"/>
              <a:t>Critical Path Calculation (cont.)</a:t>
            </a:r>
          </a:p>
        </p:txBody>
      </p:sp>
      <p:sp>
        <p:nvSpPr>
          <p:cNvPr id="1048838" name="Rectangle 38"/>
          <p:cNvSpPr/>
          <p:nvPr/>
        </p:nvSpPr>
        <p:spPr>
          <a:xfrm>
            <a:off x="1981652" y="22859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D</a:t>
            </a:r>
          </a:p>
        </p:txBody>
      </p:sp>
      <p:sp>
        <p:nvSpPr>
          <p:cNvPr id="1048839" name="Rectangle 39"/>
          <p:cNvSpPr/>
          <p:nvPr/>
        </p:nvSpPr>
        <p:spPr>
          <a:xfrm>
            <a:off x="1981652" y="39623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A</a:t>
            </a:r>
          </a:p>
        </p:txBody>
      </p:sp>
      <p:sp>
        <p:nvSpPr>
          <p:cNvPr id="1048840" name="Rectangle 40"/>
          <p:cNvSpPr/>
          <p:nvPr/>
        </p:nvSpPr>
        <p:spPr>
          <a:xfrm>
            <a:off x="3505652" y="19811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E</a:t>
            </a:r>
          </a:p>
        </p:txBody>
      </p:sp>
      <p:sp>
        <p:nvSpPr>
          <p:cNvPr id="1048841" name="Rectangle 42"/>
          <p:cNvSpPr/>
          <p:nvPr/>
        </p:nvSpPr>
        <p:spPr>
          <a:xfrm>
            <a:off x="3505652" y="36575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F</a:t>
            </a:r>
          </a:p>
        </p:txBody>
      </p:sp>
      <p:sp>
        <p:nvSpPr>
          <p:cNvPr id="1048842" name="Rectangle 43"/>
          <p:cNvSpPr/>
          <p:nvPr/>
        </p:nvSpPr>
        <p:spPr>
          <a:xfrm>
            <a:off x="7391852" y="19811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C</a:t>
            </a:r>
          </a:p>
        </p:txBody>
      </p:sp>
      <p:sp>
        <p:nvSpPr>
          <p:cNvPr id="1048843" name="Rectangle 44"/>
          <p:cNvSpPr/>
          <p:nvPr/>
        </p:nvSpPr>
        <p:spPr>
          <a:xfrm>
            <a:off x="6096452" y="19811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H</a:t>
            </a:r>
          </a:p>
        </p:txBody>
      </p:sp>
      <p:sp>
        <p:nvSpPr>
          <p:cNvPr id="1048844" name="Rectangle 45"/>
          <p:cNvSpPr/>
          <p:nvPr/>
        </p:nvSpPr>
        <p:spPr>
          <a:xfrm>
            <a:off x="4801052" y="19811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G</a:t>
            </a:r>
          </a:p>
        </p:txBody>
      </p:sp>
      <p:sp>
        <p:nvSpPr>
          <p:cNvPr id="1048845" name="Rectangle 46"/>
          <p:cNvSpPr/>
          <p:nvPr/>
        </p:nvSpPr>
        <p:spPr>
          <a:xfrm>
            <a:off x="4877252" y="3657599"/>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B</a:t>
            </a:r>
          </a:p>
        </p:txBody>
      </p:sp>
      <p:sp>
        <p:nvSpPr>
          <p:cNvPr id="1048846" name="Rectangle 42"/>
          <p:cNvSpPr>
            <a:spLocks noChangeArrowheads="1"/>
          </p:cNvSpPr>
          <p:nvPr/>
        </p:nvSpPr>
        <p:spPr bwMode="auto">
          <a:xfrm>
            <a:off x="2515052" y="3962400"/>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3</a:t>
            </a:r>
          </a:p>
        </p:txBody>
      </p:sp>
      <p:sp>
        <p:nvSpPr>
          <p:cNvPr id="1048847" name="Rectangle 43"/>
          <p:cNvSpPr>
            <a:spLocks noChangeArrowheads="1"/>
          </p:cNvSpPr>
          <p:nvPr/>
        </p:nvSpPr>
        <p:spPr bwMode="auto">
          <a:xfrm>
            <a:off x="5431927" y="3657600"/>
            <a:ext cx="367408" cy="307777"/>
          </a:xfrm>
          <a:prstGeom prst="rect"/>
          <a:ln>
            <a:headEnd/>
            <a:tailEnd/>
          </a:ln>
        </p:spPr>
        <p:style>
          <a:lnRef idx="2">
            <a:schemeClr val="dk1"/>
          </a:lnRef>
          <a:fillRef idx="1">
            <a:schemeClr val="lt1"/>
          </a:fillRef>
          <a:effectRef idx="0">
            <a:schemeClr val="dk1"/>
          </a:effectRef>
          <a:fontRef idx="minor">
            <a:schemeClr val="dk1"/>
          </a:fontRef>
        </p:style>
        <p:txBody>
          <a:bodyPr wrap="none">
            <a:spAutoFit/>
          </a:bodyPr>
          <a:p>
            <a:r>
              <a:rPr dirty="0" sz="1400" lang="en-US">
                <a:latin typeface="Calibri" pitchFamily="34" charset="0"/>
              </a:rPr>
              <a:t>16</a:t>
            </a:r>
          </a:p>
        </p:txBody>
      </p:sp>
      <p:sp>
        <p:nvSpPr>
          <p:cNvPr id="1048848" name="Rectangle 44"/>
          <p:cNvSpPr>
            <a:spLocks noChangeArrowheads="1"/>
          </p:cNvSpPr>
          <p:nvPr/>
        </p:nvSpPr>
        <p:spPr bwMode="auto">
          <a:xfrm>
            <a:off x="3505652" y="3657600"/>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5</a:t>
            </a:r>
          </a:p>
        </p:txBody>
      </p:sp>
      <p:sp>
        <p:nvSpPr>
          <p:cNvPr id="1048849" name="Rectangle 50"/>
          <p:cNvSpPr/>
          <p:nvPr/>
        </p:nvSpPr>
        <p:spPr>
          <a:xfrm>
            <a:off x="2515052" y="22859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4</a:t>
            </a:r>
          </a:p>
        </p:txBody>
      </p:sp>
      <p:sp>
        <p:nvSpPr>
          <p:cNvPr id="1048850" name="Rectangle 51"/>
          <p:cNvSpPr/>
          <p:nvPr/>
        </p:nvSpPr>
        <p:spPr>
          <a:xfrm>
            <a:off x="1981652" y="28193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51" name="Rectangle 52"/>
          <p:cNvSpPr/>
          <p:nvPr/>
        </p:nvSpPr>
        <p:spPr>
          <a:xfrm>
            <a:off x="2515052" y="28193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52" name="Rectangle 53"/>
          <p:cNvSpPr/>
          <p:nvPr/>
        </p:nvSpPr>
        <p:spPr>
          <a:xfrm>
            <a:off x="1981652" y="22859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1</a:t>
            </a:r>
          </a:p>
        </p:txBody>
      </p:sp>
      <p:sp>
        <p:nvSpPr>
          <p:cNvPr id="1048853" name="Rectangle 54"/>
          <p:cNvSpPr/>
          <p:nvPr/>
        </p:nvSpPr>
        <p:spPr>
          <a:xfrm>
            <a:off x="3505652" y="19811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5</a:t>
            </a:r>
          </a:p>
        </p:txBody>
      </p:sp>
      <p:sp>
        <p:nvSpPr>
          <p:cNvPr id="1048854" name="Rectangle 55"/>
          <p:cNvSpPr/>
          <p:nvPr/>
        </p:nvSpPr>
        <p:spPr>
          <a:xfrm>
            <a:off x="35056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55" name="Rectangle 56"/>
          <p:cNvSpPr/>
          <p:nvPr/>
        </p:nvSpPr>
        <p:spPr>
          <a:xfrm>
            <a:off x="40390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56" name="Rectangle 57"/>
          <p:cNvSpPr/>
          <p:nvPr/>
        </p:nvSpPr>
        <p:spPr>
          <a:xfrm>
            <a:off x="3962852" y="1981199"/>
            <a:ext cx="4572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13</a:t>
            </a:r>
          </a:p>
        </p:txBody>
      </p:sp>
      <p:sp>
        <p:nvSpPr>
          <p:cNvPr id="1048857" name="Rectangle 58"/>
          <p:cNvSpPr/>
          <p:nvPr/>
        </p:nvSpPr>
        <p:spPr>
          <a:xfrm>
            <a:off x="4801052" y="1981199"/>
            <a:ext cx="457200" cy="3048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14</a:t>
            </a:r>
          </a:p>
        </p:txBody>
      </p:sp>
      <p:sp>
        <p:nvSpPr>
          <p:cNvPr id="1048858" name="Rectangle 59"/>
          <p:cNvSpPr/>
          <p:nvPr/>
        </p:nvSpPr>
        <p:spPr>
          <a:xfrm>
            <a:off x="5334452" y="1981199"/>
            <a:ext cx="381000" cy="3048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17</a:t>
            </a:r>
          </a:p>
        </p:txBody>
      </p:sp>
      <p:sp>
        <p:nvSpPr>
          <p:cNvPr id="1048859" name="Rectangle 60"/>
          <p:cNvSpPr/>
          <p:nvPr/>
        </p:nvSpPr>
        <p:spPr>
          <a:xfrm>
            <a:off x="5410652" y="2514599"/>
            <a:ext cx="3048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60" name="Rectangle 61"/>
          <p:cNvSpPr/>
          <p:nvPr/>
        </p:nvSpPr>
        <p:spPr>
          <a:xfrm>
            <a:off x="48010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61" name="Rectangle 62"/>
          <p:cNvSpPr/>
          <p:nvPr/>
        </p:nvSpPr>
        <p:spPr>
          <a:xfrm>
            <a:off x="6096452" y="19811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18</a:t>
            </a:r>
          </a:p>
        </p:txBody>
      </p:sp>
      <p:sp>
        <p:nvSpPr>
          <p:cNvPr id="1048862" name="Rectangle 63"/>
          <p:cNvSpPr/>
          <p:nvPr/>
        </p:nvSpPr>
        <p:spPr>
          <a:xfrm>
            <a:off x="6629852" y="19811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19</a:t>
            </a:r>
          </a:p>
        </p:txBody>
      </p:sp>
      <p:sp>
        <p:nvSpPr>
          <p:cNvPr id="1048863" name="Rectangle 64"/>
          <p:cNvSpPr/>
          <p:nvPr/>
        </p:nvSpPr>
        <p:spPr>
          <a:xfrm>
            <a:off x="66298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64" name="Rectangle 65"/>
          <p:cNvSpPr/>
          <p:nvPr/>
        </p:nvSpPr>
        <p:spPr>
          <a:xfrm>
            <a:off x="60964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65" name="Rectangle 66"/>
          <p:cNvSpPr/>
          <p:nvPr/>
        </p:nvSpPr>
        <p:spPr>
          <a:xfrm>
            <a:off x="73918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66" name="Rectangle 67"/>
          <p:cNvSpPr/>
          <p:nvPr/>
        </p:nvSpPr>
        <p:spPr>
          <a:xfrm>
            <a:off x="7391852" y="1978024"/>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20</a:t>
            </a:r>
          </a:p>
        </p:txBody>
      </p:sp>
      <p:sp>
        <p:nvSpPr>
          <p:cNvPr id="1048867" name="Rectangle 68"/>
          <p:cNvSpPr/>
          <p:nvPr/>
        </p:nvSpPr>
        <p:spPr>
          <a:xfrm>
            <a:off x="7925252" y="19811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r>
              <a:rPr dirty="0" sz="1400" lang="en-US">
                <a:latin typeface="Calibri" pitchFamily="34" charset="0"/>
              </a:rPr>
              <a:t>26</a:t>
            </a:r>
          </a:p>
        </p:txBody>
      </p:sp>
      <p:sp>
        <p:nvSpPr>
          <p:cNvPr id="1048868" name="Rectangle 69"/>
          <p:cNvSpPr/>
          <p:nvPr/>
        </p:nvSpPr>
        <p:spPr>
          <a:xfrm>
            <a:off x="7925252" y="2514599"/>
            <a:ext cx="381000" cy="381000"/>
          </a:xfrm>
          <a:prstGeom prst="rect"/>
        </p:spPr>
        <p:style>
          <a:lnRef idx="2">
            <a:schemeClr val="dk1"/>
          </a:lnRef>
          <a:fillRef idx="1">
            <a:schemeClr val="lt1"/>
          </a:fillRef>
          <a:effectRef idx="0">
            <a:schemeClr val="dk1"/>
          </a:effectRef>
          <a:fontRef idx="minor">
            <a:schemeClr val="dk1"/>
          </a:fontRef>
        </p:style>
        <p:txBody>
          <a:bodyPr anchor="ctr"/>
          <a:p>
            <a:pPr algn="ctr"/>
            <a:endParaRPr sz="1400" lang="en-US">
              <a:latin typeface="Calibri" pitchFamily="34" charset="0"/>
            </a:endParaRPr>
          </a:p>
        </p:txBody>
      </p:sp>
      <p:sp>
        <p:nvSpPr>
          <p:cNvPr id="1048869" name="Rectangle 42"/>
          <p:cNvSpPr>
            <a:spLocks noChangeArrowheads="1"/>
          </p:cNvSpPr>
          <p:nvPr/>
        </p:nvSpPr>
        <p:spPr bwMode="auto">
          <a:xfrm>
            <a:off x="1981652" y="3962400"/>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1</a:t>
            </a:r>
          </a:p>
        </p:txBody>
      </p:sp>
      <p:sp>
        <p:nvSpPr>
          <p:cNvPr id="1048870" name="Rectangle 42"/>
          <p:cNvSpPr>
            <a:spLocks noChangeArrowheads="1"/>
          </p:cNvSpPr>
          <p:nvPr/>
        </p:nvSpPr>
        <p:spPr bwMode="auto">
          <a:xfrm>
            <a:off x="2522990" y="4567050"/>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endParaRPr dirty="0" sz="1400" lang="en-US">
              <a:latin typeface="Calibri" pitchFamily="34" charset="0"/>
            </a:endParaRPr>
          </a:p>
        </p:txBody>
      </p:sp>
      <p:sp>
        <p:nvSpPr>
          <p:cNvPr id="1048871" name="Rectangle 42"/>
          <p:cNvSpPr>
            <a:spLocks noChangeArrowheads="1"/>
          </p:cNvSpPr>
          <p:nvPr/>
        </p:nvSpPr>
        <p:spPr bwMode="auto">
          <a:xfrm>
            <a:off x="1981652" y="4566288"/>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endParaRPr dirty="0" sz="1400" lang="en-US">
              <a:latin typeface="Calibri" pitchFamily="34" charset="0"/>
            </a:endParaRPr>
          </a:p>
        </p:txBody>
      </p:sp>
      <p:sp>
        <p:nvSpPr>
          <p:cNvPr id="1048872" name="Rectangle 44"/>
          <p:cNvSpPr>
            <a:spLocks noChangeArrowheads="1"/>
          </p:cNvSpPr>
          <p:nvPr/>
        </p:nvSpPr>
        <p:spPr bwMode="auto">
          <a:xfrm>
            <a:off x="4039052" y="4262250"/>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endParaRPr dirty="0" sz="1400" lang="en-US">
              <a:latin typeface="Calibri" pitchFamily="34" charset="0"/>
            </a:endParaRPr>
          </a:p>
        </p:txBody>
      </p:sp>
      <p:sp>
        <p:nvSpPr>
          <p:cNvPr id="1048873" name="Rectangle 44"/>
          <p:cNvSpPr>
            <a:spLocks noChangeArrowheads="1"/>
          </p:cNvSpPr>
          <p:nvPr/>
        </p:nvSpPr>
        <p:spPr bwMode="auto">
          <a:xfrm>
            <a:off x="4060327" y="3656838"/>
            <a:ext cx="367408" cy="307777"/>
          </a:xfrm>
          <a:prstGeom prst="rect"/>
          <a:ln>
            <a:headEnd/>
            <a:tailEnd/>
          </a:ln>
        </p:spPr>
        <p:style>
          <a:lnRef idx="2">
            <a:schemeClr val="dk1"/>
          </a:lnRef>
          <a:fillRef idx="1">
            <a:schemeClr val="lt1"/>
          </a:fillRef>
          <a:effectRef idx="0">
            <a:schemeClr val="dk1"/>
          </a:effectRef>
          <a:fontRef idx="minor">
            <a:schemeClr val="dk1"/>
          </a:fontRef>
        </p:style>
        <p:txBody>
          <a:bodyPr wrap="none">
            <a:spAutoFit/>
          </a:bodyPr>
          <a:p>
            <a:r>
              <a:rPr dirty="0" sz="1400" lang="en-US">
                <a:latin typeface="Calibri" pitchFamily="34" charset="0"/>
              </a:rPr>
              <a:t>12</a:t>
            </a:r>
          </a:p>
        </p:txBody>
      </p:sp>
      <p:sp>
        <p:nvSpPr>
          <p:cNvPr id="1048874" name="Rectangle 44"/>
          <p:cNvSpPr>
            <a:spLocks noChangeArrowheads="1"/>
          </p:cNvSpPr>
          <p:nvPr/>
        </p:nvSpPr>
        <p:spPr bwMode="auto">
          <a:xfrm>
            <a:off x="3505652" y="4261488"/>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endParaRPr dirty="0" sz="1400" lang="en-US">
              <a:latin typeface="Calibri" pitchFamily="34" charset="0"/>
            </a:endParaRPr>
          </a:p>
        </p:txBody>
      </p:sp>
      <p:sp>
        <p:nvSpPr>
          <p:cNvPr id="1048875" name="Rectangle 43"/>
          <p:cNvSpPr>
            <a:spLocks noChangeArrowheads="1"/>
          </p:cNvSpPr>
          <p:nvPr/>
        </p:nvSpPr>
        <p:spPr bwMode="auto">
          <a:xfrm>
            <a:off x="4877252" y="3657600"/>
            <a:ext cx="367408" cy="307777"/>
          </a:xfrm>
          <a:prstGeom prst="rect"/>
          <a:ln>
            <a:headEnd/>
            <a:tailEnd/>
          </a:ln>
        </p:spPr>
        <p:style>
          <a:lnRef idx="2">
            <a:schemeClr val="dk1"/>
          </a:lnRef>
          <a:fillRef idx="1">
            <a:schemeClr val="lt1"/>
          </a:fillRef>
          <a:effectRef idx="0">
            <a:schemeClr val="dk1"/>
          </a:effectRef>
          <a:fontRef idx="minor">
            <a:schemeClr val="dk1"/>
          </a:fontRef>
        </p:style>
        <p:txBody>
          <a:bodyPr wrap="none">
            <a:spAutoFit/>
          </a:bodyPr>
          <a:p>
            <a:r>
              <a:rPr dirty="0" sz="1400" lang="en-US">
                <a:latin typeface="Calibri" pitchFamily="34" charset="0"/>
              </a:rPr>
              <a:t>13</a:t>
            </a:r>
          </a:p>
        </p:txBody>
      </p:sp>
      <p:sp>
        <p:nvSpPr>
          <p:cNvPr id="1048876" name="Rectangle 43"/>
          <p:cNvSpPr>
            <a:spLocks noChangeArrowheads="1"/>
          </p:cNvSpPr>
          <p:nvPr/>
        </p:nvSpPr>
        <p:spPr bwMode="auto">
          <a:xfrm>
            <a:off x="5410652" y="4261488"/>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endParaRPr dirty="0" sz="1400" lang="en-US">
              <a:latin typeface="Calibri" pitchFamily="34" charset="0"/>
            </a:endParaRPr>
          </a:p>
        </p:txBody>
      </p:sp>
      <p:sp>
        <p:nvSpPr>
          <p:cNvPr id="1048877" name="Rectangle 43"/>
          <p:cNvSpPr>
            <a:spLocks noChangeArrowheads="1"/>
          </p:cNvSpPr>
          <p:nvPr/>
        </p:nvSpPr>
        <p:spPr bwMode="auto">
          <a:xfrm>
            <a:off x="4877252" y="4261488"/>
            <a:ext cx="3048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endParaRPr dirty="0" sz="1400" lang="en-US">
              <a:latin typeface="Calibri" pitchFamily="34" charset="0"/>
            </a:endParaRPr>
          </a:p>
        </p:txBody>
      </p:sp>
      <p:sp>
        <p:nvSpPr>
          <p:cNvPr id="1048878" name="Title 65"/>
          <p:cNvSpPr txBox="1"/>
          <p:nvPr/>
        </p:nvSpPr>
        <p:spPr bwMode="auto">
          <a:xfrm>
            <a:off x="1981652" y="1752600"/>
            <a:ext cx="838200" cy="612775"/>
          </a:xfrm>
          <a:prstGeom prst="rect"/>
          <a:noFill/>
          <a:ln w="9525">
            <a:noFill/>
            <a:miter lim="800000"/>
            <a:headEnd/>
            <a:tailEnd/>
          </a:ln>
        </p:spPr>
        <p:txBody>
          <a:bodyPr anchor="ctr"/>
          <a:p>
            <a:pPr algn="ctr"/>
            <a:r>
              <a:rPr dirty="0" lang="en-US">
                <a:latin typeface="Calibri" pitchFamily="34" charset="0"/>
                <a:ea typeface="+mj-ea"/>
                <a:cs typeface="+mj-cs"/>
              </a:rPr>
              <a:t>4</a:t>
            </a:r>
          </a:p>
        </p:txBody>
      </p:sp>
      <p:sp>
        <p:nvSpPr>
          <p:cNvPr id="1048879" name="Title 65"/>
          <p:cNvSpPr txBox="1"/>
          <p:nvPr/>
        </p:nvSpPr>
        <p:spPr>
          <a:xfrm>
            <a:off x="3505652" y="1447800"/>
            <a:ext cx="838200" cy="612775"/>
          </a:xfrm>
          <a:prstGeom prst="rect"/>
        </p:spPr>
        <p:txBody>
          <a:bodyPr anchor="ctr">
            <a:normAutofit/>
          </a:bodyPr>
          <a:p>
            <a:pPr algn="ctr"/>
            <a:r>
              <a:rPr dirty="0" lang="en-US">
                <a:latin typeface="Calibri" pitchFamily="34" charset="0"/>
                <a:ea typeface="+mj-ea"/>
                <a:cs typeface="+mj-cs"/>
              </a:rPr>
              <a:t>9</a:t>
            </a:r>
          </a:p>
        </p:txBody>
      </p:sp>
      <p:sp>
        <p:nvSpPr>
          <p:cNvPr id="1048880" name="Title 65"/>
          <p:cNvSpPr txBox="1"/>
          <p:nvPr/>
        </p:nvSpPr>
        <p:spPr>
          <a:xfrm>
            <a:off x="4877252" y="1524000"/>
            <a:ext cx="838200" cy="612775"/>
          </a:xfrm>
          <a:prstGeom prst="rect"/>
        </p:spPr>
        <p:txBody>
          <a:bodyPr anchor="ctr">
            <a:normAutofit/>
          </a:bodyPr>
          <a:p>
            <a:pPr algn="ctr"/>
            <a:r>
              <a:rPr dirty="0" lang="en-US">
                <a:latin typeface="Calibri" pitchFamily="34" charset="0"/>
                <a:ea typeface="+mj-ea"/>
                <a:cs typeface="+mj-cs"/>
              </a:rPr>
              <a:t>4</a:t>
            </a:r>
          </a:p>
        </p:txBody>
      </p:sp>
      <p:sp>
        <p:nvSpPr>
          <p:cNvPr id="1048881" name="Title 65"/>
          <p:cNvSpPr txBox="1"/>
          <p:nvPr/>
        </p:nvSpPr>
        <p:spPr>
          <a:xfrm>
            <a:off x="6096452" y="1524000"/>
            <a:ext cx="838200" cy="612775"/>
          </a:xfrm>
          <a:prstGeom prst="rect"/>
        </p:spPr>
        <p:txBody>
          <a:bodyPr anchor="ctr">
            <a:normAutofit/>
          </a:bodyPr>
          <a:p>
            <a:pPr algn="ctr"/>
            <a:r>
              <a:rPr dirty="0" lang="en-US">
                <a:latin typeface="Calibri" pitchFamily="34" charset="0"/>
                <a:ea typeface="+mj-ea"/>
                <a:cs typeface="+mj-cs"/>
              </a:rPr>
              <a:t>2</a:t>
            </a:r>
          </a:p>
        </p:txBody>
      </p:sp>
      <p:sp>
        <p:nvSpPr>
          <p:cNvPr id="1048882" name="Title 65"/>
          <p:cNvSpPr txBox="1"/>
          <p:nvPr/>
        </p:nvSpPr>
        <p:spPr>
          <a:xfrm>
            <a:off x="7391852" y="1524000"/>
            <a:ext cx="838200" cy="612775"/>
          </a:xfrm>
          <a:prstGeom prst="rect"/>
        </p:spPr>
        <p:txBody>
          <a:bodyPr anchor="ctr">
            <a:normAutofit/>
          </a:bodyPr>
          <a:p>
            <a:pPr algn="ctr"/>
            <a:r>
              <a:rPr dirty="0" lang="en-US">
                <a:latin typeface="Calibri" pitchFamily="34" charset="0"/>
                <a:ea typeface="+mj-ea"/>
                <a:cs typeface="+mj-cs"/>
              </a:rPr>
              <a:t>7</a:t>
            </a:r>
          </a:p>
        </p:txBody>
      </p:sp>
      <p:sp>
        <p:nvSpPr>
          <p:cNvPr id="1048883" name="Title 65"/>
          <p:cNvSpPr txBox="1"/>
          <p:nvPr/>
        </p:nvSpPr>
        <p:spPr>
          <a:xfrm>
            <a:off x="2057852" y="3425825"/>
            <a:ext cx="838200" cy="612775"/>
          </a:xfrm>
          <a:prstGeom prst="rect"/>
        </p:spPr>
        <p:txBody>
          <a:bodyPr anchor="ctr">
            <a:normAutofit/>
          </a:bodyPr>
          <a:p>
            <a:pPr algn="ctr"/>
            <a:r>
              <a:rPr dirty="0" lang="en-US">
                <a:latin typeface="Calibri" pitchFamily="34" charset="0"/>
                <a:ea typeface="+mj-ea"/>
                <a:cs typeface="+mj-cs"/>
              </a:rPr>
              <a:t>3</a:t>
            </a:r>
          </a:p>
        </p:txBody>
      </p:sp>
      <p:sp>
        <p:nvSpPr>
          <p:cNvPr id="1048884" name="Title 65"/>
          <p:cNvSpPr txBox="1"/>
          <p:nvPr/>
        </p:nvSpPr>
        <p:spPr>
          <a:xfrm>
            <a:off x="3505652" y="3197225"/>
            <a:ext cx="838200" cy="612775"/>
          </a:xfrm>
          <a:prstGeom prst="rect"/>
        </p:spPr>
        <p:txBody>
          <a:bodyPr anchor="ctr">
            <a:normAutofit/>
          </a:bodyPr>
          <a:p>
            <a:pPr algn="ctr"/>
            <a:r>
              <a:rPr dirty="0" lang="en-US">
                <a:latin typeface="Calibri" pitchFamily="34" charset="0"/>
                <a:ea typeface="+mj-ea"/>
                <a:cs typeface="+mj-cs"/>
              </a:rPr>
              <a:t>8</a:t>
            </a:r>
          </a:p>
        </p:txBody>
      </p:sp>
      <p:sp>
        <p:nvSpPr>
          <p:cNvPr id="1048885" name="Title 65"/>
          <p:cNvSpPr txBox="1"/>
          <p:nvPr/>
        </p:nvSpPr>
        <p:spPr>
          <a:xfrm>
            <a:off x="4877252" y="3197225"/>
            <a:ext cx="838200" cy="612775"/>
          </a:xfrm>
          <a:prstGeom prst="rect"/>
        </p:spPr>
        <p:txBody>
          <a:bodyPr anchor="ctr">
            <a:normAutofit/>
          </a:bodyPr>
          <a:p>
            <a:pPr algn="ctr"/>
            <a:r>
              <a:rPr dirty="0" lang="en-US">
                <a:latin typeface="Calibri" pitchFamily="34" charset="0"/>
                <a:ea typeface="+mj-ea"/>
                <a:cs typeface="+mj-cs"/>
              </a:rPr>
              <a:t>4</a:t>
            </a:r>
          </a:p>
        </p:txBody>
      </p:sp>
      <p:sp>
        <p:nvSpPr>
          <p:cNvPr id="1048886" name="Rectangle 87"/>
          <p:cNvSpPr/>
          <p:nvPr/>
        </p:nvSpPr>
        <p:spPr>
          <a:xfrm>
            <a:off x="339892" y="5470542"/>
            <a:ext cx="4191000" cy="646331"/>
          </a:xfrm>
          <a:prstGeom prst="rect"/>
        </p:spPr>
        <p:txBody>
          <a:bodyPr wrap="square">
            <a:spAutoFit/>
          </a:bodyPr>
          <a:p>
            <a:r>
              <a:rPr b="1" dirty="0" lang="en-US">
                <a:latin typeface="Calibri" pitchFamily="34" charset="0"/>
              </a:rPr>
              <a:t>EF = ES + duration – 1 </a:t>
            </a:r>
            <a:r>
              <a:rPr dirty="0" lang="en-US">
                <a:latin typeface="Calibri" pitchFamily="34" charset="0"/>
              </a:rPr>
              <a:t>(For forward pass)</a:t>
            </a:r>
            <a:endParaRPr b="1" dirty="0" lang="en-US">
              <a:latin typeface="Calibri" pitchFamily="34" charset="0"/>
            </a:endParaRPr>
          </a:p>
          <a:p>
            <a:r>
              <a:rPr b="1" dirty="0" lang="en-US">
                <a:latin typeface="Calibri" pitchFamily="34" charset="0"/>
              </a:rPr>
              <a:t>LS = LF – duration + 1 </a:t>
            </a:r>
            <a:r>
              <a:rPr dirty="0" lang="en-US">
                <a:latin typeface="Calibri" pitchFamily="34" charset="0"/>
              </a:rPr>
              <a:t>(For backward pass)</a:t>
            </a:r>
            <a:endParaRPr b="1" dirty="0" lang="en-US">
              <a:latin typeface="Calibri" pitchFamily="34" charset="0"/>
            </a:endParaRPr>
          </a:p>
        </p:txBody>
      </p:sp>
      <p:sp>
        <p:nvSpPr>
          <p:cNvPr id="1048887" name="Rectangle 88"/>
          <p:cNvSpPr/>
          <p:nvPr/>
        </p:nvSpPr>
        <p:spPr>
          <a:xfrm>
            <a:off x="152400" y="3144837"/>
            <a:ext cx="9144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Start</a:t>
            </a:r>
          </a:p>
        </p:txBody>
      </p:sp>
      <p:sp>
        <p:nvSpPr>
          <p:cNvPr id="1048888" name="Rectangle 89"/>
          <p:cNvSpPr/>
          <p:nvPr/>
        </p:nvSpPr>
        <p:spPr>
          <a:xfrm>
            <a:off x="8137498" y="3505199"/>
            <a:ext cx="9144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End</a:t>
            </a:r>
          </a:p>
        </p:txBody>
      </p:sp>
      <p:cxnSp>
        <p:nvCxnSpPr>
          <p:cNvPr id="3145740" name="Straight Arrow Connector 90"/>
          <p:cNvCxnSpPr>
            <a:cxnSpLocks/>
            <a:stCxn id="1048887" idx="3"/>
            <a:endCxn id="1048838" idx="1"/>
          </p:cNvCxnSpPr>
          <p:nvPr/>
        </p:nvCxnSpPr>
        <p:spPr>
          <a:xfrm flipV="1">
            <a:off x="1066800" y="2743199"/>
            <a:ext cx="914852" cy="858838"/>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1" name="Straight Arrow Connector 91"/>
          <p:cNvCxnSpPr>
            <a:cxnSpLocks/>
            <a:stCxn id="1048838" idx="3"/>
            <a:endCxn id="1048840" idx="1"/>
          </p:cNvCxnSpPr>
          <p:nvPr/>
        </p:nvCxnSpPr>
        <p:spPr>
          <a:xfrm flipV="1">
            <a:off x="2896052" y="2438399"/>
            <a:ext cx="609600" cy="3048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2" name="Straight Arrow Connector 92"/>
          <p:cNvCxnSpPr>
            <a:cxnSpLocks/>
            <a:endCxn id="1048839" idx="1"/>
          </p:cNvCxnSpPr>
          <p:nvPr/>
        </p:nvCxnSpPr>
        <p:spPr>
          <a:xfrm>
            <a:off x="1066800" y="3962399"/>
            <a:ext cx="914852" cy="4572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3" name="Straight Arrow Connector 93"/>
          <p:cNvCxnSpPr>
            <a:cxnSpLocks/>
            <a:stCxn id="1048838" idx="3"/>
            <a:endCxn id="1048841" idx="1"/>
          </p:cNvCxnSpPr>
          <p:nvPr/>
        </p:nvCxnSpPr>
        <p:spPr>
          <a:xfrm>
            <a:off x="2896052" y="2743199"/>
            <a:ext cx="609600" cy="13716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4" name="Straight Arrow Connector 94"/>
          <p:cNvCxnSpPr>
            <a:cxnSpLocks/>
            <a:stCxn id="1048839" idx="3"/>
            <a:endCxn id="1048841" idx="1"/>
          </p:cNvCxnSpPr>
          <p:nvPr/>
        </p:nvCxnSpPr>
        <p:spPr>
          <a:xfrm flipV="1">
            <a:off x="2896052" y="4114799"/>
            <a:ext cx="609600" cy="3048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5" name="Straight Arrow Connector 95"/>
          <p:cNvCxnSpPr>
            <a:cxnSpLocks/>
            <a:stCxn id="1048840" idx="3"/>
            <a:endCxn id="1048844" idx="1"/>
          </p:cNvCxnSpPr>
          <p:nvPr/>
        </p:nvCxnSpPr>
        <p:spPr>
          <a:xfrm>
            <a:off x="4420052" y="2438399"/>
            <a:ext cx="3810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6" name="Straight Arrow Connector 96"/>
          <p:cNvCxnSpPr>
            <a:cxnSpLocks/>
            <a:stCxn id="1048844" idx="3"/>
            <a:endCxn id="1048843" idx="1"/>
          </p:cNvCxnSpPr>
          <p:nvPr/>
        </p:nvCxnSpPr>
        <p:spPr>
          <a:xfrm>
            <a:off x="5715452" y="2438399"/>
            <a:ext cx="3810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7" name="Straight Arrow Connector 97"/>
          <p:cNvCxnSpPr>
            <a:cxnSpLocks/>
            <a:stCxn id="1048843" idx="3"/>
            <a:endCxn id="1048842" idx="1"/>
          </p:cNvCxnSpPr>
          <p:nvPr/>
        </p:nvCxnSpPr>
        <p:spPr>
          <a:xfrm>
            <a:off x="7010852" y="2438399"/>
            <a:ext cx="3810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8" name="Straight Arrow Connector 98"/>
          <p:cNvCxnSpPr>
            <a:cxnSpLocks/>
            <a:stCxn id="1048842" idx="2"/>
            <a:endCxn id="1048888" idx="0"/>
          </p:cNvCxnSpPr>
          <p:nvPr/>
        </p:nvCxnSpPr>
        <p:spPr>
          <a:xfrm>
            <a:off x="7849052" y="2895599"/>
            <a:ext cx="745646" cy="6096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49" name="Straight Arrow Connector 99"/>
          <p:cNvCxnSpPr>
            <a:cxnSpLocks/>
            <a:stCxn id="1048841" idx="3"/>
            <a:endCxn id="1048845" idx="1"/>
          </p:cNvCxnSpPr>
          <p:nvPr/>
        </p:nvCxnSpPr>
        <p:spPr>
          <a:xfrm>
            <a:off x="4420052" y="4114799"/>
            <a:ext cx="4572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50" name="Straight Arrow Connector 100"/>
          <p:cNvCxnSpPr>
            <a:cxnSpLocks/>
            <a:stCxn id="1048845" idx="3"/>
          </p:cNvCxnSpPr>
          <p:nvPr/>
        </p:nvCxnSpPr>
        <p:spPr>
          <a:xfrm>
            <a:off x="5791652" y="4114799"/>
            <a:ext cx="2345846"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51" name="Straight Arrow Connector 101"/>
          <p:cNvCxnSpPr>
            <a:cxnSpLocks/>
          </p:cNvCxnSpPr>
          <p:nvPr/>
        </p:nvCxnSpPr>
        <p:spPr>
          <a:xfrm flipV="1">
            <a:off x="4445452" y="2895599"/>
            <a:ext cx="381000" cy="762000"/>
          </a:xfrm>
          <a:prstGeom prst="straightConnector1"/>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92" name="Rectangle 5"/>
          <p:cNvSpPr>
            <a:spLocks noGrp="1" noChangeArrowheads="1"/>
          </p:cNvSpPr>
          <p:nvPr>
            <p:ph type="title"/>
          </p:nvPr>
        </p:nvSpPr>
        <p:spPr>
          <a:xfrm>
            <a:off x="609600" y="304800"/>
            <a:ext cx="8077200" cy="1143000"/>
          </a:xfrm>
        </p:spPr>
        <p:txBody>
          <a:bodyPr/>
          <a:p>
            <a:r>
              <a:rPr altLang="en-US" lang="en-US"/>
              <a:t>Critical Path Calculation (cont.)</a:t>
            </a:r>
          </a:p>
        </p:txBody>
      </p:sp>
      <p:sp>
        <p:nvSpPr>
          <p:cNvPr id="1048893" name="Rectangle 102"/>
          <p:cNvSpPr/>
          <p:nvPr/>
        </p:nvSpPr>
        <p:spPr>
          <a:xfrm>
            <a:off x="1893577" y="22017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D</a:t>
            </a:r>
          </a:p>
        </p:txBody>
      </p:sp>
      <p:sp>
        <p:nvSpPr>
          <p:cNvPr id="1048894" name="Rectangle 103"/>
          <p:cNvSpPr/>
          <p:nvPr/>
        </p:nvSpPr>
        <p:spPr>
          <a:xfrm>
            <a:off x="1893577" y="38781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A</a:t>
            </a:r>
          </a:p>
        </p:txBody>
      </p:sp>
      <p:sp>
        <p:nvSpPr>
          <p:cNvPr id="1048895" name="Rectangle 104"/>
          <p:cNvSpPr/>
          <p:nvPr/>
        </p:nvSpPr>
        <p:spPr>
          <a:xfrm>
            <a:off x="3417577" y="18969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E</a:t>
            </a:r>
          </a:p>
        </p:txBody>
      </p:sp>
      <p:sp>
        <p:nvSpPr>
          <p:cNvPr id="1048896" name="Rectangle 105"/>
          <p:cNvSpPr/>
          <p:nvPr/>
        </p:nvSpPr>
        <p:spPr>
          <a:xfrm>
            <a:off x="3417577" y="35733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F</a:t>
            </a:r>
          </a:p>
        </p:txBody>
      </p:sp>
      <p:sp>
        <p:nvSpPr>
          <p:cNvPr id="1048897" name="Rectangle 106"/>
          <p:cNvSpPr/>
          <p:nvPr/>
        </p:nvSpPr>
        <p:spPr>
          <a:xfrm>
            <a:off x="7303777" y="18969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C</a:t>
            </a:r>
          </a:p>
        </p:txBody>
      </p:sp>
      <p:sp>
        <p:nvSpPr>
          <p:cNvPr id="1048898" name="Rectangle 107"/>
          <p:cNvSpPr/>
          <p:nvPr/>
        </p:nvSpPr>
        <p:spPr>
          <a:xfrm>
            <a:off x="6008377" y="18969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H</a:t>
            </a:r>
          </a:p>
        </p:txBody>
      </p:sp>
      <p:sp>
        <p:nvSpPr>
          <p:cNvPr id="1048899" name="Rectangle 108"/>
          <p:cNvSpPr/>
          <p:nvPr/>
        </p:nvSpPr>
        <p:spPr>
          <a:xfrm>
            <a:off x="4712977" y="18969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G</a:t>
            </a:r>
          </a:p>
        </p:txBody>
      </p:sp>
      <p:sp>
        <p:nvSpPr>
          <p:cNvPr id="1048900" name="Rectangle 109"/>
          <p:cNvSpPr/>
          <p:nvPr/>
        </p:nvSpPr>
        <p:spPr>
          <a:xfrm>
            <a:off x="4789177" y="3573397"/>
            <a:ext cx="914400" cy="914400"/>
          </a:xfrm>
          <a:prstGeom prst="rect"/>
        </p:spPr>
        <p:style>
          <a:lnRef idx="2">
            <a:schemeClr val="dk1"/>
          </a:lnRef>
          <a:fillRef idx="1">
            <a:schemeClr val="lt1"/>
          </a:fillRef>
          <a:effectRef idx="0">
            <a:schemeClr val="dk1"/>
          </a:effectRef>
          <a:fontRef idx="minor">
            <a:schemeClr val="dk1"/>
          </a:fontRef>
        </p:style>
        <p:txBody>
          <a:bodyPr anchor="ctr"/>
          <a:p>
            <a:pPr algn="ctr"/>
            <a:r>
              <a:rPr dirty="0" lang="en-US">
                <a:latin typeface="Calibri" pitchFamily="34" charset="0"/>
              </a:rPr>
              <a:t>B</a:t>
            </a:r>
          </a:p>
        </p:txBody>
      </p:sp>
      <p:sp>
        <p:nvSpPr>
          <p:cNvPr id="1048901" name="Rectangle 42"/>
          <p:cNvSpPr>
            <a:spLocks noChangeArrowheads="1"/>
          </p:cNvSpPr>
          <p:nvPr/>
        </p:nvSpPr>
        <p:spPr bwMode="auto">
          <a:xfrm>
            <a:off x="2426977" y="38781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3</a:t>
            </a:r>
          </a:p>
        </p:txBody>
      </p:sp>
      <p:sp>
        <p:nvSpPr>
          <p:cNvPr id="1048902" name="Rectangle 43"/>
          <p:cNvSpPr>
            <a:spLocks noChangeArrowheads="1"/>
          </p:cNvSpPr>
          <p:nvPr/>
        </p:nvSpPr>
        <p:spPr bwMode="auto">
          <a:xfrm>
            <a:off x="5322578" y="3573398"/>
            <a:ext cx="366713" cy="307975"/>
          </a:xfrm>
          <a:prstGeom prst="rect"/>
          <a:ln>
            <a:headEnd/>
            <a:tailEnd/>
          </a:ln>
        </p:spPr>
        <p:style>
          <a:lnRef idx="2">
            <a:schemeClr val="dk1"/>
          </a:lnRef>
          <a:fillRef idx="1">
            <a:schemeClr val="lt1"/>
          </a:fillRef>
          <a:effectRef idx="0">
            <a:schemeClr val="dk1"/>
          </a:effectRef>
          <a:fontRef idx="minor">
            <a:schemeClr val="dk1"/>
          </a:fontRef>
        </p:style>
        <p:txBody>
          <a:bodyPr wrap="none">
            <a:spAutoFit/>
          </a:bodyPr>
          <a:p>
            <a:r>
              <a:rPr dirty="0" sz="1400" lang="en-US">
                <a:latin typeface="Calibri" pitchFamily="34" charset="0"/>
              </a:rPr>
              <a:t>16</a:t>
            </a:r>
          </a:p>
        </p:txBody>
      </p:sp>
      <p:sp>
        <p:nvSpPr>
          <p:cNvPr id="1048903" name="Rectangle 44"/>
          <p:cNvSpPr>
            <a:spLocks noChangeArrowheads="1"/>
          </p:cNvSpPr>
          <p:nvPr/>
        </p:nvSpPr>
        <p:spPr bwMode="auto">
          <a:xfrm>
            <a:off x="3417577" y="35733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5</a:t>
            </a:r>
          </a:p>
        </p:txBody>
      </p:sp>
      <p:sp>
        <p:nvSpPr>
          <p:cNvPr id="1048904" name="Rectangle 42"/>
          <p:cNvSpPr>
            <a:spLocks noChangeArrowheads="1"/>
          </p:cNvSpPr>
          <p:nvPr/>
        </p:nvSpPr>
        <p:spPr bwMode="auto">
          <a:xfrm>
            <a:off x="1893577" y="38781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1</a:t>
            </a:r>
          </a:p>
        </p:txBody>
      </p:sp>
      <p:sp>
        <p:nvSpPr>
          <p:cNvPr id="1048905" name="Rectangle 42"/>
          <p:cNvSpPr>
            <a:spLocks noChangeArrowheads="1"/>
          </p:cNvSpPr>
          <p:nvPr/>
        </p:nvSpPr>
        <p:spPr bwMode="auto">
          <a:xfrm>
            <a:off x="2434915" y="44846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5</a:t>
            </a:r>
          </a:p>
        </p:txBody>
      </p:sp>
      <p:sp>
        <p:nvSpPr>
          <p:cNvPr id="1048906" name="Rectangle 42"/>
          <p:cNvSpPr>
            <a:spLocks noChangeArrowheads="1"/>
          </p:cNvSpPr>
          <p:nvPr/>
        </p:nvSpPr>
        <p:spPr bwMode="auto">
          <a:xfrm>
            <a:off x="1893577" y="44846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3</a:t>
            </a:r>
          </a:p>
        </p:txBody>
      </p:sp>
      <p:sp>
        <p:nvSpPr>
          <p:cNvPr id="1048907" name="Rectangle 44"/>
          <p:cNvSpPr>
            <a:spLocks noChangeArrowheads="1"/>
          </p:cNvSpPr>
          <p:nvPr/>
        </p:nvSpPr>
        <p:spPr bwMode="auto">
          <a:xfrm>
            <a:off x="3950977" y="41798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13</a:t>
            </a:r>
          </a:p>
        </p:txBody>
      </p:sp>
      <p:sp>
        <p:nvSpPr>
          <p:cNvPr id="1048908" name="Rectangle 44"/>
          <p:cNvSpPr>
            <a:spLocks noChangeArrowheads="1"/>
          </p:cNvSpPr>
          <p:nvPr/>
        </p:nvSpPr>
        <p:spPr bwMode="auto">
          <a:xfrm>
            <a:off x="3965265" y="3584511"/>
            <a:ext cx="366712" cy="307975"/>
          </a:xfrm>
          <a:prstGeom prst="rect"/>
          <a:ln>
            <a:headEnd/>
            <a:tailEnd/>
          </a:ln>
        </p:spPr>
        <p:style>
          <a:lnRef idx="2">
            <a:schemeClr val="dk1"/>
          </a:lnRef>
          <a:fillRef idx="1">
            <a:schemeClr val="lt1"/>
          </a:fillRef>
          <a:effectRef idx="0">
            <a:schemeClr val="dk1"/>
          </a:effectRef>
          <a:fontRef idx="minor">
            <a:schemeClr val="dk1"/>
          </a:fontRef>
        </p:style>
        <p:txBody>
          <a:bodyPr wrap="none">
            <a:spAutoFit/>
          </a:bodyPr>
          <a:p>
            <a:r>
              <a:rPr dirty="0" sz="1400" lang="en-US">
                <a:latin typeface="Calibri" pitchFamily="34" charset="0"/>
              </a:rPr>
              <a:t>12</a:t>
            </a:r>
          </a:p>
        </p:txBody>
      </p:sp>
      <p:sp>
        <p:nvSpPr>
          <p:cNvPr id="1048909" name="Rectangle 44"/>
          <p:cNvSpPr>
            <a:spLocks noChangeArrowheads="1"/>
          </p:cNvSpPr>
          <p:nvPr/>
        </p:nvSpPr>
        <p:spPr bwMode="auto">
          <a:xfrm>
            <a:off x="3417577" y="41798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6</a:t>
            </a:r>
          </a:p>
        </p:txBody>
      </p:sp>
      <p:sp>
        <p:nvSpPr>
          <p:cNvPr id="1048910" name="Rectangle 43"/>
          <p:cNvSpPr>
            <a:spLocks noChangeArrowheads="1"/>
          </p:cNvSpPr>
          <p:nvPr/>
        </p:nvSpPr>
        <p:spPr bwMode="auto">
          <a:xfrm>
            <a:off x="4789177" y="3573398"/>
            <a:ext cx="367408" cy="307777"/>
          </a:xfrm>
          <a:prstGeom prst="rect"/>
          <a:ln>
            <a:headEnd/>
            <a:tailEnd/>
          </a:ln>
        </p:spPr>
        <p:style>
          <a:lnRef idx="2">
            <a:schemeClr val="dk1"/>
          </a:lnRef>
          <a:fillRef idx="1">
            <a:schemeClr val="lt1"/>
          </a:fillRef>
          <a:effectRef idx="0">
            <a:schemeClr val="dk1"/>
          </a:effectRef>
          <a:fontRef idx="minor">
            <a:schemeClr val="dk1"/>
          </a:fontRef>
        </p:style>
        <p:txBody>
          <a:bodyPr wrap="none">
            <a:spAutoFit/>
          </a:bodyPr>
          <a:p>
            <a:r>
              <a:rPr dirty="0" sz="1400" lang="en-US">
                <a:latin typeface="Calibri" pitchFamily="34" charset="0"/>
              </a:rPr>
              <a:t>13</a:t>
            </a:r>
          </a:p>
        </p:txBody>
      </p:sp>
      <p:sp>
        <p:nvSpPr>
          <p:cNvPr id="1048911" name="Rectangle 43"/>
          <p:cNvSpPr>
            <a:spLocks noChangeArrowheads="1"/>
          </p:cNvSpPr>
          <p:nvPr/>
        </p:nvSpPr>
        <p:spPr bwMode="auto">
          <a:xfrm>
            <a:off x="5322577" y="41798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26</a:t>
            </a:r>
          </a:p>
        </p:txBody>
      </p:sp>
      <p:sp>
        <p:nvSpPr>
          <p:cNvPr id="1048912" name="Title 65"/>
          <p:cNvSpPr txBox="1"/>
          <p:nvPr/>
        </p:nvSpPr>
        <p:spPr>
          <a:xfrm>
            <a:off x="1893577" y="1668398"/>
            <a:ext cx="838200" cy="612775"/>
          </a:xfrm>
          <a:prstGeom prst="rect"/>
        </p:spPr>
        <p:txBody>
          <a:bodyPr anchor="ctr">
            <a:normAutofit/>
          </a:bodyPr>
          <a:p>
            <a:pPr algn="ctr"/>
            <a:r>
              <a:rPr dirty="0" lang="en-US">
                <a:latin typeface="Calibri" pitchFamily="34" charset="0"/>
                <a:ea typeface="+mj-ea"/>
                <a:cs typeface="+mj-cs"/>
              </a:rPr>
              <a:t>4</a:t>
            </a:r>
          </a:p>
        </p:txBody>
      </p:sp>
      <p:sp>
        <p:nvSpPr>
          <p:cNvPr id="1048913" name="Title 65"/>
          <p:cNvSpPr txBox="1"/>
          <p:nvPr/>
        </p:nvSpPr>
        <p:spPr>
          <a:xfrm>
            <a:off x="4789177" y="1439798"/>
            <a:ext cx="838200" cy="612775"/>
          </a:xfrm>
          <a:prstGeom prst="rect"/>
        </p:spPr>
        <p:txBody>
          <a:bodyPr anchor="ctr">
            <a:normAutofit/>
          </a:bodyPr>
          <a:p>
            <a:pPr algn="ctr"/>
            <a:r>
              <a:rPr dirty="0" lang="en-US">
                <a:latin typeface="Calibri" pitchFamily="34" charset="0"/>
                <a:ea typeface="+mj-ea"/>
                <a:cs typeface="+mj-cs"/>
              </a:rPr>
              <a:t>4</a:t>
            </a:r>
          </a:p>
        </p:txBody>
      </p:sp>
      <p:sp>
        <p:nvSpPr>
          <p:cNvPr id="1048914" name="Title 65"/>
          <p:cNvSpPr txBox="1"/>
          <p:nvPr/>
        </p:nvSpPr>
        <p:spPr>
          <a:xfrm>
            <a:off x="6008377" y="1439798"/>
            <a:ext cx="838200" cy="612775"/>
          </a:xfrm>
          <a:prstGeom prst="rect"/>
        </p:spPr>
        <p:txBody>
          <a:bodyPr anchor="ctr">
            <a:normAutofit/>
          </a:bodyPr>
          <a:p>
            <a:pPr algn="ctr"/>
            <a:r>
              <a:rPr dirty="0" lang="en-US">
                <a:latin typeface="Calibri" pitchFamily="34" charset="0"/>
                <a:ea typeface="+mj-ea"/>
                <a:cs typeface="+mj-cs"/>
              </a:rPr>
              <a:t>2</a:t>
            </a:r>
          </a:p>
        </p:txBody>
      </p:sp>
      <p:sp>
        <p:nvSpPr>
          <p:cNvPr id="1048915" name="Title 65"/>
          <p:cNvSpPr txBox="1"/>
          <p:nvPr/>
        </p:nvSpPr>
        <p:spPr>
          <a:xfrm>
            <a:off x="7303777" y="1439798"/>
            <a:ext cx="838200" cy="612775"/>
          </a:xfrm>
          <a:prstGeom prst="rect"/>
        </p:spPr>
        <p:txBody>
          <a:bodyPr anchor="ctr">
            <a:normAutofit/>
          </a:bodyPr>
          <a:p>
            <a:pPr algn="ctr"/>
            <a:r>
              <a:rPr dirty="0" lang="en-US">
                <a:latin typeface="Calibri" pitchFamily="34" charset="0"/>
                <a:ea typeface="+mj-ea"/>
                <a:cs typeface="+mj-cs"/>
              </a:rPr>
              <a:t>7</a:t>
            </a:r>
          </a:p>
        </p:txBody>
      </p:sp>
      <p:sp>
        <p:nvSpPr>
          <p:cNvPr id="1048916" name="Title 65"/>
          <p:cNvSpPr txBox="1"/>
          <p:nvPr/>
        </p:nvSpPr>
        <p:spPr>
          <a:xfrm>
            <a:off x="1969777" y="3341623"/>
            <a:ext cx="838200" cy="612775"/>
          </a:xfrm>
          <a:prstGeom prst="rect"/>
        </p:spPr>
        <p:txBody>
          <a:bodyPr anchor="ctr">
            <a:normAutofit/>
          </a:bodyPr>
          <a:p>
            <a:pPr algn="ctr"/>
            <a:r>
              <a:rPr dirty="0" lang="en-US">
                <a:latin typeface="Calibri" pitchFamily="34" charset="0"/>
                <a:ea typeface="+mj-ea"/>
                <a:cs typeface="+mj-cs"/>
              </a:rPr>
              <a:t>3</a:t>
            </a:r>
          </a:p>
        </p:txBody>
      </p:sp>
      <p:sp>
        <p:nvSpPr>
          <p:cNvPr id="1048917" name="Title 65"/>
          <p:cNvSpPr txBox="1"/>
          <p:nvPr/>
        </p:nvSpPr>
        <p:spPr>
          <a:xfrm>
            <a:off x="3417577" y="3113023"/>
            <a:ext cx="838200" cy="612775"/>
          </a:xfrm>
          <a:prstGeom prst="rect"/>
        </p:spPr>
        <p:txBody>
          <a:bodyPr anchor="ctr">
            <a:normAutofit/>
          </a:bodyPr>
          <a:p>
            <a:pPr algn="ctr"/>
            <a:r>
              <a:rPr dirty="0" lang="en-US">
                <a:latin typeface="Calibri" pitchFamily="34" charset="0"/>
                <a:ea typeface="+mj-ea"/>
                <a:cs typeface="+mj-cs"/>
              </a:rPr>
              <a:t>8</a:t>
            </a:r>
          </a:p>
        </p:txBody>
      </p:sp>
      <p:sp>
        <p:nvSpPr>
          <p:cNvPr id="1048918" name="Title 65"/>
          <p:cNvSpPr txBox="1"/>
          <p:nvPr/>
        </p:nvSpPr>
        <p:spPr>
          <a:xfrm>
            <a:off x="4789177" y="3113023"/>
            <a:ext cx="838200" cy="612775"/>
          </a:xfrm>
          <a:prstGeom prst="rect"/>
        </p:spPr>
        <p:txBody>
          <a:bodyPr anchor="ctr">
            <a:normAutofit/>
          </a:bodyPr>
          <a:p>
            <a:pPr algn="ctr"/>
            <a:r>
              <a:rPr dirty="0" lang="en-US">
                <a:latin typeface="Calibri" pitchFamily="34" charset="0"/>
                <a:ea typeface="+mj-ea"/>
                <a:cs typeface="+mj-cs"/>
              </a:rPr>
              <a:t>4</a:t>
            </a:r>
          </a:p>
        </p:txBody>
      </p:sp>
      <p:sp>
        <p:nvSpPr>
          <p:cNvPr id="1048919" name="Title 65"/>
          <p:cNvSpPr txBox="1"/>
          <p:nvPr/>
        </p:nvSpPr>
        <p:spPr>
          <a:xfrm>
            <a:off x="3493777" y="1439798"/>
            <a:ext cx="838200" cy="612775"/>
          </a:xfrm>
          <a:prstGeom prst="rect"/>
        </p:spPr>
        <p:txBody>
          <a:bodyPr anchor="ctr">
            <a:normAutofit/>
          </a:bodyPr>
          <a:p>
            <a:pPr algn="ctr"/>
            <a:r>
              <a:rPr dirty="0" lang="en-US">
                <a:latin typeface="Calibri" pitchFamily="34" charset="0"/>
                <a:ea typeface="+mj-ea"/>
                <a:cs typeface="+mj-cs"/>
              </a:rPr>
              <a:t>9</a:t>
            </a:r>
          </a:p>
        </p:txBody>
      </p:sp>
      <p:sp>
        <p:nvSpPr>
          <p:cNvPr id="1048920" name="Rectangle 42"/>
          <p:cNvSpPr>
            <a:spLocks noChangeArrowheads="1"/>
          </p:cNvSpPr>
          <p:nvPr/>
        </p:nvSpPr>
        <p:spPr bwMode="auto">
          <a:xfrm>
            <a:off x="2426977" y="21986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4</a:t>
            </a:r>
          </a:p>
        </p:txBody>
      </p:sp>
      <p:sp>
        <p:nvSpPr>
          <p:cNvPr id="1048921" name="Rectangle 42"/>
          <p:cNvSpPr>
            <a:spLocks noChangeArrowheads="1"/>
          </p:cNvSpPr>
          <p:nvPr/>
        </p:nvSpPr>
        <p:spPr bwMode="auto">
          <a:xfrm>
            <a:off x="2426977" y="28082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4</a:t>
            </a:r>
          </a:p>
        </p:txBody>
      </p:sp>
      <p:sp>
        <p:nvSpPr>
          <p:cNvPr id="1048922" name="Rectangle 42"/>
          <p:cNvSpPr>
            <a:spLocks noChangeArrowheads="1"/>
          </p:cNvSpPr>
          <p:nvPr/>
        </p:nvSpPr>
        <p:spPr bwMode="auto">
          <a:xfrm>
            <a:off x="1893577" y="22017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1</a:t>
            </a:r>
          </a:p>
        </p:txBody>
      </p:sp>
      <p:sp>
        <p:nvSpPr>
          <p:cNvPr id="1048923" name="Rectangle 42"/>
          <p:cNvSpPr>
            <a:spLocks noChangeArrowheads="1"/>
          </p:cNvSpPr>
          <p:nvPr/>
        </p:nvSpPr>
        <p:spPr bwMode="auto">
          <a:xfrm>
            <a:off x="1893577" y="28113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 1</a:t>
            </a:r>
          </a:p>
        </p:txBody>
      </p:sp>
      <p:sp>
        <p:nvSpPr>
          <p:cNvPr id="1048924" name="Rectangle 42"/>
          <p:cNvSpPr>
            <a:spLocks noChangeArrowheads="1"/>
          </p:cNvSpPr>
          <p:nvPr/>
        </p:nvSpPr>
        <p:spPr bwMode="auto">
          <a:xfrm>
            <a:off x="3950977" y="25034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13</a:t>
            </a:r>
          </a:p>
        </p:txBody>
      </p:sp>
      <p:sp>
        <p:nvSpPr>
          <p:cNvPr id="1048925" name="Rectangle 42"/>
          <p:cNvSpPr>
            <a:spLocks noChangeArrowheads="1"/>
          </p:cNvSpPr>
          <p:nvPr/>
        </p:nvSpPr>
        <p:spPr bwMode="auto">
          <a:xfrm>
            <a:off x="3417577" y="18969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5</a:t>
            </a:r>
          </a:p>
        </p:txBody>
      </p:sp>
      <p:sp>
        <p:nvSpPr>
          <p:cNvPr id="1048926" name="Rectangle 42"/>
          <p:cNvSpPr>
            <a:spLocks noChangeArrowheads="1"/>
          </p:cNvSpPr>
          <p:nvPr/>
        </p:nvSpPr>
        <p:spPr bwMode="auto">
          <a:xfrm>
            <a:off x="3417577" y="25034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5</a:t>
            </a:r>
          </a:p>
        </p:txBody>
      </p:sp>
      <p:sp>
        <p:nvSpPr>
          <p:cNvPr id="1048927" name="Rectangle 42"/>
          <p:cNvSpPr>
            <a:spLocks noChangeArrowheads="1"/>
          </p:cNvSpPr>
          <p:nvPr/>
        </p:nvSpPr>
        <p:spPr bwMode="auto">
          <a:xfrm>
            <a:off x="3950977" y="18969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13</a:t>
            </a:r>
          </a:p>
        </p:txBody>
      </p:sp>
      <p:sp>
        <p:nvSpPr>
          <p:cNvPr id="1048928" name="Rectangle 42"/>
          <p:cNvSpPr>
            <a:spLocks noChangeArrowheads="1"/>
          </p:cNvSpPr>
          <p:nvPr/>
        </p:nvSpPr>
        <p:spPr bwMode="auto">
          <a:xfrm>
            <a:off x="4712977" y="25034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14</a:t>
            </a:r>
          </a:p>
        </p:txBody>
      </p:sp>
      <p:sp>
        <p:nvSpPr>
          <p:cNvPr id="1048929" name="Rectangle 42"/>
          <p:cNvSpPr>
            <a:spLocks noChangeArrowheads="1"/>
          </p:cNvSpPr>
          <p:nvPr/>
        </p:nvSpPr>
        <p:spPr bwMode="auto">
          <a:xfrm>
            <a:off x="4712977" y="1896998"/>
            <a:ext cx="381000" cy="307777"/>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14</a:t>
            </a:r>
          </a:p>
        </p:txBody>
      </p:sp>
      <p:sp>
        <p:nvSpPr>
          <p:cNvPr id="1048930" name="Rectangle 42"/>
          <p:cNvSpPr>
            <a:spLocks noChangeArrowheads="1"/>
          </p:cNvSpPr>
          <p:nvPr/>
        </p:nvSpPr>
        <p:spPr bwMode="auto">
          <a:xfrm>
            <a:off x="5246377" y="25034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17</a:t>
            </a:r>
          </a:p>
        </p:txBody>
      </p:sp>
      <p:sp>
        <p:nvSpPr>
          <p:cNvPr id="1048931" name="Rectangle 42"/>
          <p:cNvSpPr>
            <a:spLocks noChangeArrowheads="1"/>
          </p:cNvSpPr>
          <p:nvPr/>
        </p:nvSpPr>
        <p:spPr bwMode="auto">
          <a:xfrm>
            <a:off x="5246377" y="18938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17</a:t>
            </a:r>
          </a:p>
        </p:txBody>
      </p:sp>
      <p:sp>
        <p:nvSpPr>
          <p:cNvPr id="1048932" name="Rectangle 42"/>
          <p:cNvSpPr>
            <a:spLocks noChangeArrowheads="1"/>
          </p:cNvSpPr>
          <p:nvPr/>
        </p:nvSpPr>
        <p:spPr bwMode="auto">
          <a:xfrm>
            <a:off x="6008377" y="18938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18</a:t>
            </a:r>
          </a:p>
        </p:txBody>
      </p:sp>
      <p:sp>
        <p:nvSpPr>
          <p:cNvPr id="1048933" name="Rectangle 42"/>
          <p:cNvSpPr>
            <a:spLocks noChangeArrowheads="1"/>
          </p:cNvSpPr>
          <p:nvPr/>
        </p:nvSpPr>
        <p:spPr bwMode="auto">
          <a:xfrm>
            <a:off x="6008377" y="25065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18</a:t>
            </a:r>
          </a:p>
        </p:txBody>
      </p:sp>
      <p:sp>
        <p:nvSpPr>
          <p:cNvPr id="1048934" name="Rectangle 42"/>
          <p:cNvSpPr>
            <a:spLocks noChangeArrowheads="1"/>
          </p:cNvSpPr>
          <p:nvPr/>
        </p:nvSpPr>
        <p:spPr bwMode="auto">
          <a:xfrm>
            <a:off x="6541777" y="25034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19</a:t>
            </a:r>
          </a:p>
        </p:txBody>
      </p:sp>
      <p:sp>
        <p:nvSpPr>
          <p:cNvPr id="1048935" name="Rectangle 42"/>
          <p:cNvSpPr>
            <a:spLocks noChangeArrowheads="1"/>
          </p:cNvSpPr>
          <p:nvPr/>
        </p:nvSpPr>
        <p:spPr bwMode="auto">
          <a:xfrm>
            <a:off x="6541777" y="18969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19</a:t>
            </a:r>
          </a:p>
        </p:txBody>
      </p:sp>
      <p:sp>
        <p:nvSpPr>
          <p:cNvPr id="1048936" name="Rectangle 42"/>
          <p:cNvSpPr>
            <a:spLocks noChangeArrowheads="1"/>
          </p:cNvSpPr>
          <p:nvPr/>
        </p:nvSpPr>
        <p:spPr bwMode="auto">
          <a:xfrm>
            <a:off x="7303777" y="25034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20</a:t>
            </a:r>
          </a:p>
        </p:txBody>
      </p:sp>
      <p:sp>
        <p:nvSpPr>
          <p:cNvPr id="1048937" name="Rectangle 42"/>
          <p:cNvSpPr>
            <a:spLocks noChangeArrowheads="1"/>
          </p:cNvSpPr>
          <p:nvPr/>
        </p:nvSpPr>
        <p:spPr bwMode="auto">
          <a:xfrm>
            <a:off x="7303777" y="18969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20</a:t>
            </a:r>
          </a:p>
        </p:txBody>
      </p:sp>
      <p:sp>
        <p:nvSpPr>
          <p:cNvPr id="1048938" name="Rectangle 42"/>
          <p:cNvSpPr>
            <a:spLocks noChangeArrowheads="1"/>
          </p:cNvSpPr>
          <p:nvPr/>
        </p:nvSpPr>
        <p:spPr bwMode="auto">
          <a:xfrm>
            <a:off x="7837177" y="25065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26</a:t>
            </a:r>
          </a:p>
        </p:txBody>
      </p:sp>
      <p:sp>
        <p:nvSpPr>
          <p:cNvPr id="1048939" name="Rectangle 42"/>
          <p:cNvSpPr>
            <a:spLocks noChangeArrowheads="1"/>
          </p:cNvSpPr>
          <p:nvPr/>
        </p:nvSpPr>
        <p:spPr bwMode="auto">
          <a:xfrm>
            <a:off x="7837177" y="1896998"/>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26</a:t>
            </a:r>
          </a:p>
        </p:txBody>
      </p:sp>
      <p:sp>
        <p:nvSpPr>
          <p:cNvPr id="1048940" name="Rectangle 42"/>
          <p:cNvSpPr>
            <a:spLocks noChangeArrowheads="1"/>
          </p:cNvSpPr>
          <p:nvPr/>
        </p:nvSpPr>
        <p:spPr bwMode="auto">
          <a:xfrm>
            <a:off x="4789177" y="4179823"/>
            <a:ext cx="381000" cy="307975"/>
          </a:xfrm>
          <a:prstGeom prst="rect"/>
          <a:ln>
            <a:headEnd/>
            <a:tailEnd/>
          </a:ln>
        </p:spPr>
        <p:style>
          <a:lnRef idx="2">
            <a:schemeClr val="dk1"/>
          </a:lnRef>
          <a:fillRef idx="1">
            <a:schemeClr val="lt1"/>
          </a:fillRef>
          <a:effectRef idx="0">
            <a:schemeClr val="dk1"/>
          </a:effectRef>
          <a:fontRef idx="minor">
            <a:schemeClr val="dk1"/>
          </a:fontRef>
        </p:style>
        <p:txBody>
          <a:bodyPr>
            <a:spAutoFit/>
          </a:bodyPr>
          <a:p>
            <a:r>
              <a:rPr dirty="0" sz="1400" lang="en-US">
                <a:latin typeface="Calibri" pitchFamily="34" charset="0"/>
              </a:rPr>
              <a:t>23</a:t>
            </a:r>
          </a:p>
        </p:txBody>
      </p:sp>
      <p:sp>
        <p:nvSpPr>
          <p:cNvPr id="1048941" name="Rectangle 150"/>
          <p:cNvSpPr/>
          <p:nvPr/>
        </p:nvSpPr>
        <p:spPr>
          <a:xfrm>
            <a:off x="179077" y="5525869"/>
            <a:ext cx="4191000" cy="646331"/>
          </a:xfrm>
          <a:prstGeom prst="rect"/>
        </p:spPr>
        <p:txBody>
          <a:bodyPr wrap="square">
            <a:spAutoFit/>
          </a:bodyPr>
          <a:p>
            <a:r>
              <a:rPr b="1" dirty="0" lang="en-US">
                <a:latin typeface="Calibri" pitchFamily="34" charset="0"/>
              </a:rPr>
              <a:t>EF = ES + duration – 1 </a:t>
            </a:r>
            <a:r>
              <a:rPr dirty="0" lang="en-US">
                <a:latin typeface="Calibri" pitchFamily="34" charset="0"/>
              </a:rPr>
              <a:t>(For forward pass)</a:t>
            </a:r>
            <a:endParaRPr b="1" dirty="0" lang="en-US">
              <a:latin typeface="Calibri" pitchFamily="34" charset="0"/>
            </a:endParaRPr>
          </a:p>
          <a:p>
            <a:r>
              <a:rPr b="1" dirty="0" lang="en-US">
                <a:latin typeface="Calibri" pitchFamily="34" charset="0"/>
              </a:rPr>
              <a:t>LS = LF – duration + 1 </a:t>
            </a:r>
            <a:r>
              <a:rPr dirty="0" lang="en-US">
                <a:latin typeface="Calibri" pitchFamily="34" charset="0"/>
              </a:rPr>
              <a:t>(For backward pass)</a:t>
            </a:r>
            <a:endParaRPr b="1" dirty="0" lang="en-US">
              <a:latin typeface="Calibri" pitchFamily="34" charset="0"/>
            </a:endParaRPr>
          </a:p>
        </p:txBody>
      </p:sp>
      <p:sp>
        <p:nvSpPr>
          <p:cNvPr id="1048942" name="Rectangle 151"/>
          <p:cNvSpPr/>
          <p:nvPr/>
        </p:nvSpPr>
        <p:spPr>
          <a:xfrm>
            <a:off x="76200" y="3045785"/>
            <a:ext cx="9144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Start</a:t>
            </a:r>
          </a:p>
        </p:txBody>
      </p:sp>
      <p:sp>
        <p:nvSpPr>
          <p:cNvPr id="1048943" name="Rectangle 152"/>
          <p:cNvSpPr/>
          <p:nvPr/>
        </p:nvSpPr>
        <p:spPr>
          <a:xfrm>
            <a:off x="8049423" y="3406147"/>
            <a:ext cx="914400" cy="9144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dirty="0" sz="1600" lang="en-US">
                <a:solidFill>
                  <a:schemeClr val="tx1"/>
                </a:solidFill>
                <a:latin typeface="Calibri" pitchFamily="34" charset="0"/>
              </a:rPr>
              <a:t>End</a:t>
            </a:r>
          </a:p>
        </p:txBody>
      </p:sp>
      <p:cxnSp>
        <p:nvCxnSpPr>
          <p:cNvPr id="3145752" name="Straight Arrow Connector 153"/>
          <p:cNvCxnSpPr>
            <a:cxnSpLocks/>
            <a:endCxn id="1048893" idx="1"/>
          </p:cNvCxnSpPr>
          <p:nvPr/>
        </p:nvCxnSpPr>
        <p:spPr>
          <a:xfrm flipV="1">
            <a:off x="990601" y="2658998"/>
            <a:ext cx="902977" cy="682625"/>
          </a:xfrm>
          <a:prstGeom prst="straightConnector1"/>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45753" name="Straight Arrow Connector 154"/>
          <p:cNvCxnSpPr>
            <a:cxnSpLocks/>
            <a:stCxn id="1048893" idx="3"/>
            <a:endCxn id="1048895" idx="1"/>
          </p:cNvCxnSpPr>
          <p:nvPr/>
        </p:nvCxnSpPr>
        <p:spPr>
          <a:xfrm flipV="1">
            <a:off x="2807977" y="2354197"/>
            <a:ext cx="609600" cy="304800"/>
          </a:xfrm>
          <a:prstGeom prst="straightConnector1"/>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45754" name="Straight Arrow Connector 155"/>
          <p:cNvCxnSpPr>
            <a:cxnSpLocks/>
            <a:stCxn id="1048895" idx="3"/>
            <a:endCxn id="1048899" idx="1"/>
          </p:cNvCxnSpPr>
          <p:nvPr/>
        </p:nvCxnSpPr>
        <p:spPr>
          <a:xfrm>
            <a:off x="4331977" y="2354197"/>
            <a:ext cx="381000" cy="0"/>
          </a:xfrm>
          <a:prstGeom prst="straightConnector1"/>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45755" name="Straight Arrow Connector 156"/>
          <p:cNvCxnSpPr>
            <a:cxnSpLocks/>
            <a:stCxn id="1048899" idx="3"/>
            <a:endCxn id="1048898" idx="1"/>
          </p:cNvCxnSpPr>
          <p:nvPr/>
        </p:nvCxnSpPr>
        <p:spPr>
          <a:xfrm>
            <a:off x="5627377" y="2354197"/>
            <a:ext cx="381000" cy="0"/>
          </a:xfrm>
          <a:prstGeom prst="straightConnector1"/>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45756" name="Straight Arrow Connector 157"/>
          <p:cNvCxnSpPr>
            <a:cxnSpLocks/>
            <a:stCxn id="1048898" idx="3"/>
            <a:endCxn id="1048897" idx="1"/>
          </p:cNvCxnSpPr>
          <p:nvPr/>
        </p:nvCxnSpPr>
        <p:spPr>
          <a:xfrm>
            <a:off x="6922777" y="2354197"/>
            <a:ext cx="381000" cy="0"/>
          </a:xfrm>
          <a:prstGeom prst="straightConnector1"/>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45757" name="Straight Arrow Connector 158"/>
          <p:cNvCxnSpPr>
            <a:cxnSpLocks/>
            <a:stCxn id="1048897" idx="3"/>
            <a:endCxn id="1048943" idx="0"/>
          </p:cNvCxnSpPr>
          <p:nvPr/>
        </p:nvCxnSpPr>
        <p:spPr>
          <a:xfrm>
            <a:off x="8218177" y="2354197"/>
            <a:ext cx="288446" cy="1051950"/>
          </a:xfrm>
          <a:prstGeom prst="straightConnector1"/>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45758" name="Straight Arrow Connector 159"/>
          <p:cNvCxnSpPr>
            <a:cxnSpLocks/>
            <a:stCxn id="1048942" idx="3"/>
            <a:endCxn id="1048894" idx="1"/>
          </p:cNvCxnSpPr>
          <p:nvPr/>
        </p:nvCxnSpPr>
        <p:spPr>
          <a:xfrm>
            <a:off x="990601" y="3502985"/>
            <a:ext cx="902977" cy="832412"/>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59" name="Straight Arrow Connector 160"/>
          <p:cNvCxnSpPr>
            <a:cxnSpLocks/>
            <a:endCxn id="1048896" idx="1"/>
          </p:cNvCxnSpPr>
          <p:nvPr/>
        </p:nvCxnSpPr>
        <p:spPr>
          <a:xfrm>
            <a:off x="2815915" y="2808223"/>
            <a:ext cx="601662" cy="1222375"/>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60" name="Straight Arrow Connector 161"/>
          <p:cNvCxnSpPr>
            <a:cxnSpLocks/>
            <a:stCxn id="1048896" idx="3"/>
          </p:cNvCxnSpPr>
          <p:nvPr/>
        </p:nvCxnSpPr>
        <p:spPr>
          <a:xfrm flipV="1">
            <a:off x="4331977" y="2354197"/>
            <a:ext cx="381000" cy="16764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61" name="Straight Arrow Connector 162"/>
          <p:cNvCxnSpPr>
            <a:cxnSpLocks/>
            <a:stCxn id="1048896" idx="3"/>
            <a:endCxn id="1048900" idx="1"/>
          </p:cNvCxnSpPr>
          <p:nvPr/>
        </p:nvCxnSpPr>
        <p:spPr>
          <a:xfrm>
            <a:off x="4331977" y="4030597"/>
            <a:ext cx="457200" cy="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62" name="Straight Arrow Connector 163"/>
          <p:cNvCxnSpPr>
            <a:cxnSpLocks/>
            <a:stCxn id="1048894" idx="3"/>
            <a:endCxn id="1048896" idx="1"/>
          </p:cNvCxnSpPr>
          <p:nvPr/>
        </p:nvCxnSpPr>
        <p:spPr>
          <a:xfrm flipV="1">
            <a:off x="2807977" y="4030597"/>
            <a:ext cx="609600" cy="304800"/>
          </a:xfrm>
          <a:prstGeom prst="straightConnector1"/>
          <a:ln>
            <a:tailEnd type="arrow"/>
          </a:ln>
        </p:spPr>
        <p:style>
          <a:lnRef idx="2">
            <a:schemeClr val="accent1"/>
          </a:lnRef>
          <a:fillRef idx="0">
            <a:schemeClr val="accent1"/>
          </a:fillRef>
          <a:effectRef idx="1">
            <a:schemeClr val="accent1"/>
          </a:effectRef>
          <a:fontRef idx="minor">
            <a:schemeClr val="tx1"/>
          </a:fontRef>
        </p:style>
      </p:cxnSp>
      <p:cxnSp>
        <p:nvCxnSpPr>
          <p:cNvPr id="3145763" name="Straight Arrow Connector 164"/>
          <p:cNvCxnSpPr>
            <a:cxnSpLocks/>
            <a:stCxn id="1048900" idx="3"/>
          </p:cNvCxnSpPr>
          <p:nvPr/>
        </p:nvCxnSpPr>
        <p:spPr>
          <a:xfrm>
            <a:off x="5703577" y="4030597"/>
            <a:ext cx="2345846" cy="0"/>
          </a:xfrm>
          <a:prstGeom prst="straightConnector1"/>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947" name="Rectangle 5"/>
          <p:cNvSpPr>
            <a:spLocks noGrp="1" noChangeArrowheads="1"/>
          </p:cNvSpPr>
          <p:nvPr>
            <p:ph type="title"/>
          </p:nvPr>
        </p:nvSpPr>
        <p:spPr>
          <a:xfrm>
            <a:off x="609600" y="304800"/>
            <a:ext cx="8077200" cy="1143000"/>
          </a:xfrm>
        </p:spPr>
        <p:txBody>
          <a:bodyPr/>
          <a:p>
            <a:r>
              <a:rPr altLang="en-US" lang="en-US"/>
              <a:t>Critical Path Calculation (cont.)</a:t>
            </a:r>
          </a:p>
        </p:txBody>
      </p:sp>
      <p:pic>
        <p:nvPicPr>
          <p:cNvPr id="2097171" name="Picture 5"/>
          <p:cNvPicPr>
            <a:picLocks/>
          </p:cNvPicPr>
          <p:nvPr/>
        </p:nvPicPr>
        <p:blipFill>
          <a:blip xmlns:r="http://schemas.openxmlformats.org/officeDocument/2006/relationships" r:embed="rId1"/>
          <a:srcRect/>
          <a:stretch>
            <a:fillRect/>
          </a:stretch>
        </p:blipFill>
        <p:spPr bwMode="auto">
          <a:xfrm>
            <a:off x="1295400" y="2895600"/>
            <a:ext cx="6072996" cy="3313217"/>
          </a:xfrm>
          <a:prstGeom prst="rect"/>
          <a:noFill/>
          <a:ln w="9525">
            <a:noFill/>
            <a:miter lim="800000"/>
            <a:headEnd/>
            <a:tailEnd/>
          </a:ln>
        </p:spPr>
      </p:pic>
      <p:sp>
        <p:nvSpPr>
          <p:cNvPr id="1048948" name="TextBox 2"/>
          <p:cNvSpPr txBox="1"/>
          <p:nvPr/>
        </p:nvSpPr>
        <p:spPr>
          <a:xfrm>
            <a:off x="609600" y="1600200"/>
            <a:ext cx="8305800" cy="1107996"/>
          </a:xfrm>
          <a:prstGeom prst="rect"/>
          <a:noFill/>
        </p:spPr>
        <p:txBody>
          <a:bodyPr rtlCol="0" wrap="square">
            <a:spAutoFit/>
          </a:bodyPr>
          <a:p>
            <a:r>
              <a:rPr dirty="0" sz="2400" lang="en-US">
                <a:latin typeface="Calibri" pitchFamily="34" charset="0"/>
              </a:rPr>
              <a:t>Determining Critical Path and Calculating Float (Slack) for the following diagram.</a:t>
            </a:r>
            <a:endParaRPr b="1" dirty="0" sz="2400" lang="en-US">
              <a:latin typeface="Calibri" pitchFamily="34" charset="0"/>
            </a:endParaRPr>
          </a:p>
          <a:p>
            <a:endParaRPr dirty="0" lang="en-US"/>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952" name="Rectangle 2"/>
          <p:cNvSpPr>
            <a:spLocks noGrp="1" noChangeArrowheads="1"/>
          </p:cNvSpPr>
          <p:nvPr>
            <p:ph type="title"/>
          </p:nvPr>
        </p:nvSpPr>
        <p:spPr/>
        <p:txBody>
          <a:bodyPr/>
          <a:p>
            <a:r>
              <a:rPr altLang="en-US" sz="4000" lang="en-US"/>
              <a:t>Using Project Management Software</a:t>
            </a:r>
          </a:p>
        </p:txBody>
      </p:sp>
      <p:sp>
        <p:nvSpPr>
          <p:cNvPr id="1048953" name="Rectangle 3" descr="Rectangle: Click to edit Master text styles Second level Third level Fourth level Fifth level"/>
          <p:cNvSpPr>
            <a:spLocks noGrp="1" noChangeArrowheads="1"/>
          </p:cNvSpPr>
          <p:nvPr>
            <p:ph type="body" idx="1"/>
          </p:nvPr>
        </p:nvSpPr>
        <p:spPr/>
        <p:txBody>
          <a:bodyPr/>
          <a:p>
            <a:r>
              <a:rPr altLang="en-US" lang="en-US"/>
              <a:t>Many powerful software tools exist for assisting with project management.</a:t>
            </a:r>
          </a:p>
          <a:p>
            <a:r>
              <a:rPr altLang="en-US" lang="en-US"/>
              <a:t>Example: Microsoft Project can help with</a:t>
            </a:r>
          </a:p>
          <a:p>
            <a:pPr lvl="1"/>
            <a:r>
              <a:rPr altLang="en-US" lang="en-US"/>
              <a:t>Entering project start or end date.</a:t>
            </a:r>
          </a:p>
          <a:p>
            <a:pPr lvl="1"/>
            <a:r>
              <a:rPr altLang="en-US" lang="en-US"/>
              <a:t>Establishing tasks and task dependencies.</a:t>
            </a:r>
          </a:p>
          <a:p>
            <a:pPr lvl="1"/>
            <a:r>
              <a:rPr altLang="en-US" lang="en-US"/>
              <a:t>Viewing project information as Gantt or Network diagrams.</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957" name="Rectangle 2"/>
          <p:cNvSpPr>
            <a:spLocks noGrp="1" noChangeArrowheads="1"/>
          </p:cNvSpPr>
          <p:nvPr>
            <p:ph type="title"/>
          </p:nvPr>
        </p:nvSpPr>
        <p:spPr/>
        <p:txBody>
          <a:bodyPr/>
          <a:p>
            <a:r>
              <a:rPr altLang="en-US" lang="en-US"/>
              <a:t>Project Start Date</a:t>
            </a:r>
          </a:p>
        </p:txBody>
      </p:sp>
      <p:sp>
        <p:nvSpPr>
          <p:cNvPr id="1048958" name="Rectangle 7"/>
          <p:cNvSpPr>
            <a:spLocks noChangeArrowheads="1"/>
          </p:cNvSpPr>
          <p:nvPr/>
        </p:nvSpPr>
        <p:spPr bwMode="auto">
          <a:xfrm>
            <a:off x="685800" y="1524000"/>
            <a:ext cx="7848600" cy="9239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3-27</a:t>
            </a:r>
          </a:p>
          <a:p>
            <a:pPr eaLnBrk="1" hangingPunct="1"/>
            <a:r>
              <a:rPr altLang="en-US" dirty="0" lang="en-US"/>
              <a:t>Establishing a project starting date in Microsoft Project for Windows </a:t>
            </a:r>
          </a:p>
          <a:p>
            <a:pPr eaLnBrk="1" hangingPunct="1"/>
            <a:r>
              <a:rPr altLang="en-US" dirty="0" sz="1600" lang="en-US"/>
              <a:t>(</a:t>
            </a:r>
            <a:r>
              <a:rPr altLang="en-US" dirty="0" sz="1600" i="1" lang="en-US"/>
              <a:t>Source: </a:t>
            </a:r>
            <a:r>
              <a:rPr altLang="en-US" dirty="0" sz="1600" lang="en-US"/>
              <a:t>Microsoft Corporation.)</a:t>
            </a:r>
          </a:p>
        </p:txBody>
      </p:sp>
      <p:pic>
        <p:nvPicPr>
          <p:cNvPr id="2097172" name="Picture 1"/>
          <p:cNvPicPr>
            <a:picLocks noChangeAspect="1"/>
          </p:cNvPicPr>
          <p:nvPr/>
        </p:nvPicPr>
        <p:blipFill>
          <a:blip xmlns:r="http://schemas.openxmlformats.org/officeDocument/2006/relationships" r:embed="rId1" cstate="print"/>
          <a:stretch>
            <a:fillRect/>
          </a:stretch>
        </p:blipFill>
        <p:spPr>
          <a:xfrm>
            <a:off x="914400" y="2447925"/>
            <a:ext cx="6324600" cy="3877373"/>
          </a:xfrm>
          <a:prstGeom prst="rect"/>
        </p:spPr>
      </p:pic>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962" name="Rectangle 2"/>
          <p:cNvSpPr>
            <a:spLocks noGrp="1" noChangeArrowheads="1"/>
          </p:cNvSpPr>
          <p:nvPr>
            <p:ph type="title"/>
          </p:nvPr>
        </p:nvSpPr>
        <p:spPr/>
        <p:txBody>
          <a:bodyPr/>
          <a:p>
            <a:r>
              <a:rPr altLang="en-US" lang="en-US"/>
              <a:t>Entering Tasks</a:t>
            </a:r>
          </a:p>
        </p:txBody>
      </p:sp>
      <p:sp>
        <p:nvSpPr>
          <p:cNvPr id="1048963" name="Rectangle 7"/>
          <p:cNvSpPr>
            <a:spLocks noChangeArrowheads="1"/>
          </p:cNvSpPr>
          <p:nvPr/>
        </p:nvSpPr>
        <p:spPr bwMode="auto">
          <a:xfrm>
            <a:off x="685800" y="1600200"/>
            <a:ext cx="8153400" cy="9239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3-29</a:t>
            </a:r>
          </a:p>
          <a:p>
            <a:pPr eaLnBrk="1" hangingPunct="1"/>
            <a:r>
              <a:rPr altLang="en-US" dirty="0" lang="en-US"/>
              <a:t>Entering tasks and assigning task relationships in Microsoft project</a:t>
            </a:r>
          </a:p>
          <a:p>
            <a:pPr eaLnBrk="1" hangingPunct="1"/>
            <a:r>
              <a:rPr altLang="en-US" dirty="0" lang="en-US"/>
              <a:t>for Windows </a:t>
            </a:r>
            <a:r>
              <a:rPr altLang="en-US" dirty="0" sz="1600" lang="en-US"/>
              <a:t>(</a:t>
            </a:r>
            <a:r>
              <a:rPr altLang="en-US" dirty="0" sz="1600" i="1" lang="en-US"/>
              <a:t>Source: </a:t>
            </a:r>
            <a:r>
              <a:rPr altLang="en-US" dirty="0" sz="1600" lang="en-US"/>
              <a:t>Microsoft Corporation.)</a:t>
            </a:r>
          </a:p>
        </p:txBody>
      </p:sp>
      <p:pic>
        <p:nvPicPr>
          <p:cNvPr id="2097173" name="Picture 1"/>
          <p:cNvPicPr>
            <a:picLocks noChangeAspect="1"/>
          </p:cNvPicPr>
          <p:nvPr/>
        </p:nvPicPr>
        <p:blipFill>
          <a:blip xmlns:r="http://schemas.openxmlformats.org/officeDocument/2006/relationships" r:embed="rId1" cstate="print"/>
          <a:stretch>
            <a:fillRect/>
          </a:stretch>
        </p:blipFill>
        <p:spPr>
          <a:xfrm>
            <a:off x="990600" y="2501930"/>
            <a:ext cx="6400800" cy="3924089"/>
          </a:xfrm>
          <a:prstGeom prst="rec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6" name="Rectangle 2"/>
          <p:cNvSpPr>
            <a:spLocks noGrp="1" noChangeArrowheads="1"/>
          </p:cNvSpPr>
          <p:nvPr>
            <p:ph type="title"/>
          </p:nvPr>
        </p:nvSpPr>
        <p:spPr/>
        <p:txBody>
          <a:bodyPr/>
          <a:p>
            <a:r>
              <a:rPr altLang="en-US" sz="4000" lang="en-US"/>
              <a:t>Managing the Information Systems Project</a:t>
            </a:r>
          </a:p>
        </p:txBody>
      </p:sp>
      <p:sp>
        <p:nvSpPr>
          <p:cNvPr id="1048617" name="Rectangle 3" descr="Rectangle: Click to edit Master text styles Second level Third level Fourth level Fifth level"/>
          <p:cNvSpPr>
            <a:spLocks noGrp="1" noChangeArrowheads="1"/>
          </p:cNvSpPr>
          <p:nvPr>
            <p:ph type="body" idx="1"/>
          </p:nvPr>
        </p:nvSpPr>
        <p:spPr/>
        <p:txBody>
          <a:bodyPr/>
          <a:p>
            <a:r>
              <a:rPr altLang="en-US" lang="en-US"/>
              <a:t>Project</a:t>
            </a:r>
          </a:p>
          <a:p>
            <a:pPr lvl="1"/>
            <a:r>
              <a:rPr altLang="en-US" lang="en-US"/>
              <a:t>A planned undertaking of related activities to reach an objective that has a beginning and an end</a:t>
            </a:r>
          </a:p>
          <a:p>
            <a:r>
              <a:rPr altLang="en-US" lang="en-US"/>
              <a:t>Project management</a:t>
            </a:r>
          </a:p>
          <a:p>
            <a:pPr lvl="1"/>
            <a:r>
              <a:rPr altLang="en-US" lang="en-US"/>
              <a:t>A controlled process of initiating, planning, executing, and closing down a project</a:t>
            </a:r>
          </a:p>
          <a:p>
            <a:pPr>
              <a:buFont typeface="Wingdings" panose="05000000000000000000" pitchFamily="2" charset="2"/>
              <a:buNone/>
            </a:pPr>
            <a:endParaRPr altLang="en-US" lang="en-US"/>
          </a:p>
          <a:p>
            <a:endParaRPr altLang="en-US" lang="en-US"/>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967" name="Rectangle 2"/>
          <p:cNvSpPr>
            <a:spLocks noGrp="1" noChangeArrowheads="1"/>
          </p:cNvSpPr>
          <p:nvPr>
            <p:ph type="title"/>
          </p:nvPr>
        </p:nvSpPr>
        <p:spPr/>
        <p:txBody>
          <a:bodyPr/>
          <a:p>
            <a:r>
              <a:rPr altLang="en-US" lang="en-US"/>
              <a:t>Summary</a:t>
            </a:r>
          </a:p>
        </p:txBody>
      </p:sp>
      <p:sp>
        <p:nvSpPr>
          <p:cNvPr id="1048968" name="Rectangle 3" descr="Rectangle: Click to edit Master text styles Second level Third level Fourth level Fifth level"/>
          <p:cNvSpPr>
            <a:spLocks noGrp="1" noChangeArrowheads="1"/>
          </p:cNvSpPr>
          <p:nvPr>
            <p:ph type="body" idx="1"/>
          </p:nvPr>
        </p:nvSpPr>
        <p:spPr>
          <a:xfrm>
            <a:off x="609600" y="1752600"/>
            <a:ext cx="7772400" cy="4114800"/>
          </a:xfrm>
        </p:spPr>
        <p:txBody>
          <a:bodyPr/>
          <a:p>
            <a:pPr>
              <a:lnSpc>
                <a:spcPct val="80000"/>
              </a:lnSpc>
            </a:pPr>
            <a:r>
              <a:rPr dirty="0" sz="2800" lang="en-US"/>
              <a:t>In this chapter you learned how to:</a:t>
            </a:r>
          </a:p>
          <a:p>
            <a:pPr lvl="1">
              <a:lnSpc>
                <a:spcPct val="90000"/>
              </a:lnSpc>
              <a:buClr>
                <a:srgbClr val="BA2212"/>
              </a:buClr>
              <a:buFont typeface="Wingdings" panose="05000000000000000000" pitchFamily="2" charset="2"/>
              <a:buChar char="ü"/>
            </a:pPr>
            <a:r>
              <a:rPr altLang="en-US" dirty="0" sz="2400" lang="en-US"/>
              <a:t>explain the process of managing an information systems project, including project initiation, project planning, project execution, and project closedown,</a:t>
            </a:r>
          </a:p>
          <a:p>
            <a:pPr lvl="1">
              <a:lnSpc>
                <a:spcPct val="90000"/>
              </a:lnSpc>
              <a:buClr>
                <a:srgbClr val="BA2212"/>
              </a:buClr>
              <a:buFont typeface="Wingdings" panose="05000000000000000000" pitchFamily="2" charset="2"/>
              <a:buChar char="ü"/>
            </a:pPr>
            <a:r>
              <a:rPr dirty="0" sz="2400" lang="en-US"/>
              <a:t>describe how to represent and schedule project plans using Gantt charts and network diagrams, and</a:t>
            </a:r>
          </a:p>
          <a:p>
            <a:pPr lvl="1">
              <a:lnSpc>
                <a:spcPct val="90000"/>
              </a:lnSpc>
              <a:buClr>
                <a:srgbClr val="BA2212"/>
              </a:buClr>
              <a:buFont typeface="Wingdings" panose="05000000000000000000" pitchFamily="2" charset="2"/>
              <a:buChar char="ü"/>
            </a:pPr>
            <a:r>
              <a:rPr dirty="0" sz="2400" lang="en-US"/>
              <a:t>explain how commercial project management software packages can be used to assist in representing and managing project schedules</a:t>
            </a:r>
            <a:endParaRPr altLang="en-US" dirty="0" sz="2400" lang="en-US"/>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1" name="Rectangle 2"/>
          <p:cNvSpPr>
            <a:spLocks noGrp="1" noChangeArrowheads="1"/>
          </p:cNvSpPr>
          <p:nvPr>
            <p:ph type="title"/>
          </p:nvPr>
        </p:nvSpPr>
        <p:spPr/>
        <p:txBody>
          <a:bodyPr/>
          <a:p>
            <a:r>
              <a:rPr altLang="en-US" sz="4000" lang="en-US"/>
              <a:t>Managing the Information Systems Project (cont.)</a:t>
            </a:r>
          </a:p>
        </p:txBody>
      </p:sp>
      <p:sp>
        <p:nvSpPr>
          <p:cNvPr id="1048622" name="Rectangle 3" descr="Rectangle: Click to edit Master text styles Second level Third level Fourth level Fifth level"/>
          <p:cNvSpPr>
            <a:spLocks noGrp="1" noChangeArrowheads="1"/>
          </p:cNvSpPr>
          <p:nvPr>
            <p:ph type="body" idx="1"/>
          </p:nvPr>
        </p:nvSpPr>
        <p:spPr>
          <a:xfrm>
            <a:off x="457200" y="1828800"/>
            <a:ext cx="8229600" cy="4419600"/>
          </a:xfrm>
        </p:spPr>
        <p:txBody>
          <a:bodyPr>
            <a:normAutofit/>
          </a:bodyPr>
          <a:p>
            <a:pPr>
              <a:lnSpc>
                <a:spcPct val="110000"/>
              </a:lnSpc>
              <a:spcBef>
                <a:spcPts val="1200"/>
              </a:spcBef>
            </a:pPr>
            <a:r>
              <a:rPr dirty="0" lang="en-US"/>
              <a:t>Project manager</a:t>
            </a:r>
          </a:p>
          <a:p>
            <a:pPr lvl="1">
              <a:lnSpc>
                <a:spcPct val="110000"/>
              </a:lnSpc>
              <a:spcBef>
                <a:spcPts val="1200"/>
              </a:spcBef>
            </a:pPr>
            <a:r>
              <a:rPr dirty="0" lang="en-US"/>
              <a:t>A systems analyst with a diverse set of skills—management, leadership, technical, conflict management, and customer relationship—who is responsible for initiating, planning, executing, and closing down a project</a:t>
            </a:r>
          </a:p>
          <a:p>
            <a:pPr>
              <a:lnSpc>
                <a:spcPct val="110000"/>
              </a:lnSpc>
              <a:spcBef>
                <a:spcPts val="1200"/>
              </a:spcBef>
            </a:pPr>
            <a:r>
              <a:rPr dirty="0" lang="en-US"/>
              <a:t>Deliverable</a:t>
            </a:r>
          </a:p>
          <a:p>
            <a:pPr lvl="1">
              <a:lnSpc>
                <a:spcPct val="110000"/>
              </a:lnSpc>
              <a:spcBef>
                <a:spcPts val="1200"/>
              </a:spcBef>
            </a:pPr>
            <a:r>
              <a:rPr dirty="0" lang="en-US"/>
              <a:t>The end product of an SDLC phase</a:t>
            </a:r>
          </a:p>
          <a:p>
            <a:pPr>
              <a:buFont typeface="Wingdings" panose="05000000000000000000" pitchFamily="2" charset="2"/>
              <a:buNone/>
            </a:pPr>
            <a:endParaRPr dirty="0" lang="en-US"/>
          </a:p>
          <a:p>
            <a:endParaRPr dirty="0" lang="en-US"/>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6" name="Rectangle 2"/>
          <p:cNvSpPr>
            <a:spLocks noGrp="1" noChangeArrowheads="1"/>
          </p:cNvSpPr>
          <p:nvPr>
            <p:ph type="title"/>
          </p:nvPr>
        </p:nvSpPr>
        <p:spPr/>
        <p:txBody>
          <a:bodyPr/>
          <a:p>
            <a:r>
              <a:rPr altLang="en-US" sz="4000" lang="en-US"/>
              <a:t>Deciding on Systems Projects</a:t>
            </a:r>
          </a:p>
        </p:txBody>
      </p:sp>
      <p:sp>
        <p:nvSpPr>
          <p:cNvPr id="1048627" name="Rectangle 3" descr="Rectangle: Click to edit Master text styles Second level Third level Fourth level Fifth level"/>
          <p:cNvSpPr>
            <a:spLocks noGrp="1" noChangeArrowheads="1"/>
          </p:cNvSpPr>
          <p:nvPr>
            <p:ph type="body" idx="1"/>
          </p:nvPr>
        </p:nvSpPr>
        <p:spPr>
          <a:xfrm>
            <a:off x="457200" y="1828800"/>
            <a:ext cx="8229600" cy="3886200"/>
          </a:xfrm>
        </p:spPr>
        <p:txBody>
          <a:bodyPr/>
          <a:p>
            <a:r>
              <a:rPr altLang="en-US" lang="en-US"/>
              <a:t>System Service Request (SSR)</a:t>
            </a:r>
          </a:p>
          <a:p>
            <a:pPr lvl="1"/>
            <a:r>
              <a:rPr altLang="en-US" lang="en-US"/>
              <a:t>A standard form for requesting or proposing systems development work within an organization</a:t>
            </a:r>
          </a:p>
          <a:p>
            <a:r>
              <a:rPr altLang="en-US" lang="en-US"/>
              <a:t>Feasibility study</a:t>
            </a:r>
          </a:p>
          <a:p>
            <a:pPr lvl="1"/>
            <a:r>
              <a:rPr altLang="en-US" lang="en-US"/>
              <a:t>A study that determines whether a requested system makes economic and operational sense for an organization</a:t>
            </a:r>
          </a:p>
          <a:p>
            <a:pPr>
              <a:buFont typeface="Wingdings" panose="05000000000000000000" pitchFamily="2" charset="2"/>
              <a:buNone/>
            </a:pPr>
            <a:endParaRPr altLang="en-US" lang="en-US"/>
          </a:p>
          <a:p>
            <a:endParaRPr altLang="en-US" lang="en-US"/>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1" name="Rectangle 7"/>
          <p:cNvSpPr>
            <a:spLocks noChangeArrowheads="1"/>
          </p:cNvSpPr>
          <p:nvPr/>
        </p:nvSpPr>
        <p:spPr bwMode="auto">
          <a:xfrm>
            <a:off x="5638800" y="2743200"/>
            <a:ext cx="3352800" cy="209232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lang="en-US"/>
              <a:t>FIGURE 3-2</a:t>
            </a:r>
          </a:p>
          <a:p>
            <a:pPr eaLnBrk="1" hangingPunct="1"/>
            <a:r>
              <a:rPr altLang="en-US" sz="1600" lang="en-US"/>
              <a:t>System Service Request for Purchasing Fulfillment System with name and contact information of the person requesting the system, a statement of the problem, and the name and contact information of the liaison and sponsor</a:t>
            </a:r>
          </a:p>
        </p:txBody>
      </p:sp>
      <p:pic>
        <p:nvPicPr>
          <p:cNvPr id="2097153" name="Picture 2"/>
          <p:cNvPicPr>
            <a:picLocks noChangeAspect="1"/>
          </p:cNvPicPr>
          <p:nvPr/>
        </p:nvPicPr>
        <p:blipFill>
          <a:blip xmlns:r="http://schemas.openxmlformats.org/officeDocument/2006/relationships" r:embed="rId1" cstate="print"/>
          <a:stretch>
            <a:fillRect/>
          </a:stretch>
        </p:blipFill>
        <p:spPr>
          <a:xfrm>
            <a:off x="152400" y="609601"/>
            <a:ext cx="5511127" cy="5715000"/>
          </a:xfrm>
          <a:prstGeom prst="rect"/>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5" name="Rectangle 2"/>
          <p:cNvSpPr>
            <a:spLocks noGrp="1" noChangeArrowheads="1"/>
          </p:cNvSpPr>
          <p:nvPr>
            <p:ph type="title"/>
          </p:nvPr>
        </p:nvSpPr>
        <p:spPr>
          <a:xfrm>
            <a:off x="609600" y="457200"/>
            <a:ext cx="7772400" cy="762000"/>
          </a:xfrm>
        </p:spPr>
        <p:txBody>
          <a:bodyPr/>
          <a:p>
            <a:r>
              <a:rPr altLang="en-US" lang="en-US"/>
              <a:t>Project Management Activities</a:t>
            </a:r>
          </a:p>
        </p:txBody>
      </p:sp>
      <p:sp>
        <p:nvSpPr>
          <p:cNvPr id="1048636" name="Rectangle 7"/>
          <p:cNvSpPr>
            <a:spLocks noChangeArrowheads="1"/>
          </p:cNvSpPr>
          <p:nvPr/>
        </p:nvSpPr>
        <p:spPr bwMode="auto">
          <a:xfrm>
            <a:off x="6248400" y="4343400"/>
            <a:ext cx="2133600" cy="120015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3-4</a:t>
            </a:r>
          </a:p>
          <a:p>
            <a:pPr eaLnBrk="1" hangingPunct="1"/>
            <a:r>
              <a:rPr altLang="en-US" dirty="0" lang="en-US"/>
              <a:t>A project manager juggles numerous</a:t>
            </a:r>
          </a:p>
          <a:p>
            <a:pPr eaLnBrk="1" hangingPunct="1"/>
            <a:r>
              <a:rPr altLang="en-US" dirty="0" lang="en-US"/>
              <a:t>activities</a:t>
            </a:r>
          </a:p>
        </p:txBody>
      </p:sp>
      <p:pic>
        <p:nvPicPr>
          <p:cNvPr id="2097154" name="Picture 1"/>
          <p:cNvPicPr>
            <a:picLocks noChangeAspect="1"/>
          </p:cNvPicPr>
          <p:nvPr/>
        </p:nvPicPr>
        <p:blipFill>
          <a:blip xmlns:r="http://schemas.openxmlformats.org/officeDocument/2006/relationships" r:embed="rId1" cstate="print"/>
          <a:stretch>
            <a:fillRect/>
          </a:stretch>
        </p:blipFill>
        <p:spPr>
          <a:xfrm>
            <a:off x="1066799" y="1219200"/>
            <a:ext cx="4251237" cy="5181600"/>
          </a:xfrm>
          <a:prstGeom prst="rect"/>
        </p:spPr>
      </p:pic>
    </p:spTree>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charset="0"/>
            <a:cs typeface="Arial"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Modern Systems Analysis and Design Ch1</dc:title>
  <dc:creator>Mike Mitri</dc:creator>
  <cp:lastModifiedBy>User</cp:lastModifiedBy>
  <dcterms:created xsi:type="dcterms:W3CDTF">2000-04-10T12:26:26Z</dcterms:created>
  <dcterms:modified xsi:type="dcterms:W3CDTF">2024-09-10T06:07:43Z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70ed8fda3a8148a98b478d5730194ada</vt:lpwstr>
  </property>
</Properties>
</file>