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49"/>
  </p:notesMasterIdLst>
  <p:handoutMasterIdLst>
    <p:handoutMasterId r:id="rId50"/>
  </p:handoutMasterIdLst>
  <p:sldIdLst>
    <p:sldId id="256" r:id="rId2"/>
    <p:sldId id="257" r:id="rId3"/>
    <p:sldId id="259" r:id="rId4"/>
    <p:sldId id="260" r:id="rId5"/>
    <p:sldId id="261" r:id="rId6"/>
    <p:sldId id="262" r:id="rId7"/>
    <p:sldId id="263" r:id="rId8"/>
    <p:sldId id="30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07" r:id="rId29"/>
    <p:sldId id="284" r:id="rId30"/>
    <p:sldId id="285" r:id="rId31"/>
    <p:sldId id="286" r:id="rId32"/>
    <p:sldId id="287" r:id="rId33"/>
    <p:sldId id="288" r:id="rId34"/>
    <p:sldId id="289" r:id="rId35"/>
    <p:sldId id="290" r:id="rId36"/>
    <p:sldId id="304" r:id="rId37"/>
    <p:sldId id="303" r:id="rId38"/>
    <p:sldId id="305" r:id="rId39"/>
    <p:sldId id="291" r:id="rId40"/>
    <p:sldId id="292" r:id="rId41"/>
    <p:sldId id="293" r:id="rId42"/>
    <p:sldId id="294" r:id="rId43"/>
    <p:sldId id="306" r:id="rId44"/>
    <p:sldId id="297" r:id="rId45"/>
    <p:sldId id="296" r:id="rId46"/>
    <p:sldId id="298" r:id="rId47"/>
    <p:sldId id="299"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rimx@jmu.edu" initials="m" lastIdx="4" clrIdx="0">
    <p:extLst>
      <p:ext uri="{19B8F6BF-5375-455C-9EA6-DF929625EA0E}">
        <p15:presenceInfo xmlns:p15="http://schemas.microsoft.com/office/powerpoint/2012/main" userId="e1a938607e11e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912"/>
    <a:srgbClr val="BA2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834" autoAdjust="0"/>
  </p:normalViewPr>
  <p:slideViewPr>
    <p:cSldViewPr>
      <p:cViewPr varScale="1">
        <p:scale>
          <a:sx n="65" d="100"/>
          <a:sy n="65" d="100"/>
        </p:scale>
        <p:origin x="198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110000"/>
              <a:buFont typeface="Wingdings" panose="05000000000000000000" pitchFamily="2" charset="2"/>
              <a:buBlip>
                <a:blip r:embed="rId2"/>
              </a:buBlip>
              <a:defRPr sz="1200"/>
            </a:lvl1pPr>
          </a:lstStyle>
          <a:p>
            <a:fld id="{2A9FE85F-BC8E-4ACD-9E59-4FFC34542938}" type="slidenum">
              <a:rPr lang="en-US" altLang="en-US"/>
              <a:pPr/>
              <a:t>‹#›</a:t>
            </a:fld>
            <a:endParaRPr lang="en-US" altLang="en-US"/>
          </a:p>
        </p:txBody>
      </p:sp>
    </p:spTree>
    <p:extLst>
      <p:ext uri="{BB962C8B-B14F-4D97-AF65-F5344CB8AC3E}">
        <p14:creationId xmlns:p14="http://schemas.microsoft.com/office/powerpoint/2010/main" val="150493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5F488AC-279B-4D8B-A679-FF80C5A02C55}" type="slidenum">
              <a:rPr lang="en-US" altLang="en-US"/>
              <a:pPr/>
              <a:t>‹#›</a:t>
            </a:fld>
            <a:endParaRPr lang="en-US" altLang="en-US"/>
          </a:p>
        </p:txBody>
      </p:sp>
    </p:spTree>
    <p:extLst>
      <p:ext uri="{BB962C8B-B14F-4D97-AF65-F5344CB8AC3E}">
        <p14:creationId xmlns:p14="http://schemas.microsoft.com/office/powerpoint/2010/main" val="27101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lang="en-US" altLang="en-US">
                <a:latin typeface="Tahoma" panose="020B0604030504040204" pitchFamily="34" charset="0"/>
              </a:rPr>
              <a:pPr eaLnBrk="1" hangingPunct="1"/>
              <a:t>1</a:t>
            </a:fld>
            <a:endParaRPr lang="en-US" altLang="en-US">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51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We just talked about the various factors for ranking and selection. Keep in mind that some projects</a:t>
            </a:r>
            <a:r>
              <a:rPr lang="en-US" altLang="en-US" baseline="0" dirty="0">
                <a:latin typeface="Arial" panose="020B0604020202020204" pitchFamily="34" charset="0"/>
                <a:cs typeface="Arial" panose="020B0604020202020204" pitchFamily="34" charset="0"/>
              </a:rPr>
              <a:t> are short-term and low-risk, so the evaluation is simpler with these. </a:t>
            </a:r>
            <a:endParaRPr lang="en-US" altLang="en-US" dirty="0">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D9E0EF-C244-4C5B-BFD9-4BCBE7E34E0E}"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spTree>
    <p:extLst>
      <p:ext uri="{BB962C8B-B14F-4D97-AF65-F5344CB8AC3E}">
        <p14:creationId xmlns:p14="http://schemas.microsoft.com/office/powerpoint/2010/main" val="259095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figure illustrates the various factors involved. And a decision could be delayed, as we see here. If you decide not to pursue</a:t>
            </a:r>
            <a:r>
              <a:rPr lang="en-US" altLang="en-US" baseline="0" dirty="0">
                <a:latin typeface="Arial" panose="020B0604020202020204" pitchFamily="34" charset="0"/>
                <a:cs typeface="Arial" panose="020B0604020202020204" pitchFamily="34" charset="0"/>
              </a:rPr>
              <a:t> a project now, then it is possible that you may later decide to do it. Also, the “proof of concept” idea can be applied. In this case, we may build a prototype or mock-up in order to make a final decision.</a:t>
            </a:r>
            <a:endParaRPr lang="en-US" altLang="en-US" dirty="0">
              <a:latin typeface="Arial" panose="020B0604020202020204" pitchFamily="34" charset="0"/>
              <a:cs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0CDB9B-9191-430F-A8C2-6BEB7670A910}"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Tree>
    <p:extLst>
      <p:ext uri="{BB962C8B-B14F-4D97-AF65-F5344CB8AC3E}">
        <p14:creationId xmlns:p14="http://schemas.microsoft.com/office/powerpoint/2010/main" val="54509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Typically,</a:t>
            </a:r>
            <a:r>
              <a:rPr lang="en-US" altLang="en-US" baseline="0" dirty="0">
                <a:latin typeface="Arial" panose="020B0604020202020204" pitchFamily="34" charset="0"/>
                <a:cs typeface="Arial" panose="020B0604020202020204" pitchFamily="34" charset="0"/>
              </a:rPr>
              <a:t> the weight refers to the importance of a criterion (requirement or constraint). The rating refers to the alternative design’s promise of successfully satisfying the requirement. This is a classic case of multicriteria analysis. This approach is used in a lot of decision support systems, and sometimes DSSs can be constructed and used to help with IS project selection.</a:t>
            </a:r>
            <a:endParaRPr lang="en-US" altLang="en-US" dirty="0">
              <a:latin typeface="Arial" panose="020B0604020202020204" pitchFamily="34" charset="0"/>
              <a:cs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12A1F2-FC84-41EB-A171-DA7317640734}" type="slidenum">
              <a:rPr lang="en-US" altLang="en-US">
                <a:latin typeface="Tahoma" panose="020B0604030504040204" pitchFamily="34" charset="0"/>
              </a:rPr>
              <a:pPr eaLnBrk="1" hangingPunct="1"/>
              <a:t>12</a:t>
            </a:fld>
            <a:endParaRPr lang="en-US" altLang="en-US">
              <a:latin typeface="Tahoma" panose="020B0604030504040204" pitchFamily="34" charset="0"/>
            </a:endParaRPr>
          </a:p>
        </p:txBody>
      </p:sp>
    </p:spTree>
    <p:extLst>
      <p:ext uri="{BB962C8B-B14F-4D97-AF65-F5344CB8AC3E}">
        <p14:creationId xmlns:p14="http://schemas.microsoft.com/office/powerpoint/2010/main" val="53914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You can imagine implementing this in a spreadsheet. The Score columns will multiply rating (for the alternative) times weight</a:t>
            </a:r>
            <a:r>
              <a:rPr lang="en-US" altLang="en-US" baseline="0" dirty="0">
                <a:latin typeface="Arial" panose="020B0604020202020204" pitchFamily="34" charset="0"/>
                <a:cs typeface="Arial" panose="020B0604020202020204" pitchFamily="34" charset="0"/>
              </a:rPr>
              <a:t> (for the requirement or constraint). By playing with the weights, you can play “what-if” games to see how your decisions on “what’s important” affects your decision of which alternative to select.</a:t>
            </a:r>
            <a:endParaRPr lang="en-US" altLang="en-US" dirty="0">
              <a:latin typeface="Arial" panose="020B0604020202020204" pitchFamily="34" charset="0"/>
              <a:cs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6CDC70-88EC-4633-8B6D-209FAA919325}" type="slidenum">
              <a:rPr lang="en-US" altLang="en-US">
                <a:latin typeface="Tahoma" panose="020B0604030504040204" pitchFamily="34" charset="0"/>
              </a:rPr>
              <a:pPr eaLnBrk="1" hangingPunct="1"/>
              <a:t>13</a:t>
            </a:fld>
            <a:endParaRPr lang="en-US" altLang="en-US">
              <a:latin typeface="Tahoma" panose="020B0604030504040204" pitchFamily="34" charset="0"/>
            </a:endParaRPr>
          </a:p>
        </p:txBody>
      </p:sp>
    </p:spTree>
    <p:extLst>
      <p:ext uri="{BB962C8B-B14F-4D97-AF65-F5344CB8AC3E}">
        <p14:creationId xmlns:p14="http://schemas.microsoft.com/office/powerpoint/2010/main" val="1094817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057057-E0E9-4A33-AF29-D45F586EF8B1}" type="slidenum">
              <a:rPr lang="en-US" altLang="en-US">
                <a:latin typeface="Tahoma" panose="020B0604030504040204" pitchFamily="34" charset="0"/>
              </a:rPr>
              <a:pPr eaLnBrk="1" hangingPunct="1"/>
              <a:t>14</a:t>
            </a:fld>
            <a:endParaRPr lang="en-US" altLang="en-US">
              <a:latin typeface="Tahoma" panose="020B0604030504040204" pitchFamily="34" charset="0"/>
            </a:endParaRPr>
          </a:p>
        </p:txBody>
      </p:sp>
    </p:spTree>
    <p:extLst>
      <p:ext uri="{BB962C8B-B14F-4D97-AF65-F5344CB8AC3E}">
        <p14:creationId xmlns:p14="http://schemas.microsoft.com/office/powerpoint/2010/main" val="222987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traditional SDLC can be considered an example of incremental commitment. The initiation phase involves relatively low commitment and effort. The analysis phase increases the effort and commitment.</a:t>
            </a:r>
            <a:r>
              <a:rPr lang="en-US" altLang="en-US" baseline="0" dirty="0">
                <a:latin typeface="Arial" panose="020B0604020202020204" pitchFamily="34" charset="0"/>
                <a:cs typeface="Arial" panose="020B0604020202020204" pitchFamily="34" charset="0"/>
              </a:rPr>
              <a:t> And the design and implementation phases typically involve the most intense commitment.</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Figure 1-11 of chapter 1 nicely illustrates this incremental commitment idea in an OOSAD context. It shows time and resource commitments for different phases of the life cycle (inception, elaboration, construction, and transition). </a:t>
            </a: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8E5E0A-A9A7-4B4D-805A-C5D59FC20327}" type="slidenum">
              <a:rPr lang="en-US" altLang="en-US">
                <a:latin typeface="Tahoma" panose="020B0604030504040204" pitchFamily="34" charset="0"/>
              </a:rPr>
              <a:pPr eaLnBrk="1" hangingPunct="1"/>
              <a:t>15</a:t>
            </a:fld>
            <a:endParaRPr lang="en-US" altLang="en-US">
              <a:latin typeface="Tahoma" panose="020B0604030504040204" pitchFamily="34" charset="0"/>
            </a:endParaRPr>
          </a:p>
        </p:txBody>
      </p:sp>
    </p:spTree>
    <p:extLst>
      <p:ext uri="{BB962C8B-B14F-4D97-AF65-F5344CB8AC3E}">
        <p14:creationId xmlns:p14="http://schemas.microsoft.com/office/powerpoint/2010/main" val="3213170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Recall that our current topic is project evaluation and selection. This is part of the IS planning process.</a:t>
            </a:r>
            <a:r>
              <a:rPr lang="en-US" altLang="en-US" baseline="0" dirty="0">
                <a:latin typeface="Arial" panose="020B0604020202020204" pitchFamily="34" charset="0"/>
                <a:cs typeface="Arial" panose="020B0604020202020204" pitchFamily="34" charset="0"/>
              </a:rPr>
              <a:t> Each phase of the overall SDLC, and each step of the planning phase, has a defined deliverable. For project evaluation/selection, the output is the selection of projects (and their priorities) that have been accepted. </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Once a project has been accepted, the project initiation phase begins. This will be discussed more in chapter 5.</a:t>
            </a:r>
          </a:p>
          <a:p>
            <a:r>
              <a:rPr lang="en-US" altLang="en-US" baseline="0" dirty="0">
                <a:latin typeface="Arial" panose="020B0604020202020204" pitchFamily="34" charset="0"/>
                <a:cs typeface="Arial" panose="020B0604020202020204" pitchFamily="34" charset="0"/>
              </a:rPr>
              <a:t> </a:t>
            </a:r>
            <a:endParaRPr lang="en-US" altLang="en-US" dirty="0">
              <a:latin typeface="Arial" panose="020B0604020202020204" pitchFamily="34" charset="0"/>
              <a:cs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32AFF2-4C47-4152-B2FC-6DB24D74DCB9}"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spTree>
    <p:extLst>
      <p:ext uri="{BB962C8B-B14F-4D97-AF65-F5344CB8AC3E}">
        <p14:creationId xmlns:p14="http://schemas.microsoft.com/office/powerpoint/2010/main" val="1976775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Arial" charset="0"/>
                <a:ea typeface="+mn-ea"/>
                <a:cs typeface="Arial" charset="0"/>
              </a:rPr>
              <a:t>Organizations have not traditionally used a systematic planning process when determining how to allocate IS resources. Instead, projects have often resulted from attempts to solve isolated organizational problems. </a:t>
            </a:r>
          </a:p>
          <a:p>
            <a:endParaRPr kumimoji="1" lang="en-US" sz="1200" b="0" i="0" u="none" strike="noStrike" kern="1200" baseline="0" dirty="0">
              <a:solidFill>
                <a:schemeClr val="tx1"/>
              </a:solidFill>
              <a:latin typeface="Arial" charset="0"/>
              <a:ea typeface="+mn-ea"/>
              <a:cs typeface="Arial" charset="0"/>
            </a:endParaRPr>
          </a:p>
          <a:p>
            <a:r>
              <a:rPr kumimoji="1" lang="en-US" sz="1200" b="0" i="0" u="none" strike="noStrike" kern="1200" baseline="0" dirty="0">
                <a:solidFill>
                  <a:schemeClr val="tx1"/>
                </a:solidFill>
                <a:latin typeface="Arial" charset="0"/>
                <a:ea typeface="+mn-ea"/>
                <a:cs typeface="Arial" charset="0"/>
              </a:rPr>
              <a:t>Organizations have asked this question: “What procedure (application program) is required to solve this particular problem as it exists today?”</a:t>
            </a:r>
          </a:p>
          <a:p>
            <a:endParaRPr kumimoji="1" lang="en-US" altLang="en-US" sz="1200" b="0" i="0" u="none" strike="noStrike" kern="1200" baseline="0" dirty="0">
              <a:solidFill>
                <a:schemeClr val="tx1"/>
              </a:solidFill>
              <a:latin typeface="Arial" charset="0"/>
              <a:ea typeface="+mn-ea"/>
              <a:cs typeface="Arial" charset="0"/>
            </a:endParaRPr>
          </a:p>
          <a:p>
            <a:r>
              <a:rPr kumimoji="1" lang="en-US" altLang="en-US" sz="1200" b="0" i="0" u="none" strike="noStrike" kern="1200" baseline="0" dirty="0">
                <a:solidFill>
                  <a:schemeClr val="tx1"/>
                </a:solidFill>
                <a:latin typeface="Arial" charset="0"/>
                <a:ea typeface="+mn-ea"/>
                <a:cs typeface="Arial" charset="0"/>
              </a:rPr>
              <a:t>In addition, they should also ask: </a:t>
            </a:r>
            <a:r>
              <a:rPr kumimoji="1" lang="en-US" sz="1200" b="0" i="0" u="none" strike="noStrike" kern="1200" baseline="0" dirty="0">
                <a:solidFill>
                  <a:schemeClr val="tx1"/>
                </a:solidFill>
                <a:latin typeface="Arial" charset="0"/>
                <a:ea typeface="+mn-ea"/>
                <a:cs typeface="Arial" charset="0"/>
              </a:rPr>
              <a:t>“What information (or data) requirements will satisfy the decision-making needs or business processes of the enterprise today and well into the future?”</a:t>
            </a:r>
          </a:p>
          <a:p>
            <a:endParaRPr kumimoji="1" lang="en-US" altLang="en-US" sz="1200" b="0" i="0" u="none" strike="noStrike" kern="1200" baseline="0" dirty="0">
              <a:solidFill>
                <a:schemeClr val="tx1"/>
              </a:solidFill>
              <a:latin typeface="Arial" charset="0"/>
              <a:ea typeface="+mn-ea"/>
              <a:cs typeface="Arial" charset="0"/>
            </a:endParaRPr>
          </a:p>
          <a:p>
            <a:r>
              <a:rPr kumimoji="1" lang="en-US" altLang="en-US" sz="1200" b="0" i="0" u="none" strike="noStrike" kern="1200" baseline="0" dirty="0">
                <a:solidFill>
                  <a:schemeClr val="tx1"/>
                </a:solidFill>
                <a:latin typeface="Arial" charset="0"/>
                <a:ea typeface="+mn-ea"/>
                <a:cs typeface="Arial" charset="0"/>
              </a:rPr>
              <a:t>In other words, the planning approach is proactive and forward-looking, whereas the more traditional habitual approach is reactive and driven by </a:t>
            </a:r>
            <a:r>
              <a:rPr kumimoji="1" lang="en-US" altLang="en-US" sz="1200" b="0" i="0" u="none" strike="noStrike" kern="1200" baseline="0">
                <a:solidFill>
                  <a:schemeClr val="tx1"/>
                </a:solidFill>
                <a:latin typeface="Arial" charset="0"/>
                <a:ea typeface="+mn-ea"/>
                <a:cs typeface="Arial" charset="0"/>
              </a:rPr>
              <a:t>problems that come up.</a:t>
            </a:r>
            <a:endParaRPr lang="en-US" altLang="en-US" dirty="0">
              <a:latin typeface="Arial" panose="020B0604020202020204" pitchFamily="34" charset="0"/>
              <a:cs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8249BF-E9D9-4B39-BE76-1FFB58613DD5}" type="slidenum">
              <a:rPr lang="en-US" altLang="en-US">
                <a:latin typeface="Tahoma" panose="020B0604030504040204" pitchFamily="34" charset="0"/>
              </a:rPr>
              <a:pPr eaLnBrk="1" hangingPunct="1"/>
              <a:t>17</a:t>
            </a:fld>
            <a:endParaRPr lang="en-US" altLang="en-US">
              <a:latin typeface="Tahoma" panose="020B0604030504040204" pitchFamily="34" charset="0"/>
            </a:endParaRPr>
          </a:p>
        </p:txBody>
      </p:sp>
    </p:spTree>
    <p:extLst>
      <p:ext uri="{BB962C8B-B14F-4D97-AF65-F5344CB8AC3E}">
        <p14:creationId xmlns:p14="http://schemas.microsoft.com/office/powerpoint/2010/main" val="2705966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reactive approach doesn’t work as well. Here</a:t>
            </a:r>
            <a:r>
              <a:rPr lang="en-US" altLang="en-US" baseline="0" dirty="0">
                <a:latin typeface="Arial" panose="020B0604020202020204" pitchFamily="34" charset="0"/>
                <a:cs typeface="Arial" panose="020B0604020202020204" pitchFamily="34" charset="0"/>
              </a:rPr>
              <a:t> are some reasons for taking a more meticulous planning approach, and to align this with the corporate strategic planning process.</a:t>
            </a:r>
            <a:endParaRPr lang="en-US" altLang="en-US" dirty="0">
              <a:latin typeface="Arial" panose="020B0604020202020204" pitchFamily="34" charset="0"/>
              <a:cs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AD4FFF-60C6-4ADE-97D9-FC87C4991F81}" type="slidenum">
              <a:rPr lang="en-US" altLang="en-US">
                <a:latin typeface="Tahoma" panose="020B0604030504040204" pitchFamily="34" charset="0"/>
              </a:rPr>
              <a:pPr eaLnBrk="1" hangingPunct="1"/>
              <a:t>18</a:t>
            </a:fld>
            <a:endParaRPr lang="en-US" altLang="en-US">
              <a:latin typeface="Tahoma" panose="020B0604030504040204" pitchFamily="34" charset="0"/>
            </a:endParaRPr>
          </a:p>
        </p:txBody>
      </p:sp>
    </p:spTree>
    <p:extLst>
      <p:ext uri="{BB962C8B-B14F-4D97-AF65-F5344CB8AC3E}">
        <p14:creationId xmlns:p14="http://schemas.microsoft.com/office/powerpoint/2010/main" val="368715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E4439B-9FBF-4A51-8020-58E89004F096}" type="slidenum">
              <a:rPr lang="en-US" altLang="en-US">
                <a:latin typeface="Tahoma" panose="020B0604030504040204" pitchFamily="34" charset="0"/>
              </a:rPr>
              <a:pPr eaLnBrk="1" hangingPunct="1"/>
              <a:t>19</a:t>
            </a:fld>
            <a:endParaRPr lang="en-US" altLang="en-US">
              <a:latin typeface="Tahoma" panose="020B0604030504040204" pitchFamily="34" charset="0"/>
            </a:endParaRPr>
          </a:p>
        </p:txBody>
      </p:sp>
    </p:spTree>
    <p:extLst>
      <p:ext uri="{BB962C8B-B14F-4D97-AF65-F5344CB8AC3E}">
        <p14:creationId xmlns:p14="http://schemas.microsoft.com/office/powerpoint/2010/main" val="402065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E6E770-60C3-4105-965B-B5EA69E8F3F2}"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24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mission statement should be short and descriptive,</a:t>
            </a:r>
            <a:r>
              <a:rPr lang="en-US" altLang="en-US" baseline="0" dirty="0">
                <a:latin typeface="Arial" panose="020B0604020202020204" pitchFamily="34" charset="0"/>
                <a:cs typeface="Arial" panose="020B0604020202020204" pitchFamily="34" charset="0"/>
              </a:rPr>
              <a:t> easy to articulate, understand and remember. It should give a good idea of what is most important for the company.</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For example, this mission statement may imply that a sales information system geared to individual customers is less important than a system geared to customers who are retail stores. The primary customers are retail stores, not individual customers. Also, the mission statement considers employees to be PVF’s most critical resource, which may imply motivation for enhancing the human resources systems.</a:t>
            </a:r>
            <a:endParaRPr lang="en-US" altLang="en-US" dirty="0">
              <a:latin typeface="Arial" panose="020B0604020202020204" pitchFamily="34" charset="0"/>
              <a:cs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D22174-A589-4303-9EDD-D45B9220450C}" type="slidenum">
              <a:rPr lang="en-US" altLang="en-US">
                <a:latin typeface="Tahoma" panose="020B0604030504040204" pitchFamily="34" charset="0"/>
              </a:rPr>
              <a:pPr eaLnBrk="1" hangingPunct="1"/>
              <a:t>20</a:t>
            </a:fld>
            <a:endParaRPr lang="en-US" altLang="en-US">
              <a:latin typeface="Tahoma" panose="020B0604030504040204" pitchFamily="34" charset="0"/>
            </a:endParaRPr>
          </a:p>
        </p:txBody>
      </p:sp>
    </p:spTree>
    <p:extLst>
      <p:ext uri="{BB962C8B-B14F-4D97-AF65-F5344CB8AC3E}">
        <p14:creationId xmlns:p14="http://schemas.microsoft.com/office/powerpoint/2010/main" val="2649207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objective statement goes into more detail than the mission statement, but is</a:t>
            </a:r>
            <a:r>
              <a:rPr lang="en-US" altLang="en-US" baseline="0" dirty="0">
                <a:latin typeface="Arial" panose="020B0604020202020204" pitchFamily="34" charset="0"/>
                <a:cs typeface="Arial" panose="020B0604020202020204" pitchFamily="34" charset="0"/>
              </a:rPr>
              <a:t> guided by the mission. Objectives refer to the “broad and timeless” goals of the organization. </a:t>
            </a:r>
            <a:endParaRPr lang="en-US" altLang="en-US" dirty="0">
              <a:latin typeface="Arial" panose="020B0604020202020204" pitchFamily="34" charset="0"/>
              <a:cs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AEEB3-8E16-4575-9340-26E319E5E1CC}" type="slidenum">
              <a:rPr lang="en-US" altLang="en-US">
                <a:latin typeface="Tahoma" panose="020B0604030504040204" pitchFamily="34" charset="0"/>
              </a:rPr>
              <a:pPr eaLnBrk="1" hangingPunct="1"/>
              <a:t>21</a:t>
            </a:fld>
            <a:endParaRPr lang="en-US" altLang="en-US">
              <a:latin typeface="Tahoma" panose="020B0604030504040204" pitchFamily="34" charset="0"/>
            </a:endParaRPr>
          </a:p>
        </p:txBody>
      </p:sp>
    </p:spTree>
    <p:extLst>
      <p:ext uri="{BB962C8B-B14F-4D97-AF65-F5344CB8AC3E}">
        <p14:creationId xmlns:p14="http://schemas.microsoft.com/office/powerpoint/2010/main" val="27131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Here is PVF’s statement of objectives. Here again we see some implications for what types of information systems are important. For example, customer service and</a:t>
            </a:r>
            <a:r>
              <a:rPr lang="en-US" altLang="en-US" baseline="0" dirty="0">
                <a:latin typeface="Arial" panose="020B0604020202020204" pitchFamily="34" charset="0"/>
                <a:cs typeface="Arial" panose="020B0604020202020204" pitchFamily="34" charset="0"/>
              </a:rPr>
              <a:t> market share are top objectives. This may support an order tracking system in order to improve customer service.</a:t>
            </a:r>
            <a:endParaRPr lang="en-US" altLang="en-US" dirty="0">
              <a:latin typeface="Arial" panose="020B0604020202020204" pitchFamily="34" charset="0"/>
              <a:cs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8F032C-A03D-4F65-9A00-865F9C17FE7B}" type="slidenum">
              <a:rPr lang="en-US" altLang="en-US">
                <a:latin typeface="Tahoma" panose="020B0604030504040204" pitchFamily="34" charset="0"/>
              </a:rPr>
              <a:pPr eaLnBrk="1" hangingPunct="1"/>
              <a:t>22</a:t>
            </a:fld>
            <a:endParaRPr lang="en-US" altLang="en-US">
              <a:latin typeface="Tahoma" panose="020B0604030504040204" pitchFamily="34" charset="0"/>
            </a:endParaRPr>
          </a:p>
        </p:txBody>
      </p:sp>
    </p:spTree>
    <p:extLst>
      <p:ext uri="{BB962C8B-B14F-4D97-AF65-F5344CB8AC3E}">
        <p14:creationId xmlns:p14="http://schemas.microsoft.com/office/powerpoint/2010/main" val="241861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competitive strategies listed here were</a:t>
            </a:r>
            <a:r>
              <a:rPr lang="en-US" altLang="en-US" baseline="0" dirty="0">
                <a:latin typeface="Arial" panose="020B0604020202020204" pitchFamily="34" charset="0"/>
                <a:cs typeface="Arial" panose="020B0604020202020204" pitchFamily="34" charset="0"/>
              </a:rPr>
              <a:t> elaborated by Michael Porter in his 1980 book “Competitive Strategy: Techniques for Analyzing Industries and Competitors”.</a:t>
            </a:r>
            <a:endParaRPr lang="en-US" altLang="en-US" dirty="0">
              <a:latin typeface="Arial" panose="020B0604020202020204" pitchFamily="34" charset="0"/>
              <a:cs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C2012A-AC0E-4969-BDF0-F27BB871A41B}" type="slidenum">
              <a:rPr lang="en-US" altLang="en-US">
                <a:latin typeface="Tahoma" panose="020B0604030504040204" pitchFamily="34" charset="0"/>
              </a:rPr>
              <a:pPr eaLnBrk="1" hangingPunct="1"/>
              <a:t>23</a:t>
            </a:fld>
            <a:endParaRPr lang="en-US" altLang="en-US">
              <a:latin typeface="Tahoma" panose="020B0604030504040204" pitchFamily="34" charset="0"/>
            </a:endParaRPr>
          </a:p>
        </p:txBody>
      </p:sp>
    </p:spTree>
    <p:extLst>
      <p:ext uri="{BB962C8B-B14F-4D97-AF65-F5344CB8AC3E}">
        <p14:creationId xmlns:p14="http://schemas.microsoft.com/office/powerpoint/2010/main" val="2622668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As you can see, a low cost strategy is quite different from a product differentiation strategy. Different strategies</a:t>
            </a:r>
            <a:r>
              <a:rPr lang="en-US" altLang="en-US" baseline="0" dirty="0">
                <a:latin typeface="Arial" panose="020B0604020202020204" pitchFamily="34" charset="0"/>
                <a:cs typeface="Arial" panose="020B0604020202020204" pitchFamily="34" charset="0"/>
              </a:rPr>
              <a:t> will result in different focus of effort within the organization. The competitive strategy also has an impact on IS project selection and IS planning in general.</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Actually, the competitive strategy helps to define details of a company’s value chain, which in turn affects information systems decisions. </a:t>
            </a:r>
            <a:endParaRPr lang="en-US" alt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8DEEFD-5E29-4229-B009-AE5B146D82C7}" type="slidenum">
              <a:rPr lang="en-US" altLang="en-US">
                <a:latin typeface="Tahoma" panose="020B0604030504040204" pitchFamily="34" charset="0"/>
              </a:rPr>
              <a:pPr eaLnBrk="1" hangingPunct="1"/>
              <a:t>24</a:t>
            </a:fld>
            <a:endParaRPr lang="en-US" altLang="en-US">
              <a:latin typeface="Tahoma" panose="020B0604030504040204" pitchFamily="34" charset="0"/>
            </a:endParaRPr>
          </a:p>
        </p:txBody>
      </p:sp>
    </p:spTree>
    <p:extLst>
      <p:ext uri="{BB962C8B-B14F-4D97-AF65-F5344CB8AC3E}">
        <p14:creationId xmlns:p14="http://schemas.microsoft.com/office/powerpoint/2010/main" val="614389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909A76-5F23-4A92-8DFE-7DBFA37B58EC}" type="slidenum">
              <a:rPr lang="en-US" altLang="en-US">
                <a:latin typeface="Tahoma" panose="020B0604030504040204" pitchFamily="34" charset="0"/>
              </a:rPr>
              <a:pPr eaLnBrk="1" hangingPunct="1"/>
              <a:t>25</a:t>
            </a:fld>
            <a:endParaRPr lang="en-US" altLang="en-US">
              <a:latin typeface="Tahoma" panose="020B0604030504040204" pitchFamily="34" charset="0"/>
            </a:endParaRPr>
          </a:p>
        </p:txBody>
      </p:sp>
    </p:spTree>
    <p:extLst>
      <p:ext uri="{BB962C8B-B14F-4D97-AF65-F5344CB8AC3E}">
        <p14:creationId xmlns:p14="http://schemas.microsoft.com/office/powerpoint/2010/main" val="2128022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figure</a:t>
            </a:r>
            <a:r>
              <a:rPr lang="en-US" altLang="en-US" baseline="0" dirty="0">
                <a:latin typeface="Arial" panose="020B0604020202020204" pitchFamily="34" charset="0"/>
                <a:cs typeface="Arial" panose="020B0604020202020204" pitchFamily="34" charset="0"/>
              </a:rPr>
              <a:t> shows the relationship between overall corporate strategic planning and information systems planning. </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In both cases, there is a tradeoff between top-down planning and bottom-up planning. Each perspective brings useful information to the decision-making process. Recall from Figure 4-5 that we saw both top-down and bottom-up sources for potential projects. The top-down and bottom-up dichotomy also works with respect to IS planning as a whole.</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We see here three main steps in the corporate and IS plan. First is to describe the current situation which gives our present state of affairs. Then you describe the “target situation”, which gives our desired state. Finally, we develop a strategy to transition from the current to the target situation.</a:t>
            </a:r>
            <a:endParaRPr lang="en-US" altLang="en-US" dirty="0">
              <a:latin typeface="Arial" panose="020B0604020202020204" pitchFamily="34" charset="0"/>
              <a:cs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CC19CE-DA3F-49DD-B678-8C7D5A1157A7}" type="slidenum">
              <a:rPr lang="en-US" altLang="en-US">
                <a:latin typeface="Tahoma" panose="020B0604030504040204" pitchFamily="34" charset="0"/>
              </a:rPr>
              <a:pPr eaLnBrk="1" hangingPunct="1"/>
              <a:t>26</a:t>
            </a:fld>
            <a:endParaRPr lang="en-US" altLang="en-US">
              <a:latin typeface="Tahoma" panose="020B0604030504040204" pitchFamily="34" charset="0"/>
            </a:endParaRPr>
          </a:p>
        </p:txBody>
      </p:sp>
    </p:spTree>
    <p:extLst>
      <p:ext uri="{BB962C8B-B14F-4D97-AF65-F5344CB8AC3E}">
        <p14:creationId xmlns:p14="http://schemas.microsoft.com/office/powerpoint/2010/main" val="2250368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You</a:t>
            </a:r>
            <a:r>
              <a:rPr lang="en-US" altLang="en-US" baseline="0" dirty="0">
                <a:latin typeface="Arial" panose="020B0604020202020204" pitchFamily="34" charset="0"/>
                <a:cs typeface="Arial" panose="020B0604020202020204" pitchFamily="34" charset="0"/>
              </a:rPr>
              <a:t> can see advantages of top-down planning, which gives a more holistic and enterprise-wide view of the IS needs. This advantage, though, comes with costs. It’s harder to analyze the information needs of the entire enterprise than it is for a small group.</a:t>
            </a:r>
            <a:endParaRPr lang="en-US" altLang="en-US" dirty="0">
              <a:latin typeface="Arial" panose="020B0604020202020204" pitchFamily="34" charset="0"/>
              <a:cs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3D8CE1-0F1C-4C47-90BE-A2E1AD2C048A}" type="slidenum">
              <a:rPr lang="en-US" altLang="en-US">
                <a:latin typeface="Tahoma" panose="020B0604030504040204" pitchFamily="34" charset="0"/>
              </a:rPr>
              <a:pPr eaLnBrk="1" hangingPunct="1"/>
              <a:t>27</a:t>
            </a:fld>
            <a:endParaRPr lang="en-US" altLang="en-US">
              <a:latin typeface="Tahoma" panose="020B0604030504040204" pitchFamily="34" charset="0"/>
            </a:endParaRPr>
          </a:p>
        </p:txBody>
      </p:sp>
    </p:spTree>
    <p:extLst>
      <p:ext uri="{BB962C8B-B14F-4D97-AF65-F5344CB8AC3E}">
        <p14:creationId xmlns:p14="http://schemas.microsoft.com/office/powerpoint/2010/main" val="3128172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You</a:t>
            </a:r>
            <a:r>
              <a:rPr lang="en-US" altLang="en-US" baseline="0" dirty="0">
                <a:latin typeface="Arial" panose="020B0604020202020204" pitchFamily="34" charset="0"/>
                <a:cs typeface="Arial" panose="020B0604020202020204" pitchFamily="34" charset="0"/>
              </a:rPr>
              <a:t> can see advantages of top-down planning, which gives a more holistic and enterprise-wide view of the IS needs. This advantage, though, comes with costs. It’s harder to analyze the information needs of the entire enterprise than it is for a small group.</a:t>
            </a:r>
            <a:endParaRPr lang="en-US" altLang="en-US" dirty="0">
              <a:latin typeface="Arial" panose="020B0604020202020204" pitchFamily="34" charset="0"/>
              <a:cs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3D8CE1-0F1C-4C47-90BE-A2E1AD2C048A}" type="slidenum">
              <a:rPr lang="en-US" altLang="en-US">
                <a:latin typeface="Tahoma" panose="020B0604030504040204" pitchFamily="34" charset="0"/>
              </a:rPr>
              <a:pPr eaLnBrk="1" hangingPunct="1"/>
              <a:t>28</a:t>
            </a:fld>
            <a:endParaRPr lang="en-US" altLang="en-US">
              <a:latin typeface="Tahoma" panose="020B0604030504040204" pitchFamily="34" charset="0"/>
            </a:endParaRPr>
          </a:p>
        </p:txBody>
      </p:sp>
    </p:spTree>
    <p:extLst>
      <p:ext uri="{BB962C8B-B14F-4D97-AF65-F5344CB8AC3E}">
        <p14:creationId xmlns:p14="http://schemas.microsoft.com/office/powerpoint/2010/main" val="546141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So, the bottom-up planning approach is another option. This one is more opportunistic,</a:t>
            </a:r>
            <a:r>
              <a:rPr lang="en-US" altLang="en-US" baseline="0" dirty="0">
                <a:latin typeface="Arial" panose="020B0604020202020204" pitchFamily="34" charset="0"/>
                <a:cs typeface="Arial" panose="020B0604020202020204" pitchFamily="34" charset="0"/>
              </a:rPr>
              <a:t> and less locked in with pre-established corporate mission and objectives.</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A</a:t>
            </a:r>
            <a:r>
              <a:rPr lang="en-US" altLang="en-US" baseline="0" dirty="0">
                <a:latin typeface="Arial" panose="020B0604020202020204" pitchFamily="34" charset="0"/>
                <a:cs typeface="Arial" panose="020B0604020202020204" pitchFamily="34" charset="0"/>
              </a:rPr>
              <a:t> company is probably going to use a mix of both top-down and bottom-up planning.</a:t>
            </a:r>
          </a:p>
          <a:p>
            <a:endParaRPr lang="en-US" altLang="en-US" baseline="0"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696297-1192-44C7-AA0E-FA7F9AD4172F}" type="slidenum">
              <a:rPr lang="en-US" altLang="en-US">
                <a:latin typeface="Tahoma" panose="020B0604030504040204" pitchFamily="34" charset="0"/>
              </a:rPr>
              <a:pPr eaLnBrk="1" hangingPunct="1"/>
              <a:t>29</a:t>
            </a:fld>
            <a:endParaRPr lang="en-US" altLang="en-US">
              <a:latin typeface="Tahoma" panose="020B0604030504040204" pitchFamily="34" charset="0"/>
            </a:endParaRPr>
          </a:p>
        </p:txBody>
      </p:sp>
    </p:spTree>
    <p:extLst>
      <p:ext uri="{BB962C8B-B14F-4D97-AF65-F5344CB8AC3E}">
        <p14:creationId xmlns:p14="http://schemas.microsoft.com/office/powerpoint/2010/main" val="1285196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chapter focuses on overall IS planning. Of</a:t>
            </a:r>
            <a:r>
              <a:rPr lang="en-US" altLang="en-US" baseline="0" dirty="0">
                <a:latin typeface="Arial" panose="020B0604020202020204" pitchFamily="34" charset="0"/>
                <a:cs typeface="Arial" panose="020B0604020202020204" pitchFamily="34" charset="0"/>
              </a:rPr>
              <a:t> all the possible projects to consider, we need to pick the ones that best fit our mission and objectives, and/or the ones that provide the best means to take advantage of opportunities or solve existing problems. We’ll look at several approaches and techniques.</a:t>
            </a:r>
            <a:endParaRPr lang="en-US" altLang="en-US" dirty="0">
              <a:latin typeface="Arial" panose="020B0604020202020204" pitchFamily="34" charset="0"/>
              <a:cs typeface="Arial" panose="020B0604020202020204"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7768E4-A668-4B8E-BCCE-D0BA52FBC53A}"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Tree>
    <p:extLst>
      <p:ext uri="{BB962C8B-B14F-4D97-AF65-F5344CB8AC3E}">
        <p14:creationId xmlns:p14="http://schemas.microsoft.com/office/powerpoint/2010/main" val="3411114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Regardless of whether we use a top-down or bottom-up approach, there will be some key dimensions to consider. These include</a:t>
            </a:r>
            <a:r>
              <a:rPr lang="en-US" altLang="en-US" baseline="0" dirty="0">
                <a:latin typeface="Arial" panose="020B0604020202020204" pitchFamily="34" charset="0"/>
                <a:cs typeface="Arial" panose="020B0604020202020204" pitchFamily="34" charset="0"/>
              </a:rPr>
              <a:t> functions, data entities, locations, units, processes, objectives, and other key items. These can be displayed in a variety of graphical forms, such as organization charts or matrices, in order to get a better idea of the relationships between them. We’ll see some examples of this in the next few slides.</a:t>
            </a:r>
            <a:endParaRPr lang="en-US" altLang="en-US" dirty="0">
              <a:latin typeface="Arial" panose="020B0604020202020204" pitchFamily="34" charset="0"/>
              <a:cs typeface="Arial" panose="020B0604020202020204"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1BDB3B-1FAE-4F4F-A345-8D3453673C3C}" type="slidenum">
              <a:rPr lang="en-US" altLang="en-US">
                <a:latin typeface="Tahoma" panose="020B0604030504040204" pitchFamily="34" charset="0"/>
              </a:rPr>
              <a:pPr eaLnBrk="1" hangingPunct="1"/>
              <a:t>30</a:t>
            </a:fld>
            <a:endParaRPr lang="en-US" altLang="en-US">
              <a:latin typeface="Tahoma" panose="020B0604030504040204" pitchFamily="34" charset="0"/>
            </a:endParaRPr>
          </a:p>
        </p:txBody>
      </p:sp>
    </p:spTree>
    <p:extLst>
      <p:ext uri="{BB962C8B-B14F-4D97-AF65-F5344CB8AC3E}">
        <p14:creationId xmlns:p14="http://schemas.microsoft.com/office/powerpoint/2010/main" val="129838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Functional decomposition is a common means of modeling the tasks</a:t>
            </a:r>
            <a:r>
              <a:rPr lang="en-US" altLang="en-US" baseline="0" dirty="0">
                <a:latin typeface="Arial" panose="020B0604020202020204" pitchFamily="34" charset="0"/>
                <a:cs typeface="Arial" panose="020B0604020202020204" pitchFamily="34" charset="0"/>
              </a:rPr>
              <a:t> that an information system should be able to do.</a:t>
            </a:r>
            <a:endParaRPr lang="en-US" altLang="en-US" dirty="0">
              <a:latin typeface="Arial" panose="020B0604020202020204" pitchFamily="34" charset="0"/>
              <a:cs typeface="Arial" panose="020B0604020202020204"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A025E6-EACA-4771-A737-5D4DFC38002B}" type="slidenum">
              <a:rPr lang="en-US" altLang="en-US">
                <a:latin typeface="Tahoma" panose="020B0604030504040204" pitchFamily="34" charset="0"/>
              </a:rPr>
              <a:pPr eaLnBrk="1" hangingPunct="1"/>
              <a:t>31</a:t>
            </a:fld>
            <a:endParaRPr lang="en-US" altLang="en-US">
              <a:latin typeface="Tahoma" panose="020B0604030504040204" pitchFamily="34" charset="0"/>
            </a:endParaRPr>
          </a:p>
        </p:txBody>
      </p:sp>
    </p:spTree>
    <p:extLst>
      <p:ext uri="{BB962C8B-B14F-4D97-AF65-F5344CB8AC3E}">
        <p14:creationId xmlns:p14="http://schemas.microsoft.com/office/powerpoint/2010/main" val="2463070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is a Microsoft Visio diagram showing functional</a:t>
            </a:r>
            <a:r>
              <a:rPr lang="en-US" altLang="en-US" baseline="0" dirty="0">
                <a:latin typeface="Arial" panose="020B0604020202020204" pitchFamily="34" charset="0"/>
                <a:cs typeface="Arial" panose="020B0604020202020204" pitchFamily="34" charset="0"/>
              </a:rPr>
              <a:t> decomposition. Recall from previous chapters that we’ve seen the use of Microsoft Project for project management and Microsoft Excel for </a:t>
            </a:r>
            <a:r>
              <a:rPr lang="en-US" altLang="en-US" dirty="0">
                <a:latin typeface="Arial" panose="020B0604020202020204" pitchFamily="34" charset="0"/>
                <a:cs typeface="Arial" panose="020B0604020202020204" pitchFamily="34" charset="0"/>
              </a:rPr>
              <a:t>.budgeting</a:t>
            </a:r>
            <a:r>
              <a:rPr lang="en-US" altLang="en-US" baseline="0" dirty="0">
                <a:latin typeface="Arial" panose="020B0604020202020204" pitchFamily="34" charset="0"/>
                <a:cs typeface="Arial" panose="020B0604020202020204" pitchFamily="34" charset="0"/>
              </a:rPr>
              <a:t>. Visio provides a means to display information in a variety of useful graphical formats.</a:t>
            </a:r>
            <a:endParaRPr lang="en-US" altLang="en-US" dirty="0">
              <a:latin typeface="Arial" panose="020B0604020202020204" pitchFamily="34" charset="0"/>
              <a:cs typeface="Arial" panose="020B0604020202020204"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4FA1BC-1B3D-432C-940F-BCE716CA164B}" type="slidenum">
              <a:rPr lang="en-US" altLang="en-US">
                <a:latin typeface="Tahoma" panose="020B0604030504040204" pitchFamily="34" charset="0"/>
              </a:rPr>
              <a:pPr eaLnBrk="1" hangingPunct="1"/>
              <a:t>32</a:t>
            </a:fld>
            <a:endParaRPr lang="en-US" altLang="en-US">
              <a:latin typeface="Tahoma" panose="020B0604030504040204" pitchFamily="34" charset="0"/>
            </a:endParaRPr>
          </a:p>
        </p:txBody>
      </p:sp>
    </p:spTree>
    <p:extLst>
      <p:ext uri="{BB962C8B-B14F-4D97-AF65-F5344CB8AC3E}">
        <p14:creationId xmlns:p14="http://schemas.microsoft.com/office/powerpoint/2010/main" val="103641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C1C097-FF0A-42FD-B419-379D29787B44}" type="slidenum">
              <a:rPr lang="en-US" altLang="en-US">
                <a:latin typeface="Tahoma" panose="020B0604030504040204" pitchFamily="34" charset="0"/>
              </a:rPr>
              <a:pPr eaLnBrk="1" hangingPunct="1"/>
              <a:t>33</a:t>
            </a:fld>
            <a:endParaRPr lang="en-US" altLang="en-US">
              <a:latin typeface="Tahoma" panose="020B0604030504040204" pitchFamily="34" charset="0"/>
            </a:endParaRPr>
          </a:p>
        </p:txBody>
      </p:sp>
    </p:spTree>
    <p:extLst>
      <p:ext uri="{BB962C8B-B14F-4D97-AF65-F5344CB8AC3E}">
        <p14:creationId xmlns:p14="http://schemas.microsoft.com/office/powerpoint/2010/main" val="1042168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Each of these matrices displays the relationships between pairs</a:t>
            </a:r>
            <a:r>
              <a:rPr lang="en-US" altLang="en-US" baseline="0" dirty="0">
                <a:latin typeface="Arial" panose="020B0604020202020204" pitchFamily="34" charset="0"/>
                <a:cs typeface="Arial" panose="020B0604020202020204" pitchFamily="34" charset="0"/>
              </a:rPr>
              <a:t> of factors.  </a:t>
            </a:r>
            <a:endParaRPr lang="en-US" altLang="en-US" dirty="0">
              <a:latin typeface="Arial" panose="020B0604020202020204" pitchFamily="34" charset="0"/>
              <a:cs typeface="Arial" panose="020B0604020202020204"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099DC9-FCBA-47DE-AA3E-1176D13BD802}" type="slidenum">
              <a:rPr lang="en-US" altLang="en-US">
                <a:latin typeface="Tahoma" panose="020B0604030504040204" pitchFamily="34" charset="0"/>
              </a:rPr>
              <a:pPr eaLnBrk="1" hangingPunct="1"/>
              <a:t>34</a:t>
            </a:fld>
            <a:endParaRPr lang="en-US" altLang="en-US">
              <a:latin typeface="Tahoma" panose="020B0604030504040204" pitchFamily="34" charset="0"/>
            </a:endParaRPr>
          </a:p>
        </p:txBody>
      </p:sp>
    </p:spTree>
    <p:extLst>
      <p:ext uri="{BB962C8B-B14F-4D97-AF65-F5344CB8AC3E}">
        <p14:creationId xmlns:p14="http://schemas.microsoft.com/office/powerpoint/2010/main" val="1433833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Perhaps the most common matrix matches functions with data entities.</a:t>
            </a:r>
            <a:r>
              <a:rPr lang="en-US" altLang="en-US" baseline="0" dirty="0">
                <a:latin typeface="Arial" panose="020B0604020202020204" pitchFamily="34" charset="0"/>
                <a:cs typeface="Arial" panose="020B0604020202020204" pitchFamily="34" charset="0"/>
              </a:rPr>
              <a:t> Here you can see that order fulfillment needs customer, product, order, and invoice data. We can also see that both customer and product data are shared by market research, order fulfillment, distribution, and accounts receivable. </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By constructing matrices like this, a company can come up with a better idea of who has (or needs) what kind of access to what data.</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Note that these planning matrices can be used both for describing the current situation and for describing the hoped-for target situation. A data entity – to – function matrix may look considerably different in the current situation compared to the target situation. </a:t>
            </a:r>
            <a:endParaRPr lang="en-US" altLang="en-US" dirty="0">
              <a:latin typeface="Arial" panose="020B0604020202020204" pitchFamily="34" charset="0"/>
              <a:cs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F69FE1-FB9C-46F7-A0E8-90A28DBD34B3}" type="slidenum">
              <a:rPr lang="en-US" altLang="en-US">
                <a:latin typeface="Tahoma" panose="020B0604030504040204" pitchFamily="34" charset="0"/>
              </a:rPr>
              <a:pPr eaLnBrk="1" hangingPunct="1"/>
              <a:t>35</a:t>
            </a:fld>
            <a:endParaRPr lang="en-US" altLang="en-US">
              <a:latin typeface="Tahoma" panose="020B0604030504040204" pitchFamily="34" charset="0"/>
            </a:endParaRPr>
          </a:p>
        </p:txBody>
      </p:sp>
    </p:spTree>
    <p:extLst>
      <p:ext uri="{BB962C8B-B14F-4D97-AF65-F5344CB8AC3E}">
        <p14:creationId xmlns:p14="http://schemas.microsoft.com/office/powerpoint/2010/main" val="634347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figure 4-13 again. You can see affinity</a:t>
            </a:r>
            <a:r>
              <a:rPr lang="en-US" baseline="0" dirty="0"/>
              <a:t> between the production scheduling, fabrication, assembly, and finishing functions. Each of these use common data elements: work center, equipment, employees, and work order. </a:t>
            </a:r>
          </a:p>
          <a:p>
            <a:endParaRPr lang="en-US" baseline="0" dirty="0"/>
          </a:p>
          <a:p>
            <a:r>
              <a:rPr lang="en-US" baseline="0" dirty="0"/>
              <a:t>To the degree that you can do this with all clusters of function/data element affinities, the matrix will visually show “natural groupings”, and CASE tools can help with this.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37</a:t>
            </a:fld>
            <a:endParaRPr lang="en-US" altLang="en-US"/>
          </a:p>
        </p:txBody>
      </p:sp>
    </p:spTree>
    <p:extLst>
      <p:ext uri="{BB962C8B-B14F-4D97-AF65-F5344CB8AC3E}">
        <p14:creationId xmlns:p14="http://schemas.microsoft.com/office/powerpoint/2010/main" val="2161876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IS plan builds on the corporate plan, and helps to establish the priorities of IS development</a:t>
            </a:r>
            <a:r>
              <a:rPr lang="en-US" altLang="en-US" baseline="0" dirty="0">
                <a:latin typeface="Arial" panose="020B0604020202020204" pitchFamily="34" charset="0"/>
                <a:cs typeface="Arial" panose="020B0604020202020204" pitchFamily="34" charset="0"/>
              </a:rPr>
              <a:t> projects to pursue. We will now discuss each of the components of an IS plan.</a:t>
            </a:r>
            <a:endParaRPr lang="en-US" altLang="en-US" dirty="0">
              <a:latin typeface="Arial" panose="020B0604020202020204" pitchFamily="34" charset="0"/>
              <a:cs typeface="Arial" panose="020B0604020202020204"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56E701-039D-40E7-B10C-0F6AA5E9E363}" type="slidenum">
              <a:rPr lang="en-US" altLang="en-US">
                <a:latin typeface="Tahoma" panose="020B0604030504040204" pitchFamily="34" charset="0"/>
              </a:rPr>
              <a:pPr eaLnBrk="1" hangingPunct="1"/>
              <a:t>38</a:t>
            </a:fld>
            <a:endParaRPr lang="en-US" altLang="en-US">
              <a:latin typeface="Tahoma" panose="020B0604030504040204" pitchFamily="34" charset="0"/>
            </a:endParaRPr>
          </a:p>
        </p:txBody>
      </p:sp>
    </p:spTree>
    <p:extLst>
      <p:ext uri="{BB962C8B-B14F-4D97-AF65-F5344CB8AC3E}">
        <p14:creationId xmlns:p14="http://schemas.microsoft.com/office/powerpoint/2010/main" val="1619156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Here we see that the IS plan is driven by organization mission and objectives.</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We also see</a:t>
            </a:r>
            <a:r>
              <a:rPr lang="en-US" altLang="en-US" baseline="0" dirty="0">
                <a:latin typeface="Arial" panose="020B0604020202020204" pitchFamily="34" charset="0"/>
                <a:cs typeface="Arial" panose="020B0604020202020204" pitchFamily="34" charset="0"/>
              </a:rPr>
              <a:t> that the planning matrices we discussed are important for establishing the information inventory.</a:t>
            </a:r>
            <a:endParaRPr lang="en-US" altLang="en-US" dirty="0">
              <a:latin typeface="Arial" panose="020B0604020202020204" pitchFamily="34" charset="0"/>
              <a:cs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C74E52-3D76-41B9-A5B4-31079C40C41D}" type="slidenum">
              <a:rPr lang="en-US" altLang="en-US">
                <a:latin typeface="Tahoma" panose="020B0604030504040204" pitchFamily="34" charset="0"/>
              </a:rPr>
              <a:pPr eaLnBrk="1" hangingPunct="1"/>
              <a:t>39</a:t>
            </a:fld>
            <a:endParaRPr lang="en-US" altLang="en-US">
              <a:latin typeface="Tahoma" panose="020B0604030504040204" pitchFamily="34" charset="0"/>
            </a:endParaRPr>
          </a:p>
        </p:txBody>
      </p:sp>
    </p:spTree>
    <p:extLst>
      <p:ext uri="{BB962C8B-B14F-4D97-AF65-F5344CB8AC3E}">
        <p14:creationId xmlns:p14="http://schemas.microsoft.com/office/powerpoint/2010/main" val="1730850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Obviously, the IS mission</a:t>
            </a:r>
            <a:r>
              <a:rPr lang="en-US" altLang="en-US" baseline="0" dirty="0">
                <a:latin typeface="Arial" panose="020B0604020202020204" pitchFamily="34" charset="0"/>
                <a:cs typeface="Arial" panose="020B0604020202020204" pitchFamily="34" charset="0"/>
              </a:rPr>
              <a:t> and objectives should be congruent with the overall corporate mission and objectives.</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IS people are also best able to perform a “reality check” of the corporations desires for IS services. This is where feasibility analysis comes into play.</a:t>
            </a:r>
            <a:endParaRPr lang="en-US" altLang="en-US" dirty="0">
              <a:latin typeface="Arial" panose="020B0604020202020204" pitchFamily="34" charset="0"/>
              <a:cs typeface="Arial" panose="020B0604020202020204"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EA935C-6B61-48A7-9555-5B3A8D6915DB}" type="slidenum">
              <a:rPr lang="en-US" altLang="en-US">
                <a:latin typeface="Tahoma" panose="020B0604030504040204" pitchFamily="34" charset="0"/>
              </a:rPr>
              <a:pPr eaLnBrk="1" hangingPunct="1"/>
              <a:t>40</a:t>
            </a:fld>
            <a:endParaRPr lang="en-US" altLang="en-US">
              <a:latin typeface="Tahoma" panose="020B0604030504040204" pitchFamily="34" charset="0"/>
            </a:endParaRPr>
          </a:p>
        </p:txBody>
      </p:sp>
    </p:spTree>
    <p:extLst>
      <p:ext uri="{BB962C8B-B14F-4D97-AF65-F5344CB8AC3E}">
        <p14:creationId xmlns:p14="http://schemas.microsoft.com/office/powerpoint/2010/main" val="1250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480363-8820-4678-AF58-737114612344}"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spTree>
    <p:extLst>
      <p:ext uri="{BB962C8B-B14F-4D97-AF65-F5344CB8AC3E}">
        <p14:creationId xmlns:p14="http://schemas.microsoft.com/office/powerpoint/2010/main" val="10225302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You can think of the IS Plan as a subset of the overall corporate plan. Other business functions (operations, human resources, marketing, finance, etc.) will</a:t>
            </a:r>
            <a:r>
              <a:rPr lang="en-US" altLang="en-US" baseline="0" dirty="0">
                <a:latin typeface="Arial" panose="020B0604020202020204" pitchFamily="34" charset="0"/>
                <a:cs typeface="Arial" panose="020B0604020202020204" pitchFamily="34" charset="0"/>
              </a:rPr>
              <a:t> have similar plans, all governed by the corporate mission and objectives.</a:t>
            </a:r>
            <a:endParaRPr lang="en-US" altLang="en-US" dirty="0">
              <a:latin typeface="Arial" panose="020B0604020202020204" pitchFamily="34" charset="0"/>
              <a:cs typeface="Arial" panose="020B0604020202020204"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8F632F-EDF8-4B51-AE57-A231D04DADFE}" type="slidenum">
              <a:rPr lang="en-US" altLang="en-US">
                <a:latin typeface="Tahoma" panose="020B0604030504040204" pitchFamily="34" charset="0"/>
              </a:rPr>
              <a:pPr eaLnBrk="1" hangingPunct="1"/>
              <a:t>41</a:t>
            </a:fld>
            <a:endParaRPr lang="en-US" altLang="en-US">
              <a:latin typeface="Tahoma" panose="020B0604030504040204" pitchFamily="34" charset="0"/>
            </a:endParaRPr>
          </a:p>
        </p:txBody>
      </p:sp>
    </p:spTree>
    <p:extLst>
      <p:ext uri="{BB962C8B-B14F-4D97-AF65-F5344CB8AC3E}">
        <p14:creationId xmlns:p14="http://schemas.microsoft.com/office/powerpoint/2010/main" val="29293825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final item is important, trying to anticipate possible scenarios and the IS</a:t>
            </a:r>
            <a:r>
              <a:rPr lang="en-US" altLang="en-US" baseline="0" dirty="0">
                <a:latin typeface="Arial" panose="020B0604020202020204" pitchFamily="34" charset="0"/>
                <a:cs typeface="Arial" panose="020B0604020202020204" pitchFamily="34" charset="0"/>
              </a:rPr>
              <a:t> unit’s responses to them. In a rapidly changing technology environment, it’s important to consider these uncertainties.</a:t>
            </a:r>
            <a:endParaRPr lang="en-US" altLang="en-US" dirty="0">
              <a:latin typeface="Arial" panose="020B0604020202020204" pitchFamily="34" charset="0"/>
              <a:cs typeface="Arial" panose="020B0604020202020204"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27919E-2F93-4550-BA0F-1F3405CBEEBC}" type="slidenum">
              <a:rPr lang="en-US" altLang="en-US">
                <a:latin typeface="Tahoma" panose="020B0604030504040204" pitchFamily="34" charset="0"/>
              </a:rPr>
              <a:pPr eaLnBrk="1" hangingPunct="1"/>
              <a:t>42</a:t>
            </a:fld>
            <a:endParaRPr lang="en-US" altLang="en-US">
              <a:latin typeface="Tahoma" panose="020B0604030504040204" pitchFamily="34" charset="0"/>
            </a:endParaRPr>
          </a:p>
        </p:txBody>
      </p:sp>
    </p:spTree>
    <p:extLst>
      <p:ext uri="{BB962C8B-B14F-4D97-AF65-F5344CB8AC3E}">
        <p14:creationId xmlns:p14="http://schemas.microsoft.com/office/powerpoint/2010/main" val="1485231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last topic is e-commerce project identification and selection. </a:t>
            </a:r>
            <a:endParaRPr lang="en-US" dirty="0"/>
          </a:p>
          <a:p>
            <a:endParaRPr lang="en-US" dirty="0"/>
          </a:p>
          <a:p>
            <a:r>
              <a:rPr lang="en-US" dirty="0"/>
              <a:t>These are the three main types of e-commerce.</a:t>
            </a:r>
            <a:r>
              <a:rPr lang="en-US" baseline="0" dirty="0"/>
              <a:t> The next slide gives some definitions.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43</a:t>
            </a:fld>
            <a:endParaRPr lang="en-US" altLang="en-US"/>
          </a:p>
        </p:txBody>
      </p:sp>
    </p:spTree>
    <p:extLst>
      <p:ext uri="{BB962C8B-B14F-4D97-AF65-F5344CB8AC3E}">
        <p14:creationId xmlns:p14="http://schemas.microsoft.com/office/powerpoint/2010/main" val="3631207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When you use Amazon.com</a:t>
            </a:r>
            <a:r>
              <a:rPr lang="en-US" altLang="en-US" baseline="0" dirty="0">
                <a:latin typeface="Arial" panose="020B0604020202020204" pitchFamily="34" charset="0"/>
                <a:cs typeface="Arial" panose="020B0604020202020204" pitchFamily="34" charset="0"/>
              </a:rPr>
              <a:t> to purchase a product, you are using a B2C application. If Walmart’s warehouse communicates with </a:t>
            </a:r>
            <a:r>
              <a:rPr lang="en-US" altLang="en-US" baseline="0" dirty="0" err="1">
                <a:latin typeface="Arial" panose="020B0604020202020204" pitchFamily="34" charset="0"/>
                <a:cs typeface="Arial" panose="020B0604020202020204" pitchFamily="34" charset="0"/>
              </a:rPr>
              <a:t>CocaCola’s</a:t>
            </a:r>
            <a:r>
              <a:rPr lang="en-US" altLang="en-US" baseline="0" dirty="0">
                <a:latin typeface="Arial" panose="020B0604020202020204" pitchFamily="34" charset="0"/>
                <a:cs typeface="Arial" panose="020B0604020202020204" pitchFamily="34" charset="0"/>
              </a:rPr>
              <a:t> distribution center to insure that Walmart maintains enough inventory, this is an example of B2B. And if, as an employee, you directly set up W4 and benefits preferences thought the HR system, you are doing B2E.</a:t>
            </a:r>
            <a:endParaRPr lang="en-US" altLang="en-US" dirty="0">
              <a:latin typeface="Arial" panose="020B0604020202020204" pitchFamily="34" charset="0"/>
              <a:cs typeface="Arial" panose="020B0604020202020204"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13BCBC-63EB-417F-82D1-3674C9D9CCEC}" type="slidenum">
              <a:rPr lang="en-US" altLang="en-US">
                <a:latin typeface="Tahoma" panose="020B0604030504040204" pitchFamily="34" charset="0"/>
              </a:rPr>
              <a:pPr eaLnBrk="1" hangingPunct="1"/>
              <a:t>44</a:t>
            </a:fld>
            <a:endParaRPr lang="en-US" altLang="en-US">
              <a:latin typeface="Tahoma" panose="020B0604030504040204" pitchFamily="34" charset="0"/>
            </a:endParaRPr>
          </a:p>
        </p:txBody>
      </p:sp>
    </p:spTree>
    <p:extLst>
      <p:ext uri="{BB962C8B-B14F-4D97-AF65-F5344CB8AC3E}">
        <p14:creationId xmlns:p14="http://schemas.microsoft.com/office/powerpoint/2010/main" val="3484011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All of this is possible because of the Internet. Large-scale</a:t>
            </a:r>
            <a:r>
              <a:rPr lang="en-US" altLang="en-US" baseline="0" dirty="0">
                <a:latin typeface="Arial" panose="020B0604020202020204" pitchFamily="34" charset="0"/>
                <a:cs typeface="Arial" panose="020B0604020202020204" pitchFamily="34" charset="0"/>
              </a:rPr>
              <a:t> e-commerce requires a world-wide network. </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EDI is usually done with some standard communications and data-sharing protocols. A very common current</a:t>
            </a:r>
            <a:r>
              <a:rPr lang="en-US" altLang="en-US" baseline="0"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protocol is XML.  </a:t>
            </a: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66B4D3-5714-432D-B90A-1B863E530B51}" type="slidenum">
              <a:rPr lang="en-US" altLang="en-US">
                <a:latin typeface="Tahoma" panose="020B0604030504040204" pitchFamily="34" charset="0"/>
              </a:rPr>
              <a:pPr eaLnBrk="1" hangingPunct="1"/>
              <a:t>45</a:t>
            </a:fld>
            <a:endParaRPr lang="en-US" altLang="en-US">
              <a:latin typeface="Tahoma" panose="020B0604030504040204" pitchFamily="34" charset="0"/>
            </a:endParaRPr>
          </a:p>
        </p:txBody>
      </p:sp>
    </p:spTree>
    <p:extLst>
      <p:ext uri="{BB962C8B-B14F-4D97-AF65-F5344CB8AC3E}">
        <p14:creationId xmlns:p14="http://schemas.microsoft.com/office/powerpoint/2010/main" val="1089129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In many ways, e-commerce</a:t>
            </a:r>
            <a:r>
              <a:rPr lang="en-US" altLang="en-US" baseline="0" dirty="0">
                <a:latin typeface="Arial" panose="020B0604020202020204" pitchFamily="34" charset="0"/>
                <a:cs typeface="Arial" panose="020B0604020202020204" pitchFamily="34" charset="0"/>
              </a:rPr>
              <a:t> project selection is just like any other type of project selection. But there are additional factors when dealing with Internet-based applications.</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A good IS plan will work to ensure that the e-commerce application integrates well with other elements of the corporate IS. For example, PVF may want to create an e-commerce “WebStore”. If so, it should integrate well with their Purchasing Fulfilment and Customer Tracking systems. </a:t>
            </a:r>
            <a:endParaRPr lang="en-US" altLang="en-US" dirty="0">
              <a:latin typeface="Arial" panose="020B0604020202020204" pitchFamily="34" charset="0"/>
              <a:cs typeface="Arial" panose="020B0604020202020204"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5F5494-585B-42F3-B88C-E12BC5204CA6}" type="slidenum">
              <a:rPr lang="en-US" altLang="en-US">
                <a:latin typeface="Tahoma" panose="020B0604030504040204" pitchFamily="34" charset="0"/>
              </a:rPr>
              <a:pPr eaLnBrk="1" hangingPunct="1"/>
              <a:t>46</a:t>
            </a:fld>
            <a:endParaRPr lang="en-US" altLang="en-US">
              <a:latin typeface="Tahoma" panose="020B0604030504040204" pitchFamily="34" charset="0"/>
            </a:endParaRPr>
          </a:p>
        </p:txBody>
      </p:sp>
    </p:spTree>
    <p:extLst>
      <p:ext uri="{BB962C8B-B14F-4D97-AF65-F5344CB8AC3E}">
        <p14:creationId xmlns:p14="http://schemas.microsoft.com/office/powerpoint/2010/main" val="31049484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20F6AA-4352-4E1D-8497-E9F3DC420DC9}" type="slidenum">
              <a:rPr lang="en-US" altLang="en-US">
                <a:latin typeface="Tahoma" panose="020B0604030504040204" pitchFamily="34" charset="0"/>
              </a:rPr>
              <a:pPr eaLnBrk="1" hangingPunct="1"/>
              <a:t>47</a:t>
            </a:fld>
            <a:endParaRPr lang="en-US" altLang="en-US">
              <a:latin typeface="Tahoma" panose="020B0604030504040204" pitchFamily="34" charset="0"/>
            </a:endParaRPr>
          </a:p>
        </p:txBody>
      </p:sp>
    </p:spTree>
    <p:extLst>
      <p:ext uri="{BB962C8B-B14F-4D97-AF65-F5344CB8AC3E}">
        <p14:creationId xmlns:p14="http://schemas.microsoft.com/office/powerpoint/2010/main" val="294559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Different corporations</a:t>
            </a:r>
            <a:r>
              <a:rPr lang="en-US" altLang="en-US" baseline="0" dirty="0">
                <a:latin typeface="Arial" panose="020B0604020202020204" pitchFamily="34" charset="0"/>
                <a:cs typeface="Arial" panose="020B0604020202020204" pitchFamily="34" charset="0"/>
              </a:rPr>
              <a:t> have different cultures. Some cultures are more top-down, some are more “grassroots”, and others are a mix. The type of culture will probably influence the approach used to identify and select IS projects.</a:t>
            </a:r>
            <a:endParaRPr lang="en-US" altLang="en-US" dirty="0">
              <a:latin typeface="Arial" panose="020B0604020202020204" pitchFamily="34" charset="0"/>
              <a:cs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EB79E2-3AE3-4FD9-8B09-723F012D4BA0}"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Tree>
    <p:extLst>
      <p:ext uri="{BB962C8B-B14F-4D97-AF65-F5344CB8AC3E}">
        <p14:creationId xmlns:p14="http://schemas.microsoft.com/office/powerpoint/2010/main" val="907777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Each of these approaches to project selection emphasizes a different perspective</a:t>
            </a:r>
            <a:r>
              <a:rPr lang="en-US" altLang="en-US" baseline="0" dirty="0">
                <a:latin typeface="Arial" panose="020B0604020202020204" pitchFamily="34" charset="0"/>
                <a:cs typeface="Arial" panose="020B0604020202020204" pitchFamily="34" charset="0"/>
              </a:rPr>
              <a:t> or combination of perspectives. </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If you recall from chapter 1, </a:t>
            </a:r>
            <a:r>
              <a:rPr lang="en-US" altLang="en-US" baseline="0">
                <a:latin typeface="Arial" panose="020B0604020202020204" pitchFamily="34" charset="0"/>
                <a:cs typeface="Arial" panose="020B0604020202020204" pitchFamily="34" charset="0"/>
              </a:rPr>
              <a:t>there are </a:t>
            </a:r>
            <a:r>
              <a:rPr lang="en-US" altLang="en-US" baseline="0" dirty="0">
                <a:latin typeface="Arial" panose="020B0604020202020204" pitchFamily="34" charset="0"/>
                <a:cs typeface="Arial" panose="020B0604020202020204" pitchFamily="34" charset="0"/>
              </a:rPr>
              <a:t>some factors that favor traditional SDLC and others that favor agile methodologies. Similarly, different factors favor one approach over others when it comes to identifying and selecting IS projects.</a:t>
            </a:r>
            <a:endParaRPr lang="en-US" altLang="en-US" dirty="0">
              <a:latin typeface="Arial" panose="020B0604020202020204" pitchFamily="34" charset="0"/>
              <a:cs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001B6E-5387-4D47-9265-EE9AEB020EC5}"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spTree>
    <p:extLst>
      <p:ext uri="{BB962C8B-B14F-4D97-AF65-F5344CB8AC3E}">
        <p14:creationId xmlns:p14="http://schemas.microsoft.com/office/powerpoint/2010/main" val="709562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concept of a value chain was coined by Michael Porter, a guru</a:t>
            </a:r>
            <a:r>
              <a:rPr lang="en-US" altLang="en-US" baseline="0" dirty="0">
                <a:latin typeface="Arial" panose="020B0604020202020204" pitchFamily="34" charset="0"/>
                <a:cs typeface="Arial" panose="020B0604020202020204" pitchFamily="34" charset="0"/>
              </a:rPr>
              <a:t> in competitive strategy. Porter’s value chain concept include five main business activities: inbound logistics, operations, outbound logistics, marketing and sales, and service. These are supported by internal activities pertaining to firm infrastructure, human resources, technology, and procurement. So, a value chain analysis to rank IS projects will focus on the project’s contribution to the main activities of the value chain. </a:t>
            </a:r>
            <a:r>
              <a:rPr lang="en-US" altLang="en-US" dirty="0">
                <a:latin typeface="Arial" panose="020B0604020202020204" pitchFamily="34" charset="0"/>
                <a:cs typeface="Arial" panose="020B0604020202020204" pitchFamily="34" charset="0"/>
              </a:rPr>
              <a:t> </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13FB78-78DD-4B78-95D1-43B2FE5C5CA4}" type="slidenum">
              <a:rPr lang="en-US" altLang="en-US">
                <a:latin typeface="Tahoma" panose="020B0604030504040204" pitchFamily="34" charset="0"/>
              </a:rPr>
              <a:pPr eaLnBrk="1" hangingPunct="1"/>
              <a:t>7</a:t>
            </a:fld>
            <a:endParaRPr lang="en-US" altLang="en-US">
              <a:latin typeface="Tahoma" panose="020B0604030504040204" pitchFamily="34" charset="0"/>
            </a:endParaRPr>
          </a:p>
        </p:txBody>
      </p:sp>
    </p:spTree>
    <p:extLst>
      <p:ext uri="{BB962C8B-B14F-4D97-AF65-F5344CB8AC3E}">
        <p14:creationId xmlns:p14="http://schemas.microsoft.com/office/powerpoint/2010/main" val="26631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a:t>
            </a:r>
            <a:r>
              <a:rPr lang="en-US" altLang="en-US" baseline="0" dirty="0">
                <a:latin typeface="Arial" panose="020B0604020202020204" pitchFamily="34" charset="0"/>
                <a:cs typeface="Arial" panose="020B0604020202020204" pitchFamily="34" charset="0"/>
              </a:rPr>
              <a:t> is a picture of the value chain. It’s all about input, processing, and output, as you can see. Each phase of the value chain involves some business unit(s) of the organization. An information system will address the need of some element(s) of the value chain.</a:t>
            </a:r>
            <a:endParaRPr lang="en-US" altLang="en-US" dirty="0">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42CF7-079D-4998-911E-88F9FF716618}"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spTree>
    <p:extLst>
      <p:ext uri="{BB962C8B-B14F-4D97-AF65-F5344CB8AC3E}">
        <p14:creationId xmlns:p14="http://schemas.microsoft.com/office/powerpoint/2010/main" val="920704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In addition to value chain analysis, there are other ways to characterize</a:t>
            </a:r>
            <a:r>
              <a:rPr lang="en-US" altLang="en-US" baseline="0" dirty="0">
                <a:latin typeface="Arial" panose="020B0604020202020204" pitchFamily="34" charset="0"/>
                <a:cs typeface="Arial" panose="020B0604020202020204" pitchFamily="34" charset="0"/>
              </a:rPr>
              <a:t> the evaluation criteria for project selection. </a:t>
            </a:r>
            <a:r>
              <a:rPr lang="en-US" altLang="en-US" dirty="0">
                <a:latin typeface="Arial" panose="020B0604020202020204" pitchFamily="34" charset="0"/>
                <a:cs typeface="Arial" panose="020B0604020202020204" pitchFamily="34" charset="0"/>
              </a:rPr>
              <a:t>Some of these have to do with cost/benefit analysis, some have to do with how realistic or doable the project is, some have to do with how important it is for the company’s strategic focus, some have to do with assessing risk. We’ll talk about all of these in the next few</a:t>
            </a:r>
            <a:r>
              <a:rPr lang="en-US" altLang="en-US" baseline="0" dirty="0">
                <a:latin typeface="Arial" panose="020B0604020202020204" pitchFamily="34" charset="0"/>
                <a:cs typeface="Arial" panose="020B0604020202020204" pitchFamily="34" charset="0"/>
              </a:rPr>
              <a:t> slides.</a:t>
            </a:r>
            <a:r>
              <a:rPr lang="en-US" altLang="en-US" dirty="0">
                <a:latin typeface="Arial" panose="020B0604020202020204" pitchFamily="34" charset="0"/>
                <a:cs typeface="Arial" panose="020B0604020202020204" pitchFamily="34" charset="0"/>
              </a:rPr>
              <a:t> </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68143D-BD9C-4539-8EA3-EA43C8E7C243}"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Tree>
    <p:extLst>
      <p:ext uri="{BB962C8B-B14F-4D97-AF65-F5344CB8AC3E}">
        <p14:creationId xmlns:p14="http://schemas.microsoft.com/office/powerpoint/2010/main" val="38095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51829253"/>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0240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69401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7896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xfrm>
            <a:off x="1905000" y="6248400"/>
            <a:ext cx="5638800" cy="457200"/>
          </a:xfrm>
          <a:prstGeom prst="rect">
            <a:avLst/>
          </a:prstGeom>
        </p:spPr>
        <p:txBody>
          <a:bodyPr/>
          <a:lstStyle>
            <a:lvl1pPr>
              <a:defRPr/>
            </a:lvl1pPr>
          </a:lstStyle>
          <a:p>
            <a:pPr>
              <a:defRPr/>
            </a:pPr>
            <a:r>
              <a:rPr lang="en-US"/>
              <a:t>Copyright © 2014 Pearson Education, Inc. Publishing as Prentice Hall </a:t>
            </a:r>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a:lvl1pPr>
          </a:lstStyle>
          <a:p>
            <a:fld id="{E49A35FB-FC7E-407E-A873-A92D8EE1AB96}" type="slidenum">
              <a:rPr lang="en-US" altLang="en-US"/>
              <a:pPr/>
              <a:t>‹#›</a:t>
            </a:fld>
            <a:endParaRPr lang="en-US" alt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pPr>
              <a:defRPr/>
            </a:pPr>
            <a:r>
              <a:rPr lang="en-US"/>
              <a:t>Chapter 4</a:t>
            </a:r>
          </a:p>
        </p:txBody>
      </p:sp>
    </p:spTree>
    <p:extLst>
      <p:ext uri="{BB962C8B-B14F-4D97-AF65-F5344CB8AC3E}">
        <p14:creationId xmlns:p14="http://schemas.microsoft.com/office/powerpoint/2010/main" val="122376846"/>
      </p:ext>
    </p:extLst>
  </p:cSld>
  <p:clrMapOvr>
    <a:overrideClrMapping bg1="lt1" tx1="dk1" bg2="lt2" tx2="dk2" accent1="accent1" accent2="accent2" accent3="accent3" accent4="accent4" accent5="accent5" accent6="accent6" hlink="hlink" folHlink="folHlink"/>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cs typeface="Arial"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Arial"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86737" name="Rectangle 17"/>
          <p:cNvSpPr>
            <a:spLocks noChangeArrowheads="1"/>
          </p:cNvSpPr>
          <p:nvPr userDrawn="1"/>
        </p:nvSpPr>
        <p:spPr bwMode="auto">
          <a:xfrm>
            <a:off x="3276600" y="6153150"/>
            <a:ext cx="2895600" cy="476250"/>
          </a:xfrm>
          <a:prstGeom prst="rect">
            <a:avLst/>
          </a:prstGeom>
          <a:noFill/>
          <a:ln w="9525">
            <a:noFill/>
            <a:miter lim="800000"/>
            <a:headEnd/>
            <a:tailEnd/>
          </a:ln>
          <a:effectLst/>
        </p:spPr>
        <p:txBody>
          <a:bodyPr anchor="b"/>
          <a:lstStyle/>
          <a:p>
            <a:pPr algn="ctr">
              <a:defRPr/>
            </a:pPr>
            <a:endParaRPr lang="en-US" sz="1400">
              <a:solidFill>
                <a:srgbClr val="000000"/>
              </a:solidFill>
              <a:effectLst>
                <a:outerShdw blurRad="38100" dist="38100" dir="2700000" algn="tl">
                  <a:srgbClr val="C0C0C0"/>
                </a:outerShdw>
              </a:effectLst>
              <a:latin typeface="Arial" charset="0"/>
              <a:cs typeface="Arial" charset="0"/>
            </a:endParaRPr>
          </a:p>
        </p:txBody>
      </p:sp>
      <p:sp>
        <p:nvSpPr>
          <p:cNvPr id="18"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4</a:t>
            </a:r>
          </a:p>
        </p:txBody>
      </p:sp>
      <p:sp>
        <p:nvSpPr>
          <p:cNvPr id="19"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2017 Pearson Education, Ltd. </a:t>
            </a:r>
          </a:p>
        </p:txBody>
      </p:sp>
      <p:sp>
        <p:nvSpPr>
          <p:cNvPr id="20" name="TextBox 19"/>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4-</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779" r:id="rId1"/>
    <p:sldLayoutId id="2147483773" r:id="rId2"/>
    <p:sldLayoutId id="2147483774" r:id="rId3"/>
    <p:sldLayoutId id="2147483775" r:id="rId4"/>
    <p:sldLayoutId id="2147483780" r:id="rId5"/>
  </p:sldLayoutIdLst>
  <p:transition>
    <p:zoom/>
  </p:transition>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990600" y="4495800"/>
            <a:ext cx="7086600" cy="1752600"/>
          </a:xfrm>
        </p:spPr>
        <p:txBody>
          <a:bodyPr/>
          <a:lstStyle/>
          <a:p>
            <a:pPr eaLnBrk="1" hangingPunct="1"/>
            <a:r>
              <a:rPr lang="en-US" altLang="en-US" sz="3600" b="1" dirty="0"/>
              <a:t>Identifying and Selecting Systems Development Projects</a:t>
            </a:r>
          </a:p>
        </p:txBody>
      </p:sp>
      <p:sp>
        <p:nvSpPr>
          <p:cNvPr id="3075" name="Rectangle 8"/>
          <p:cNvSpPr>
            <a:spLocks noChangeArrowheads="1"/>
          </p:cNvSpPr>
          <p:nvPr/>
        </p:nvSpPr>
        <p:spPr bwMode="auto">
          <a:xfrm>
            <a:off x="914400" y="685800"/>
            <a:ext cx="7467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lang="en-US" altLang="en-US" sz="4000" b="1" dirty="0">
              <a:solidFill>
                <a:schemeClr val="tx2"/>
              </a:solidFill>
            </a:endParaRPr>
          </a:p>
          <a:p>
            <a:pPr algn="ctr" eaLnBrk="1" hangingPunct="1">
              <a:lnSpc>
                <a:spcPct val="75000"/>
              </a:lnSpc>
            </a:pPr>
            <a:endParaRPr lang="en-US" altLang="en-US" sz="4000" b="1" dirty="0">
              <a:solidFill>
                <a:schemeClr val="tx2"/>
              </a:solidFill>
            </a:endParaRPr>
          </a:p>
          <a:p>
            <a:pPr algn="ctr" eaLnBrk="1" hangingPunct="1"/>
            <a:r>
              <a:rPr lang="en-US" altLang="en-US" sz="4000" b="1" dirty="0">
                <a:solidFill>
                  <a:schemeClr val="tx2"/>
                </a:solidFill>
              </a:rPr>
              <a:t>Modern Systems Analysis</a:t>
            </a:r>
            <a:br>
              <a:rPr lang="en-US" altLang="en-US" sz="4000" b="1" dirty="0">
                <a:solidFill>
                  <a:schemeClr val="tx2"/>
                </a:solidFill>
              </a:rPr>
            </a:br>
            <a:r>
              <a:rPr lang="en-US" altLang="en-US" sz="4000" b="1" dirty="0">
                <a:solidFill>
                  <a:schemeClr val="tx2"/>
                </a:solidFill>
              </a:rPr>
              <a:t>and Design</a:t>
            </a:r>
            <a:br>
              <a:rPr lang="en-US" altLang="en-US" sz="4000" b="1" dirty="0">
                <a:solidFill>
                  <a:schemeClr val="tx2"/>
                </a:solidFill>
              </a:rPr>
            </a:br>
            <a:r>
              <a:rPr lang="en-US" altLang="en-US" sz="2400" b="1" dirty="0">
                <a:solidFill>
                  <a:schemeClr val="tx2"/>
                </a:solidFill>
              </a:rPr>
              <a:t>Eighth Edition, Global Edition </a:t>
            </a:r>
            <a:br>
              <a:rPr lang="en-US" altLang="en-US" sz="4000" b="1" dirty="0">
                <a:solidFill>
                  <a:schemeClr val="tx2"/>
                </a:solidFill>
              </a:rPr>
            </a:br>
            <a:br>
              <a:rPr lang="en-US" altLang="en-US" sz="4000" b="1" dirty="0">
                <a:solidFill>
                  <a:schemeClr val="tx2"/>
                </a:solidFill>
              </a:rPr>
            </a:br>
            <a:r>
              <a:rPr lang="en-US" altLang="en-US" sz="2800" b="1" dirty="0">
                <a:solidFill>
                  <a:schemeClr val="tx2"/>
                </a:solidFill>
              </a:rPr>
              <a:t>Joseph S. Valacich</a:t>
            </a:r>
            <a:br>
              <a:rPr lang="en-US" altLang="en-US" sz="2800" b="1" dirty="0">
                <a:solidFill>
                  <a:schemeClr val="tx2"/>
                </a:solidFill>
              </a:rPr>
            </a:br>
            <a:r>
              <a:rPr lang="en-US" altLang="en-US" sz="2800" b="1" dirty="0">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en-US" sz="3200"/>
              <a:t>The Process of Identifying and Selecting IS Development Projects (Cont.)</a:t>
            </a:r>
          </a:p>
        </p:txBody>
      </p:sp>
      <p:sp>
        <p:nvSpPr>
          <p:cNvPr id="23558" name="Rectangle 3"/>
          <p:cNvSpPr>
            <a:spLocks noGrp="1" noChangeArrowheads="1"/>
          </p:cNvSpPr>
          <p:nvPr>
            <p:ph type="body" idx="1"/>
          </p:nvPr>
        </p:nvSpPr>
        <p:spPr/>
        <p:txBody>
          <a:bodyPr/>
          <a:lstStyle/>
          <a:p>
            <a:pPr marL="514350" indent="-514350" eaLnBrk="1" hangingPunct="1">
              <a:buFont typeface="Arial" charset="0"/>
              <a:buAutoNum type="arabicPeriod" startAt="3"/>
              <a:defRPr/>
            </a:pPr>
            <a:r>
              <a:rPr lang="en-US" i="1" dirty="0"/>
              <a:t>Selecting IS development projects</a:t>
            </a:r>
          </a:p>
          <a:p>
            <a:pPr marL="914400" lvl="1" indent="-457200" eaLnBrk="1" hangingPunct="1">
              <a:defRPr/>
            </a:pPr>
            <a:r>
              <a:rPr lang="en-US" dirty="0"/>
              <a:t>Based on various factors</a:t>
            </a:r>
          </a:p>
          <a:p>
            <a:pPr marL="914400" lvl="1" indent="-457200" eaLnBrk="1" hangingPunct="1">
              <a:defRPr/>
            </a:pPr>
            <a:r>
              <a:rPr lang="en-US" dirty="0"/>
              <a:t>Both short- and long-term projects considered</a:t>
            </a:r>
          </a:p>
          <a:p>
            <a:pPr marL="914400" lvl="1" indent="-457200" eaLnBrk="1" hangingPunct="1">
              <a:defRPr/>
            </a:pPr>
            <a:r>
              <a:rPr lang="en-US" dirty="0"/>
              <a:t>Most likely to achieve business objectives selected</a:t>
            </a:r>
          </a:p>
          <a:p>
            <a:pPr marL="914400" lvl="1" indent="-457200" eaLnBrk="1" hangingPunct="1">
              <a:defRPr/>
            </a:pPr>
            <a:r>
              <a:rPr lang="en-US" dirty="0"/>
              <a:t>A very important and ongoing activity</a:t>
            </a:r>
          </a:p>
          <a:p>
            <a:pPr lvl="1" eaLnBrk="1" hangingPunct="1">
              <a:defRPr/>
            </a:pPr>
            <a:endParaRPr lang="en-US" dirty="0"/>
          </a:p>
        </p:txBody>
      </p:sp>
    </p:spTree>
    <p:extLst>
      <p:ext uri="{BB962C8B-B14F-4D97-AF65-F5344CB8AC3E}">
        <p14:creationId xmlns:p14="http://schemas.microsoft.com/office/powerpoint/2010/main" val="357471969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title"/>
          </p:nvPr>
        </p:nvSpPr>
        <p:spPr/>
        <p:txBody>
          <a:bodyPr/>
          <a:lstStyle/>
          <a:p>
            <a:pPr eaLnBrk="1" hangingPunct="1"/>
            <a:r>
              <a:rPr lang="en-US" altLang="en-US" sz="3200"/>
              <a:t>The Process of Identifying and Selecting IS Development Projects (Cont.)</a:t>
            </a:r>
          </a:p>
        </p:txBody>
      </p:sp>
      <p:pic>
        <p:nvPicPr>
          <p:cNvPr id="24582" name="Picture 7" descr="Nonam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781175"/>
            <a:ext cx="70389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8"/>
          <p:cNvSpPr>
            <a:spLocks noChangeArrowheads="1"/>
          </p:cNvSpPr>
          <p:nvPr/>
        </p:nvSpPr>
        <p:spPr bwMode="auto">
          <a:xfrm>
            <a:off x="5029200" y="4953000"/>
            <a:ext cx="381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4-3</a:t>
            </a:r>
          </a:p>
          <a:p>
            <a:pPr eaLnBrk="1" hangingPunct="1"/>
            <a:r>
              <a:rPr lang="en-US" altLang="en-US" dirty="0"/>
              <a:t>Project selection decisions must consider numerous factors and can have numerous outcomes</a:t>
            </a:r>
          </a:p>
        </p:txBody>
      </p:sp>
    </p:spTree>
    <p:extLst>
      <p:ext uri="{BB962C8B-B14F-4D97-AF65-F5344CB8AC3E}">
        <p14:creationId xmlns:p14="http://schemas.microsoft.com/office/powerpoint/2010/main" val="4121533903"/>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en-US" sz="3200"/>
              <a:t>The Process of Identifying and Selecting IS Development Projects (Cont.)</a:t>
            </a:r>
          </a:p>
        </p:txBody>
      </p:sp>
      <p:sp>
        <p:nvSpPr>
          <p:cNvPr id="25606" name="Rectangle 3"/>
          <p:cNvSpPr>
            <a:spLocks noGrp="1" noChangeArrowheads="1"/>
          </p:cNvSpPr>
          <p:nvPr>
            <p:ph type="body" idx="1"/>
          </p:nvPr>
        </p:nvSpPr>
        <p:spPr/>
        <p:txBody>
          <a:bodyPr/>
          <a:lstStyle/>
          <a:p>
            <a:pPr eaLnBrk="1" hangingPunct="1"/>
            <a:r>
              <a:rPr lang="en-US" altLang="en-US"/>
              <a:t>One method for deciding among different projects or alternative designs:</a:t>
            </a:r>
          </a:p>
          <a:p>
            <a:pPr marL="914400" lvl="1" indent="-457200" eaLnBrk="1" hangingPunct="1"/>
            <a:r>
              <a:rPr lang="en-US" altLang="en-US"/>
              <a:t>For each requirement or constraint: </a:t>
            </a:r>
          </a:p>
          <a:p>
            <a:pPr marL="914400" lvl="1" indent="-457200" eaLnBrk="1" hangingPunct="1">
              <a:buFont typeface="Wingdings" panose="05000000000000000000" pitchFamily="2" charset="2"/>
              <a:buNone/>
            </a:pPr>
            <a:r>
              <a:rPr lang="en-US" altLang="en-US"/>
              <a:t>	Score = weight X rating</a:t>
            </a:r>
          </a:p>
          <a:p>
            <a:pPr marL="914400" lvl="1" indent="-457200" eaLnBrk="1" hangingPunct="1"/>
            <a:r>
              <a:rPr lang="en-US" altLang="en-US"/>
              <a:t>Each alternative: sum scores across requirements/constraints</a:t>
            </a:r>
          </a:p>
          <a:p>
            <a:pPr marL="914400" lvl="1" indent="-457200" eaLnBrk="1" hangingPunct="1"/>
            <a:r>
              <a:rPr lang="en-US" altLang="en-US"/>
              <a:t>Alternative with highest score wins</a:t>
            </a:r>
          </a:p>
        </p:txBody>
      </p:sp>
    </p:spTree>
    <p:extLst>
      <p:ext uri="{BB962C8B-B14F-4D97-AF65-F5344CB8AC3E}">
        <p14:creationId xmlns:p14="http://schemas.microsoft.com/office/powerpoint/2010/main" val="3688296533"/>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en-US" sz="3200"/>
              <a:t>The Process of Identifying and Selecting IS Development Projects (Cont.)</a:t>
            </a:r>
          </a:p>
        </p:txBody>
      </p:sp>
      <p:sp>
        <p:nvSpPr>
          <p:cNvPr id="26631" name="Rectangle 8"/>
          <p:cNvSpPr>
            <a:spLocks noChangeArrowheads="1"/>
          </p:cNvSpPr>
          <p:nvPr/>
        </p:nvSpPr>
        <p:spPr bwMode="auto">
          <a:xfrm>
            <a:off x="7086600" y="2438400"/>
            <a:ext cx="1905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4-4</a:t>
            </a:r>
          </a:p>
          <a:p>
            <a:pPr eaLnBrk="1" hangingPunct="1"/>
            <a:r>
              <a:rPr lang="en-US" altLang="en-US" dirty="0"/>
              <a:t>Alternative projects and system design</a:t>
            </a:r>
          </a:p>
          <a:p>
            <a:pPr eaLnBrk="1" hangingPunct="1"/>
            <a:r>
              <a:rPr lang="en-US" altLang="en-US" dirty="0"/>
              <a:t>decisions can be assisted using weighted</a:t>
            </a:r>
          </a:p>
          <a:p>
            <a:pPr eaLnBrk="1" hangingPunct="1"/>
            <a:r>
              <a:rPr lang="en-US" altLang="en-US" dirty="0"/>
              <a:t>multicriteria analysis</a:t>
            </a:r>
          </a:p>
        </p:txBody>
      </p:sp>
      <p:pic>
        <p:nvPicPr>
          <p:cNvPr id="3" name="Picture 2"/>
          <p:cNvPicPr>
            <a:picLocks noChangeAspect="1"/>
          </p:cNvPicPr>
          <p:nvPr/>
        </p:nvPicPr>
        <p:blipFill>
          <a:blip r:embed="rId3" cstate="print"/>
          <a:stretch>
            <a:fillRect/>
          </a:stretch>
        </p:blipFill>
        <p:spPr>
          <a:xfrm>
            <a:off x="381000" y="1817914"/>
            <a:ext cx="6587141" cy="4267200"/>
          </a:xfrm>
          <a:prstGeom prst="rect">
            <a:avLst/>
          </a:prstGeom>
        </p:spPr>
      </p:pic>
    </p:spTree>
    <p:extLst>
      <p:ext uri="{BB962C8B-B14F-4D97-AF65-F5344CB8AC3E}">
        <p14:creationId xmlns:p14="http://schemas.microsoft.com/office/powerpoint/2010/main" val="3692560879"/>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ltLang="en-US"/>
              <a:t>Deliverables and Outcomes</a:t>
            </a:r>
          </a:p>
        </p:txBody>
      </p:sp>
      <p:sp>
        <p:nvSpPr>
          <p:cNvPr id="27654" name="Rectangle 3"/>
          <p:cNvSpPr>
            <a:spLocks noGrp="1" noChangeArrowheads="1"/>
          </p:cNvSpPr>
          <p:nvPr>
            <p:ph type="body" idx="1"/>
          </p:nvPr>
        </p:nvSpPr>
        <p:spPr/>
        <p:txBody>
          <a:bodyPr/>
          <a:lstStyle/>
          <a:p>
            <a:pPr eaLnBrk="1" hangingPunct="1"/>
            <a:r>
              <a:rPr lang="en-US" altLang="en-US" sz="2800"/>
              <a:t>Primary deliverable from the first part of the planning phase is a schedule of specific IS development projects.</a:t>
            </a:r>
          </a:p>
          <a:p>
            <a:pPr eaLnBrk="1" hangingPunct="1"/>
            <a:r>
              <a:rPr lang="en-US" altLang="en-US" sz="2800"/>
              <a:t>Outcome of the next part of the planning phase—project initiation and planning—is the assurance that careful consideration was given to project selection and each project can help the organization reach its goals.</a:t>
            </a:r>
          </a:p>
        </p:txBody>
      </p:sp>
    </p:spTree>
    <p:extLst>
      <p:ext uri="{BB962C8B-B14F-4D97-AF65-F5344CB8AC3E}">
        <p14:creationId xmlns:p14="http://schemas.microsoft.com/office/powerpoint/2010/main" val="29514194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n-US" altLang="en-US"/>
              <a:t>Deliverables and Outcomes (Cont.)</a:t>
            </a:r>
          </a:p>
        </p:txBody>
      </p:sp>
      <p:sp>
        <p:nvSpPr>
          <p:cNvPr id="28678" name="Rectangle 3"/>
          <p:cNvSpPr>
            <a:spLocks noGrp="1" noChangeArrowheads="1"/>
          </p:cNvSpPr>
          <p:nvPr>
            <p:ph type="body" idx="1"/>
          </p:nvPr>
        </p:nvSpPr>
        <p:spPr/>
        <p:txBody>
          <a:bodyPr/>
          <a:lstStyle/>
          <a:p>
            <a:pPr eaLnBrk="1" hangingPunct="1"/>
            <a:r>
              <a:rPr lang="en-US" altLang="en-US" b="1"/>
              <a:t>Incremental commitment</a:t>
            </a:r>
            <a:r>
              <a:rPr lang="en-US" altLang="en-US"/>
              <a:t>: a strategy in systems analysis and design in which the project is reviewed after each phase and continuation of the project is rejustified</a:t>
            </a:r>
          </a:p>
        </p:txBody>
      </p:sp>
    </p:spTree>
    <p:extLst>
      <p:ext uri="{BB962C8B-B14F-4D97-AF65-F5344CB8AC3E}">
        <p14:creationId xmlns:p14="http://schemas.microsoft.com/office/powerpoint/2010/main" val="163723412"/>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ltLang="en-US"/>
              <a:t>Deliverables and Outcomes (Cont.)</a:t>
            </a:r>
          </a:p>
        </p:txBody>
      </p:sp>
      <p:pic>
        <p:nvPicPr>
          <p:cNvPr id="297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771650"/>
            <a:ext cx="6858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3"/>
          <p:cNvSpPr>
            <a:spLocks noChangeArrowheads="1"/>
          </p:cNvSpPr>
          <p:nvPr/>
        </p:nvSpPr>
        <p:spPr bwMode="auto">
          <a:xfrm>
            <a:off x="3124200" y="5248275"/>
            <a:ext cx="5791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4-5</a:t>
            </a:r>
          </a:p>
          <a:p>
            <a:pPr eaLnBrk="1" hangingPunct="1"/>
            <a:r>
              <a:rPr lang="en-US" altLang="en-US"/>
              <a:t>Information systems development projects come from both top-down and bottom-up initiatives.</a:t>
            </a:r>
          </a:p>
        </p:txBody>
      </p:sp>
    </p:spTree>
    <p:extLst>
      <p:ext uri="{BB962C8B-B14F-4D97-AF65-F5344CB8AC3E}">
        <p14:creationId xmlns:p14="http://schemas.microsoft.com/office/powerpoint/2010/main" val="412924254"/>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ltLang="en-US" sz="4000" dirty="0"/>
              <a:t>Corporate and Information Systems Planning</a:t>
            </a:r>
          </a:p>
        </p:txBody>
      </p:sp>
      <p:sp>
        <p:nvSpPr>
          <p:cNvPr id="30726" name="Rectangle 3"/>
          <p:cNvSpPr>
            <a:spLocks noGrp="1" noChangeArrowheads="1"/>
          </p:cNvSpPr>
          <p:nvPr>
            <p:ph type="body" idx="1"/>
          </p:nvPr>
        </p:nvSpPr>
        <p:spPr/>
        <p:txBody>
          <a:bodyPr/>
          <a:lstStyle/>
          <a:p>
            <a:pPr eaLnBrk="1" hangingPunct="1"/>
            <a:r>
              <a:rPr lang="en-US" altLang="en-US"/>
              <a:t>To benefit from a planning-based approach for identifying and selecting projects, an organization must:</a:t>
            </a:r>
          </a:p>
          <a:p>
            <a:pPr marL="914400" lvl="1" indent="-457200" eaLnBrk="1" hangingPunct="1"/>
            <a:r>
              <a:rPr lang="en-US" altLang="en-US"/>
              <a:t>Analyze its information needs thoroughly.</a:t>
            </a:r>
          </a:p>
          <a:p>
            <a:pPr marL="914400" lvl="1" indent="-457200" eaLnBrk="1" hangingPunct="1"/>
            <a:r>
              <a:rPr lang="en-US" altLang="en-US"/>
              <a:t>Plan its projects carefully.</a:t>
            </a:r>
          </a:p>
          <a:p>
            <a:pPr eaLnBrk="1" hangingPunct="1"/>
            <a:endParaRPr lang="en-US" altLang="en-US"/>
          </a:p>
        </p:txBody>
      </p:sp>
    </p:spTree>
    <p:extLst>
      <p:ext uri="{BB962C8B-B14F-4D97-AF65-F5344CB8AC3E}">
        <p14:creationId xmlns:p14="http://schemas.microsoft.com/office/powerpoint/2010/main" val="3317399218"/>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altLang="en-US" sz="4000"/>
              <a:t>Reasons for Importance of Improved Planning</a:t>
            </a:r>
          </a:p>
        </p:txBody>
      </p:sp>
      <p:sp>
        <p:nvSpPr>
          <p:cNvPr id="31750" name="Rectangle 3"/>
          <p:cNvSpPr>
            <a:spLocks noGrp="1" noChangeArrowheads="1"/>
          </p:cNvSpPr>
          <p:nvPr>
            <p:ph type="body" idx="1"/>
          </p:nvPr>
        </p:nvSpPr>
        <p:spPr/>
        <p:txBody>
          <a:bodyPr/>
          <a:lstStyle/>
          <a:p>
            <a:pPr eaLnBrk="1" hangingPunct="1"/>
            <a:r>
              <a:rPr lang="en-US" altLang="en-US" sz="2800" dirty="0"/>
              <a:t>Increasing cost of information systems (40% of organizational expense)</a:t>
            </a:r>
          </a:p>
          <a:p>
            <a:pPr eaLnBrk="1" hangingPunct="1"/>
            <a:r>
              <a:rPr lang="en-US" altLang="en-US" sz="2800" dirty="0"/>
              <a:t>Lack of cross-organizational applications and systems</a:t>
            </a:r>
          </a:p>
          <a:p>
            <a:pPr eaLnBrk="1" hangingPunct="1"/>
            <a:r>
              <a:rPr lang="en-US" altLang="en-US" sz="2800" dirty="0"/>
              <a:t>Systems don’t address critical strategic problems</a:t>
            </a:r>
          </a:p>
          <a:p>
            <a:pPr eaLnBrk="1" hangingPunct="1"/>
            <a:r>
              <a:rPr lang="en-US" altLang="en-US" sz="2800" dirty="0"/>
              <a:t>Too much data redundancy, lack of data quality</a:t>
            </a:r>
          </a:p>
          <a:p>
            <a:pPr eaLnBrk="1" hangingPunct="1"/>
            <a:r>
              <a:rPr lang="en-US" altLang="en-US" sz="2800" dirty="0"/>
              <a:t>High system maintenance costs</a:t>
            </a:r>
          </a:p>
          <a:p>
            <a:pPr eaLnBrk="1" hangingPunct="1"/>
            <a:r>
              <a:rPr lang="en-US" altLang="en-US" sz="2800" dirty="0"/>
              <a:t>Long application backlogs</a:t>
            </a:r>
          </a:p>
          <a:p>
            <a:pPr eaLnBrk="1" hangingPunct="1"/>
            <a:endParaRPr lang="en-US" altLang="en-US" sz="2800" dirty="0"/>
          </a:p>
          <a:p>
            <a:pPr eaLnBrk="1" hangingPunct="1"/>
            <a:endParaRPr lang="en-US" altLang="en-US" sz="2800" dirty="0"/>
          </a:p>
          <a:p>
            <a:pPr eaLnBrk="1" hangingPunct="1"/>
            <a:endParaRPr lang="en-US" altLang="en-US" sz="2800" dirty="0"/>
          </a:p>
        </p:txBody>
      </p:sp>
    </p:spTree>
    <p:extLst>
      <p:ext uri="{BB962C8B-B14F-4D97-AF65-F5344CB8AC3E}">
        <p14:creationId xmlns:p14="http://schemas.microsoft.com/office/powerpoint/2010/main" val="49445360"/>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a:xfrm>
            <a:off x="457200" y="76200"/>
            <a:ext cx="8229600" cy="1371600"/>
          </a:xfrm>
        </p:spPr>
        <p:txBody>
          <a:bodyPr/>
          <a:lstStyle/>
          <a:p>
            <a:pPr eaLnBrk="1" hangingPunct="1"/>
            <a:r>
              <a:rPr lang="en-US" altLang="en-US"/>
              <a:t>Corporate Strategic Planning</a:t>
            </a:r>
          </a:p>
        </p:txBody>
      </p:sp>
      <p:sp>
        <p:nvSpPr>
          <p:cNvPr id="32774" name="Rectangle 3"/>
          <p:cNvSpPr>
            <a:spLocks noGrp="1" noChangeArrowheads="1"/>
          </p:cNvSpPr>
          <p:nvPr>
            <p:ph type="body" idx="1"/>
          </p:nvPr>
        </p:nvSpPr>
        <p:spPr>
          <a:xfrm>
            <a:off x="152400" y="1371600"/>
            <a:ext cx="5791200" cy="3886200"/>
          </a:xfrm>
        </p:spPr>
        <p:txBody>
          <a:bodyPr/>
          <a:lstStyle/>
          <a:p>
            <a:pPr eaLnBrk="1" hangingPunct="1"/>
            <a:r>
              <a:rPr lang="en-US" altLang="en-US" dirty="0"/>
              <a:t>Ongoing process that defines mission, objectives, and strategies of an organization</a:t>
            </a:r>
          </a:p>
          <a:p>
            <a:pPr eaLnBrk="1" hangingPunct="1"/>
            <a:r>
              <a:rPr lang="en-US" altLang="en-US" dirty="0"/>
              <a:t>Corporate strategy involves:</a:t>
            </a:r>
          </a:p>
          <a:p>
            <a:pPr lvl="1" eaLnBrk="1" hangingPunct="1"/>
            <a:r>
              <a:rPr lang="en-US" altLang="en-US" dirty="0"/>
              <a:t>Mission statement</a:t>
            </a:r>
          </a:p>
          <a:p>
            <a:pPr lvl="1" eaLnBrk="1" hangingPunct="1"/>
            <a:r>
              <a:rPr lang="en-US" altLang="en-US" dirty="0"/>
              <a:t>Objective statements</a:t>
            </a:r>
          </a:p>
          <a:p>
            <a:pPr lvl="1" eaLnBrk="1" hangingPunct="1"/>
            <a:r>
              <a:rPr lang="en-US" altLang="en-US" dirty="0"/>
              <a:t>Description of competitive strategy</a:t>
            </a:r>
          </a:p>
          <a:p>
            <a:pPr eaLnBrk="1" hangingPunct="1"/>
            <a:endParaRPr lang="en-US" altLang="en-US" dirty="0"/>
          </a:p>
          <a:p>
            <a:pPr eaLnBrk="1" hangingPunct="1"/>
            <a:endParaRPr lang="en-US" altLang="en-US" sz="2800" dirty="0"/>
          </a:p>
        </p:txBody>
      </p:sp>
      <p:pic>
        <p:nvPicPr>
          <p:cNvPr id="3277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457325"/>
            <a:ext cx="250507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1"/>
          <p:cNvSpPr>
            <a:spLocks noChangeArrowheads="1"/>
          </p:cNvSpPr>
          <p:nvPr/>
        </p:nvSpPr>
        <p:spPr bwMode="auto">
          <a:xfrm>
            <a:off x="6172200" y="4876800"/>
            <a:ext cx="2743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4-6</a:t>
            </a:r>
          </a:p>
          <a:p>
            <a:pPr eaLnBrk="1" hangingPunct="1"/>
            <a:r>
              <a:rPr lang="en-US" altLang="en-US"/>
              <a:t>Corporate strategic planning is a three step</a:t>
            </a:r>
          </a:p>
          <a:p>
            <a:pPr eaLnBrk="1" hangingPunct="1"/>
            <a:r>
              <a:rPr lang="en-US" altLang="en-US"/>
              <a:t>Process.</a:t>
            </a:r>
          </a:p>
        </p:txBody>
      </p:sp>
    </p:spTree>
    <p:extLst>
      <p:ext uri="{BB962C8B-B14F-4D97-AF65-F5344CB8AC3E}">
        <p14:creationId xmlns:p14="http://schemas.microsoft.com/office/powerpoint/2010/main" val="154542237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en-US"/>
              <a:t>Learning Objectives</a:t>
            </a:r>
          </a:p>
        </p:txBody>
      </p:sp>
      <p:sp>
        <p:nvSpPr>
          <p:cNvPr id="14342" name="Rectangle 3"/>
          <p:cNvSpPr>
            <a:spLocks noGrp="1" noChangeArrowheads="1"/>
          </p:cNvSpPr>
          <p:nvPr>
            <p:ph type="body" idx="1"/>
          </p:nvPr>
        </p:nvSpPr>
        <p:spPr>
          <a:xfrm>
            <a:off x="457200" y="1752600"/>
            <a:ext cx="8305800" cy="3886200"/>
          </a:xfrm>
        </p:spPr>
        <p:txBody>
          <a:bodyPr/>
          <a:lstStyle/>
          <a:p>
            <a:pPr eaLnBrk="1" hangingPunct="1">
              <a:buClr>
                <a:srgbClr val="BA2212"/>
              </a:buClr>
              <a:buFont typeface="Wingdings" panose="05000000000000000000" pitchFamily="2" charset="2"/>
              <a:buChar char="ü"/>
            </a:pPr>
            <a:r>
              <a:rPr lang="en-US" altLang="en-US" sz="2800" dirty="0"/>
              <a:t>Describe the project identification and selection process.</a:t>
            </a:r>
          </a:p>
          <a:p>
            <a:pPr eaLnBrk="1" hangingPunct="1">
              <a:buClr>
                <a:srgbClr val="BA2212"/>
              </a:buClr>
              <a:buFont typeface="Wingdings" panose="05000000000000000000" pitchFamily="2" charset="2"/>
              <a:buChar char="ü"/>
            </a:pPr>
            <a:r>
              <a:rPr lang="en-US" altLang="en-US" sz="2800" dirty="0"/>
              <a:t>Describe corporate strategic planning and information systems planning process.</a:t>
            </a:r>
          </a:p>
          <a:p>
            <a:pPr eaLnBrk="1" hangingPunct="1">
              <a:buClr>
                <a:srgbClr val="BA2212"/>
              </a:buClr>
              <a:buFont typeface="Wingdings" panose="05000000000000000000" pitchFamily="2" charset="2"/>
              <a:buChar char="ü"/>
            </a:pPr>
            <a:r>
              <a:rPr lang="en-US" sz="2800" dirty="0"/>
              <a:t>Describe the three classes of Internet electronic commerce applications: business-to-consumer, business-to-employee, and business-to-business.</a:t>
            </a:r>
          </a:p>
        </p:txBody>
      </p:sp>
    </p:spTree>
    <p:extLst>
      <p:ext uri="{BB962C8B-B14F-4D97-AF65-F5344CB8AC3E}">
        <p14:creationId xmlns:p14="http://schemas.microsoft.com/office/powerpoint/2010/main" val="2255659012"/>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altLang="en-US" sz="4000"/>
              <a:t>Corporate Strategic Planning (Cont.)</a:t>
            </a:r>
          </a:p>
        </p:txBody>
      </p:sp>
      <p:sp>
        <p:nvSpPr>
          <p:cNvPr id="33798" name="Rectangle 3"/>
          <p:cNvSpPr>
            <a:spLocks noGrp="1" noChangeArrowheads="1"/>
          </p:cNvSpPr>
          <p:nvPr>
            <p:ph type="body" idx="1"/>
          </p:nvPr>
        </p:nvSpPr>
        <p:spPr>
          <a:xfrm>
            <a:off x="381000" y="1752600"/>
            <a:ext cx="8610600" cy="1600200"/>
          </a:xfrm>
        </p:spPr>
        <p:txBody>
          <a:bodyPr/>
          <a:lstStyle/>
          <a:p>
            <a:pPr eaLnBrk="1" hangingPunct="1"/>
            <a:r>
              <a:rPr lang="en-US" altLang="en-US" b="1"/>
              <a:t>Mission statement</a:t>
            </a:r>
            <a:r>
              <a:rPr lang="en-US" altLang="en-US"/>
              <a:t>: a statement that makes it clear what business a company is in</a:t>
            </a:r>
          </a:p>
        </p:txBody>
      </p:sp>
      <p:sp>
        <p:nvSpPr>
          <p:cNvPr id="33800" name="Rectangle 1"/>
          <p:cNvSpPr>
            <a:spLocks noChangeArrowheads="1"/>
          </p:cNvSpPr>
          <p:nvPr/>
        </p:nvSpPr>
        <p:spPr bwMode="auto">
          <a:xfrm>
            <a:off x="5105400" y="3352800"/>
            <a:ext cx="3733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4-7</a:t>
            </a:r>
          </a:p>
          <a:p>
            <a:pPr eaLnBrk="1" hangingPunct="1"/>
            <a:r>
              <a:rPr lang="en-US" altLang="en-US"/>
              <a:t>Mission statement (Pine Valley Furniture)</a:t>
            </a:r>
          </a:p>
        </p:txBody>
      </p:sp>
      <p:pic>
        <p:nvPicPr>
          <p:cNvPr id="2" name="Picture 1"/>
          <p:cNvPicPr>
            <a:picLocks noChangeAspect="1"/>
          </p:cNvPicPr>
          <p:nvPr/>
        </p:nvPicPr>
        <p:blipFill>
          <a:blip r:embed="rId3" cstate="print"/>
          <a:stretch>
            <a:fillRect/>
          </a:stretch>
        </p:blipFill>
        <p:spPr>
          <a:xfrm>
            <a:off x="609155" y="2736570"/>
            <a:ext cx="4496245" cy="3664230"/>
          </a:xfrm>
          <a:prstGeom prst="rect">
            <a:avLst/>
          </a:prstGeom>
        </p:spPr>
      </p:pic>
    </p:spTree>
    <p:extLst>
      <p:ext uri="{BB962C8B-B14F-4D97-AF65-F5344CB8AC3E}">
        <p14:creationId xmlns:p14="http://schemas.microsoft.com/office/powerpoint/2010/main" val="1572152650"/>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ltLang="en-US" sz="4000"/>
              <a:t>Corporate Strategic Planning (Cont.)</a:t>
            </a:r>
          </a:p>
        </p:txBody>
      </p:sp>
      <p:sp>
        <p:nvSpPr>
          <p:cNvPr id="34822" name="Rectangle 3"/>
          <p:cNvSpPr>
            <a:spLocks noGrp="1" noChangeArrowheads="1"/>
          </p:cNvSpPr>
          <p:nvPr>
            <p:ph type="body" idx="1"/>
          </p:nvPr>
        </p:nvSpPr>
        <p:spPr/>
        <p:txBody>
          <a:bodyPr/>
          <a:lstStyle/>
          <a:p>
            <a:pPr eaLnBrk="1" hangingPunct="1"/>
            <a:r>
              <a:rPr lang="en-US" altLang="en-US" b="1" dirty="0"/>
              <a:t>Objective statement</a:t>
            </a:r>
            <a:r>
              <a:rPr lang="en-US" altLang="en-US" dirty="0"/>
              <a:t>: a series of statements that express an organization’s qualitative and quantitative goals for reaching a desired future position</a:t>
            </a:r>
          </a:p>
          <a:p>
            <a:pPr eaLnBrk="1" hangingPunct="1"/>
            <a:endParaRPr lang="en-US" altLang="en-US" dirty="0"/>
          </a:p>
          <a:p>
            <a:pPr eaLnBrk="1" hangingPunct="1"/>
            <a:r>
              <a:rPr lang="en-US" altLang="en-US" dirty="0"/>
              <a:t>Sometimes called “critical success factors”</a:t>
            </a:r>
          </a:p>
        </p:txBody>
      </p:sp>
    </p:spTree>
    <p:extLst>
      <p:ext uri="{BB962C8B-B14F-4D97-AF65-F5344CB8AC3E}">
        <p14:creationId xmlns:p14="http://schemas.microsoft.com/office/powerpoint/2010/main" val="2412958133"/>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ltLang="en-US" sz="4000"/>
              <a:t>Corporate Strategic Planning (Cont.)</a:t>
            </a:r>
          </a:p>
        </p:txBody>
      </p:sp>
      <p:sp>
        <p:nvSpPr>
          <p:cNvPr id="35847" name="Rectangle 8"/>
          <p:cNvSpPr>
            <a:spLocks noChangeArrowheads="1"/>
          </p:cNvSpPr>
          <p:nvPr/>
        </p:nvSpPr>
        <p:spPr bwMode="auto">
          <a:xfrm>
            <a:off x="7467600" y="3276600"/>
            <a:ext cx="1524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4-8</a:t>
            </a:r>
          </a:p>
          <a:p>
            <a:pPr eaLnBrk="1" hangingPunct="1"/>
            <a:r>
              <a:rPr lang="en-US" altLang="en-US" dirty="0"/>
              <a:t>Statement of Corporate Objectives</a:t>
            </a:r>
          </a:p>
          <a:p>
            <a:pPr eaLnBrk="1" hangingPunct="1"/>
            <a:r>
              <a:rPr lang="en-US" altLang="en-US" dirty="0"/>
              <a:t>(Pine Valley Furniture)</a:t>
            </a:r>
          </a:p>
        </p:txBody>
      </p:sp>
      <p:pic>
        <p:nvPicPr>
          <p:cNvPr id="2" name="Picture 1"/>
          <p:cNvPicPr>
            <a:picLocks noChangeAspect="1"/>
          </p:cNvPicPr>
          <p:nvPr/>
        </p:nvPicPr>
        <p:blipFill>
          <a:blip r:embed="rId3" cstate="print"/>
          <a:stretch>
            <a:fillRect/>
          </a:stretch>
        </p:blipFill>
        <p:spPr>
          <a:xfrm>
            <a:off x="228600" y="1828800"/>
            <a:ext cx="7167625" cy="4267200"/>
          </a:xfrm>
          <a:prstGeom prst="rect">
            <a:avLst/>
          </a:prstGeom>
        </p:spPr>
      </p:pic>
    </p:spTree>
    <p:extLst>
      <p:ext uri="{BB962C8B-B14F-4D97-AF65-F5344CB8AC3E}">
        <p14:creationId xmlns:p14="http://schemas.microsoft.com/office/powerpoint/2010/main" val="2882464416"/>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ltLang="en-US" sz="4000"/>
              <a:t>Corporate Strategic Planning (Cont.)</a:t>
            </a:r>
          </a:p>
        </p:txBody>
      </p:sp>
      <p:sp>
        <p:nvSpPr>
          <p:cNvPr id="36870" name="Rectangle 3"/>
          <p:cNvSpPr>
            <a:spLocks noGrp="1" noChangeArrowheads="1"/>
          </p:cNvSpPr>
          <p:nvPr>
            <p:ph type="body" idx="1"/>
          </p:nvPr>
        </p:nvSpPr>
        <p:spPr/>
        <p:txBody>
          <a:bodyPr/>
          <a:lstStyle/>
          <a:p>
            <a:pPr eaLnBrk="1" hangingPunct="1"/>
            <a:r>
              <a:rPr lang="en-US" altLang="en-US" b="1"/>
              <a:t>Competitive strategy</a:t>
            </a:r>
            <a:r>
              <a:rPr lang="en-US" altLang="en-US"/>
              <a:t>: the method by which an organization attempts to achieve its mission and objectives</a:t>
            </a:r>
          </a:p>
          <a:p>
            <a:pPr eaLnBrk="1" hangingPunct="1"/>
            <a:r>
              <a:rPr lang="en-US" altLang="en-US"/>
              <a:t>Main types:</a:t>
            </a:r>
          </a:p>
          <a:p>
            <a:pPr lvl="1" eaLnBrk="1" hangingPunct="1"/>
            <a:r>
              <a:rPr lang="en-US" altLang="en-US"/>
              <a:t>Low-cost producer </a:t>
            </a:r>
          </a:p>
          <a:p>
            <a:pPr lvl="1" eaLnBrk="1" hangingPunct="1"/>
            <a:r>
              <a:rPr lang="en-US" altLang="en-US"/>
              <a:t>Product differentiation</a:t>
            </a:r>
          </a:p>
          <a:p>
            <a:pPr lvl="1" eaLnBrk="1" hangingPunct="1"/>
            <a:r>
              <a:rPr lang="en-US" altLang="en-US"/>
              <a:t>Product focus or niche</a:t>
            </a:r>
          </a:p>
        </p:txBody>
      </p:sp>
    </p:spTree>
    <p:extLst>
      <p:ext uri="{BB962C8B-B14F-4D97-AF65-F5344CB8AC3E}">
        <p14:creationId xmlns:p14="http://schemas.microsoft.com/office/powerpoint/2010/main" val="3331343037"/>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p:txBody>
          <a:bodyPr/>
          <a:lstStyle/>
          <a:p>
            <a:r>
              <a:rPr lang="en-US" altLang="en-US"/>
              <a:t>Corporate Strategic Planning (Cont.)</a:t>
            </a:r>
          </a:p>
        </p:txBody>
      </p:sp>
      <p:pic>
        <p:nvPicPr>
          <p:cNvPr id="2" name="Picture 1"/>
          <p:cNvPicPr>
            <a:picLocks noChangeAspect="1"/>
          </p:cNvPicPr>
          <p:nvPr/>
        </p:nvPicPr>
        <p:blipFill>
          <a:blip r:embed="rId3" cstate="print"/>
          <a:stretch>
            <a:fillRect/>
          </a:stretch>
        </p:blipFill>
        <p:spPr>
          <a:xfrm>
            <a:off x="112806" y="2057400"/>
            <a:ext cx="9031194" cy="4038600"/>
          </a:xfrm>
          <a:prstGeom prst="rect">
            <a:avLst/>
          </a:prstGeom>
        </p:spPr>
      </p:pic>
    </p:spTree>
    <p:extLst>
      <p:ext uri="{BB962C8B-B14F-4D97-AF65-F5344CB8AC3E}">
        <p14:creationId xmlns:p14="http://schemas.microsoft.com/office/powerpoint/2010/main" val="2960102862"/>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457200" y="457200"/>
            <a:ext cx="8534400" cy="1371600"/>
          </a:xfrm>
        </p:spPr>
        <p:txBody>
          <a:bodyPr/>
          <a:lstStyle/>
          <a:p>
            <a:pPr eaLnBrk="1" hangingPunct="1"/>
            <a:r>
              <a:rPr lang="en-US" altLang="en-US" sz="4000" dirty="0"/>
              <a:t>Information Systems Planning (ISP)</a:t>
            </a:r>
          </a:p>
        </p:txBody>
      </p:sp>
      <p:sp>
        <p:nvSpPr>
          <p:cNvPr id="38918" name="Rectangle 3"/>
          <p:cNvSpPr>
            <a:spLocks noGrp="1" noChangeArrowheads="1"/>
          </p:cNvSpPr>
          <p:nvPr>
            <p:ph type="body" idx="1"/>
          </p:nvPr>
        </p:nvSpPr>
        <p:spPr>
          <a:xfrm>
            <a:off x="457200" y="1447800"/>
            <a:ext cx="8534400" cy="4419600"/>
          </a:xfrm>
        </p:spPr>
        <p:txBody>
          <a:bodyPr/>
          <a:lstStyle/>
          <a:p>
            <a:pPr eaLnBrk="1" hangingPunct="1"/>
            <a:r>
              <a:rPr lang="en-US" altLang="en-US" sz="2600" dirty="0"/>
              <a:t>An orderly means of assessing the information needs of an organization and defining the systems, databases, and technologies that will best meet those needs</a:t>
            </a:r>
          </a:p>
          <a:p>
            <a:r>
              <a:rPr lang="en-US" sz="2600" dirty="0"/>
              <a:t>Must model current and future organization informational needs and develop strategies and project plans to migrate the current information systems and technologies to their desired future state</a:t>
            </a:r>
            <a:endParaRPr lang="en-US" altLang="en-US" sz="2600" dirty="0"/>
          </a:p>
          <a:p>
            <a:pPr eaLnBrk="1" hangingPunct="1"/>
            <a:r>
              <a:rPr lang="en-US" altLang="en-US" sz="2600" dirty="0"/>
              <a:t>ISP must be done in accordance with the organization’s mission, objectives, and competitive strategy.</a:t>
            </a:r>
          </a:p>
        </p:txBody>
      </p:sp>
    </p:spTree>
    <p:extLst>
      <p:ext uri="{BB962C8B-B14F-4D97-AF65-F5344CB8AC3E}">
        <p14:creationId xmlns:p14="http://schemas.microsoft.com/office/powerpoint/2010/main" val="369063210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2209799" y="1371600"/>
            <a:ext cx="6761175" cy="4724400"/>
          </a:xfrm>
          <a:prstGeom prst="rect">
            <a:avLst/>
          </a:prstGeom>
        </p:spPr>
      </p:pic>
      <p:sp>
        <p:nvSpPr>
          <p:cNvPr id="39941" name="Rectangle 2"/>
          <p:cNvSpPr>
            <a:spLocks noGrp="1" noChangeArrowheads="1"/>
          </p:cNvSpPr>
          <p:nvPr>
            <p:ph type="title"/>
          </p:nvPr>
        </p:nvSpPr>
        <p:spPr>
          <a:xfrm>
            <a:off x="457200" y="533400"/>
            <a:ext cx="8229600" cy="1143000"/>
          </a:xfrm>
        </p:spPr>
        <p:txBody>
          <a:bodyPr/>
          <a:lstStyle/>
          <a:p>
            <a:pPr eaLnBrk="1" hangingPunct="1"/>
            <a:r>
              <a:rPr lang="en-US" altLang="en-US" sz="4000"/>
              <a:t>Information Systems Planning (Cont.)</a:t>
            </a:r>
          </a:p>
        </p:txBody>
      </p:sp>
      <p:sp>
        <p:nvSpPr>
          <p:cNvPr id="39943" name="Rectangle 7"/>
          <p:cNvSpPr>
            <a:spLocks noChangeArrowheads="1"/>
          </p:cNvSpPr>
          <p:nvPr/>
        </p:nvSpPr>
        <p:spPr bwMode="auto">
          <a:xfrm>
            <a:off x="533400" y="2971800"/>
            <a:ext cx="2133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4-10</a:t>
            </a:r>
          </a:p>
          <a:p>
            <a:pPr eaLnBrk="1" hangingPunct="1"/>
            <a:r>
              <a:rPr lang="en-US" altLang="en-US"/>
              <a:t>Parallel activities of corporate strategic planning and information systems planning</a:t>
            </a:r>
          </a:p>
        </p:txBody>
      </p:sp>
    </p:spTree>
    <p:extLst>
      <p:ext uri="{BB962C8B-B14F-4D97-AF65-F5344CB8AC3E}">
        <p14:creationId xmlns:p14="http://schemas.microsoft.com/office/powerpoint/2010/main" val="1263560732"/>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en-US" altLang="en-US" sz="4000"/>
              <a:t>Information Systems Planning (Cont.)</a:t>
            </a:r>
          </a:p>
        </p:txBody>
      </p:sp>
      <p:sp>
        <p:nvSpPr>
          <p:cNvPr id="40966" name="Rectangle 3"/>
          <p:cNvSpPr>
            <a:spLocks noGrp="1" noChangeArrowheads="1"/>
          </p:cNvSpPr>
          <p:nvPr>
            <p:ph type="body" idx="1"/>
          </p:nvPr>
        </p:nvSpPr>
        <p:spPr/>
        <p:txBody>
          <a:bodyPr/>
          <a:lstStyle/>
          <a:p>
            <a:pPr eaLnBrk="1" hangingPunct="1">
              <a:lnSpc>
                <a:spcPct val="90000"/>
              </a:lnSpc>
            </a:pPr>
            <a:r>
              <a:rPr lang="en-US" altLang="en-US" b="1"/>
              <a:t>Top-down planning </a:t>
            </a:r>
            <a:r>
              <a:rPr lang="en-US" altLang="en-US"/>
              <a:t>attempts to gain a broad understanding of information system needs of the entire organization and offers:</a:t>
            </a:r>
          </a:p>
          <a:p>
            <a:pPr lvl="1" eaLnBrk="1" hangingPunct="1">
              <a:lnSpc>
                <a:spcPct val="90000"/>
              </a:lnSpc>
            </a:pPr>
            <a:r>
              <a:rPr lang="en-US" altLang="en-US"/>
              <a:t>Broader perspective.</a:t>
            </a:r>
          </a:p>
          <a:p>
            <a:pPr lvl="1" eaLnBrk="1" hangingPunct="1">
              <a:lnSpc>
                <a:spcPct val="90000"/>
              </a:lnSpc>
            </a:pPr>
            <a:r>
              <a:rPr lang="en-US" altLang="en-US"/>
              <a:t>Improved integration.</a:t>
            </a:r>
          </a:p>
          <a:p>
            <a:pPr lvl="1" eaLnBrk="1" hangingPunct="1">
              <a:lnSpc>
                <a:spcPct val="90000"/>
              </a:lnSpc>
            </a:pPr>
            <a:r>
              <a:rPr lang="en-US" altLang="en-US"/>
              <a:t>Improved management support.</a:t>
            </a:r>
          </a:p>
          <a:p>
            <a:pPr lvl="1" eaLnBrk="1" hangingPunct="1">
              <a:lnSpc>
                <a:spcPct val="90000"/>
              </a:lnSpc>
            </a:pPr>
            <a:r>
              <a:rPr lang="en-US" altLang="en-US"/>
              <a:t>Better understanding.</a:t>
            </a:r>
          </a:p>
        </p:txBody>
      </p:sp>
    </p:spTree>
    <p:extLst>
      <p:ext uri="{BB962C8B-B14F-4D97-AF65-F5344CB8AC3E}">
        <p14:creationId xmlns:p14="http://schemas.microsoft.com/office/powerpoint/2010/main" val="136536627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en-US" altLang="en-US" sz="4000"/>
              <a:t>Information Systems Planning (Cont.)</a:t>
            </a:r>
          </a:p>
        </p:txBody>
      </p:sp>
      <p:sp>
        <p:nvSpPr>
          <p:cNvPr id="40966" name="Rectangle 3"/>
          <p:cNvSpPr>
            <a:spLocks noGrp="1" noChangeArrowheads="1"/>
          </p:cNvSpPr>
          <p:nvPr>
            <p:ph type="body" idx="1"/>
          </p:nvPr>
        </p:nvSpPr>
        <p:spPr/>
        <p:txBody>
          <a:bodyPr/>
          <a:lstStyle/>
          <a:p>
            <a:pPr eaLnBrk="1" hangingPunct="1">
              <a:lnSpc>
                <a:spcPct val="90000"/>
              </a:lnSpc>
            </a:pPr>
            <a:r>
              <a:rPr lang="en-US" altLang="en-US" b="1" dirty="0"/>
              <a:t>Top-down planning</a:t>
            </a:r>
            <a:endParaRPr lang="en-US" altLang="en-US" dirty="0"/>
          </a:p>
        </p:txBody>
      </p:sp>
      <p:pic>
        <p:nvPicPr>
          <p:cNvPr id="2" name="Picture 1">
            <a:extLst>
              <a:ext uri="{FF2B5EF4-FFF2-40B4-BE49-F238E27FC236}">
                <a16:creationId xmlns:a16="http://schemas.microsoft.com/office/drawing/2014/main" id="{6AC5F733-E317-4F4C-87A8-60E0F6DEAA9F}"/>
              </a:ext>
            </a:extLst>
          </p:cNvPr>
          <p:cNvPicPr>
            <a:picLocks noChangeAspect="1"/>
          </p:cNvPicPr>
          <p:nvPr/>
        </p:nvPicPr>
        <p:blipFill>
          <a:blip r:embed="rId3"/>
          <a:stretch>
            <a:fillRect/>
          </a:stretch>
        </p:blipFill>
        <p:spPr>
          <a:xfrm>
            <a:off x="0" y="2632825"/>
            <a:ext cx="9144000" cy="3767975"/>
          </a:xfrm>
          <a:prstGeom prst="rect">
            <a:avLst/>
          </a:prstGeom>
        </p:spPr>
      </p:pic>
    </p:spTree>
    <p:extLst>
      <p:ext uri="{BB962C8B-B14F-4D97-AF65-F5344CB8AC3E}">
        <p14:creationId xmlns:p14="http://schemas.microsoft.com/office/powerpoint/2010/main" val="414105427"/>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en-US" altLang="en-US" sz="4000"/>
              <a:t>Information Systems Planning (Cont.)</a:t>
            </a:r>
          </a:p>
        </p:txBody>
      </p:sp>
      <p:sp>
        <p:nvSpPr>
          <p:cNvPr id="41990" name="Rectangle 3"/>
          <p:cNvSpPr>
            <a:spLocks noGrp="1" noChangeArrowheads="1"/>
          </p:cNvSpPr>
          <p:nvPr>
            <p:ph type="body" idx="1"/>
          </p:nvPr>
        </p:nvSpPr>
        <p:spPr/>
        <p:txBody>
          <a:bodyPr/>
          <a:lstStyle/>
          <a:p>
            <a:pPr eaLnBrk="1" hangingPunct="1"/>
            <a:r>
              <a:rPr lang="en-US" altLang="en-US" b="1"/>
              <a:t>Bottom-up planning</a:t>
            </a:r>
            <a:r>
              <a:rPr lang="en-US" altLang="en-US"/>
              <a:t> identifies IS development projects based on solving specific operational business problems or taking advantage of specific opportunities. </a:t>
            </a:r>
          </a:p>
          <a:p>
            <a:pPr lvl="1" eaLnBrk="1" hangingPunct="1"/>
            <a:r>
              <a:rPr lang="en-US" altLang="en-US"/>
              <a:t>Can be faster and less costly, so may be beneficial in certain circumstances.</a:t>
            </a:r>
          </a:p>
        </p:txBody>
      </p:sp>
    </p:spTree>
    <p:extLst>
      <p:ext uri="{BB962C8B-B14F-4D97-AF65-F5344CB8AC3E}">
        <p14:creationId xmlns:p14="http://schemas.microsoft.com/office/powerpoint/2010/main" val="2092521255"/>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411288"/>
            <a:ext cx="5014913"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2"/>
          <p:cNvSpPr>
            <a:spLocks noGrp="1" noChangeArrowheads="1"/>
          </p:cNvSpPr>
          <p:nvPr>
            <p:ph type="title"/>
          </p:nvPr>
        </p:nvSpPr>
        <p:spPr/>
        <p:txBody>
          <a:bodyPr/>
          <a:lstStyle/>
          <a:p>
            <a:pPr eaLnBrk="1" hangingPunct="1"/>
            <a:r>
              <a:rPr lang="en-US" altLang="en-US" sz="4000"/>
              <a:t>Identifying and Selecting Systems Development Projects</a:t>
            </a:r>
          </a:p>
        </p:txBody>
      </p:sp>
      <p:sp>
        <p:nvSpPr>
          <p:cNvPr id="16391" name="Rectangle 8"/>
          <p:cNvSpPr>
            <a:spLocks noChangeArrowheads="1"/>
          </p:cNvSpPr>
          <p:nvPr/>
        </p:nvSpPr>
        <p:spPr bwMode="auto">
          <a:xfrm>
            <a:off x="1676400" y="2438400"/>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4-1</a:t>
            </a:r>
          </a:p>
          <a:p>
            <a:pPr eaLnBrk="1" hangingPunct="1"/>
            <a:r>
              <a:rPr lang="en-US" altLang="en-US"/>
              <a:t>Systems development life cycle with</a:t>
            </a:r>
          </a:p>
          <a:p>
            <a:pPr eaLnBrk="1" hangingPunct="1"/>
            <a:r>
              <a:rPr lang="en-US" altLang="en-US"/>
              <a:t>project identification and selection</a:t>
            </a:r>
          </a:p>
          <a:p>
            <a:pPr eaLnBrk="1" hangingPunct="1"/>
            <a:r>
              <a:rPr lang="en-US" altLang="en-US"/>
              <a:t>highlighted</a:t>
            </a:r>
          </a:p>
        </p:txBody>
      </p:sp>
      <p:sp>
        <p:nvSpPr>
          <p:cNvPr id="2" name="Rectangle 1"/>
          <p:cNvSpPr/>
          <p:nvPr/>
        </p:nvSpPr>
        <p:spPr>
          <a:xfrm>
            <a:off x="228600" y="4037013"/>
            <a:ext cx="4572000" cy="1754187"/>
          </a:xfrm>
          <a:prstGeom prst="rect">
            <a:avLst/>
          </a:prstGeom>
        </p:spPr>
        <p:txBody>
          <a:bodyPr>
            <a:spAutoFit/>
          </a:bodyPr>
          <a:lstStyle/>
          <a:p>
            <a:pPr>
              <a:defRPr/>
            </a:pPr>
            <a:r>
              <a:rPr lang="en-US" dirty="0">
                <a:latin typeface="Arial" charset="0"/>
                <a:cs typeface="Arial" charset="0"/>
              </a:rPr>
              <a:t>Three main steps:</a:t>
            </a:r>
          </a:p>
          <a:p>
            <a:pPr marL="342900" indent="-342900">
              <a:buFont typeface="+mj-lt"/>
              <a:buAutoNum type="arabicPeriod"/>
              <a:defRPr/>
            </a:pPr>
            <a:r>
              <a:rPr lang="en-US" dirty="0">
                <a:latin typeface="Arial" charset="0"/>
                <a:cs typeface="Arial" charset="0"/>
              </a:rPr>
              <a:t>Identifying potential development projects</a:t>
            </a:r>
          </a:p>
          <a:p>
            <a:pPr marL="342900" indent="-342900">
              <a:buFont typeface="+mj-lt"/>
              <a:buAutoNum type="arabicPeriod"/>
              <a:defRPr/>
            </a:pPr>
            <a:r>
              <a:rPr lang="en-US" dirty="0">
                <a:latin typeface="Arial" charset="0"/>
                <a:cs typeface="Arial" charset="0"/>
              </a:rPr>
              <a:t>Classifying and ranking IS development projects</a:t>
            </a:r>
          </a:p>
          <a:p>
            <a:pPr marL="342900" indent="-342900">
              <a:buFont typeface="+mj-lt"/>
              <a:buAutoNum type="arabicPeriod"/>
              <a:defRPr/>
            </a:pPr>
            <a:r>
              <a:rPr lang="en-US" dirty="0">
                <a:latin typeface="Arial" charset="0"/>
                <a:cs typeface="Arial" charset="0"/>
              </a:rPr>
              <a:t>Selecting IS development projects</a:t>
            </a:r>
          </a:p>
        </p:txBody>
      </p:sp>
    </p:spTree>
    <p:extLst>
      <p:ext uri="{BB962C8B-B14F-4D97-AF65-F5344CB8AC3E}">
        <p14:creationId xmlns:p14="http://schemas.microsoft.com/office/powerpoint/2010/main" val="1784563928"/>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7"/>
          <p:cNvSpPr>
            <a:spLocks noChangeArrowheads="1"/>
          </p:cNvSpPr>
          <p:nvPr/>
        </p:nvSpPr>
        <p:spPr bwMode="auto">
          <a:xfrm>
            <a:off x="2209800" y="51816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4-11</a:t>
            </a:r>
          </a:p>
          <a:p>
            <a:pPr eaLnBrk="1" hangingPunct="1"/>
            <a:r>
              <a:rPr lang="en-US" altLang="en-US"/>
              <a:t>Information systems planning information</a:t>
            </a:r>
          </a:p>
          <a:p>
            <a:pPr eaLnBrk="1" hangingPunct="1"/>
            <a:r>
              <a:rPr lang="en-US" altLang="en-US"/>
              <a:t>(Pine Valley Furniture)</a:t>
            </a:r>
          </a:p>
        </p:txBody>
      </p:sp>
      <p:sp>
        <p:nvSpPr>
          <p:cNvPr id="43015" name="Rectangle 2"/>
          <p:cNvSpPr>
            <a:spLocks noGrp="1" noChangeArrowheads="1"/>
          </p:cNvSpPr>
          <p:nvPr>
            <p:ph type="title"/>
          </p:nvPr>
        </p:nvSpPr>
        <p:spPr/>
        <p:txBody>
          <a:bodyPr/>
          <a:lstStyle/>
          <a:p>
            <a:pPr eaLnBrk="1" hangingPunct="1"/>
            <a:r>
              <a:rPr lang="en-US" altLang="en-US" sz="4000"/>
              <a:t>Information Systems Planning (Cont.)</a:t>
            </a:r>
          </a:p>
        </p:txBody>
      </p:sp>
      <p:pic>
        <p:nvPicPr>
          <p:cNvPr id="3" name="Picture 2"/>
          <p:cNvPicPr>
            <a:picLocks noChangeAspect="1"/>
          </p:cNvPicPr>
          <p:nvPr/>
        </p:nvPicPr>
        <p:blipFill>
          <a:blip r:embed="rId3" cstate="print"/>
          <a:stretch>
            <a:fillRect/>
          </a:stretch>
        </p:blipFill>
        <p:spPr>
          <a:xfrm>
            <a:off x="258559" y="1943100"/>
            <a:ext cx="8626882" cy="3124200"/>
          </a:xfrm>
          <a:prstGeom prst="rect">
            <a:avLst/>
          </a:prstGeom>
        </p:spPr>
      </p:pic>
    </p:spTree>
    <p:extLst>
      <p:ext uri="{BB962C8B-B14F-4D97-AF65-F5344CB8AC3E}">
        <p14:creationId xmlns:p14="http://schemas.microsoft.com/office/powerpoint/2010/main" val="2890820374"/>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p:txBody>
          <a:bodyPr/>
          <a:lstStyle/>
          <a:p>
            <a:pPr eaLnBrk="1" hangingPunct="1"/>
            <a:r>
              <a:rPr lang="en-US" altLang="en-US" b="1"/>
              <a:t>Functional Decomposition</a:t>
            </a:r>
            <a:r>
              <a:rPr lang="en-US" altLang="en-US"/>
              <a:t>: breaking high-level abstract information into smaller units for more detailed planning</a:t>
            </a:r>
          </a:p>
          <a:p>
            <a:pPr eaLnBrk="1" hangingPunct="1"/>
            <a:endParaRPr lang="en-US" altLang="en-US"/>
          </a:p>
        </p:txBody>
      </p:sp>
      <p:sp>
        <p:nvSpPr>
          <p:cNvPr id="44038" name="Rectangle 2"/>
          <p:cNvSpPr>
            <a:spLocks noGrp="1" noChangeArrowheads="1"/>
          </p:cNvSpPr>
          <p:nvPr>
            <p:ph type="title"/>
          </p:nvPr>
        </p:nvSpPr>
        <p:spPr/>
        <p:txBody>
          <a:bodyPr/>
          <a:lstStyle/>
          <a:p>
            <a:pPr eaLnBrk="1" hangingPunct="1"/>
            <a:r>
              <a:rPr lang="en-US" altLang="en-US" sz="4000"/>
              <a:t>Information Systems Planning (Cont.)</a:t>
            </a:r>
          </a:p>
        </p:txBody>
      </p:sp>
    </p:spTree>
    <p:extLst>
      <p:ext uri="{BB962C8B-B14F-4D97-AF65-F5344CB8AC3E}">
        <p14:creationId xmlns:p14="http://schemas.microsoft.com/office/powerpoint/2010/main" val="2870003989"/>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8"/>
          <p:cNvSpPr>
            <a:spLocks noChangeArrowheads="1"/>
          </p:cNvSpPr>
          <p:nvPr/>
        </p:nvSpPr>
        <p:spPr bwMode="auto">
          <a:xfrm>
            <a:off x="838200" y="2590800"/>
            <a:ext cx="1981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4-12</a:t>
            </a:r>
          </a:p>
          <a:p>
            <a:pPr eaLnBrk="1" hangingPunct="1"/>
            <a:r>
              <a:rPr lang="en-US" altLang="en-US"/>
              <a:t>Functional decomposition of information</a:t>
            </a:r>
          </a:p>
          <a:p>
            <a:pPr eaLnBrk="1" hangingPunct="1"/>
            <a:r>
              <a:rPr lang="en-US" altLang="en-US"/>
              <a:t>systems planning information (Pine Valley Furniture)</a:t>
            </a:r>
          </a:p>
          <a:p>
            <a:pPr eaLnBrk="1" hangingPunct="1"/>
            <a:endParaRPr lang="en-US" altLang="en-US"/>
          </a:p>
          <a:p>
            <a:pPr eaLnBrk="1" hangingPunct="1"/>
            <a:r>
              <a:rPr lang="en-US" altLang="en-US"/>
              <a:t>(</a:t>
            </a:r>
            <a:r>
              <a:rPr lang="en-US" altLang="en-US" i="1"/>
              <a:t>Source: </a:t>
            </a:r>
            <a:r>
              <a:rPr lang="en-US" altLang="en-US"/>
              <a:t>Microsoft Corporation.)</a:t>
            </a:r>
          </a:p>
        </p:txBody>
      </p:sp>
      <p:sp>
        <p:nvSpPr>
          <p:cNvPr id="45063" name="Rectangle 2"/>
          <p:cNvSpPr>
            <a:spLocks noGrp="1" noChangeArrowheads="1"/>
          </p:cNvSpPr>
          <p:nvPr>
            <p:ph type="title"/>
          </p:nvPr>
        </p:nvSpPr>
        <p:spPr/>
        <p:txBody>
          <a:bodyPr/>
          <a:lstStyle/>
          <a:p>
            <a:pPr eaLnBrk="1" hangingPunct="1"/>
            <a:r>
              <a:rPr lang="en-US" altLang="en-US" sz="4000"/>
              <a:t>Information Systems Planning (Cont.)</a:t>
            </a:r>
          </a:p>
        </p:txBody>
      </p:sp>
      <p:pic>
        <p:nvPicPr>
          <p:cNvPr id="3" name="Picture 2">
            <a:extLst>
              <a:ext uri="{FF2B5EF4-FFF2-40B4-BE49-F238E27FC236}">
                <a16:creationId xmlns:a16="http://schemas.microsoft.com/office/drawing/2014/main" id="{68E9529A-92FB-45B6-88DF-2C64C65DEA23}"/>
              </a:ext>
            </a:extLst>
          </p:cNvPr>
          <p:cNvPicPr>
            <a:picLocks noChangeAspect="1"/>
          </p:cNvPicPr>
          <p:nvPr/>
        </p:nvPicPr>
        <p:blipFill>
          <a:blip r:embed="rId3"/>
          <a:stretch>
            <a:fillRect/>
          </a:stretch>
        </p:blipFill>
        <p:spPr>
          <a:xfrm>
            <a:off x="3352800" y="1219200"/>
            <a:ext cx="4770559" cy="5181600"/>
          </a:xfrm>
          <a:prstGeom prst="rect">
            <a:avLst/>
          </a:prstGeom>
        </p:spPr>
      </p:pic>
    </p:spTree>
    <p:extLst>
      <p:ext uri="{BB962C8B-B14F-4D97-AF65-F5344CB8AC3E}">
        <p14:creationId xmlns:p14="http://schemas.microsoft.com/office/powerpoint/2010/main" val="184502172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p:txBody>
          <a:bodyPr/>
          <a:lstStyle/>
          <a:p>
            <a:pPr eaLnBrk="1" hangingPunct="1"/>
            <a:r>
              <a:rPr lang="en-US" altLang="en-US"/>
              <a:t>IS planning matrices describe relationships between pairs of organizational elements (location, function, business unit, objective, process, data, information system).</a:t>
            </a:r>
          </a:p>
          <a:p>
            <a:pPr eaLnBrk="1" hangingPunct="1"/>
            <a:endParaRPr lang="en-US" altLang="en-US"/>
          </a:p>
        </p:txBody>
      </p:sp>
      <p:sp>
        <p:nvSpPr>
          <p:cNvPr id="46086" name="Rectangle 2"/>
          <p:cNvSpPr>
            <a:spLocks noGrp="1" noChangeArrowheads="1"/>
          </p:cNvSpPr>
          <p:nvPr>
            <p:ph type="title"/>
          </p:nvPr>
        </p:nvSpPr>
        <p:spPr/>
        <p:txBody>
          <a:bodyPr/>
          <a:lstStyle/>
          <a:p>
            <a:pPr eaLnBrk="1" hangingPunct="1"/>
            <a:r>
              <a:rPr lang="en-US" altLang="en-US" sz="4000"/>
              <a:t>Information Systems Planning (Cont.)</a:t>
            </a:r>
          </a:p>
        </p:txBody>
      </p:sp>
    </p:spTree>
    <p:extLst>
      <p:ext uri="{BB962C8B-B14F-4D97-AF65-F5344CB8AC3E}">
        <p14:creationId xmlns:p14="http://schemas.microsoft.com/office/powerpoint/2010/main" val="2197042981"/>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z="4000"/>
              <a:t>Types of Planning Matrices</a:t>
            </a:r>
          </a:p>
        </p:txBody>
      </p:sp>
      <p:sp>
        <p:nvSpPr>
          <p:cNvPr id="47107" name="Content Placeholder 7"/>
          <p:cNvSpPr>
            <a:spLocks noGrp="1"/>
          </p:cNvSpPr>
          <p:nvPr>
            <p:ph sz="half" idx="1"/>
          </p:nvPr>
        </p:nvSpPr>
        <p:spPr>
          <a:xfrm>
            <a:off x="152400" y="1905000"/>
            <a:ext cx="4419600" cy="3886200"/>
          </a:xfrm>
        </p:spPr>
        <p:txBody>
          <a:bodyPr/>
          <a:lstStyle/>
          <a:p>
            <a:r>
              <a:rPr lang="en-US" altLang="en-US" sz="3200"/>
              <a:t>Location-to-Function</a:t>
            </a:r>
          </a:p>
          <a:p>
            <a:r>
              <a:rPr lang="en-US" altLang="en-US" sz="3200"/>
              <a:t>Location-to-Unit</a:t>
            </a:r>
          </a:p>
          <a:p>
            <a:r>
              <a:rPr lang="en-US" altLang="en-US" sz="3200"/>
              <a:t>Unit-to-Function</a:t>
            </a:r>
          </a:p>
          <a:p>
            <a:r>
              <a:rPr lang="en-US" altLang="en-US" sz="3200"/>
              <a:t>Function-to-Objective</a:t>
            </a:r>
          </a:p>
          <a:p>
            <a:r>
              <a:rPr lang="en-US" altLang="en-US" sz="3200"/>
              <a:t>Function-to-Process</a:t>
            </a:r>
          </a:p>
          <a:p>
            <a:r>
              <a:rPr lang="en-US" altLang="en-US" sz="3200"/>
              <a:t>Function-to-Data Entity</a:t>
            </a:r>
          </a:p>
          <a:p>
            <a:endParaRPr lang="en-US" altLang="en-US" sz="3200"/>
          </a:p>
        </p:txBody>
      </p:sp>
      <p:sp>
        <p:nvSpPr>
          <p:cNvPr id="47108" name="Content Placeholder 9"/>
          <p:cNvSpPr>
            <a:spLocks noGrp="1"/>
          </p:cNvSpPr>
          <p:nvPr>
            <p:ph sz="half" idx="2"/>
          </p:nvPr>
        </p:nvSpPr>
        <p:spPr>
          <a:xfrm>
            <a:off x="4572000" y="1905000"/>
            <a:ext cx="4419600" cy="3886200"/>
          </a:xfrm>
        </p:spPr>
        <p:txBody>
          <a:bodyPr/>
          <a:lstStyle/>
          <a:p>
            <a:r>
              <a:rPr lang="en-US" altLang="en-US" sz="3200"/>
              <a:t>Process-to-Data Entity</a:t>
            </a:r>
          </a:p>
          <a:p>
            <a:r>
              <a:rPr lang="en-US" altLang="en-US" sz="3200"/>
              <a:t>Process-to-Information System</a:t>
            </a:r>
          </a:p>
          <a:p>
            <a:r>
              <a:rPr lang="en-US" altLang="en-US" sz="3200"/>
              <a:t>Data Entity-to-Information System</a:t>
            </a:r>
          </a:p>
          <a:p>
            <a:r>
              <a:rPr lang="en-US" altLang="en-US" sz="3200"/>
              <a:t>Information System-to-Objective</a:t>
            </a:r>
          </a:p>
        </p:txBody>
      </p:sp>
    </p:spTree>
    <p:extLst>
      <p:ext uri="{BB962C8B-B14F-4D97-AF65-F5344CB8AC3E}">
        <p14:creationId xmlns:p14="http://schemas.microsoft.com/office/powerpoint/2010/main" val="1064636428"/>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7"/>
          <p:cNvSpPr>
            <a:spLocks noChangeArrowheads="1"/>
          </p:cNvSpPr>
          <p:nvPr/>
        </p:nvSpPr>
        <p:spPr bwMode="auto">
          <a:xfrm>
            <a:off x="1295400" y="5754688"/>
            <a:ext cx="670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4-13</a:t>
            </a:r>
          </a:p>
          <a:p>
            <a:pPr eaLnBrk="1" hangingPunct="1"/>
            <a:r>
              <a:rPr lang="en-US" altLang="en-US"/>
              <a:t>Data Entity-to-Function matrix (Pine Valley Furniture)</a:t>
            </a:r>
          </a:p>
        </p:txBody>
      </p:sp>
      <p:sp>
        <p:nvSpPr>
          <p:cNvPr id="48135" name="Rectangle 2"/>
          <p:cNvSpPr>
            <a:spLocks noGrp="1" noChangeArrowheads="1"/>
          </p:cNvSpPr>
          <p:nvPr>
            <p:ph type="title"/>
          </p:nvPr>
        </p:nvSpPr>
        <p:spPr/>
        <p:txBody>
          <a:bodyPr/>
          <a:lstStyle/>
          <a:p>
            <a:pPr eaLnBrk="1" hangingPunct="1"/>
            <a:r>
              <a:rPr lang="en-US" altLang="en-US" sz="4000"/>
              <a:t>Information Systems Planning (Cont.)</a:t>
            </a:r>
          </a:p>
        </p:txBody>
      </p:sp>
      <p:pic>
        <p:nvPicPr>
          <p:cNvPr id="2" name="Picture 1"/>
          <p:cNvPicPr>
            <a:picLocks noChangeAspect="1"/>
          </p:cNvPicPr>
          <p:nvPr/>
        </p:nvPicPr>
        <p:blipFill>
          <a:blip r:embed="rId3" cstate="print"/>
          <a:stretch>
            <a:fillRect/>
          </a:stretch>
        </p:blipFill>
        <p:spPr>
          <a:xfrm>
            <a:off x="304800" y="1788031"/>
            <a:ext cx="8458200" cy="3985483"/>
          </a:xfrm>
          <a:prstGeom prst="rect">
            <a:avLst/>
          </a:prstGeom>
        </p:spPr>
      </p:pic>
    </p:spTree>
    <p:extLst>
      <p:ext uri="{BB962C8B-B14F-4D97-AF65-F5344CB8AC3E}">
        <p14:creationId xmlns:p14="http://schemas.microsoft.com/office/powerpoint/2010/main" val="3575753485"/>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Sense of the Matrices</a:t>
            </a:r>
          </a:p>
        </p:txBody>
      </p:sp>
      <p:sp>
        <p:nvSpPr>
          <p:cNvPr id="3" name="Content Placeholder 2"/>
          <p:cNvSpPr>
            <a:spLocks noGrp="1"/>
          </p:cNvSpPr>
          <p:nvPr>
            <p:ph idx="1"/>
          </p:nvPr>
        </p:nvSpPr>
        <p:spPr/>
        <p:txBody>
          <a:bodyPr/>
          <a:lstStyle/>
          <a:p>
            <a:r>
              <a:rPr lang="en-US" sz="2800" dirty="0"/>
              <a:t>IS planning takes place prior to project identification and selection</a:t>
            </a:r>
          </a:p>
          <a:p>
            <a:r>
              <a:rPr lang="en-US" sz="2800" dirty="0"/>
              <a:t>“Behind the scenes” analysis</a:t>
            </a:r>
          </a:p>
          <a:p>
            <a:r>
              <a:rPr lang="en-US" sz="2800" dirty="0"/>
              <a:t>Matrices: as-is (current) and to-be (future, target)</a:t>
            </a:r>
          </a:p>
          <a:p>
            <a:r>
              <a:rPr lang="en-US" sz="2800" dirty="0"/>
              <a:t> CASE tools help via:</a:t>
            </a:r>
          </a:p>
          <a:p>
            <a:pPr lvl="1"/>
            <a:r>
              <a:rPr lang="en-US" sz="2400" dirty="0"/>
              <a:t>Managing information</a:t>
            </a:r>
          </a:p>
          <a:p>
            <a:pPr lvl="1"/>
            <a:r>
              <a:rPr lang="en-US" sz="2400" dirty="0"/>
              <a:t>Matrix construction</a:t>
            </a:r>
          </a:p>
          <a:p>
            <a:pPr lvl="1"/>
            <a:r>
              <a:rPr lang="en-US" sz="2400" dirty="0"/>
              <a:t>Matrix analysis (affinity clustering)</a:t>
            </a:r>
          </a:p>
        </p:txBody>
      </p:sp>
    </p:spTree>
    <p:extLst>
      <p:ext uri="{BB962C8B-B14F-4D97-AF65-F5344CB8AC3E}">
        <p14:creationId xmlns:p14="http://schemas.microsoft.com/office/powerpoint/2010/main" val="3064051742"/>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Affinity Clustering</a:t>
            </a:r>
          </a:p>
        </p:txBody>
      </p:sp>
      <p:sp>
        <p:nvSpPr>
          <p:cNvPr id="3" name="Content Placeholder 2"/>
          <p:cNvSpPr>
            <a:spLocks noGrp="1"/>
          </p:cNvSpPr>
          <p:nvPr>
            <p:ph idx="1"/>
          </p:nvPr>
        </p:nvSpPr>
        <p:spPr/>
        <p:txBody>
          <a:bodyPr/>
          <a:lstStyle/>
          <a:p>
            <a:r>
              <a:rPr lang="en-US" sz="2400" dirty="0"/>
              <a:t>Arranging planning matrix information so that clusters of information with a predetermined level or type of affinity are placed next to each other on a matrix report</a:t>
            </a:r>
          </a:p>
          <a:p>
            <a:r>
              <a:rPr lang="en-US" sz="2400" dirty="0"/>
              <a:t>Affinity – the extent to which information holds things in common</a:t>
            </a:r>
          </a:p>
          <a:p>
            <a:r>
              <a:rPr lang="en-US" sz="2400" dirty="0"/>
              <a:t>Example: Function – to – Data entity matrix</a:t>
            </a:r>
          </a:p>
          <a:p>
            <a:pPr lvl="1"/>
            <a:r>
              <a:rPr lang="en-US" sz="2000" dirty="0"/>
              <a:t>Functions using similar data entities placed in adjacent rows</a:t>
            </a:r>
          </a:p>
          <a:p>
            <a:pPr lvl="1"/>
            <a:r>
              <a:rPr lang="en-US" sz="2000" dirty="0"/>
              <a:t>Data entities used in common by processes in adjacent columns</a:t>
            </a:r>
          </a:p>
        </p:txBody>
      </p:sp>
    </p:spTree>
    <p:extLst>
      <p:ext uri="{BB962C8B-B14F-4D97-AF65-F5344CB8AC3E}">
        <p14:creationId xmlns:p14="http://schemas.microsoft.com/office/powerpoint/2010/main" val="2546157746"/>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p:txBody>
          <a:bodyPr/>
          <a:lstStyle/>
          <a:p>
            <a:pPr eaLnBrk="1" hangingPunct="1"/>
            <a:r>
              <a:rPr lang="en-US" altLang="en-US"/>
              <a:t>Information Systems (IS) Plan</a:t>
            </a:r>
          </a:p>
        </p:txBody>
      </p:sp>
      <p:pic>
        <p:nvPicPr>
          <p:cNvPr id="53254" name="Picture 6" descr="Nonam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828800"/>
            <a:ext cx="80121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7"/>
          <p:cNvSpPr>
            <a:spLocks noChangeArrowheads="1"/>
          </p:cNvSpPr>
          <p:nvPr/>
        </p:nvSpPr>
        <p:spPr bwMode="auto">
          <a:xfrm>
            <a:off x="685800" y="51816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4-16</a:t>
            </a:r>
          </a:p>
          <a:p>
            <a:pPr eaLnBrk="1" hangingPunct="1"/>
            <a:r>
              <a:rPr lang="en-US" altLang="en-US"/>
              <a:t>Systems development projects flow from the information systems plan.</a:t>
            </a:r>
          </a:p>
        </p:txBody>
      </p:sp>
    </p:spTree>
    <p:extLst>
      <p:ext uri="{BB962C8B-B14F-4D97-AF65-F5344CB8AC3E}">
        <p14:creationId xmlns:p14="http://schemas.microsoft.com/office/powerpoint/2010/main" val="3000242921"/>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altLang="en-US"/>
              <a:t>IS Plan Components</a:t>
            </a:r>
          </a:p>
        </p:txBody>
      </p:sp>
      <p:sp>
        <p:nvSpPr>
          <p:cNvPr id="49158" name="Rectangle 3"/>
          <p:cNvSpPr>
            <a:spLocks noGrp="1" noChangeArrowheads="1"/>
          </p:cNvSpPr>
          <p:nvPr>
            <p:ph type="body" idx="1"/>
          </p:nvPr>
        </p:nvSpPr>
        <p:spPr>
          <a:xfrm>
            <a:off x="457200" y="1676400"/>
            <a:ext cx="8229600" cy="4191000"/>
          </a:xfrm>
        </p:spPr>
        <p:txBody>
          <a:bodyPr/>
          <a:lstStyle/>
          <a:p>
            <a:pPr eaLnBrk="1" hangingPunct="1">
              <a:lnSpc>
                <a:spcPct val="90000"/>
              </a:lnSpc>
            </a:pPr>
            <a:r>
              <a:rPr lang="en-US" altLang="en-US" sz="3600" dirty="0"/>
              <a:t>Organizational Mission, Objectives, and Strategy</a:t>
            </a:r>
          </a:p>
          <a:p>
            <a:pPr lvl="1" eaLnBrk="1" hangingPunct="1">
              <a:lnSpc>
                <a:spcPct val="90000"/>
              </a:lnSpc>
            </a:pPr>
            <a:r>
              <a:rPr lang="en-US" altLang="en-US" dirty="0"/>
              <a:t>Brief description of mission, objectives, and strategy of the organization. </a:t>
            </a:r>
            <a:r>
              <a:rPr lang="en-US" dirty="0"/>
              <a:t>The current and future views of the company are also briefly presented</a:t>
            </a:r>
            <a:endParaRPr lang="en-US" altLang="en-US" dirty="0"/>
          </a:p>
          <a:p>
            <a:pPr eaLnBrk="1" hangingPunct="1">
              <a:lnSpc>
                <a:spcPct val="90000"/>
              </a:lnSpc>
            </a:pPr>
            <a:r>
              <a:rPr lang="en-US" altLang="en-US" sz="3600" dirty="0"/>
              <a:t>Information Inventory</a:t>
            </a:r>
          </a:p>
          <a:p>
            <a:pPr lvl="1" eaLnBrk="1" hangingPunct="1">
              <a:lnSpc>
                <a:spcPct val="90000"/>
              </a:lnSpc>
            </a:pPr>
            <a:r>
              <a:rPr lang="en-US" altLang="en-US" dirty="0"/>
              <a:t>Summary of processes, functions, data entities, and information needs of the enterprise</a:t>
            </a:r>
          </a:p>
        </p:txBody>
      </p:sp>
    </p:spTree>
    <p:extLst>
      <p:ext uri="{BB962C8B-B14F-4D97-AF65-F5344CB8AC3E}">
        <p14:creationId xmlns:p14="http://schemas.microsoft.com/office/powerpoint/2010/main" val="2920740543"/>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457200" y="533400"/>
            <a:ext cx="8229600" cy="1371600"/>
          </a:xfrm>
        </p:spPr>
        <p:txBody>
          <a:bodyPr/>
          <a:lstStyle/>
          <a:p>
            <a:pPr eaLnBrk="1" hangingPunct="1"/>
            <a:r>
              <a:rPr lang="en-US" altLang="en-US" sz="3200"/>
              <a:t>The Process of Identifying and Selecting IS Development Projects</a:t>
            </a:r>
          </a:p>
        </p:txBody>
      </p:sp>
      <p:sp>
        <p:nvSpPr>
          <p:cNvPr id="17414" name="Rectangle 3"/>
          <p:cNvSpPr>
            <a:spLocks noGrp="1" noChangeArrowheads="1"/>
          </p:cNvSpPr>
          <p:nvPr>
            <p:ph type="body" idx="1"/>
          </p:nvPr>
        </p:nvSpPr>
        <p:spPr/>
        <p:txBody>
          <a:bodyPr/>
          <a:lstStyle/>
          <a:p>
            <a:pPr marL="457200" indent="-457200" eaLnBrk="1" hangingPunct="1">
              <a:spcBef>
                <a:spcPts val="1200"/>
              </a:spcBef>
              <a:buFont typeface="Arial" panose="020B0604020202020204" pitchFamily="34" charset="0"/>
              <a:buAutoNum type="arabicPeriod"/>
            </a:pPr>
            <a:r>
              <a:rPr lang="en-US" altLang="en-US" sz="2800" i="1"/>
              <a:t>Identifying potential development projects</a:t>
            </a:r>
          </a:p>
          <a:p>
            <a:pPr marL="914400" lvl="1" indent="-457200" eaLnBrk="1" hangingPunct="1">
              <a:spcBef>
                <a:spcPts val="1200"/>
              </a:spcBef>
            </a:pPr>
            <a:r>
              <a:rPr lang="en-US" altLang="en-US" sz="2400"/>
              <a:t>Identification from a stakeholder group</a:t>
            </a:r>
          </a:p>
          <a:p>
            <a:pPr marL="1371600" lvl="2" indent="-457200" eaLnBrk="1" hangingPunct="1">
              <a:spcBef>
                <a:spcPts val="1200"/>
              </a:spcBef>
            </a:pPr>
            <a:r>
              <a:rPr lang="en-US" altLang="en-US"/>
              <a:t>Each stakeholder group brings their own perspective and motivation to the IS decision.</a:t>
            </a:r>
          </a:p>
        </p:txBody>
      </p:sp>
    </p:spTree>
    <p:extLst>
      <p:ext uri="{BB962C8B-B14F-4D97-AF65-F5344CB8AC3E}">
        <p14:creationId xmlns:p14="http://schemas.microsoft.com/office/powerpoint/2010/main" val="439651819"/>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pPr eaLnBrk="1" hangingPunct="1"/>
            <a:r>
              <a:rPr lang="en-US" altLang="en-US"/>
              <a:t>IS Plan Components (Cont.)</a:t>
            </a:r>
          </a:p>
        </p:txBody>
      </p:sp>
      <p:sp>
        <p:nvSpPr>
          <p:cNvPr id="50182" name="Rectangle 3"/>
          <p:cNvSpPr>
            <a:spLocks noGrp="1" noChangeArrowheads="1"/>
          </p:cNvSpPr>
          <p:nvPr>
            <p:ph type="body" idx="1"/>
          </p:nvPr>
        </p:nvSpPr>
        <p:spPr/>
        <p:txBody>
          <a:bodyPr/>
          <a:lstStyle/>
          <a:p>
            <a:pPr eaLnBrk="1" hangingPunct="1">
              <a:lnSpc>
                <a:spcPct val="90000"/>
              </a:lnSpc>
            </a:pPr>
            <a:r>
              <a:rPr lang="en-US" altLang="en-US" sz="3600"/>
              <a:t>Mission and Objectives of IS</a:t>
            </a:r>
          </a:p>
          <a:p>
            <a:pPr lvl="1" eaLnBrk="1" hangingPunct="1">
              <a:lnSpc>
                <a:spcPct val="90000"/>
              </a:lnSpc>
            </a:pPr>
            <a:r>
              <a:rPr lang="en-US" altLang="en-US"/>
              <a:t>Primary role IS will play in the organization to transform enterprise from current to future state</a:t>
            </a:r>
          </a:p>
          <a:p>
            <a:pPr eaLnBrk="1" hangingPunct="1">
              <a:lnSpc>
                <a:spcPct val="90000"/>
              </a:lnSpc>
            </a:pPr>
            <a:r>
              <a:rPr lang="en-US" altLang="en-US" sz="3600"/>
              <a:t>Constraints on IS Development</a:t>
            </a:r>
          </a:p>
          <a:p>
            <a:pPr lvl="1" eaLnBrk="1" hangingPunct="1">
              <a:lnSpc>
                <a:spcPct val="90000"/>
              </a:lnSpc>
            </a:pPr>
            <a:r>
              <a:rPr lang="en-US" altLang="en-US"/>
              <a:t>Limitations imposed by technology and current levels of financial, technical, and personnel resources</a:t>
            </a:r>
          </a:p>
        </p:txBody>
      </p:sp>
    </p:spTree>
    <p:extLst>
      <p:ext uri="{BB962C8B-B14F-4D97-AF65-F5344CB8AC3E}">
        <p14:creationId xmlns:p14="http://schemas.microsoft.com/office/powerpoint/2010/main" val="2403199055"/>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en-US" altLang="en-US"/>
              <a:t>IS Plan Components (Cont.)</a:t>
            </a:r>
          </a:p>
        </p:txBody>
      </p:sp>
      <p:sp>
        <p:nvSpPr>
          <p:cNvPr id="51206" name="Rectangle 3"/>
          <p:cNvSpPr>
            <a:spLocks noGrp="1" noChangeArrowheads="1"/>
          </p:cNvSpPr>
          <p:nvPr>
            <p:ph type="body" idx="1"/>
          </p:nvPr>
        </p:nvSpPr>
        <p:spPr/>
        <p:txBody>
          <a:bodyPr/>
          <a:lstStyle/>
          <a:p>
            <a:pPr eaLnBrk="1" hangingPunct="1">
              <a:lnSpc>
                <a:spcPct val="90000"/>
              </a:lnSpc>
            </a:pPr>
            <a:r>
              <a:rPr lang="en-US" altLang="en-US" sz="3600"/>
              <a:t>Systems Needs and IS Strategy</a:t>
            </a:r>
          </a:p>
          <a:p>
            <a:pPr lvl="1" eaLnBrk="1" hangingPunct="1">
              <a:lnSpc>
                <a:spcPct val="90000"/>
              </a:lnSpc>
            </a:pPr>
            <a:r>
              <a:rPr lang="en-US" altLang="en-US"/>
              <a:t>Summarize overall information systems needs in the company and set long-term (2-5 year) strategies for filling the needs</a:t>
            </a:r>
          </a:p>
          <a:p>
            <a:pPr eaLnBrk="1" hangingPunct="1">
              <a:lnSpc>
                <a:spcPct val="90000"/>
              </a:lnSpc>
            </a:pPr>
            <a:r>
              <a:rPr lang="en-US" altLang="en-US" sz="3600"/>
              <a:t>Short Term Plan</a:t>
            </a:r>
          </a:p>
          <a:p>
            <a:pPr lvl="1" eaLnBrk="1" hangingPunct="1">
              <a:lnSpc>
                <a:spcPct val="90000"/>
              </a:lnSpc>
            </a:pPr>
            <a:r>
              <a:rPr lang="en-US" altLang="en-US"/>
              <a:t>Detailed inventory of present projects and systems and detailed plan for the current year</a:t>
            </a:r>
          </a:p>
        </p:txBody>
      </p:sp>
    </p:spTree>
    <p:extLst>
      <p:ext uri="{BB962C8B-B14F-4D97-AF65-F5344CB8AC3E}">
        <p14:creationId xmlns:p14="http://schemas.microsoft.com/office/powerpoint/2010/main" val="1902020700"/>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pPr eaLnBrk="1" hangingPunct="1"/>
            <a:r>
              <a:rPr lang="en-US" altLang="en-US"/>
              <a:t>IS Plan Components (Cont.)</a:t>
            </a:r>
          </a:p>
        </p:txBody>
      </p:sp>
      <p:sp>
        <p:nvSpPr>
          <p:cNvPr id="52230" name="Rectangle 3"/>
          <p:cNvSpPr>
            <a:spLocks noGrp="1" noChangeArrowheads="1"/>
          </p:cNvSpPr>
          <p:nvPr>
            <p:ph type="body" idx="1"/>
          </p:nvPr>
        </p:nvSpPr>
        <p:spPr/>
        <p:txBody>
          <a:bodyPr/>
          <a:lstStyle/>
          <a:p>
            <a:pPr eaLnBrk="1" hangingPunct="1">
              <a:lnSpc>
                <a:spcPct val="90000"/>
              </a:lnSpc>
            </a:pPr>
            <a:r>
              <a:rPr lang="en-US" altLang="en-US" sz="3600"/>
              <a:t>Conclusions</a:t>
            </a:r>
          </a:p>
          <a:p>
            <a:pPr lvl="1" eaLnBrk="1" hangingPunct="1">
              <a:lnSpc>
                <a:spcPct val="90000"/>
              </a:lnSpc>
            </a:pPr>
            <a:r>
              <a:rPr lang="en-US" altLang="en-US"/>
              <a:t>Unknown but likely events that can affect the plan, presently known business change elements and their impact on the plan</a:t>
            </a:r>
          </a:p>
        </p:txBody>
      </p:sp>
    </p:spTree>
    <p:extLst>
      <p:ext uri="{BB962C8B-B14F-4D97-AF65-F5344CB8AC3E}">
        <p14:creationId xmlns:p14="http://schemas.microsoft.com/office/powerpoint/2010/main" val="1760131636"/>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1371600"/>
          </a:xfrm>
        </p:spPr>
        <p:txBody>
          <a:bodyPr/>
          <a:lstStyle/>
          <a:p>
            <a:r>
              <a:rPr lang="en-US" dirty="0"/>
              <a:t>Electronic Commerce: </a:t>
            </a:r>
            <a:br>
              <a:rPr lang="en-US" dirty="0"/>
            </a:br>
            <a:r>
              <a:rPr lang="en-US" dirty="0"/>
              <a:t>Identifying and Selecting Projects</a:t>
            </a:r>
          </a:p>
        </p:txBody>
      </p:sp>
      <p:pic>
        <p:nvPicPr>
          <p:cNvPr id="4" name="Picture 3"/>
          <p:cNvPicPr>
            <a:picLocks noChangeAspect="1"/>
          </p:cNvPicPr>
          <p:nvPr/>
        </p:nvPicPr>
        <p:blipFill>
          <a:blip r:embed="rId3" cstate="print"/>
          <a:stretch>
            <a:fillRect/>
          </a:stretch>
        </p:blipFill>
        <p:spPr>
          <a:xfrm>
            <a:off x="762000" y="2514600"/>
            <a:ext cx="7610475" cy="2486025"/>
          </a:xfrm>
          <a:prstGeom prst="rect">
            <a:avLst/>
          </a:prstGeom>
        </p:spPr>
      </p:pic>
      <p:sp>
        <p:nvSpPr>
          <p:cNvPr id="6" name="Rectangle 5"/>
          <p:cNvSpPr/>
          <p:nvPr/>
        </p:nvSpPr>
        <p:spPr>
          <a:xfrm>
            <a:off x="914400" y="5036484"/>
            <a:ext cx="4572000" cy="923330"/>
          </a:xfrm>
          <a:prstGeom prst="rect">
            <a:avLst/>
          </a:prstGeom>
        </p:spPr>
        <p:txBody>
          <a:bodyPr>
            <a:spAutoFit/>
          </a:bodyPr>
          <a:lstStyle/>
          <a:p>
            <a:r>
              <a:rPr lang="en-US" b="1" dirty="0"/>
              <a:t>Figure 4-17</a:t>
            </a:r>
          </a:p>
          <a:p>
            <a:r>
              <a:rPr lang="en-US" dirty="0"/>
              <a:t>Three possible modes of electronic</a:t>
            </a:r>
          </a:p>
          <a:p>
            <a:r>
              <a:rPr lang="en-US" dirty="0"/>
              <a:t>commerce</a:t>
            </a:r>
          </a:p>
        </p:txBody>
      </p:sp>
    </p:spTree>
    <p:extLst>
      <p:ext uri="{BB962C8B-B14F-4D97-AF65-F5344CB8AC3E}">
        <p14:creationId xmlns:p14="http://schemas.microsoft.com/office/powerpoint/2010/main" val="3218628333"/>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pPr eaLnBrk="1" hangingPunct="1"/>
            <a:r>
              <a:rPr lang="en-US" altLang="en-US" sz="4000"/>
              <a:t>Electronic Commerce Applications and Internet Basics (Cont.)</a:t>
            </a:r>
          </a:p>
        </p:txBody>
      </p:sp>
      <p:sp>
        <p:nvSpPr>
          <p:cNvPr id="55302" name="Rectangle 3"/>
          <p:cNvSpPr>
            <a:spLocks noGrp="1" noChangeArrowheads="1"/>
          </p:cNvSpPr>
          <p:nvPr>
            <p:ph type="body" idx="1"/>
          </p:nvPr>
        </p:nvSpPr>
        <p:spPr>
          <a:xfrm>
            <a:off x="457200" y="1828800"/>
            <a:ext cx="8229600" cy="3886200"/>
          </a:xfrm>
        </p:spPr>
        <p:txBody>
          <a:bodyPr/>
          <a:lstStyle/>
          <a:p>
            <a:pPr eaLnBrk="1" hangingPunct="1">
              <a:lnSpc>
                <a:spcPct val="90000"/>
              </a:lnSpc>
            </a:pPr>
            <a:endParaRPr lang="en-US" altLang="en-US" sz="2800" dirty="0"/>
          </a:p>
          <a:p>
            <a:r>
              <a:rPr lang="en-US" altLang="en-US" sz="2800" b="1" dirty="0"/>
              <a:t>Business-to-consumer (B2C)</a:t>
            </a:r>
            <a:r>
              <a:rPr lang="en-US" altLang="en-US" sz="2800" dirty="0"/>
              <a:t>: electronic commerce between businesses and consumers</a:t>
            </a:r>
            <a:endParaRPr lang="en-US" altLang="en-US" sz="2800" b="1" dirty="0"/>
          </a:p>
          <a:p>
            <a:r>
              <a:rPr lang="en-US" altLang="en-US" sz="2800" b="1" dirty="0"/>
              <a:t>Business-to-business (B2B)</a:t>
            </a:r>
            <a:r>
              <a:rPr lang="en-US" altLang="en-US" sz="2800" dirty="0"/>
              <a:t>: electronic commerce between business partners, such as suppliers and intermediaries</a:t>
            </a:r>
          </a:p>
          <a:p>
            <a:r>
              <a:rPr lang="en-US" altLang="en-US" sz="2800" b="1" dirty="0"/>
              <a:t>Business-to-employee (B2E)</a:t>
            </a:r>
            <a:r>
              <a:rPr lang="en-US" altLang="en-US" sz="2800" dirty="0"/>
              <a:t>: electronic commerce between businesses and their employees</a:t>
            </a:r>
          </a:p>
        </p:txBody>
      </p:sp>
    </p:spTree>
    <p:extLst>
      <p:ext uri="{BB962C8B-B14F-4D97-AF65-F5344CB8AC3E}">
        <p14:creationId xmlns:p14="http://schemas.microsoft.com/office/powerpoint/2010/main" val="518027946"/>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pPr eaLnBrk="1" hangingPunct="1"/>
            <a:r>
              <a:rPr lang="en-US" altLang="en-US" sz="4000"/>
              <a:t>Electronic Commerce Applications and Internet Basics</a:t>
            </a:r>
          </a:p>
        </p:txBody>
      </p:sp>
      <p:sp>
        <p:nvSpPr>
          <p:cNvPr id="54278" name="Rectangle 3"/>
          <p:cNvSpPr>
            <a:spLocks noGrp="1" noChangeArrowheads="1"/>
          </p:cNvSpPr>
          <p:nvPr>
            <p:ph type="body" idx="1"/>
          </p:nvPr>
        </p:nvSpPr>
        <p:spPr>
          <a:xfrm>
            <a:off x="457200" y="2133600"/>
            <a:ext cx="8229600" cy="3886200"/>
          </a:xfrm>
        </p:spPr>
        <p:txBody>
          <a:bodyPr/>
          <a:lstStyle/>
          <a:p>
            <a:pPr eaLnBrk="1" hangingPunct="1">
              <a:lnSpc>
                <a:spcPct val="90000"/>
              </a:lnSpc>
            </a:pPr>
            <a:r>
              <a:rPr lang="en-US" altLang="en-US" sz="2800" b="1" dirty="0"/>
              <a:t>Internet</a:t>
            </a:r>
            <a:r>
              <a:rPr lang="en-US" altLang="en-US" sz="2800" dirty="0"/>
              <a:t>: a large worldwide network of networks that use a common protocol to communicate with each other</a:t>
            </a:r>
          </a:p>
          <a:p>
            <a:pPr eaLnBrk="1" hangingPunct="1">
              <a:lnSpc>
                <a:spcPct val="90000"/>
              </a:lnSpc>
            </a:pPr>
            <a:r>
              <a:rPr lang="en-US" altLang="en-US" sz="2800" b="1" dirty="0"/>
              <a:t>Electronic Commerce</a:t>
            </a:r>
            <a:r>
              <a:rPr lang="en-US" altLang="en-US" sz="2800" dirty="0"/>
              <a:t> (</a:t>
            </a:r>
            <a:r>
              <a:rPr lang="en-US" altLang="en-US" sz="2800" b="1" dirty="0"/>
              <a:t>EC</a:t>
            </a:r>
            <a:r>
              <a:rPr lang="en-US" altLang="en-US" sz="2800" dirty="0"/>
              <a:t>): Internet-based communication to support day-to-day business activities</a:t>
            </a:r>
          </a:p>
          <a:p>
            <a:pPr eaLnBrk="1" hangingPunct="1">
              <a:lnSpc>
                <a:spcPct val="90000"/>
              </a:lnSpc>
            </a:pPr>
            <a:r>
              <a:rPr lang="en-US" altLang="en-US" sz="2800" b="1" dirty="0"/>
              <a:t>Electronic data interchange (EDI)</a:t>
            </a:r>
            <a:r>
              <a:rPr lang="en-US" altLang="en-US" sz="2800" dirty="0"/>
              <a:t>: the use of telecommunications technologies to directly transfer business documents between organizations</a:t>
            </a:r>
          </a:p>
        </p:txBody>
      </p:sp>
    </p:spTree>
    <p:extLst>
      <p:ext uri="{BB962C8B-B14F-4D97-AF65-F5344CB8AC3E}">
        <p14:creationId xmlns:p14="http://schemas.microsoft.com/office/powerpoint/2010/main" val="4157185775"/>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pPr eaLnBrk="1" hangingPunct="1"/>
            <a:r>
              <a:rPr lang="en-US" altLang="en-US" sz="4000"/>
              <a:t>Electronic Commerce Applications and Internet Basics (Cont.)</a:t>
            </a:r>
          </a:p>
        </p:txBody>
      </p:sp>
      <p:pic>
        <p:nvPicPr>
          <p:cNvPr id="2" name="Picture 1"/>
          <p:cNvPicPr>
            <a:picLocks noChangeAspect="1"/>
          </p:cNvPicPr>
          <p:nvPr/>
        </p:nvPicPr>
        <p:blipFill>
          <a:blip r:embed="rId3" cstate="print"/>
          <a:stretch>
            <a:fillRect/>
          </a:stretch>
        </p:blipFill>
        <p:spPr>
          <a:xfrm>
            <a:off x="152400" y="1989268"/>
            <a:ext cx="8974242" cy="3725732"/>
          </a:xfrm>
          <a:prstGeom prst="rect">
            <a:avLst/>
          </a:prstGeom>
        </p:spPr>
      </p:pic>
    </p:spTree>
    <p:extLst>
      <p:ext uri="{BB962C8B-B14F-4D97-AF65-F5344CB8AC3E}">
        <p14:creationId xmlns:p14="http://schemas.microsoft.com/office/powerpoint/2010/main" val="3220358148"/>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pPr eaLnBrk="1" hangingPunct="1"/>
            <a:r>
              <a:rPr lang="en-US" altLang="en-US"/>
              <a:t>Summary</a:t>
            </a:r>
          </a:p>
        </p:txBody>
      </p:sp>
      <p:sp>
        <p:nvSpPr>
          <p:cNvPr id="57350" name="Rectangle 3"/>
          <p:cNvSpPr>
            <a:spLocks noGrp="1" noChangeArrowheads="1"/>
          </p:cNvSpPr>
          <p:nvPr>
            <p:ph type="body" idx="1"/>
          </p:nvPr>
        </p:nvSpPr>
        <p:spPr>
          <a:xfrm>
            <a:off x="609600" y="1752600"/>
            <a:ext cx="7772400" cy="4114800"/>
          </a:xfrm>
        </p:spPr>
        <p:txBody>
          <a:bodyPr/>
          <a:lstStyle/>
          <a:p>
            <a:pPr eaLnBrk="1" hangingPunct="1"/>
            <a:r>
              <a:rPr lang="en-US" altLang="en-US" dirty="0"/>
              <a:t>In this chapter you learned how to:</a:t>
            </a:r>
          </a:p>
          <a:p>
            <a:pPr lvl="1" eaLnBrk="1" hangingPunct="1">
              <a:buClr>
                <a:srgbClr val="BA2212"/>
              </a:buClr>
              <a:buFont typeface="Wingdings" panose="05000000000000000000" pitchFamily="2" charset="2"/>
              <a:buChar char="ü"/>
            </a:pPr>
            <a:r>
              <a:rPr lang="en-US" altLang="en-US" sz="2600" dirty="0"/>
              <a:t>Describe the project identification and selection process.</a:t>
            </a:r>
          </a:p>
          <a:p>
            <a:pPr lvl="1" eaLnBrk="1" hangingPunct="1">
              <a:buClr>
                <a:srgbClr val="BA2212"/>
              </a:buClr>
              <a:buFont typeface="Wingdings" panose="05000000000000000000" pitchFamily="2" charset="2"/>
              <a:buChar char="ü"/>
            </a:pPr>
            <a:r>
              <a:rPr lang="en-US" altLang="en-US" sz="2600" dirty="0"/>
              <a:t>Describe corporate strategic planning and information systems planning process.</a:t>
            </a:r>
          </a:p>
          <a:p>
            <a:pPr lvl="1" eaLnBrk="1" hangingPunct="1">
              <a:buClr>
                <a:srgbClr val="BA2212"/>
              </a:buClr>
              <a:buFont typeface="Wingdings" panose="05000000000000000000" pitchFamily="2" charset="2"/>
              <a:buChar char="ü"/>
            </a:pPr>
            <a:r>
              <a:rPr lang="en-US" sz="2600" dirty="0"/>
              <a:t>Describe the three classes of Internet electronic commerce applications: business-to-consumer, business-to-employee, and business-to-business.</a:t>
            </a:r>
          </a:p>
        </p:txBody>
      </p:sp>
    </p:spTree>
    <p:extLst>
      <p:ext uri="{BB962C8B-B14F-4D97-AF65-F5344CB8AC3E}">
        <p14:creationId xmlns:p14="http://schemas.microsoft.com/office/powerpoint/2010/main" val="3285749167"/>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en-US" sz="3200"/>
              <a:t>The Process of Identifying and Selecting IS Development Projects (Cont.)</a:t>
            </a:r>
          </a:p>
        </p:txBody>
      </p:sp>
      <p:sp>
        <p:nvSpPr>
          <p:cNvPr id="18438" name="Rectangle 3"/>
          <p:cNvSpPr>
            <a:spLocks noGrp="1" noChangeArrowheads="1"/>
          </p:cNvSpPr>
          <p:nvPr>
            <p:ph type="body" idx="1"/>
          </p:nvPr>
        </p:nvSpPr>
        <p:spPr/>
        <p:txBody>
          <a:bodyPr/>
          <a:lstStyle/>
          <a:p>
            <a:pPr marL="457200" lvl="1" indent="-457200" eaLnBrk="1" hangingPunct="1">
              <a:spcBef>
                <a:spcPts val="1200"/>
              </a:spcBef>
            </a:pPr>
            <a:r>
              <a:rPr lang="en-US" altLang="en-US" sz="3200" i="1"/>
              <a:t>Top-down source</a:t>
            </a:r>
            <a:r>
              <a:rPr lang="en-US" altLang="en-US" sz="3200"/>
              <a:t> are projects identified by top management or by a diverse steering committee.</a:t>
            </a:r>
          </a:p>
          <a:p>
            <a:pPr marL="457200" lvl="1" indent="-457200" eaLnBrk="1" hangingPunct="1">
              <a:spcBef>
                <a:spcPts val="1200"/>
              </a:spcBef>
            </a:pPr>
            <a:r>
              <a:rPr lang="en-US" altLang="en-US" sz="3200" i="1"/>
              <a:t>Bottom-up source</a:t>
            </a:r>
            <a:r>
              <a:rPr lang="en-US" altLang="en-US" sz="3200"/>
              <a:t> are project initiatives stemming from managers, business units, or the development group.</a:t>
            </a:r>
          </a:p>
          <a:p>
            <a:pPr marL="457200" lvl="1" indent="-457200" eaLnBrk="1" hangingPunct="1">
              <a:spcBef>
                <a:spcPts val="1200"/>
              </a:spcBef>
            </a:pPr>
            <a:r>
              <a:rPr lang="en-US" altLang="en-US" sz="3200"/>
              <a:t>The process varies substantially across organizations.</a:t>
            </a:r>
          </a:p>
        </p:txBody>
      </p:sp>
    </p:spTree>
    <p:extLst>
      <p:ext uri="{BB962C8B-B14F-4D97-AF65-F5344CB8AC3E}">
        <p14:creationId xmlns:p14="http://schemas.microsoft.com/office/powerpoint/2010/main" val="398567704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2"/>
          <p:cNvSpPr txBox="1">
            <a:spLocks noChangeArrowheads="1"/>
          </p:cNvSpPr>
          <p:nvPr/>
        </p:nvSpPr>
        <p:spPr bwMode="auto">
          <a:xfrm>
            <a:off x="822325" y="533400"/>
            <a:ext cx="77882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The Process of Identifying and Selecting IS Development Projects (Cont.)</a:t>
            </a:r>
          </a:p>
        </p:txBody>
      </p:sp>
      <p:pic>
        <p:nvPicPr>
          <p:cNvPr id="2" name="Picture 1"/>
          <p:cNvPicPr>
            <a:picLocks noChangeAspect="1"/>
          </p:cNvPicPr>
          <p:nvPr/>
        </p:nvPicPr>
        <p:blipFill>
          <a:blip r:embed="rId3" cstate="print"/>
          <a:stretch>
            <a:fillRect/>
          </a:stretch>
        </p:blipFill>
        <p:spPr>
          <a:xfrm>
            <a:off x="457200" y="1562548"/>
            <a:ext cx="8305800" cy="4733925"/>
          </a:xfrm>
          <a:prstGeom prst="rect">
            <a:avLst/>
          </a:prstGeom>
        </p:spPr>
      </p:pic>
    </p:spTree>
    <p:extLst>
      <p:ext uri="{BB962C8B-B14F-4D97-AF65-F5344CB8AC3E}">
        <p14:creationId xmlns:p14="http://schemas.microsoft.com/office/powerpoint/2010/main" val="39743856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ltLang="en-US" sz="3200"/>
              <a:t>The Process of Identifying and Selecting IS Development Projects (Cont.)</a:t>
            </a:r>
          </a:p>
        </p:txBody>
      </p:sp>
      <p:sp>
        <p:nvSpPr>
          <p:cNvPr id="9222" name="Rectangle 3"/>
          <p:cNvSpPr>
            <a:spLocks noGrp="1" noChangeArrowheads="1"/>
          </p:cNvSpPr>
          <p:nvPr>
            <p:ph type="body" idx="1"/>
          </p:nvPr>
        </p:nvSpPr>
        <p:spPr>
          <a:xfrm>
            <a:off x="457200" y="1981200"/>
            <a:ext cx="8229600" cy="4267200"/>
          </a:xfrm>
        </p:spPr>
        <p:txBody>
          <a:bodyPr>
            <a:normAutofit lnSpcReduction="10000"/>
          </a:bodyPr>
          <a:lstStyle/>
          <a:p>
            <a:pPr marL="457200" indent="-457200" eaLnBrk="1" hangingPunct="1">
              <a:buFont typeface="Arial" charset="0"/>
              <a:buAutoNum type="arabicPeriod" startAt="2"/>
              <a:defRPr/>
            </a:pPr>
            <a:r>
              <a:rPr lang="en-US" sz="2800" i="1" dirty="0"/>
              <a:t>Classifying and ranking IS development projects</a:t>
            </a:r>
          </a:p>
          <a:p>
            <a:pPr marL="914400" lvl="1" indent="-457200" eaLnBrk="1" hangingPunct="1">
              <a:defRPr/>
            </a:pPr>
            <a:r>
              <a:rPr lang="en-US" sz="2400" dirty="0"/>
              <a:t>Using value chain analysis or other evaluation criteria</a:t>
            </a:r>
          </a:p>
          <a:p>
            <a:pPr marL="1371600" indent="-457200">
              <a:spcBef>
                <a:spcPts val="1200"/>
              </a:spcBef>
              <a:defRPr/>
            </a:pPr>
            <a:r>
              <a:rPr lang="en-US" sz="2400" b="1" dirty="0"/>
              <a:t>Value chain analysis</a:t>
            </a:r>
            <a:r>
              <a:rPr lang="en-US" sz="2400" dirty="0"/>
              <a:t>: </a:t>
            </a:r>
            <a:r>
              <a:rPr lang="en-US" sz="2200" dirty="0"/>
              <a:t>Analyzing an organization’s activities to determine where value is added to products and/or services and the costs incurred for doing so; usually also includes a comparison with the activities, added value, and costs of other organizations for the purpose of making improvements in the organization’s operations and performance</a:t>
            </a:r>
          </a:p>
        </p:txBody>
      </p:sp>
    </p:spTree>
    <p:extLst>
      <p:ext uri="{BB962C8B-B14F-4D97-AF65-F5344CB8AC3E}">
        <p14:creationId xmlns:p14="http://schemas.microsoft.com/office/powerpoint/2010/main" val="4286068575"/>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609600" y="609600"/>
            <a:ext cx="763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hlink"/>
              </a:buClr>
              <a:buSzPct val="110000"/>
              <a:buFont typeface="Wingdings" panose="05000000000000000000" pitchFamily="2" charset="2"/>
              <a:buNone/>
            </a:pPr>
            <a:r>
              <a:rPr lang="en-US" altLang="en-US" sz="3200"/>
              <a:t>The Process of Identifying and Selecting IS Development Projects (Cont.)</a:t>
            </a:r>
          </a:p>
        </p:txBody>
      </p:sp>
      <p:sp>
        <p:nvSpPr>
          <p:cNvPr id="21511" name="Rectangle 7"/>
          <p:cNvSpPr>
            <a:spLocks noChangeArrowheads="1"/>
          </p:cNvSpPr>
          <p:nvPr/>
        </p:nvSpPr>
        <p:spPr bwMode="auto">
          <a:xfrm>
            <a:off x="2286000" y="4419600"/>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4-2</a:t>
            </a:r>
          </a:p>
          <a:p>
            <a:pPr eaLnBrk="1" hangingPunct="1"/>
            <a:r>
              <a:rPr lang="en-US" altLang="en-US" dirty="0"/>
              <a:t>Organizations can be thought of as a</a:t>
            </a:r>
          </a:p>
          <a:p>
            <a:pPr eaLnBrk="1" hangingPunct="1"/>
            <a:r>
              <a:rPr lang="en-US" altLang="en-US" dirty="0"/>
              <a:t>value chain, transforming raw materials</a:t>
            </a:r>
          </a:p>
          <a:p>
            <a:pPr eaLnBrk="1" hangingPunct="1"/>
            <a:r>
              <a:rPr lang="en-US" altLang="en-US" dirty="0"/>
              <a:t>into products for customers</a:t>
            </a:r>
          </a:p>
        </p:txBody>
      </p:sp>
      <p:pic>
        <p:nvPicPr>
          <p:cNvPr id="2" name="Picture 1"/>
          <p:cNvPicPr>
            <a:picLocks noChangeAspect="1"/>
          </p:cNvPicPr>
          <p:nvPr/>
        </p:nvPicPr>
        <p:blipFill>
          <a:blip r:embed="rId3" cstate="print"/>
          <a:stretch>
            <a:fillRect/>
          </a:stretch>
        </p:blipFill>
        <p:spPr>
          <a:xfrm>
            <a:off x="76200" y="1752600"/>
            <a:ext cx="8996067" cy="2209800"/>
          </a:xfrm>
          <a:prstGeom prst="rect">
            <a:avLst/>
          </a:prstGeom>
        </p:spPr>
      </p:pic>
    </p:spTree>
    <p:extLst>
      <p:ext uri="{BB962C8B-B14F-4D97-AF65-F5344CB8AC3E}">
        <p14:creationId xmlns:p14="http://schemas.microsoft.com/office/powerpoint/2010/main" val="112002664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r>
              <a:rPr lang="en-US" altLang="en-US" sz="3200"/>
              <a:t>The Process of Identifying and Selecting IS Development Projects (Cont.)</a:t>
            </a:r>
          </a:p>
        </p:txBody>
      </p:sp>
      <p:pic>
        <p:nvPicPr>
          <p:cNvPr id="2" name="Picture 1"/>
          <p:cNvPicPr>
            <a:picLocks noChangeAspect="1"/>
          </p:cNvPicPr>
          <p:nvPr/>
        </p:nvPicPr>
        <p:blipFill>
          <a:blip r:embed="rId3" cstate="print"/>
          <a:stretch>
            <a:fillRect/>
          </a:stretch>
        </p:blipFill>
        <p:spPr>
          <a:xfrm>
            <a:off x="152400" y="1600199"/>
            <a:ext cx="8610600" cy="4732979"/>
          </a:xfrm>
          <a:prstGeom prst="rect">
            <a:avLst/>
          </a:prstGeom>
        </p:spPr>
      </p:pic>
    </p:spTree>
    <p:extLst>
      <p:ext uri="{BB962C8B-B14F-4D97-AF65-F5344CB8AC3E}">
        <p14:creationId xmlns:p14="http://schemas.microsoft.com/office/powerpoint/2010/main" val="2393010448"/>
      </p:ext>
    </p:extLst>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ppt/theme/themeOverride2.xml><?xml version="1.0" encoding="utf-8"?>
<a:themeOverride xmlns:a="http://schemas.openxmlformats.org/drawingml/2006/main">
  <a:clrScheme name="4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xmlns:vt="http://schemas.openxmlformats.org/officeDocument/2006/docPropsVTypes">
  <Template/>
  <TotalTime>15587</TotalTime>
  <Words>3898</Words>
  <Application>Microsoft Office PowerPoint</Application>
  <PresentationFormat>On-screen Show (4:3)</PresentationFormat>
  <Paragraphs>327</Paragraphs>
  <Slides>47</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Tahoma</vt:lpstr>
      <vt:lpstr>Times New Roman</vt:lpstr>
      <vt:lpstr>Wingdings</vt:lpstr>
      <vt:lpstr>Pixel</vt:lpstr>
      <vt:lpstr>PowerPoint Presentation</vt:lpstr>
      <vt:lpstr>Learning Objectives</vt:lpstr>
      <vt:lpstr>Identifying and Selecting Systems Development Projects</vt:lpstr>
      <vt:lpstr>The Process of Identifying and Selecting IS Development Projects</vt:lpstr>
      <vt:lpstr>The Process of Identifying and Selecting IS Development Projects (Cont.)</vt:lpstr>
      <vt:lpstr>PowerPoint Presentation</vt:lpstr>
      <vt:lpstr>The Process of Identifying and Selecting IS Development Projects (Cont.)</vt:lpstr>
      <vt:lpstr>PowerPoint Presentation</vt:lpstr>
      <vt:lpstr>The Process of Identifying and Selecting IS Development Projects (Cont.)</vt:lpstr>
      <vt:lpstr>The Process of Identifying and Selecting IS Development Projects (Cont.)</vt:lpstr>
      <vt:lpstr>The Process of Identifying and Selecting IS Development Projects (Cont.)</vt:lpstr>
      <vt:lpstr>The Process of Identifying and Selecting IS Development Projects (Cont.)</vt:lpstr>
      <vt:lpstr>The Process of Identifying and Selecting IS Development Projects (Cont.)</vt:lpstr>
      <vt:lpstr>Deliverables and Outcomes</vt:lpstr>
      <vt:lpstr>Deliverables and Outcomes (Cont.)</vt:lpstr>
      <vt:lpstr>Deliverables and Outcomes (Cont.)</vt:lpstr>
      <vt:lpstr>Corporate and Information Systems Planning</vt:lpstr>
      <vt:lpstr>Reasons for Importance of Improved Planning</vt:lpstr>
      <vt:lpstr>Corporate Strategic Planning</vt:lpstr>
      <vt:lpstr>Corporate Strategic Planning (Cont.)</vt:lpstr>
      <vt:lpstr>Corporate Strategic Planning (Cont.)</vt:lpstr>
      <vt:lpstr>Corporate Strategic Planning (Cont.)</vt:lpstr>
      <vt:lpstr>Corporate Strategic Planning (Cont.)</vt:lpstr>
      <vt:lpstr>Corporate Strategic Planning (Cont.)</vt:lpstr>
      <vt:lpstr>Information Systems Planning (ISP)</vt:lpstr>
      <vt:lpstr>Information Systems Planning (Cont.)</vt:lpstr>
      <vt:lpstr>Information Systems Planning (Cont.)</vt:lpstr>
      <vt:lpstr>Information Systems Planning (Cont.)</vt:lpstr>
      <vt:lpstr>Information Systems Planning (Cont.)</vt:lpstr>
      <vt:lpstr>Information Systems Planning (Cont.)</vt:lpstr>
      <vt:lpstr>Information Systems Planning (Cont.)</vt:lpstr>
      <vt:lpstr>Information Systems Planning (Cont.)</vt:lpstr>
      <vt:lpstr>Information Systems Planning (Cont.)</vt:lpstr>
      <vt:lpstr>Types of Planning Matrices</vt:lpstr>
      <vt:lpstr>Information Systems Planning (Cont.)</vt:lpstr>
      <vt:lpstr>Making Sense of the Matrices</vt:lpstr>
      <vt:lpstr>Affinity Clustering</vt:lpstr>
      <vt:lpstr>Information Systems (IS) Plan</vt:lpstr>
      <vt:lpstr>IS Plan Components</vt:lpstr>
      <vt:lpstr>IS Plan Components (Cont.)</vt:lpstr>
      <vt:lpstr>IS Plan Components (Cont.)</vt:lpstr>
      <vt:lpstr>IS Plan Components (Cont.)</vt:lpstr>
      <vt:lpstr>Electronic Commerce:  Identifying and Selecting Projects</vt:lpstr>
      <vt:lpstr>Electronic Commerce Applications and Internet Basics (Cont.)</vt:lpstr>
      <vt:lpstr>Electronic Commerce Applications and Internet Basics</vt:lpstr>
      <vt:lpstr>Electronic Commerce Applications and Internet Basics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Ch1</dc:title>
  <dc:creator>Mike Mitri</dc:creator>
  <cp:lastModifiedBy>User</cp:lastModifiedBy>
  <cp:revision>746</cp:revision>
  <cp:lastPrinted>1601-01-01T00:00:00Z</cp:lastPrinted>
  <dcterms:created xsi:type="dcterms:W3CDTF">2000-04-11T00:26:26Z</dcterms:created>
  <dcterms:modified xsi:type="dcterms:W3CDTF">2022-03-02T19:23:42Z</dcterms:modified>
</cp:coreProperties>
</file>