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2"/>
  </p:notesMasterIdLst>
  <p:handoutMasterIdLst>
    <p:handoutMasterId r:id="rId63"/>
  </p:handoutMasterIdLst>
  <p:sldIdLst>
    <p:sldId id="330" r:id="rId2"/>
    <p:sldId id="347" r:id="rId3"/>
    <p:sldId id="417" r:id="rId4"/>
    <p:sldId id="349" r:id="rId5"/>
    <p:sldId id="350" r:id="rId6"/>
    <p:sldId id="411" r:id="rId7"/>
    <p:sldId id="352" r:id="rId8"/>
    <p:sldId id="353" r:id="rId9"/>
    <p:sldId id="354" r:id="rId10"/>
    <p:sldId id="421" r:id="rId11"/>
    <p:sldId id="356" r:id="rId12"/>
    <p:sldId id="357" r:id="rId13"/>
    <p:sldId id="420" r:id="rId14"/>
    <p:sldId id="361" r:id="rId15"/>
    <p:sldId id="419" r:id="rId16"/>
    <p:sldId id="422" r:id="rId17"/>
    <p:sldId id="423" r:id="rId18"/>
    <p:sldId id="363" r:id="rId19"/>
    <p:sldId id="364" r:id="rId20"/>
    <p:sldId id="408" r:id="rId21"/>
    <p:sldId id="404" r:id="rId22"/>
    <p:sldId id="403" r:id="rId23"/>
    <p:sldId id="375" r:id="rId24"/>
    <p:sldId id="426" r:id="rId25"/>
    <p:sldId id="427" r:id="rId26"/>
    <p:sldId id="429" r:id="rId27"/>
    <p:sldId id="430" r:id="rId28"/>
    <p:sldId id="376" r:id="rId29"/>
    <p:sldId id="377" r:id="rId30"/>
    <p:sldId id="378" r:id="rId31"/>
    <p:sldId id="379" r:id="rId32"/>
    <p:sldId id="380" r:id="rId33"/>
    <p:sldId id="381" r:id="rId34"/>
    <p:sldId id="366" r:id="rId35"/>
    <p:sldId id="435" r:id="rId36"/>
    <p:sldId id="384" r:id="rId37"/>
    <p:sldId id="385" r:id="rId38"/>
    <p:sldId id="391" r:id="rId39"/>
    <p:sldId id="409" r:id="rId40"/>
    <p:sldId id="400" r:id="rId41"/>
    <p:sldId id="434" r:id="rId42"/>
    <p:sldId id="424" r:id="rId43"/>
    <p:sldId id="367" r:id="rId44"/>
    <p:sldId id="369" r:id="rId45"/>
    <p:sldId id="370" r:id="rId46"/>
    <p:sldId id="371" r:id="rId47"/>
    <p:sldId id="372" r:id="rId48"/>
    <p:sldId id="416" r:id="rId49"/>
    <p:sldId id="425" r:id="rId50"/>
    <p:sldId id="386" r:id="rId51"/>
    <p:sldId id="432" r:id="rId52"/>
    <p:sldId id="398" r:id="rId53"/>
    <p:sldId id="389" r:id="rId54"/>
    <p:sldId id="390" r:id="rId55"/>
    <p:sldId id="401" r:id="rId56"/>
    <p:sldId id="431" r:id="rId57"/>
    <p:sldId id="402" r:id="rId58"/>
    <p:sldId id="387" r:id="rId59"/>
    <p:sldId id="392" r:id="rId60"/>
    <p:sldId id="331" r:id="rId6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3" autoAdjust="0"/>
    <p:restoredTop sz="94667"/>
  </p:normalViewPr>
  <p:slideViewPr>
    <p:cSldViewPr snapToGrid="0">
      <p:cViewPr varScale="1">
        <p:scale>
          <a:sx n="82" d="100"/>
          <a:sy n="82" d="100"/>
        </p:scale>
        <p:origin x="1358"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1117600" y="696913"/>
            <a:ext cx="4648200" cy="3486150"/>
          </a:xfrm>
          <a:ln/>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12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AE2A917-F902-400B-80B0-70693664DB44}"/>
              </a:ext>
            </a:extLst>
          </p:cNvPr>
          <p:cNvSpPr>
            <a:spLocks noGrp="1" noRot="1" noChangeAspect="1" noChangeArrowheads="1" noTextEdit="1"/>
          </p:cNvSpPr>
          <p:nvPr>
            <p:ph type="sldImg"/>
          </p:nvPr>
        </p:nvSpPr>
        <p:spPr>
          <a:xfrm>
            <a:off x="1117600" y="696913"/>
            <a:ext cx="4648200" cy="3486150"/>
          </a:xfrm>
          <a:ln/>
        </p:spPr>
      </p:sp>
      <p:sp>
        <p:nvSpPr>
          <p:cNvPr id="29699" name="Rectangle 3">
            <a:extLst>
              <a:ext uri="{FF2B5EF4-FFF2-40B4-BE49-F238E27FC236}">
                <a16:creationId xmlns:a16="http://schemas.microsoft.com/office/drawing/2014/main" id="{1AC34C9B-39B2-47DE-ACC5-054B5690C9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721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2252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36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B055665-1FCA-46DF-8ADA-AFDB187E57A2}"/>
              </a:ext>
            </a:extLst>
          </p:cNvPr>
          <p:cNvSpPr>
            <a:spLocks noGrp="1" noRot="1" noChangeAspect="1" noChangeArrowheads="1" noTextEdit="1"/>
          </p:cNvSpPr>
          <p:nvPr>
            <p:ph type="sldImg"/>
          </p:nvPr>
        </p:nvSpPr>
        <p:spPr>
          <a:xfrm>
            <a:off x="1117600" y="696913"/>
            <a:ext cx="4648200" cy="3486150"/>
          </a:xfrm>
          <a:ln/>
        </p:spPr>
      </p:sp>
      <p:sp>
        <p:nvSpPr>
          <p:cNvPr id="40963" name="Rectangle 3">
            <a:extLst>
              <a:ext uri="{FF2B5EF4-FFF2-40B4-BE49-F238E27FC236}">
                <a16:creationId xmlns:a16="http://schemas.microsoft.com/office/drawing/2014/main" id="{BE89632E-64C1-4EC9-810C-0427E363D95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ACF7734-5D09-4080-A5F3-33EF4697BABE}"/>
              </a:ext>
            </a:extLst>
          </p:cNvPr>
          <p:cNvSpPr>
            <a:spLocks noGrp="1" noRot="1" noChangeAspect="1" noChangeArrowheads="1" noTextEdit="1"/>
          </p:cNvSpPr>
          <p:nvPr>
            <p:ph type="sldImg"/>
          </p:nvPr>
        </p:nvSpPr>
        <p:spPr>
          <a:xfrm>
            <a:off x="1117600" y="696913"/>
            <a:ext cx="4648200" cy="3486150"/>
          </a:xfrm>
          <a:ln/>
        </p:spPr>
      </p:sp>
      <p:sp>
        <p:nvSpPr>
          <p:cNvPr id="43011" name="Rectangle 3">
            <a:extLst>
              <a:ext uri="{FF2B5EF4-FFF2-40B4-BE49-F238E27FC236}">
                <a16:creationId xmlns:a16="http://schemas.microsoft.com/office/drawing/2014/main" id="{0239A3F8-049F-4A8D-93CB-7DD9B1942C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1117600" y="696913"/>
            <a:ext cx="4648200" cy="3486150"/>
          </a:xfrm>
          <a:ln/>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1117600" y="696913"/>
            <a:ext cx="46482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1117600" y="696913"/>
            <a:ext cx="46482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1117600" y="696913"/>
            <a:ext cx="46482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3520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5097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8266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7749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3D277C-8B8F-4523-80FE-71129E615B82}"/>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B585EF5-7930-45AD-B664-C6D80F420C80}"/>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1117600" y="696913"/>
            <a:ext cx="46482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3141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88387A-220D-46DE-87B0-5AB53B8B9714}"/>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32F06E-769C-4B1C-9E7C-D9FC05F6F8C7}"/>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4551F08-E163-4B78-BDB8-468F317C6B03}"/>
              </a:ext>
            </a:extLst>
          </p:cNvPr>
          <p:cNvSpPr>
            <a:spLocks noGrp="1" noRot="1" noChangeAspec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EB6689-0573-4E96-ABEC-0606AE2C09F1}"/>
              </a:ext>
            </a:extLst>
          </p:cNvPr>
          <p:cNvSpPr>
            <a:spLocks noGrp="1" noRot="1" noChangeAspec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C7FDDF-4DBE-4749-A693-95E4CEB96B45}"/>
              </a:ext>
            </a:extLst>
          </p:cNvPr>
          <p:cNvSpPr>
            <a:spLocks noGrp="1" noRot="1" noChangeAspect="1" noChangeArrowheads="1" noTextEdit="1"/>
          </p:cNvSpPr>
          <p:nvPr>
            <p:ph type="sldImg"/>
          </p:nvPr>
        </p:nvSpPr>
        <p:spPr>
          <a:xfrm>
            <a:off x="1117600" y="696913"/>
            <a:ext cx="4648200" cy="3486150"/>
          </a:xfrm>
          <a:ln/>
        </p:spPr>
      </p:sp>
      <p:sp>
        <p:nvSpPr>
          <p:cNvPr id="82947" name="Rectangle 3">
            <a:extLst>
              <a:ext uri="{FF2B5EF4-FFF2-40B4-BE49-F238E27FC236}">
                <a16:creationId xmlns:a16="http://schemas.microsoft.com/office/drawing/2014/main" id="{9247B18B-E0DC-42EF-8000-B3A4416D7F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5680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1B757C-11F6-4804-BBBA-51D10766365A}"/>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58CADB1-93CB-4274-A8D1-692400277852}"/>
              </a:ext>
            </a:extLst>
          </p:cNvPr>
          <p:cNvSpPr>
            <a:spLocks noGrp="1" noRot="1" noChangeAspect="1" noChangeArrowheads="1" noTextEdit="1"/>
          </p:cNvSpPr>
          <p:nvPr>
            <p:ph type="sldImg"/>
          </p:nvPr>
        </p:nvSpPr>
        <p:spPr>
          <a:xfrm>
            <a:off x="1117600" y="696913"/>
            <a:ext cx="4648200" cy="3486150"/>
          </a:xfrm>
          <a:ln/>
        </p:spPr>
      </p:sp>
      <p:sp>
        <p:nvSpPr>
          <p:cNvPr id="93187" name="Rectangle 3">
            <a:extLst>
              <a:ext uri="{FF2B5EF4-FFF2-40B4-BE49-F238E27FC236}">
                <a16:creationId xmlns:a16="http://schemas.microsoft.com/office/drawing/2014/main" id="{B72E9B2A-EB18-4339-B030-69967F55A4B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BD6E28-4416-466E-9B96-F46B9236EFA0}"/>
              </a:ext>
            </a:extLst>
          </p:cNvPr>
          <p:cNvSpPr>
            <a:spLocks noGrp="1" noRot="1" noChangeAspect="1" noChangeArrowheads="1" noTextEdit="1"/>
          </p:cNvSpPr>
          <p:nvPr>
            <p:ph type="sldImg"/>
          </p:nvPr>
        </p:nvSpPr>
        <p:spPr>
          <a:xfrm>
            <a:off x="1117600" y="696913"/>
            <a:ext cx="4648200" cy="3486150"/>
          </a:xfrm>
          <a:ln/>
        </p:spPr>
      </p:sp>
      <p:sp>
        <p:nvSpPr>
          <p:cNvPr id="95235" name="Rectangle 3">
            <a:extLst>
              <a:ext uri="{FF2B5EF4-FFF2-40B4-BE49-F238E27FC236}">
                <a16:creationId xmlns:a16="http://schemas.microsoft.com/office/drawing/2014/main" id="{EB7937B3-A5D5-4AE2-BC95-CEE0E5EA00E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1198563" y="701675"/>
            <a:ext cx="4681537"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1542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9D70ADE-4177-45D4-B042-C72A3AF4FD6C}"/>
              </a:ext>
            </a:extLst>
          </p:cNvPr>
          <p:cNvSpPr>
            <a:spLocks noGrp="1" noRot="1" noChangeAspect="1" noChangeArrowheads="1" noTextEdit="1"/>
          </p:cNvSpPr>
          <p:nvPr>
            <p:ph type="sldImg"/>
          </p:nvPr>
        </p:nvSpPr>
        <p:spPr>
          <a:xfrm>
            <a:off x="1117600" y="696913"/>
            <a:ext cx="4648200" cy="3486150"/>
          </a:xfrm>
          <a:ln/>
        </p:spPr>
      </p:sp>
      <p:sp>
        <p:nvSpPr>
          <p:cNvPr id="49155" name="Rectangle 3">
            <a:extLst>
              <a:ext uri="{FF2B5EF4-FFF2-40B4-BE49-F238E27FC236}">
                <a16:creationId xmlns:a16="http://schemas.microsoft.com/office/drawing/2014/main" id="{9845E423-F7A0-49A5-85DD-F75CACE8C29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360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0CF294F-1963-42C7-A1B8-DE28A28FD0D5}"/>
              </a:ext>
            </a:extLst>
          </p:cNvPr>
          <p:cNvSpPr>
            <a:spLocks noGrp="1" noRot="1" noChangeAspect="1" noChangeArrowheads="1" noTextEdit="1"/>
          </p:cNvSpPr>
          <p:nvPr>
            <p:ph type="sldImg"/>
          </p:nvPr>
        </p:nvSpPr>
        <p:spPr>
          <a:xfrm>
            <a:off x="1117600" y="696913"/>
            <a:ext cx="4648200" cy="3486150"/>
          </a:xfrm>
          <a:ln/>
        </p:spPr>
      </p:sp>
      <p:sp>
        <p:nvSpPr>
          <p:cNvPr id="51203" name="Rectangle 3">
            <a:extLst>
              <a:ext uri="{FF2B5EF4-FFF2-40B4-BE49-F238E27FC236}">
                <a16:creationId xmlns:a16="http://schemas.microsoft.com/office/drawing/2014/main" id="{9B743749-804F-4046-95C8-7448913085B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45647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BC952F1-69DB-4826-90B8-43407F666E38}"/>
              </a:ext>
            </a:extLst>
          </p:cNvPr>
          <p:cNvSpPr>
            <a:spLocks noGrp="1" noRot="1" noChangeAspect="1" noChangeArrowheads="1" noTextEdit="1"/>
          </p:cNvSpPr>
          <p:nvPr>
            <p:ph type="sldImg"/>
          </p:nvPr>
        </p:nvSpPr>
        <p:spPr>
          <a:xfrm>
            <a:off x="1117600" y="696913"/>
            <a:ext cx="4648200" cy="3486150"/>
          </a:xfrm>
          <a:ln/>
        </p:spPr>
      </p:sp>
      <p:sp>
        <p:nvSpPr>
          <p:cNvPr id="53251" name="Rectangle 3">
            <a:extLst>
              <a:ext uri="{FF2B5EF4-FFF2-40B4-BE49-F238E27FC236}">
                <a16:creationId xmlns:a16="http://schemas.microsoft.com/office/drawing/2014/main" id="{7181C0DC-0BF2-45FF-BE72-90467A2E1B4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9298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5192CAD-8D91-4D40-AA61-971837660FF4}"/>
              </a:ext>
            </a:extLst>
          </p:cNvPr>
          <p:cNvSpPr>
            <a:spLocks noGrp="1" noRot="1" noChangeAspect="1" noChangeArrowheads="1" noTextEdit="1"/>
          </p:cNvSpPr>
          <p:nvPr>
            <p:ph type="sldImg"/>
          </p:nvPr>
        </p:nvSpPr>
        <p:spPr>
          <a:xfrm>
            <a:off x="1117600" y="696913"/>
            <a:ext cx="4648200" cy="3486150"/>
          </a:xfrm>
          <a:ln/>
        </p:spPr>
      </p:sp>
      <p:sp>
        <p:nvSpPr>
          <p:cNvPr id="56323" name="Rectangle 3">
            <a:extLst>
              <a:ext uri="{FF2B5EF4-FFF2-40B4-BE49-F238E27FC236}">
                <a16:creationId xmlns:a16="http://schemas.microsoft.com/office/drawing/2014/main" id="{193C388B-A9BF-43E9-BE5C-A9011280A0E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39582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7934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E8609E4-2FA6-4985-9D67-5FCD713B133E}"/>
              </a:ext>
            </a:extLst>
          </p:cNvPr>
          <p:cNvSpPr>
            <a:spLocks noGrp="1" noRot="1" noChangeAspect="1" noChangeArrowheads="1" noTextEdit="1"/>
          </p:cNvSpPr>
          <p:nvPr>
            <p:ph type="sldImg"/>
          </p:nvPr>
        </p:nvSpPr>
        <p:spPr>
          <a:xfrm>
            <a:off x="1117600" y="696913"/>
            <a:ext cx="4648200" cy="3486150"/>
          </a:xfrm>
          <a:ln/>
        </p:spPr>
      </p:sp>
      <p:sp>
        <p:nvSpPr>
          <p:cNvPr id="103427" name="Rectangle 3">
            <a:extLst>
              <a:ext uri="{FF2B5EF4-FFF2-40B4-BE49-F238E27FC236}">
                <a16:creationId xmlns:a16="http://schemas.microsoft.com/office/drawing/2014/main" id="{BE4AB7D9-4D3B-49B7-A873-A570C1E105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79CCAE-5999-4F9C-B096-A4124463BA56}"/>
              </a:ext>
            </a:extLst>
          </p:cNvPr>
          <p:cNvSpPr>
            <a:spLocks noGrp="1" noRot="1" noChangeAspect="1" noChangeArrowheads="1" noTextEdit="1"/>
          </p:cNvSpPr>
          <p:nvPr>
            <p:ph type="sldImg"/>
          </p:nvPr>
        </p:nvSpPr>
        <p:spPr>
          <a:xfrm>
            <a:off x="1117600" y="696913"/>
            <a:ext cx="4648200" cy="3486150"/>
          </a:xfrm>
          <a:ln/>
        </p:spPr>
      </p:sp>
      <p:sp>
        <p:nvSpPr>
          <p:cNvPr id="105475" name="Rectangle 3">
            <a:extLst>
              <a:ext uri="{FF2B5EF4-FFF2-40B4-BE49-F238E27FC236}">
                <a16:creationId xmlns:a16="http://schemas.microsoft.com/office/drawing/2014/main" id="{127FEFA8-9D45-40D3-A1F0-799DC10A2E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381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7859DD6-BC94-4BD7-A1B1-5F19EE224C42}"/>
              </a:ext>
            </a:extLst>
          </p:cNvPr>
          <p:cNvSpPr>
            <a:spLocks noGrp="1" noRot="1" noChangeAspect="1" noChangeArrowheads="1" noTextEdit="1"/>
          </p:cNvSpPr>
          <p:nvPr>
            <p:ph type="sldImg"/>
          </p:nvPr>
        </p:nvSpPr>
        <p:spPr>
          <a:xfrm>
            <a:off x="1117600" y="696913"/>
            <a:ext cx="4648200" cy="3486150"/>
          </a:xfrm>
          <a:ln/>
        </p:spPr>
      </p:sp>
      <p:sp>
        <p:nvSpPr>
          <p:cNvPr id="109571" name="Rectangle 3">
            <a:extLst>
              <a:ext uri="{FF2B5EF4-FFF2-40B4-BE49-F238E27FC236}">
                <a16:creationId xmlns:a16="http://schemas.microsoft.com/office/drawing/2014/main" id="{4650457B-4F99-4189-9BD5-63C91DCDB7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069D3D-AC19-4939-8422-88ECED6ED43E}"/>
              </a:ext>
            </a:extLst>
          </p:cNvPr>
          <p:cNvSpPr>
            <a:spLocks noGrp="1" noRot="1" noChangeAspect="1" noChangeArrowheads="1" noTextEdit="1"/>
          </p:cNvSpPr>
          <p:nvPr>
            <p:ph type="sldImg"/>
          </p:nvPr>
        </p:nvSpPr>
        <p:spPr>
          <a:xfrm>
            <a:off x="1117600" y="696913"/>
            <a:ext cx="4648200" cy="3486150"/>
          </a:xfrm>
          <a:ln/>
        </p:spPr>
      </p:sp>
      <p:sp>
        <p:nvSpPr>
          <p:cNvPr id="112643" name="Rectangle 3">
            <a:extLst>
              <a:ext uri="{FF2B5EF4-FFF2-40B4-BE49-F238E27FC236}">
                <a16:creationId xmlns:a16="http://schemas.microsoft.com/office/drawing/2014/main" id="{2E50F47B-95E4-459A-8DDE-53FCF760ED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24C80D8-4B5B-4CF0-9E74-1F333CFDB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ACA46D-0338-463B-AD68-EE5177F9CE61}"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2C7231C7-7B0E-4112-98C4-3E0CA9887CCF}"/>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E2DE697E-CF3E-4A96-AF5B-E9BF310CB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915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1117600" y="696913"/>
            <a:ext cx="4648200" cy="3486150"/>
          </a:xfrm>
          <a:ln/>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1117600" y="696913"/>
            <a:ext cx="46482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E33B51-0000-42AD-B920-0A0E39C03258}"/>
              </a:ext>
            </a:extLst>
          </p:cNvPr>
          <p:cNvSpPr>
            <a:spLocks noGrp="1" noRot="1" noChangeAspect="1" noChangeArrowheads="1" noTextEdit="1"/>
          </p:cNvSpPr>
          <p:nvPr>
            <p:ph type="sldImg"/>
          </p:nvPr>
        </p:nvSpPr>
        <p:spPr>
          <a:xfrm>
            <a:off x="1117600" y="696913"/>
            <a:ext cx="4648200" cy="3486150"/>
          </a:xfrm>
          <a:ln/>
        </p:spPr>
      </p:sp>
      <p:sp>
        <p:nvSpPr>
          <p:cNvPr id="19459" name="Rectangle 3">
            <a:extLst>
              <a:ext uri="{FF2B5EF4-FFF2-40B4-BE49-F238E27FC236}">
                <a16:creationId xmlns:a16="http://schemas.microsoft.com/office/drawing/2014/main"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0043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9591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05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95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48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12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9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76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Wingdings" panose="05000000000000000000" pitchFamily="2" charset="2"/>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36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2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E8EB374D-FC2E-49AD-94F6-BF0F89E9A9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711A7626-44E9-4D96-BC9A-F6A4BE08DC4C}"/>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AAC79F07-0E6C-44FE-917F-8A0EE9E669C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id="{BB3E8C43-4EF8-44FA-8DCA-47F2442F5363}"/>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id="{5C6426E9-6999-5448-90F1-0AD498E21AA0}"/>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a:t>
            </a:r>
            <a:fld id="{47DE681D-3D41-4CB0-83AA-B406652BB5CF}"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15195095-D590-3D45-BD5D-ED99265E4654}"/>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a:extLst>
              <a:ext uri="{FF2B5EF4-FFF2-40B4-BE49-F238E27FC236}">
                <a16:creationId xmlns:a16="http://schemas.microsoft.com/office/drawing/2014/main" id="{5E035EE4-E459-A34D-828B-D98F62D8EB97}"/>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id="{319447EE-770B-4239-87AE-891B3223C5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92100" y="2897302"/>
            <a:ext cx="8813800" cy="1063396"/>
          </a:xfrm>
        </p:spPr>
        <p:txBody>
          <a:bodyPr/>
          <a:lstStyle/>
          <a:p>
            <a:pPr marL="457200" lvl="1" indent="0">
              <a:buNone/>
            </a:pPr>
            <a:r>
              <a:rPr lang="en-US" altLang="en-US" sz="3200" b="1" dirty="0">
                <a:solidFill>
                  <a:srgbClr val="006699"/>
                </a:solidFill>
                <a:latin typeface="+mj-lt"/>
              </a:rPr>
              <a:t>Overview of Computer System Structure </a:t>
            </a:r>
          </a:p>
        </p:txBody>
      </p:sp>
    </p:spTree>
    <p:extLst>
      <p:ext uri="{BB962C8B-B14F-4D97-AF65-F5344CB8AC3E}">
        <p14:creationId xmlns:p14="http://schemas.microsoft.com/office/powerpoint/2010/main" val="81815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868363" y="214313"/>
            <a:ext cx="7639050" cy="576262"/>
          </a:xfrm>
        </p:spPr>
        <p:txBody>
          <a:bodyPr/>
          <a:lstStyle/>
          <a:p>
            <a:pPr eaLnBrk="1" hangingPunct="1"/>
            <a:r>
              <a:rPr lang="en-US" altLang="en-US"/>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774700" y="1233488"/>
            <a:ext cx="7639050" cy="4530725"/>
          </a:xfrm>
        </p:spPr>
        <p:txBody>
          <a:bodyPr/>
          <a:lstStyle/>
          <a:p>
            <a:r>
              <a:rPr lang="en-US" altLang="en-US" dirty="0"/>
              <a:t>Computer-system operation</a:t>
            </a:r>
          </a:p>
          <a:p>
            <a:pPr lvl="1"/>
            <a:r>
              <a:rPr lang="en-US" altLang="en-US" dirty="0"/>
              <a:t>One or more CPUs, device controllers connect through common </a:t>
            </a:r>
            <a:r>
              <a:rPr lang="en-US" altLang="en-US" b="1" dirty="0">
                <a:solidFill>
                  <a:srgbClr val="006699"/>
                </a:solidFill>
                <a:latin typeface="+mj-lt"/>
              </a:rPr>
              <a:t>bus</a:t>
            </a:r>
            <a:r>
              <a:rPr lang="en-US" altLang="en-US" dirty="0"/>
              <a:t> providing access to shared memory</a:t>
            </a:r>
          </a:p>
          <a:p>
            <a:pPr lvl="1"/>
            <a:r>
              <a:rPr lang="en-US" altLang="en-US" dirty="0"/>
              <a:t>Concurrent execution of CPUs and devices competing for memory cycles</a:t>
            </a:r>
          </a:p>
          <a:p>
            <a:pPr lvl="1"/>
            <a:endParaRPr lang="en-US" altLang="en-US" dirty="0"/>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3098800"/>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885825" y="220663"/>
            <a:ext cx="7605713" cy="576262"/>
          </a:xfrm>
        </p:spPr>
        <p:txBody>
          <a:bodyPr/>
          <a:lstStyle/>
          <a:p>
            <a:pPr eaLnBrk="1" hangingPunct="1"/>
            <a:r>
              <a:rPr lang="en-US" altLang="en-US"/>
              <a:t>Computer-System Operation</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806450" y="1233489"/>
            <a:ext cx="7390099" cy="4528334"/>
          </a:xfrm>
        </p:spPr>
        <p:txBody>
          <a:bodyPr/>
          <a:lstStyle/>
          <a:p>
            <a:r>
              <a:rPr lang="en-US" altLang="en-US" dirty="0"/>
              <a:t>I/O devices and the CPU can execute concurrently</a:t>
            </a:r>
            <a:endParaRPr lang="en-US" altLang="en-US" sz="800" dirty="0"/>
          </a:p>
          <a:p>
            <a:r>
              <a:rPr lang="en-US" altLang="en-US" dirty="0"/>
              <a:t>Each device controller is in charge of a particular device type</a:t>
            </a:r>
            <a:endParaRPr lang="en-US" altLang="en-US" sz="800" dirty="0"/>
          </a:p>
          <a:p>
            <a:r>
              <a:rPr lang="en-US" altLang="en-US" dirty="0"/>
              <a:t>Each device controller has a local buffer</a:t>
            </a:r>
          </a:p>
          <a:p>
            <a:r>
              <a:rPr lang="en-US" altLang="en-US" dirty="0"/>
              <a:t>Each device controller type has an operating system </a:t>
            </a:r>
            <a:r>
              <a:rPr lang="en-US" altLang="en-US" b="1" dirty="0">
                <a:solidFill>
                  <a:srgbClr val="006699"/>
                </a:solidFill>
                <a:latin typeface="+mj-lt"/>
              </a:rPr>
              <a:t>device driver</a:t>
            </a:r>
            <a:r>
              <a:rPr lang="en-US" altLang="en-US" dirty="0"/>
              <a:t> to manage it</a:t>
            </a:r>
            <a:endParaRPr lang="en-US" altLang="en-US" sz="800" dirty="0"/>
          </a:p>
          <a:p>
            <a:r>
              <a:rPr lang="en-US" altLang="en-US" dirty="0"/>
              <a:t>CPU moves data from/to main memory to/from local buffers</a:t>
            </a:r>
            <a:endParaRPr lang="en-US" altLang="en-US" sz="800" dirty="0"/>
          </a:p>
          <a:p>
            <a:r>
              <a:rPr lang="en-US" altLang="en-US" dirty="0"/>
              <a:t>I/O is from the device to local buffer of controller</a:t>
            </a:r>
            <a:endParaRPr lang="en-US" altLang="en-US" sz="800" dirty="0"/>
          </a:p>
          <a:p>
            <a:r>
              <a:rPr lang="en-US" altLang="en-US" dirty="0"/>
              <a:t>Device controller informs CPU that it has finished its operation by causing an </a:t>
            </a:r>
            <a:r>
              <a:rPr lang="en-US" altLang="en-US" b="1" dirty="0">
                <a:solidFill>
                  <a:srgbClr val="006699"/>
                </a:solidFill>
                <a:latin typeface="+mj-lt"/>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457200" y="212725"/>
            <a:ext cx="8099425" cy="576263"/>
          </a:xfrm>
        </p:spPr>
        <p:txBody>
          <a:bodyPr/>
          <a:lstStyle/>
          <a:p>
            <a:pPr eaLnBrk="1" hangingPunct="1"/>
            <a:r>
              <a:rPr lang="en-US" altLang="en-US"/>
              <a:t>I/O Structure</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895351" y="1244600"/>
            <a:ext cx="6618153" cy="4351969"/>
          </a:xfrm>
        </p:spPr>
        <p:txBody>
          <a:bodyPr/>
          <a:lstStyle/>
          <a:p>
            <a:pPr>
              <a:lnSpc>
                <a:spcPct val="90000"/>
              </a:lnSpc>
            </a:pPr>
            <a:r>
              <a:rPr lang="en-US" altLang="en-US" dirty="0"/>
              <a:t>Two methods for handling I/O</a:t>
            </a:r>
          </a:p>
          <a:p>
            <a:pPr lvl="1">
              <a:lnSpc>
                <a:spcPct val="90000"/>
              </a:lnSpc>
            </a:pPr>
            <a:r>
              <a:rPr lang="en-US" altLang="en-US" dirty="0"/>
              <a:t>After I/O starts, control returns to user program only upon I/O completion</a:t>
            </a:r>
          </a:p>
          <a:p>
            <a:pPr lvl="1">
              <a:lnSpc>
                <a:spcPct val="90000"/>
              </a:lnSpc>
            </a:pPr>
            <a:r>
              <a:rPr lang="en-US" altLang="en-US" dirty="0"/>
              <a:t>After I/O starts, control returns to user program without waiting for I/O completion</a:t>
            </a:r>
          </a:p>
        </p:txBody>
      </p:sp>
    </p:spTree>
    <p:extLst>
      <p:ext uri="{BB962C8B-B14F-4D97-AF65-F5344CB8AC3E}">
        <p14:creationId xmlns:p14="http://schemas.microsoft.com/office/powerpoint/2010/main" val="157006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457200" y="212725"/>
            <a:ext cx="8099425" cy="576263"/>
          </a:xfrm>
        </p:spPr>
        <p:txBody>
          <a:bodyPr/>
          <a:lstStyle/>
          <a:p>
            <a:pPr eaLnBrk="1" hangingPunct="1"/>
            <a:r>
              <a:rPr lang="en-US" altLang="en-US" dirty="0"/>
              <a:t>I/O Structure </a:t>
            </a:r>
            <a:r>
              <a:rPr lang="en-US" altLang="en-US"/>
              <a:t>(Cont.)</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895351" y="1244600"/>
            <a:ext cx="7202048" cy="4528239"/>
          </a:xfrm>
        </p:spPr>
        <p:txBody>
          <a:bodyPr/>
          <a:lstStyle/>
          <a:p>
            <a:pPr>
              <a:lnSpc>
                <a:spcPct val="90000"/>
              </a:lnSpc>
            </a:pPr>
            <a:r>
              <a:rPr lang="en-US" altLang="en-US" dirty="0"/>
              <a:t>After I/O starts, control returns to user program only upon I/O completion</a:t>
            </a:r>
          </a:p>
          <a:p>
            <a:pPr lvl="1">
              <a:lnSpc>
                <a:spcPct val="90000"/>
              </a:lnSpc>
            </a:pPr>
            <a:r>
              <a:rPr lang="en-US" altLang="en-US" dirty="0"/>
              <a:t>Wait instruction idles the CPU until the next interrupt</a:t>
            </a:r>
          </a:p>
          <a:p>
            <a:pPr lvl="1">
              <a:lnSpc>
                <a:spcPct val="90000"/>
              </a:lnSpc>
            </a:pPr>
            <a:r>
              <a:rPr lang="en-US" altLang="en-US" dirty="0"/>
              <a:t>Wait loop (contention for memory access)</a:t>
            </a:r>
          </a:p>
          <a:p>
            <a:pPr lvl="1">
              <a:lnSpc>
                <a:spcPct val="90000"/>
              </a:lnSpc>
            </a:pPr>
            <a:r>
              <a:rPr lang="en-US" altLang="en-US" dirty="0"/>
              <a:t>At most one I/O request is outstanding at a time, no simultaneous I/O processing</a:t>
            </a:r>
          </a:p>
          <a:p>
            <a:pPr>
              <a:lnSpc>
                <a:spcPct val="90000"/>
              </a:lnSpc>
            </a:pPr>
            <a:r>
              <a:rPr lang="en-US" altLang="en-US" dirty="0"/>
              <a:t>After I/O starts, control returns to user program without waiting for I/O completion</a:t>
            </a:r>
          </a:p>
          <a:p>
            <a:pPr lvl="1">
              <a:lnSpc>
                <a:spcPct val="90000"/>
              </a:lnSpc>
            </a:pPr>
            <a:r>
              <a:rPr lang="en-US" altLang="en-US" b="1" dirty="0">
                <a:solidFill>
                  <a:srgbClr val="006699"/>
                </a:solidFill>
                <a:latin typeface="+mj-lt"/>
              </a:rPr>
              <a:t>System call </a:t>
            </a:r>
            <a:r>
              <a:rPr lang="en-US" altLang="en-US" dirty="0"/>
              <a:t>– request to the OS to allow user to wait for I/O completion</a:t>
            </a:r>
          </a:p>
          <a:p>
            <a:pPr lvl="1">
              <a:lnSpc>
                <a:spcPct val="90000"/>
              </a:lnSpc>
            </a:pPr>
            <a:r>
              <a:rPr lang="en-US" altLang="en-US" b="1" dirty="0">
                <a:solidFill>
                  <a:srgbClr val="006699"/>
                </a:solidFill>
                <a:latin typeface="+mj-lt"/>
              </a:rPr>
              <a:t>Device-status table </a:t>
            </a:r>
            <a:r>
              <a:rPr lang="en-US" altLang="en-US" dirty="0"/>
              <a:t>contains entry for each I/O device indicating its type, address, and state</a:t>
            </a:r>
          </a:p>
          <a:p>
            <a:pPr lvl="1">
              <a:lnSpc>
                <a:spcPct val="90000"/>
              </a:lnSpc>
            </a:pPr>
            <a:r>
              <a:rPr lang="en-US" altLang="en-US" dirty="0"/>
              <a:t>OS indexes into I/O device table to determine device status and to modify table entry to include interrupt</a:t>
            </a:r>
          </a:p>
          <a:p>
            <a:pPr lvl="1">
              <a:lnSpc>
                <a:spcPct val="90000"/>
              </a:lnSpc>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6D48A8-E934-4737-801F-5300BF99F522}"/>
              </a:ext>
            </a:extLst>
          </p:cNvPr>
          <p:cNvSpPr>
            <a:spLocks noGrp="1" noChangeArrowheads="1"/>
          </p:cNvSpPr>
          <p:nvPr>
            <p:ph type="title" idx="4294967295"/>
          </p:nvPr>
        </p:nvSpPr>
        <p:spPr>
          <a:xfrm>
            <a:off x="457200" y="201613"/>
            <a:ext cx="8061325" cy="576262"/>
          </a:xfrm>
        </p:spPr>
        <p:txBody>
          <a:bodyPr/>
          <a:lstStyle/>
          <a:p>
            <a:pPr eaLnBrk="1" hangingPunct="1"/>
            <a:r>
              <a:rPr lang="en-US" altLang="en-US"/>
              <a:t>Computer Startup</a:t>
            </a:r>
          </a:p>
        </p:txBody>
      </p:sp>
      <p:sp>
        <p:nvSpPr>
          <p:cNvPr id="28675" name="Rectangle 3">
            <a:extLst>
              <a:ext uri="{FF2B5EF4-FFF2-40B4-BE49-F238E27FC236}">
                <a16:creationId xmlns:a16="http://schemas.microsoft.com/office/drawing/2014/main" id="{5671F379-5298-4D0E-A99C-F90AC4610954}"/>
              </a:ext>
            </a:extLst>
          </p:cNvPr>
          <p:cNvSpPr>
            <a:spLocks noGrp="1" noChangeArrowheads="1"/>
          </p:cNvSpPr>
          <p:nvPr>
            <p:ph type="body" idx="4294967295"/>
          </p:nvPr>
        </p:nvSpPr>
        <p:spPr>
          <a:xfrm>
            <a:off x="806451" y="1233489"/>
            <a:ext cx="6432550" cy="4416198"/>
          </a:xfrm>
        </p:spPr>
        <p:txBody>
          <a:bodyPr/>
          <a:lstStyle/>
          <a:p>
            <a:r>
              <a:rPr lang="en-US" altLang="en-US" b="1" dirty="0">
                <a:solidFill>
                  <a:srgbClr val="006699"/>
                </a:solidFill>
                <a:latin typeface="+mj-lt"/>
              </a:rPr>
              <a:t>Bootstrap program </a:t>
            </a:r>
            <a:r>
              <a:rPr lang="en-US" altLang="en-US" dirty="0"/>
              <a:t>is loaded at power-up or reboot</a:t>
            </a:r>
          </a:p>
          <a:p>
            <a:pPr lvl="1"/>
            <a:r>
              <a:rPr lang="en-US" altLang="en-US" dirty="0"/>
              <a:t>Typically stored in ROM or EPROM, generally known as </a:t>
            </a:r>
            <a:r>
              <a:rPr lang="en-US" altLang="en-US" b="1" dirty="0">
                <a:solidFill>
                  <a:srgbClr val="006699"/>
                </a:solidFill>
                <a:latin typeface="+mj-lt"/>
              </a:rPr>
              <a:t>firmware</a:t>
            </a:r>
          </a:p>
          <a:p>
            <a:pPr lvl="1"/>
            <a:r>
              <a:rPr lang="en-US" altLang="en-US" dirty="0"/>
              <a:t>Initializes all aspects of system</a:t>
            </a:r>
          </a:p>
          <a:p>
            <a:pPr lvl="1"/>
            <a:r>
              <a:rPr lang="en-US" altLang="en-US" dirty="0"/>
              <a:t>Loads operating system kernel and starts execution</a:t>
            </a:r>
          </a:p>
        </p:txBody>
      </p:sp>
    </p:spTree>
    <p:extLst>
      <p:ext uri="{BB962C8B-B14F-4D97-AF65-F5344CB8AC3E}">
        <p14:creationId xmlns:p14="http://schemas.microsoft.com/office/powerpoint/2010/main" val="289056828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2144488" y="2888119"/>
            <a:ext cx="5116286" cy="1030738"/>
          </a:xfrm>
        </p:spPr>
        <p:txBody>
          <a:bodyPr/>
          <a:lstStyle/>
          <a:p>
            <a:pPr marL="457200" lvl="1" indent="0">
              <a:buNone/>
            </a:pPr>
            <a:r>
              <a:rPr lang="en-US" altLang="en-US" sz="3200" b="1" dirty="0">
                <a:solidFill>
                  <a:srgbClr val="006699"/>
                </a:solidFill>
                <a:latin typeface="+mj-lt"/>
              </a:rPr>
              <a:t>Storage Structure</a:t>
            </a:r>
          </a:p>
        </p:txBody>
      </p:sp>
    </p:spTree>
    <p:extLst>
      <p:ext uri="{BB962C8B-B14F-4D97-AF65-F5344CB8AC3E}">
        <p14:creationId xmlns:p14="http://schemas.microsoft.com/office/powerpoint/2010/main" val="2653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457200" y="198438"/>
            <a:ext cx="8080375" cy="576262"/>
          </a:xfrm>
        </p:spPr>
        <p:txBody>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801688" y="1143002"/>
            <a:ext cx="6744624" cy="4393640"/>
          </a:xfrm>
        </p:spPr>
        <p:txBody>
          <a:bodyPr/>
          <a:lstStyle/>
          <a:p>
            <a:r>
              <a:rPr lang="en-US" altLang="en-US" sz="1700" dirty="0"/>
              <a:t>Main memory – only large storage media that the CPU can access directly</a:t>
            </a:r>
          </a:p>
          <a:p>
            <a:pPr lvl="1"/>
            <a:r>
              <a:rPr lang="en-US" altLang="en-US" b="1" dirty="0">
                <a:solidFill>
                  <a:srgbClr val="006699"/>
                </a:solidFill>
                <a:latin typeface="+mj-lt"/>
              </a:rPr>
              <a:t>Random access</a:t>
            </a:r>
          </a:p>
          <a:p>
            <a:pPr lvl="1"/>
            <a:r>
              <a:rPr lang="en-US" altLang="en-US" sz="1600" dirty="0"/>
              <a:t>Typically </a:t>
            </a:r>
            <a:r>
              <a:rPr lang="en-US" altLang="en-US" b="1" dirty="0">
                <a:solidFill>
                  <a:srgbClr val="006699"/>
                </a:solidFill>
                <a:latin typeface="+mj-lt"/>
              </a:rPr>
              <a:t>volatile</a:t>
            </a:r>
          </a:p>
          <a:p>
            <a:pPr lvl="1"/>
            <a:r>
              <a:rPr lang="en-US" altLang="en-US" dirty="0"/>
              <a:t>Typically</a:t>
            </a:r>
            <a:r>
              <a:rPr lang="en-US" altLang="en-US" sz="1600" b="1" dirty="0">
                <a:solidFill>
                  <a:srgbClr val="3366FF"/>
                </a:solidFill>
              </a:rPr>
              <a:t> </a:t>
            </a:r>
            <a:r>
              <a:rPr lang="en-US" altLang="en-US" b="1" dirty="0">
                <a:solidFill>
                  <a:srgbClr val="006699"/>
                </a:solidFill>
                <a:latin typeface="+mj-lt"/>
              </a:rPr>
              <a:t>random-access</a:t>
            </a:r>
            <a:r>
              <a:rPr lang="en-US" altLang="en-US" sz="1600" b="1" dirty="0">
                <a:solidFill>
                  <a:srgbClr val="3366FF"/>
                </a:solidFill>
              </a:rPr>
              <a:t> </a:t>
            </a:r>
            <a:r>
              <a:rPr lang="en-US" altLang="en-US" b="1" dirty="0">
                <a:solidFill>
                  <a:srgbClr val="006699"/>
                </a:solidFill>
                <a:latin typeface="+mj-lt"/>
              </a:rPr>
              <a:t>memory</a:t>
            </a:r>
            <a:r>
              <a:rPr lang="en-US" altLang="en-US" sz="1600" b="1" dirty="0">
                <a:solidFill>
                  <a:srgbClr val="3366FF"/>
                </a:solidFill>
              </a:rPr>
              <a:t> </a:t>
            </a:r>
            <a:r>
              <a:rPr lang="en-US" altLang="en-US" dirty="0"/>
              <a:t>in the form of </a:t>
            </a:r>
            <a:r>
              <a:rPr lang="en-US" altLang="en-US" b="1" dirty="0">
                <a:solidFill>
                  <a:srgbClr val="006699"/>
                </a:solidFill>
                <a:latin typeface="+mj-lt"/>
              </a:rPr>
              <a:t>Dynamic Random-access Memory (DRAM)</a:t>
            </a:r>
          </a:p>
          <a:p>
            <a:r>
              <a:rPr lang="en-US" altLang="en-US" sz="1700" dirty="0"/>
              <a:t>Secondary storage – extension of main memory that provides large </a:t>
            </a:r>
            <a:r>
              <a:rPr lang="en-US" altLang="en-US" b="1" dirty="0">
                <a:solidFill>
                  <a:srgbClr val="006699"/>
                </a:solidFill>
                <a:latin typeface="+mj-lt"/>
              </a:rPr>
              <a:t>nonvolatile </a:t>
            </a:r>
            <a:r>
              <a:rPr lang="en-US" altLang="en-US" sz="1700" dirty="0"/>
              <a:t>storage capacity</a:t>
            </a:r>
          </a:p>
        </p:txBody>
      </p:sp>
    </p:spTree>
    <p:extLst>
      <p:ext uri="{BB962C8B-B14F-4D97-AF65-F5344CB8AC3E}">
        <p14:creationId xmlns:p14="http://schemas.microsoft.com/office/powerpoint/2010/main" val="197510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457200" y="198438"/>
            <a:ext cx="8080375" cy="576262"/>
          </a:xfrm>
        </p:spPr>
        <p:txBody>
          <a:bodyPr/>
          <a:lstStyle/>
          <a:p>
            <a:pPr eaLnBrk="1" hangingPunct="1"/>
            <a:r>
              <a:rPr lang="en-US" altLang="en-US" dirty="0"/>
              <a:t>Storage Structure (Cont.)</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801688" y="1099455"/>
            <a:ext cx="6905398" cy="4441370"/>
          </a:xfrm>
        </p:spPr>
        <p:txBody>
          <a:bodyPr/>
          <a:lstStyle/>
          <a:p>
            <a:r>
              <a:rPr lang="en-US" altLang="en-US" b="1" dirty="0">
                <a:solidFill>
                  <a:srgbClr val="006699"/>
                </a:solidFill>
                <a:latin typeface="+mj-lt"/>
              </a:rPr>
              <a:t>Hard Disk Drives </a:t>
            </a:r>
            <a:r>
              <a:rPr lang="en-US" altLang="en-US" sz="1700" dirty="0"/>
              <a:t>(</a:t>
            </a:r>
            <a:r>
              <a:rPr lang="en-US" altLang="en-US" b="1" dirty="0">
                <a:solidFill>
                  <a:srgbClr val="006699"/>
                </a:solidFill>
                <a:latin typeface="+mj-lt"/>
              </a:rPr>
              <a:t>HDD</a:t>
            </a:r>
            <a:r>
              <a:rPr lang="en-US" altLang="en-US" sz="1700" dirty="0"/>
              <a:t>) – rigid metal or glass platters covered with magnetic recording material </a:t>
            </a:r>
          </a:p>
          <a:p>
            <a:pPr lvl="1"/>
            <a:r>
              <a:rPr lang="en-US" altLang="en-US" sz="1600" dirty="0"/>
              <a:t>Disk surface is logically divided into</a:t>
            </a:r>
            <a:r>
              <a:rPr lang="en-US" altLang="en-US" b="1" dirty="0">
                <a:solidFill>
                  <a:srgbClr val="006699"/>
                </a:solidFill>
                <a:latin typeface="+mj-lt"/>
              </a:rPr>
              <a:t> tracks</a:t>
            </a:r>
            <a:r>
              <a:rPr lang="en-US" altLang="en-US" sz="1600" dirty="0"/>
              <a:t>, which are subdivided into </a:t>
            </a:r>
            <a:r>
              <a:rPr lang="en-US" altLang="en-US" b="1" dirty="0">
                <a:solidFill>
                  <a:srgbClr val="006699"/>
                </a:solidFill>
                <a:latin typeface="+mj-lt"/>
              </a:rPr>
              <a:t>sectors</a:t>
            </a:r>
          </a:p>
          <a:p>
            <a:pPr lvl="1"/>
            <a:r>
              <a:rPr lang="en-US" altLang="en-US" sz="1600" dirty="0"/>
              <a:t>The </a:t>
            </a:r>
            <a:r>
              <a:rPr lang="en-US" altLang="en-US" b="1" dirty="0">
                <a:solidFill>
                  <a:srgbClr val="006699"/>
                </a:solidFill>
                <a:latin typeface="+mj-lt"/>
              </a:rPr>
              <a:t>disk controller </a:t>
            </a:r>
            <a:r>
              <a:rPr lang="en-US" altLang="en-US" sz="1600" dirty="0"/>
              <a:t>determines the logical interaction between the device and the computer </a:t>
            </a:r>
          </a:p>
          <a:p>
            <a:r>
              <a:rPr lang="en-US" altLang="en-US" b="1" dirty="0">
                <a:solidFill>
                  <a:srgbClr val="006699"/>
                </a:solidFill>
                <a:latin typeface="+mj-lt"/>
              </a:rPr>
              <a:t>Non-volatile memory</a:t>
            </a:r>
            <a:r>
              <a:rPr lang="en-US" altLang="en-US" sz="1700" dirty="0"/>
              <a:t> (</a:t>
            </a:r>
            <a:r>
              <a:rPr lang="en-US" altLang="en-US" b="1" dirty="0">
                <a:solidFill>
                  <a:srgbClr val="006699"/>
                </a:solidFill>
                <a:latin typeface="+mj-lt"/>
              </a:rPr>
              <a:t>NVM</a:t>
            </a:r>
            <a:r>
              <a:rPr lang="en-US" altLang="en-US" sz="1700" dirty="0"/>
              <a:t>)</a:t>
            </a:r>
            <a:r>
              <a:rPr lang="en-US" altLang="en-US" b="1" dirty="0">
                <a:solidFill>
                  <a:srgbClr val="006699"/>
                </a:solidFill>
                <a:latin typeface="+mj-lt"/>
              </a:rPr>
              <a:t> </a:t>
            </a:r>
            <a:r>
              <a:rPr lang="en-US" altLang="en-US" sz="1700" dirty="0"/>
              <a:t>devices– faster than hard disks, nonvolatile</a:t>
            </a:r>
          </a:p>
          <a:p>
            <a:pPr lvl="1"/>
            <a:r>
              <a:rPr lang="en-US" altLang="en-US" sz="1600" dirty="0"/>
              <a:t>Various technologies</a:t>
            </a:r>
          </a:p>
          <a:p>
            <a:pPr lvl="1"/>
            <a:r>
              <a:rPr lang="en-US" altLang="en-US" sz="1600" dirty="0"/>
              <a:t>Becoming more popular as capacity and performance increases, price drops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44225-21A8-4691-99DE-5A23AE5833A2}"/>
              </a:ext>
            </a:extLst>
          </p:cNvPr>
          <p:cNvSpPr>
            <a:spLocks noGrp="1" noChangeArrowheads="1"/>
          </p:cNvSpPr>
          <p:nvPr>
            <p:ph type="title" idx="4294967295"/>
          </p:nvPr>
        </p:nvSpPr>
        <p:spPr>
          <a:xfrm>
            <a:off x="876300" y="211138"/>
            <a:ext cx="7661275" cy="576262"/>
          </a:xfrm>
        </p:spPr>
        <p:txBody>
          <a:bodyPr/>
          <a:lstStyle/>
          <a:p>
            <a:pPr eaLnBrk="1" hangingPunct="1"/>
            <a:r>
              <a:rPr lang="en-US" altLang="en-US"/>
              <a:t>Storage Hierarchy</a:t>
            </a:r>
          </a:p>
        </p:txBody>
      </p:sp>
      <p:sp>
        <p:nvSpPr>
          <p:cNvPr id="39939" name="Rectangle 3">
            <a:extLst>
              <a:ext uri="{FF2B5EF4-FFF2-40B4-BE49-F238E27FC236}">
                <a16:creationId xmlns:a16="http://schemas.microsoft.com/office/drawing/2014/main" id="{D703547F-8757-4059-B0DB-0941113BB6DC}"/>
              </a:ext>
            </a:extLst>
          </p:cNvPr>
          <p:cNvSpPr>
            <a:spLocks noGrp="1" noChangeArrowheads="1"/>
          </p:cNvSpPr>
          <p:nvPr>
            <p:ph type="body" idx="4294967295"/>
          </p:nvPr>
        </p:nvSpPr>
        <p:spPr>
          <a:xfrm>
            <a:off x="806450" y="1124628"/>
            <a:ext cx="7810500" cy="4530725"/>
          </a:xfrm>
        </p:spPr>
        <p:txBody>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b="1" dirty="0">
                <a:solidFill>
                  <a:srgbClr val="006699"/>
                </a:solidFill>
                <a:latin typeface="+mj-lt"/>
              </a:rPr>
              <a:t>Caching</a:t>
            </a:r>
            <a:r>
              <a:rPr lang="en-US" altLang="en-US" dirty="0"/>
              <a:t> – copying information into faster storage system; main memory can be viewed as a cache for secondary storage</a:t>
            </a:r>
          </a:p>
          <a:p>
            <a:r>
              <a:rPr lang="en-US" altLang="en-US" b="1" dirty="0">
                <a:solidFill>
                  <a:srgbClr val="006699"/>
                </a:solidFill>
                <a:latin typeface="+mj-lt"/>
              </a:rPr>
              <a:t>Device Driver </a:t>
            </a:r>
            <a:r>
              <a:rPr lang="en-US" altLang="en-US" dirty="0"/>
              <a:t>for each device controller to manage I/O</a:t>
            </a:r>
          </a:p>
          <a:p>
            <a:pPr lvl="1"/>
            <a:r>
              <a:rPr lang="en-US" altLang="en-US" dirty="0"/>
              <a:t>Provides uniform interface between controller and kernel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457200" y="203200"/>
            <a:ext cx="8034338" cy="576263"/>
          </a:xfrm>
        </p:spPr>
        <p:txBody>
          <a:bodyPr/>
          <a:lstStyle/>
          <a:p>
            <a:pPr eaLnBrk="1" hangingPunct="1"/>
            <a:r>
              <a:rPr lang="en-US" altLang="en-US"/>
              <a:t>Chapter 1: Introduction</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p:txBody>
          <a:bodyPr/>
          <a:lstStyle/>
          <a:p>
            <a:r>
              <a:rPr lang="en-US" altLang="en-US" dirty="0"/>
              <a:t>What Operating Systems Do</a:t>
            </a:r>
          </a:p>
          <a:p>
            <a:r>
              <a:rPr lang="en-US" altLang="en-US" dirty="0"/>
              <a:t>Computer-System Organization</a:t>
            </a:r>
          </a:p>
          <a:p>
            <a:r>
              <a:rPr lang="en-US" altLang="en-US" dirty="0"/>
              <a:t>Computer-System Architecture</a:t>
            </a:r>
          </a:p>
          <a:p>
            <a:r>
              <a:rPr lang="en-US" altLang="en-US" dirty="0"/>
              <a:t>Operating-System Operations</a:t>
            </a:r>
          </a:p>
          <a:p>
            <a:r>
              <a:rPr lang="en-US" altLang="en-US" dirty="0"/>
              <a:t>Resource Management</a:t>
            </a:r>
          </a:p>
          <a:p>
            <a:r>
              <a:rPr lang="en-US" altLang="en-US" dirty="0"/>
              <a:t>Security and Protection</a:t>
            </a:r>
          </a:p>
          <a:p>
            <a:r>
              <a:rPr lang="en-US" altLang="en-US" dirty="0"/>
              <a:t>Virtualization</a:t>
            </a:r>
          </a:p>
          <a:p>
            <a:r>
              <a:rPr lang="en-US" altLang="en-US" dirty="0"/>
              <a:t>Distributed Systems</a:t>
            </a:r>
          </a:p>
          <a:p>
            <a:r>
              <a:rPr lang="en-US" altLang="en-US" dirty="0"/>
              <a:t>Computing Environments</a:t>
            </a:r>
          </a:p>
          <a:p>
            <a:r>
              <a:rPr lang="en-US" altLang="en-US" dirty="0"/>
              <a:t>Free/Libre and Open-Source Operating Systems</a:t>
            </a:r>
          </a:p>
          <a:p>
            <a:pPr>
              <a:buFont typeface="Monotype Sorts" pitchFamily="-84" charset="2"/>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8143CB-221D-4E46-ACB1-F240385D0011}"/>
              </a:ext>
            </a:extLst>
          </p:cNvPr>
          <p:cNvSpPr>
            <a:spLocks noGrp="1" noChangeArrowheads="1"/>
          </p:cNvSpPr>
          <p:nvPr>
            <p:ph type="title" idx="4294967295"/>
          </p:nvPr>
        </p:nvSpPr>
        <p:spPr>
          <a:xfrm>
            <a:off x="457200" y="198438"/>
            <a:ext cx="8126413" cy="576262"/>
          </a:xfrm>
        </p:spPr>
        <p:txBody>
          <a:bodyPr/>
          <a:lstStyle/>
          <a:p>
            <a:pPr eaLnBrk="1" hangingPunct="1"/>
            <a:r>
              <a:rPr lang="en-US" altLang="en-US"/>
              <a:t>Storage-Device Hierarchy</a:t>
            </a:r>
          </a:p>
        </p:txBody>
      </p:sp>
      <p:pic>
        <p:nvPicPr>
          <p:cNvPr id="41987"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1455738"/>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835025" y="212725"/>
            <a:ext cx="7702550" cy="576263"/>
          </a:xfrm>
        </p:spPr>
        <p:txBody>
          <a:bodyPr/>
          <a:lstStyle/>
          <a:p>
            <a:r>
              <a:rPr lang="en-US" altLang="en-US"/>
              <a:t>How a Modern Computer Works</a:t>
            </a:r>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352550"/>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1020763" y="212725"/>
            <a:ext cx="7553325" cy="576263"/>
          </a:xfrm>
        </p:spPr>
        <p:txBody>
          <a:bodyPr/>
          <a:lstStyle/>
          <a:p>
            <a:pPr eaLnBrk="1" hangingPunct="1"/>
            <a:r>
              <a:rPr lang="en-US" altLang="en-US"/>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806450" y="1233488"/>
            <a:ext cx="6813550" cy="4056969"/>
          </a:xfrm>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895350" y="195263"/>
            <a:ext cx="7670800" cy="576262"/>
          </a:xfrm>
        </p:spPr>
        <p:txBody>
          <a:bodyPr/>
          <a:lstStyle/>
          <a:p>
            <a:pPr eaLnBrk="1" hangingPunct="1"/>
            <a:r>
              <a:rPr lang="en-US" altLang="en-US"/>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838200" y="1154113"/>
            <a:ext cx="7670800" cy="4938712"/>
          </a:xfrm>
        </p:spPr>
        <p:txBody>
          <a:bodyPr/>
          <a:lstStyle/>
          <a:p>
            <a:pPr>
              <a:lnSpc>
                <a:spcPct val="90000"/>
              </a:lnSpc>
            </a:pPr>
            <a:r>
              <a:rPr lang="en-US" altLang="en-US" dirty="0"/>
              <a:t>Bootstrap program – simple code to initialize the system, load the kernel</a:t>
            </a:r>
          </a:p>
          <a:p>
            <a:pPr>
              <a:lnSpc>
                <a:spcPct val="90000"/>
              </a:lnSpc>
            </a:pPr>
            <a:r>
              <a:rPr lang="en-US" altLang="en-US" dirty="0"/>
              <a:t>Kernel loads</a:t>
            </a:r>
          </a:p>
          <a:p>
            <a:pPr>
              <a:lnSpc>
                <a:spcPct val="90000"/>
              </a:lnSpc>
            </a:pPr>
            <a:r>
              <a:rPr lang="en-US" altLang="en-US" dirty="0"/>
              <a:t>Starts </a:t>
            </a:r>
            <a:r>
              <a:rPr lang="en-US" altLang="en-US" b="1" dirty="0">
                <a:solidFill>
                  <a:srgbClr val="006699"/>
                </a:solidFill>
                <a:latin typeface="+mj-lt"/>
              </a:rPr>
              <a:t>system daemons </a:t>
            </a:r>
            <a:r>
              <a:rPr lang="en-US" altLang="en-US" dirty="0"/>
              <a:t>(services provided outside of the kernel)</a:t>
            </a:r>
          </a:p>
          <a:p>
            <a:pPr>
              <a:lnSpc>
                <a:spcPct val="90000"/>
              </a:lnSpc>
            </a:pPr>
            <a:r>
              <a:rPr lang="en-US" altLang="en-US" dirty="0"/>
              <a:t>Kernel</a:t>
            </a:r>
            <a:r>
              <a:rPr lang="en-US" altLang="en-US" b="1" dirty="0">
                <a:solidFill>
                  <a:srgbClr val="3366FF"/>
                </a:solidFill>
              </a:rPr>
              <a:t> </a:t>
            </a:r>
            <a:r>
              <a:rPr lang="en-US" altLang="en-US" b="1" dirty="0">
                <a:solidFill>
                  <a:srgbClr val="006699"/>
                </a:solidFill>
                <a:latin typeface="+mj-lt"/>
              </a:rPr>
              <a:t>interrupt driven </a:t>
            </a:r>
            <a:r>
              <a:rPr lang="en-US" altLang="en-US" dirty="0"/>
              <a:t>(hardware and software)</a:t>
            </a:r>
          </a:p>
          <a:p>
            <a:pPr lvl="1">
              <a:lnSpc>
                <a:spcPct val="90000"/>
              </a:lnSpc>
            </a:pPr>
            <a:r>
              <a:rPr lang="en-US" altLang="en-US" dirty="0"/>
              <a:t>Hardware interrupt by one of the devices </a:t>
            </a:r>
          </a:p>
          <a:p>
            <a:pPr lvl="1">
              <a:lnSpc>
                <a:spcPct val="90000"/>
              </a:lnSpc>
            </a:pPr>
            <a:r>
              <a:rPr lang="en-US" altLang="en-US" dirty="0"/>
              <a:t>Software interrupt (</a:t>
            </a:r>
            <a:r>
              <a:rPr lang="en-US" altLang="en-US" b="1" dirty="0">
                <a:solidFill>
                  <a:srgbClr val="006699"/>
                </a:solidFill>
                <a:latin typeface="+mj-lt"/>
              </a:rPr>
              <a:t>exception</a:t>
            </a:r>
            <a:r>
              <a:rPr lang="en-US" altLang="en-US" b="1" dirty="0">
                <a:solidFill>
                  <a:srgbClr val="3366FF"/>
                </a:solidFill>
              </a:rPr>
              <a:t> </a:t>
            </a:r>
            <a:r>
              <a:rPr lang="en-US" altLang="en-US" dirty="0"/>
              <a:t>or </a:t>
            </a:r>
            <a:r>
              <a:rPr lang="en-US" altLang="en-US" b="1" dirty="0">
                <a:solidFill>
                  <a:srgbClr val="006699"/>
                </a:solidFill>
                <a:latin typeface="+mj-lt"/>
              </a:rPr>
              <a:t>trap</a:t>
            </a:r>
            <a:r>
              <a:rPr lang="en-US" altLang="en-US" dirty="0"/>
              <a:t>):</a:t>
            </a:r>
          </a:p>
          <a:p>
            <a:pPr lvl="2">
              <a:lnSpc>
                <a:spcPct val="90000"/>
              </a:lnSpc>
            </a:pPr>
            <a:r>
              <a:rPr lang="en-US" altLang="en-US" dirty="0"/>
              <a:t>Software error (e.g., division by zero)</a:t>
            </a:r>
            <a:endParaRPr lang="en-US" altLang="en-US" b="1" dirty="0">
              <a:solidFill>
                <a:srgbClr val="3366FF"/>
              </a:solidFill>
            </a:endParaRPr>
          </a:p>
          <a:p>
            <a:pPr lvl="2">
              <a:lnSpc>
                <a:spcPct val="90000"/>
              </a:lnSpc>
            </a:pPr>
            <a:r>
              <a:rPr lang="en-US" altLang="en-US" dirty="0"/>
              <a:t>Request for operating system service – </a:t>
            </a:r>
            <a:r>
              <a:rPr lang="en-US" altLang="en-US" b="1" dirty="0">
                <a:solidFill>
                  <a:srgbClr val="006699"/>
                </a:solidFill>
                <a:latin typeface="+mj-lt"/>
              </a:rPr>
              <a:t>system call</a:t>
            </a:r>
          </a:p>
          <a:p>
            <a:pPr lvl="2">
              <a:lnSpc>
                <a:spcPct val="90000"/>
              </a:lnSpc>
            </a:pPr>
            <a:r>
              <a:rPr lang="en-US" altLang="en-US" dirty="0"/>
              <a:t>Other process problems include infinite loop, processes modifying each other or the operating system</a:t>
            </a:r>
          </a:p>
          <a:p>
            <a:pPr lvl="1">
              <a:lnSpc>
                <a:spcPct val="9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835025"/>
            <a:ext cx="6337387" cy="5193986"/>
          </a:xfrm>
        </p:spPr>
        <p:txBody>
          <a:bodyPr/>
          <a:lstStyle/>
          <a:p>
            <a:pPr>
              <a:lnSpc>
                <a:spcPct val="90000"/>
              </a:lnSpc>
              <a:buFont typeface="Monotype Sorts" pitchFamily="-84" charset="2"/>
              <a:buNone/>
            </a:pPr>
            <a:endParaRPr lang="en-US" altLang="en-US" sz="1600" dirty="0"/>
          </a:p>
          <a:p>
            <a:pPr>
              <a:lnSpc>
                <a:spcPct val="90000"/>
              </a:lnSpc>
            </a:pPr>
            <a:r>
              <a:rPr lang="en-US" altLang="en-US" sz="1600" dirty="0"/>
              <a:t>Single user cannot always keep CPU and I/O devices busy </a:t>
            </a:r>
          </a:p>
          <a:p>
            <a:pPr>
              <a:lnSpc>
                <a:spcPct val="90000"/>
              </a:lnSpc>
            </a:pPr>
            <a:r>
              <a:rPr lang="en-US" altLang="en-US" sz="1600" dirty="0"/>
              <a:t>Multiprogramming organizes jobs (code and data) so CPU always has one to execute</a:t>
            </a:r>
          </a:p>
          <a:p>
            <a:pPr>
              <a:lnSpc>
                <a:spcPct val="90000"/>
              </a:lnSpc>
            </a:pPr>
            <a:r>
              <a:rPr lang="en-US" altLang="en-US" sz="1600" dirty="0"/>
              <a:t>A subset of total jobs in system is kept in memory</a:t>
            </a:r>
          </a:p>
          <a:p>
            <a:pPr>
              <a:lnSpc>
                <a:spcPct val="90000"/>
              </a:lnSpc>
            </a:pPr>
            <a:r>
              <a:rPr lang="en-US" altLang="en-US" sz="1600" dirty="0"/>
              <a:t>One job selected and run via </a:t>
            </a:r>
            <a:r>
              <a:rPr lang="en-US" altLang="en-US" b="1" dirty="0">
                <a:solidFill>
                  <a:srgbClr val="006699"/>
                </a:solidFill>
                <a:latin typeface="+mj-lt"/>
              </a:rPr>
              <a:t>job scheduling</a:t>
            </a:r>
          </a:p>
          <a:p>
            <a:pPr>
              <a:lnSpc>
                <a:spcPct val="90000"/>
              </a:lnSpc>
            </a:pPr>
            <a:r>
              <a:rPr lang="en-US" altLang="en-US" sz="1600" dirty="0"/>
              <a:t>When job has to wait (for I/O for example), OS switches to another job</a:t>
            </a:r>
          </a:p>
          <a:p>
            <a:pPr lvl="1">
              <a:lnSpc>
                <a:spcPct val="90000"/>
              </a:lnSpc>
            </a:pPr>
            <a:endParaRPr lang="en-US" altLang="en-US" sz="800" dirty="0"/>
          </a:p>
        </p:txBody>
      </p:sp>
    </p:spTree>
    <p:extLst>
      <p:ext uri="{BB962C8B-B14F-4D97-AF65-F5344CB8AC3E}">
        <p14:creationId xmlns:p14="http://schemas.microsoft.com/office/powerpoint/2010/main" val="38776578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835026"/>
            <a:ext cx="6207218" cy="4872503"/>
          </a:xfrm>
        </p:spPr>
        <p:txBody>
          <a:bodyPr/>
          <a:lstStyle/>
          <a:p>
            <a:pPr>
              <a:lnSpc>
                <a:spcPct val="90000"/>
              </a:lnSpc>
              <a:buFont typeface="Monotype Sorts" pitchFamily="-84" charset="2"/>
              <a:buNone/>
            </a:pPr>
            <a:endParaRPr lang="en-US" altLang="en-US" sz="1600" dirty="0"/>
          </a:p>
          <a:p>
            <a:pPr lvl="1">
              <a:lnSpc>
                <a:spcPct val="90000"/>
              </a:lnSpc>
            </a:pPr>
            <a:endParaRPr lang="en-US" altLang="en-US" sz="800" dirty="0"/>
          </a:p>
          <a:p>
            <a:pPr>
              <a:lnSpc>
                <a:spcPct val="90000"/>
              </a:lnSpc>
            </a:pPr>
            <a:r>
              <a:rPr lang="en-US" altLang="en-US" sz="1600" dirty="0"/>
              <a:t>A logical extension of Batch systems– the CPU switches jobs so frequently that users can interact with each job while it is running, creating </a:t>
            </a:r>
            <a:r>
              <a:rPr lang="en-US" altLang="en-US" b="1" dirty="0">
                <a:solidFill>
                  <a:srgbClr val="006699"/>
                </a:solidFill>
                <a:latin typeface="+mj-lt"/>
              </a:rPr>
              <a:t>interactive</a:t>
            </a:r>
            <a:r>
              <a:rPr lang="en-US" altLang="en-US" sz="1600" dirty="0"/>
              <a:t> computing</a:t>
            </a:r>
          </a:p>
          <a:p>
            <a:pPr lvl="1">
              <a:lnSpc>
                <a:spcPct val="90000"/>
              </a:lnSpc>
            </a:pPr>
            <a:r>
              <a:rPr lang="en-US" altLang="en-US" b="1" dirty="0">
                <a:solidFill>
                  <a:srgbClr val="006699"/>
                </a:solidFill>
                <a:latin typeface="+mj-lt"/>
              </a:rPr>
              <a:t>Response time </a:t>
            </a:r>
            <a:r>
              <a:rPr lang="en-US" altLang="en-US" sz="1600" dirty="0"/>
              <a:t>should be &lt; 1 second</a:t>
            </a:r>
          </a:p>
          <a:p>
            <a:pPr lvl="1">
              <a:lnSpc>
                <a:spcPct val="90000"/>
              </a:lnSpc>
            </a:pPr>
            <a:r>
              <a:rPr lang="en-US" altLang="en-US" sz="1600" dirty="0"/>
              <a:t>Each user has at least one program executing in memory </a:t>
            </a:r>
            <a:r>
              <a:rPr lang="en-US" altLang="en-US" sz="1600" dirty="0">
                <a:sym typeface="Wingdings 3" panose="05040102010807070707" pitchFamily="18" charset="2"/>
              </a:rPr>
              <a:t> </a:t>
            </a:r>
            <a:r>
              <a:rPr lang="en-US" altLang="en-US" b="1" dirty="0">
                <a:solidFill>
                  <a:srgbClr val="006699"/>
                </a:solidFill>
                <a:latin typeface="+mj-lt"/>
                <a:sym typeface="Wingdings 3" panose="05040102010807070707" pitchFamily="18" charset="2"/>
              </a:rPr>
              <a:t>process</a:t>
            </a:r>
          </a:p>
          <a:p>
            <a:pPr lvl="1">
              <a:lnSpc>
                <a:spcPct val="90000"/>
              </a:lnSpc>
            </a:pPr>
            <a:r>
              <a:rPr lang="en-US" altLang="en-US" sz="1600" dirty="0">
                <a:sym typeface="Wingdings 3" panose="05040102010807070707" pitchFamily="18" charset="2"/>
              </a:rPr>
              <a:t>If several jobs ready to run at the same time  </a:t>
            </a:r>
            <a:r>
              <a:rPr lang="en-US" altLang="en-US" b="1" dirty="0">
                <a:solidFill>
                  <a:srgbClr val="006699"/>
                </a:solidFill>
                <a:latin typeface="+mj-lt"/>
                <a:sym typeface="Wingdings 3" panose="05040102010807070707" pitchFamily="18" charset="2"/>
              </a:rPr>
              <a:t>CPU scheduling</a:t>
            </a:r>
          </a:p>
          <a:p>
            <a:pPr lvl="1">
              <a:lnSpc>
                <a:spcPct val="90000"/>
              </a:lnSpc>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006699"/>
                </a:solidFill>
                <a:latin typeface="+mj-lt"/>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lang="en-US" altLang="en-US" b="1" dirty="0">
                <a:solidFill>
                  <a:srgbClr val="006699"/>
                </a:solidFill>
                <a:latin typeface="+mj-lt"/>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806451" y="1233488"/>
            <a:ext cx="7011168" cy="4624701"/>
          </a:xfrm>
        </p:spPr>
        <p:txBody>
          <a:bodyPr/>
          <a:lstStyle/>
          <a:p>
            <a:pPr>
              <a:lnSpc>
                <a:spcPct val="90000"/>
              </a:lnSpc>
            </a:pPr>
            <a:r>
              <a:rPr lang="en-US" altLang="en-US" b="1" dirty="0">
                <a:solidFill>
                  <a:srgbClr val="006699"/>
                </a:solidFill>
                <a:latin typeface="+mj-lt"/>
              </a:rPr>
              <a:t>Dual-mode</a:t>
            </a:r>
            <a:r>
              <a:rPr lang="en-US" altLang="en-US" b="1" dirty="0">
                <a:solidFill>
                  <a:srgbClr val="3366FF"/>
                </a:solidFill>
              </a:rPr>
              <a:t> </a:t>
            </a:r>
            <a:r>
              <a:rPr lang="en-US" altLang="en-US" dirty="0"/>
              <a:t>operation allows OS to protect itself and other system components</a:t>
            </a:r>
          </a:p>
          <a:p>
            <a:pPr lvl="1">
              <a:lnSpc>
                <a:spcPct val="90000"/>
              </a:lnSpc>
            </a:pPr>
            <a:r>
              <a:rPr lang="en-US" altLang="en-US" b="1" dirty="0">
                <a:solidFill>
                  <a:srgbClr val="006699"/>
                </a:solidFill>
                <a:latin typeface="+mj-lt"/>
              </a:rPr>
              <a:t>User mode </a:t>
            </a:r>
            <a:r>
              <a:rPr lang="en-US" altLang="en-US" dirty="0"/>
              <a:t>and </a:t>
            </a:r>
            <a:r>
              <a:rPr lang="en-US" altLang="en-US" b="1" dirty="0">
                <a:solidFill>
                  <a:srgbClr val="006699"/>
                </a:solidFill>
                <a:latin typeface="+mj-lt"/>
              </a:rPr>
              <a:t>kernel mode </a:t>
            </a:r>
          </a:p>
          <a:p>
            <a:pPr>
              <a:lnSpc>
                <a:spcPct val="90000"/>
              </a:lnSpc>
            </a:pPr>
            <a:r>
              <a:rPr lang="en-US" altLang="en-US" b="1" dirty="0">
                <a:solidFill>
                  <a:srgbClr val="006699"/>
                </a:solidFill>
                <a:latin typeface="+mj-lt"/>
              </a:rPr>
              <a:t>Mode bit </a:t>
            </a:r>
            <a:r>
              <a:rPr lang="en-US" altLang="en-US" dirty="0"/>
              <a:t>provided by hardware </a:t>
            </a:r>
          </a:p>
          <a:p>
            <a:pPr lvl="1">
              <a:lnSpc>
                <a:spcPct val="90000"/>
              </a:lnSpc>
            </a:pPr>
            <a:r>
              <a:rPr lang="en-US" altLang="en-US" dirty="0"/>
              <a:t>Provides ability to distinguish when system is running user code or kernel code.</a:t>
            </a:r>
          </a:p>
          <a:p>
            <a:pPr lvl="1">
              <a:lnSpc>
                <a:spcPct val="90000"/>
              </a:lnSpc>
            </a:pPr>
            <a:r>
              <a:rPr lang="en-US" altLang="en-US" dirty="0"/>
              <a:t>When a user is running </a:t>
            </a:r>
            <a:r>
              <a:rPr lang="en-US" altLang="en-US" dirty="0">
                <a:sym typeface="Wingdings 3" panose="05040102010807070707" pitchFamily="18" charset="2"/>
              </a:rPr>
              <a:t> </a:t>
            </a:r>
            <a:r>
              <a:rPr lang="en-US" altLang="en-US" dirty="0">
                <a:sym typeface="Wingdings" panose="05000000000000000000" pitchFamily="2" charset="2"/>
              </a:rPr>
              <a:t>mode bit is “user”</a:t>
            </a:r>
          </a:p>
          <a:p>
            <a:pPr lvl="1">
              <a:lnSpc>
                <a:spcPct val="90000"/>
              </a:lnSpc>
            </a:pPr>
            <a:r>
              <a:rPr lang="en-US" altLang="en-US" dirty="0"/>
              <a:t>When kernel code is executing </a:t>
            </a:r>
            <a:r>
              <a:rPr lang="en-US" altLang="en-US" dirty="0">
                <a:sym typeface="Wingdings 3" panose="05040102010807070707" pitchFamily="18" charset="2"/>
              </a:rPr>
              <a:t> </a:t>
            </a:r>
            <a:r>
              <a:rPr lang="en-US" altLang="en-US" dirty="0">
                <a:sym typeface="Wingdings" panose="05000000000000000000" pitchFamily="2" charset="2"/>
              </a:rPr>
              <a:t>mode bit is “kernel”</a:t>
            </a:r>
          </a:p>
          <a:p>
            <a:pPr>
              <a:lnSpc>
                <a:spcPct val="90000"/>
              </a:lnSpc>
            </a:pPr>
            <a:r>
              <a:rPr lang="en-US" altLang="en-US" dirty="0">
                <a:sym typeface="Wingdings" panose="05000000000000000000" pitchFamily="2" charset="2"/>
              </a:rPr>
              <a:t>How do we guarantee that user does not explicitly set the mode bit to “kernel”?</a:t>
            </a:r>
          </a:p>
          <a:p>
            <a:pPr lvl="1">
              <a:lnSpc>
                <a:spcPct val="90000"/>
              </a:lnSpc>
            </a:pPr>
            <a:r>
              <a:rPr lang="en-US" altLang="en-US" dirty="0"/>
              <a:t>System call changes mode to kernel, return from call resets it to user</a:t>
            </a:r>
          </a:p>
          <a:p>
            <a:pPr>
              <a:lnSpc>
                <a:spcPct val="90000"/>
              </a:lnSpc>
            </a:pPr>
            <a:r>
              <a:rPr lang="en-US" altLang="en-US" dirty="0"/>
              <a:t>Some instructions designated as </a:t>
            </a:r>
            <a:r>
              <a:rPr lang="en-US" altLang="en-US" b="1" dirty="0">
                <a:solidFill>
                  <a:srgbClr val="006699"/>
                </a:solidFill>
                <a:latin typeface="+mj-lt"/>
              </a:rPr>
              <a:t>privileged</a:t>
            </a:r>
            <a:r>
              <a:rPr lang="en-US" altLang="en-US" dirty="0"/>
              <a:t>, only executable in kernel mode</a:t>
            </a:r>
          </a:p>
        </p:txBody>
      </p:sp>
    </p:spTree>
    <p:extLst>
      <p:ext uri="{BB962C8B-B14F-4D97-AF65-F5344CB8AC3E}">
        <p14:creationId xmlns:p14="http://schemas.microsoft.com/office/powerpoint/2010/main" val="3654188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882650" y="136525"/>
            <a:ext cx="7924800" cy="647700"/>
          </a:xfrm>
        </p:spPr>
        <p:txBody>
          <a:bodyPr/>
          <a:lstStyle/>
          <a:p>
            <a:pPr eaLnBrk="1" hangingPunct="1"/>
            <a:r>
              <a:rPr lang="en-US" altLang="en-US"/>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784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882650" y="136525"/>
            <a:ext cx="7924800" cy="647700"/>
          </a:xfrm>
        </p:spPr>
        <p:txBody>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793750" y="1060450"/>
            <a:ext cx="7781925" cy="2817813"/>
          </a:xfrm>
        </p:spPr>
        <p:txBody>
          <a:bodyPr/>
          <a:lstStyle/>
          <a:p>
            <a:r>
              <a:rPr lang="en-US" altLang="en-US" dirty="0"/>
              <a:t>Timer to prevent infinite loop (or process hogging resources)</a:t>
            </a:r>
          </a:p>
          <a:p>
            <a:pPr lvl="1"/>
            <a:r>
              <a:rPr lang="en-US" altLang="en-US" dirty="0"/>
              <a:t>Timer is set to interrupt the computer after some time period</a:t>
            </a:r>
          </a:p>
          <a:p>
            <a:pPr lvl="1"/>
            <a:r>
              <a:rPr lang="en-US" altLang="en-US" dirty="0"/>
              <a:t>Keep a counter that is decremented by the physical clock</a:t>
            </a:r>
          </a:p>
          <a:p>
            <a:pPr lvl="1"/>
            <a:r>
              <a:rPr lang="en-US" altLang="en-US" dirty="0"/>
              <a:t>Operating system set the counter (privileged instruction)</a:t>
            </a:r>
          </a:p>
          <a:p>
            <a:pPr lvl="1"/>
            <a:r>
              <a:rPr lang="en-US" altLang="en-US" dirty="0"/>
              <a:t>When counter zero generate an interrupt</a:t>
            </a:r>
          </a:p>
          <a:p>
            <a:pPr lvl="1"/>
            <a:r>
              <a:rPr lang="en-US" altLang="en-US" dirty="0"/>
              <a:t>Set up before scheduling process to regain control or terminate program that exceeds allotted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50E938-3020-46E3-B296-A67E7CFD9384}"/>
              </a:ext>
            </a:extLst>
          </p:cNvPr>
          <p:cNvSpPr>
            <a:spLocks noGrp="1" noChangeArrowheads="1"/>
          </p:cNvSpPr>
          <p:nvPr>
            <p:ph type="title" idx="4294967295"/>
          </p:nvPr>
        </p:nvSpPr>
        <p:spPr>
          <a:xfrm>
            <a:off x="1089025" y="207963"/>
            <a:ext cx="7439025" cy="576262"/>
          </a:xfrm>
        </p:spPr>
        <p:txBody>
          <a:bodyPr/>
          <a:lstStyle/>
          <a:p>
            <a:pPr eaLnBrk="1" hangingPunct="1"/>
            <a:r>
              <a:rPr lang="en-US" altLang="en-US"/>
              <a:t>Process Management</a:t>
            </a:r>
          </a:p>
        </p:txBody>
      </p:sp>
      <p:sp>
        <p:nvSpPr>
          <p:cNvPr id="69635" name="Rectangle 3">
            <a:extLst>
              <a:ext uri="{FF2B5EF4-FFF2-40B4-BE49-F238E27FC236}">
                <a16:creationId xmlns:a16="http://schemas.microsoft.com/office/drawing/2014/main" id="{D4C6DC0E-B371-44AD-AC31-D9E79C80218B}"/>
              </a:ext>
            </a:extLst>
          </p:cNvPr>
          <p:cNvSpPr>
            <a:spLocks noGrp="1" noChangeArrowheads="1"/>
          </p:cNvSpPr>
          <p:nvPr>
            <p:ph type="body" idx="4294967295"/>
          </p:nvPr>
        </p:nvSpPr>
        <p:spPr>
          <a:xfrm>
            <a:off x="774700" y="809625"/>
            <a:ext cx="7753350" cy="5105400"/>
          </a:xfrm>
        </p:spPr>
        <p:txBody>
          <a:bodyPr/>
          <a:lstStyle/>
          <a:p>
            <a:pPr>
              <a:lnSpc>
                <a:spcPct val="90000"/>
              </a:lnSpc>
            </a:pPr>
            <a:endParaRPr lang="en-US" altLang="en-US" dirty="0"/>
          </a:p>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dirty="0">
                <a:solidFill>
                  <a:srgbClr val="006699"/>
                </a:solidFill>
                <a:latin typeface="+mj-lt"/>
              </a:rPr>
              <a:t>program counter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1251856" y="123144"/>
            <a:ext cx="8015288" cy="617537"/>
          </a:xfrm>
        </p:spPr>
        <p:txBody>
          <a:bodyPr/>
          <a:lstStyle/>
          <a:p>
            <a:pPr eaLnBrk="1" hangingPunct="1"/>
            <a:r>
              <a:rPr lang="en-US" altLang="en-US" sz="2600" dirty="0"/>
              <a:t>What Does the Term Operating System Mean?</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806450" y="1233488"/>
            <a:ext cx="7666038" cy="4530725"/>
          </a:xfrm>
        </p:spPr>
        <p:txBody>
          <a:bodyPr/>
          <a:lstStyle/>
          <a:p>
            <a:r>
              <a:rPr lang="en-US" altLang="en-US" dirty="0"/>
              <a:t>An operating system is “fill in the blanks”</a:t>
            </a:r>
          </a:p>
          <a:p>
            <a:r>
              <a:rPr lang="en-US" altLang="en-US" dirty="0"/>
              <a:t>What about:</a:t>
            </a:r>
          </a:p>
          <a:p>
            <a:pPr lvl="1"/>
            <a:r>
              <a:rPr lang="en-US" altLang="en-US" dirty="0"/>
              <a:t>Car </a:t>
            </a:r>
          </a:p>
          <a:p>
            <a:pPr lvl="1"/>
            <a:r>
              <a:rPr lang="en-US" altLang="en-US" dirty="0"/>
              <a:t>Airplane</a:t>
            </a:r>
          </a:p>
          <a:p>
            <a:pPr lvl="1"/>
            <a:r>
              <a:rPr lang="en-US" altLang="en-US" dirty="0"/>
              <a:t>Printer</a:t>
            </a:r>
          </a:p>
          <a:p>
            <a:pPr lvl="1"/>
            <a:r>
              <a:rPr lang="en-US" altLang="en-US" dirty="0"/>
              <a:t>Washing Machine</a:t>
            </a:r>
          </a:p>
          <a:p>
            <a:pPr lvl="1"/>
            <a:r>
              <a:rPr lang="en-US" altLang="en-US" dirty="0"/>
              <a:t>Toaster</a:t>
            </a:r>
          </a:p>
          <a:p>
            <a:pPr lvl="1"/>
            <a:r>
              <a:rPr lang="en-US" altLang="en-US" dirty="0"/>
              <a:t>Compiler</a:t>
            </a:r>
          </a:p>
          <a:p>
            <a:pPr lvl="1"/>
            <a:r>
              <a:rPr lang="en-US" altLang="en-US" dirty="0"/>
              <a:t>Etc.</a:t>
            </a:r>
          </a:p>
        </p:txBody>
      </p:sp>
    </p:spTree>
    <p:extLst>
      <p:ext uri="{BB962C8B-B14F-4D97-AF65-F5344CB8AC3E}">
        <p14:creationId xmlns:p14="http://schemas.microsoft.com/office/powerpoint/2010/main" val="1323037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63581D-8ED3-4026-94C0-CCB0731C5397}"/>
              </a:ext>
            </a:extLst>
          </p:cNvPr>
          <p:cNvSpPr>
            <a:spLocks noGrp="1" noChangeArrowheads="1"/>
          </p:cNvSpPr>
          <p:nvPr>
            <p:ph type="title" idx="4294967295"/>
          </p:nvPr>
        </p:nvSpPr>
        <p:spPr>
          <a:xfrm>
            <a:off x="1128713" y="207963"/>
            <a:ext cx="7427912" cy="576262"/>
          </a:xfrm>
        </p:spPr>
        <p:txBody>
          <a:bodyPr/>
          <a:lstStyle/>
          <a:p>
            <a:pPr eaLnBrk="1" hangingPunct="1"/>
            <a:r>
              <a:rPr lang="en-US" altLang="en-US"/>
              <a:t>Process Management Activities</a:t>
            </a:r>
          </a:p>
        </p:txBody>
      </p:sp>
      <p:sp>
        <p:nvSpPr>
          <p:cNvPr id="71683" name="Rectangle 3">
            <a:extLst>
              <a:ext uri="{FF2B5EF4-FFF2-40B4-BE49-F238E27FC236}">
                <a16:creationId xmlns:a16="http://schemas.microsoft.com/office/drawing/2014/main" id="{5F49578D-CEFD-4613-A40B-360A0128FDA1}"/>
              </a:ext>
            </a:extLst>
          </p:cNvPr>
          <p:cNvSpPr>
            <a:spLocks noGrp="1" noChangeArrowheads="1"/>
          </p:cNvSpPr>
          <p:nvPr>
            <p:ph type="body" idx="4294967295"/>
          </p:nvPr>
        </p:nvSpPr>
        <p:spPr>
          <a:xfrm>
            <a:off x="885825" y="1587500"/>
            <a:ext cx="7670800"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71684" name="Text Box 4">
            <a:extLst>
              <a:ext uri="{FF2B5EF4-FFF2-40B4-BE49-F238E27FC236}">
                <a16:creationId xmlns:a16="http://schemas.microsoft.com/office/drawing/2014/main" id="{0F4920AE-C24F-4920-A30F-9A6939866779}"/>
              </a:ext>
            </a:extLst>
          </p:cNvPr>
          <p:cNvSpPr txBox="1">
            <a:spLocks noChangeArrowheads="1"/>
          </p:cNvSpPr>
          <p:nvPr/>
        </p:nvSpPr>
        <p:spPr bwMode="auto">
          <a:xfrm>
            <a:off x="801688" y="1238250"/>
            <a:ext cx="767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DBCB9D-11F1-4C2F-AE3C-A4279C1AC3B6}"/>
              </a:ext>
            </a:extLst>
          </p:cNvPr>
          <p:cNvSpPr>
            <a:spLocks noGrp="1" noChangeArrowheads="1"/>
          </p:cNvSpPr>
          <p:nvPr>
            <p:ph type="title" idx="4294967295"/>
          </p:nvPr>
        </p:nvSpPr>
        <p:spPr>
          <a:xfrm>
            <a:off x="1090613" y="212725"/>
            <a:ext cx="7456487" cy="576263"/>
          </a:xfrm>
        </p:spPr>
        <p:txBody>
          <a:bodyPr/>
          <a:lstStyle/>
          <a:p>
            <a:pPr eaLnBrk="1" hangingPunct="1"/>
            <a:r>
              <a:rPr lang="en-US" altLang="en-US"/>
              <a:t>Memory Management</a:t>
            </a:r>
          </a:p>
        </p:txBody>
      </p:sp>
      <p:sp>
        <p:nvSpPr>
          <p:cNvPr id="73731" name="Rectangle 3">
            <a:extLst>
              <a:ext uri="{FF2B5EF4-FFF2-40B4-BE49-F238E27FC236}">
                <a16:creationId xmlns:a16="http://schemas.microsoft.com/office/drawing/2014/main" id="{CB3E2804-3594-4FE6-B024-FDD528C64534}"/>
              </a:ext>
            </a:extLst>
          </p:cNvPr>
          <p:cNvSpPr>
            <a:spLocks noGrp="1" noChangeArrowheads="1"/>
          </p:cNvSpPr>
          <p:nvPr>
            <p:ph type="body" idx="4294967295"/>
          </p:nvPr>
        </p:nvSpPr>
        <p:spPr>
          <a:xfrm>
            <a:off x="806450" y="1233488"/>
            <a:ext cx="7740650"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6D79-FDD9-4791-982C-EE2F463757A8}"/>
              </a:ext>
            </a:extLst>
          </p:cNvPr>
          <p:cNvSpPr>
            <a:spLocks noGrp="1" noChangeArrowheads="1"/>
          </p:cNvSpPr>
          <p:nvPr>
            <p:ph type="title" idx="4294967295"/>
          </p:nvPr>
        </p:nvSpPr>
        <p:spPr>
          <a:xfrm>
            <a:off x="1128713" y="211138"/>
            <a:ext cx="7353300" cy="576262"/>
          </a:xfrm>
        </p:spPr>
        <p:txBody>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id="{1F5FDAA8-710E-46B8-93CA-E18EDA4EF350}"/>
              </a:ext>
            </a:extLst>
          </p:cNvPr>
          <p:cNvSpPr>
            <a:spLocks noGrp="1" noChangeArrowheads="1"/>
          </p:cNvSpPr>
          <p:nvPr>
            <p:ph type="body" idx="4294967295"/>
          </p:nvPr>
        </p:nvSpPr>
        <p:spPr>
          <a:xfrm>
            <a:off x="796925" y="1104900"/>
            <a:ext cx="7558088" cy="4992688"/>
          </a:xfrm>
        </p:spPr>
        <p:txBody>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dirty="0">
                <a:solidFill>
                  <a:srgbClr val="006699"/>
                </a:solidFill>
                <a:latin typeface="+mj-lt"/>
              </a:rPr>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directories</a:t>
            </a:r>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1040BCA-887F-4395-9A85-D19BCFAF11EF}"/>
              </a:ext>
            </a:extLst>
          </p:cNvPr>
          <p:cNvSpPr>
            <a:spLocks noGrp="1" noChangeArrowheads="1"/>
          </p:cNvSpPr>
          <p:nvPr>
            <p:ph type="title" idx="4294967295"/>
          </p:nvPr>
        </p:nvSpPr>
        <p:spPr>
          <a:xfrm>
            <a:off x="1331913" y="203200"/>
            <a:ext cx="7177087" cy="576263"/>
          </a:xfrm>
        </p:spPr>
        <p:txBody>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id="{0C2520A7-ADB5-4458-BC11-9B331339D636}"/>
              </a:ext>
            </a:extLst>
          </p:cNvPr>
          <p:cNvSpPr>
            <a:spLocks noGrp="1" noChangeArrowheads="1"/>
          </p:cNvSpPr>
          <p:nvPr>
            <p:ph type="body" idx="4294967295"/>
          </p:nvPr>
        </p:nvSpPr>
        <p:spPr>
          <a:xfrm>
            <a:off x="801688" y="1109663"/>
            <a:ext cx="7005881" cy="4658091"/>
          </a:xfrm>
        </p:spPr>
        <p:txBody>
          <a:bodyPr/>
          <a:lstStyle/>
          <a:p>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Mounting and unmounting</a:t>
            </a:r>
          </a:p>
          <a:p>
            <a:pPr lvl="1"/>
            <a:r>
              <a:rPr lang="en-US" altLang="en-US" dirty="0"/>
              <a:t>Free-space management</a:t>
            </a:r>
          </a:p>
          <a:p>
            <a:pPr lvl="1"/>
            <a:r>
              <a:rPr lang="en-US" altLang="en-US" dirty="0"/>
              <a:t>Storage allocation</a:t>
            </a:r>
          </a:p>
          <a:p>
            <a:pPr lvl="1"/>
            <a:r>
              <a:rPr lang="en-US" altLang="en-US" dirty="0"/>
              <a:t>Disk scheduling</a:t>
            </a:r>
          </a:p>
          <a:p>
            <a:pPr lvl="1"/>
            <a:r>
              <a:rPr lang="en-US" altLang="en-US" dirty="0"/>
              <a:t>Partitioning</a:t>
            </a:r>
          </a:p>
          <a:p>
            <a:pPr lvl="1"/>
            <a:r>
              <a:rPr lang="en-US" altLang="en-US" dirty="0"/>
              <a:t>Protection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37DDAE-40B0-4C82-9422-BF166B9CB73E}"/>
              </a:ext>
            </a:extLst>
          </p:cNvPr>
          <p:cNvSpPr>
            <a:spLocks noGrp="1" noChangeArrowheads="1"/>
          </p:cNvSpPr>
          <p:nvPr>
            <p:ph type="title" idx="4294967295"/>
          </p:nvPr>
        </p:nvSpPr>
        <p:spPr>
          <a:xfrm>
            <a:off x="457200" y="207963"/>
            <a:ext cx="8015288" cy="576262"/>
          </a:xfrm>
        </p:spPr>
        <p:txBody>
          <a:bodyPr/>
          <a:lstStyle/>
          <a:p>
            <a:pPr eaLnBrk="1" hangingPunct="1"/>
            <a:r>
              <a:rPr lang="en-US" altLang="en-US"/>
              <a:t>Caching</a:t>
            </a:r>
          </a:p>
        </p:txBody>
      </p:sp>
      <p:sp>
        <p:nvSpPr>
          <p:cNvPr id="79875" name="Rectangle 3">
            <a:extLst>
              <a:ext uri="{FF2B5EF4-FFF2-40B4-BE49-F238E27FC236}">
                <a16:creationId xmlns:a16="http://schemas.microsoft.com/office/drawing/2014/main" id="{23317C17-2529-4CC8-A78E-1D282D609B22}"/>
              </a:ext>
            </a:extLst>
          </p:cNvPr>
          <p:cNvSpPr>
            <a:spLocks noGrp="1" noChangeArrowheads="1"/>
          </p:cNvSpPr>
          <p:nvPr>
            <p:ph type="body" idx="4294967295"/>
          </p:nvPr>
        </p:nvSpPr>
        <p:spPr>
          <a:xfrm>
            <a:off x="820739" y="1233488"/>
            <a:ext cx="6826058" cy="4725185"/>
          </a:xfrm>
        </p:spPr>
        <p:txBody>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8D59F3-EABB-4542-87C7-F8AE7CD1FD34}"/>
              </a:ext>
            </a:extLst>
          </p:cNvPr>
          <p:cNvSpPr>
            <a:spLocks noGrp="1" noChangeArrowheads="1"/>
          </p:cNvSpPr>
          <p:nvPr>
            <p:ph type="title" idx="4294967295"/>
          </p:nvPr>
        </p:nvSpPr>
        <p:spPr>
          <a:xfrm>
            <a:off x="833438" y="145822"/>
            <a:ext cx="8531225" cy="576262"/>
          </a:xfrm>
        </p:spPr>
        <p:txBody>
          <a:bodyPr/>
          <a:lstStyle/>
          <a:p>
            <a:pPr eaLnBrk="1" hangingPunct="1"/>
            <a:r>
              <a:rPr lang="en-US" altLang="en-US" sz="2800" dirty="0"/>
              <a:t>Characteristics of Various Types of Storage</a:t>
            </a:r>
          </a:p>
        </p:txBody>
      </p:sp>
      <p:sp>
        <p:nvSpPr>
          <p:cNvPr id="39939" name="Rectangle 3">
            <a:extLst>
              <a:ext uri="{FF2B5EF4-FFF2-40B4-BE49-F238E27FC236}">
                <a16:creationId xmlns:a16="http://schemas.microsoft.com/office/drawing/2014/main" id="{CD4D4AE1-901A-6A46-BAD0-039ED90103A5}"/>
              </a:ext>
            </a:extLst>
          </p:cNvPr>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81924" name="Picture 4">
            <a:extLst>
              <a:ext uri="{FF2B5EF4-FFF2-40B4-BE49-F238E27FC236}">
                <a16:creationId xmlns:a16="http://schemas.microsoft.com/office/drawing/2014/main" id="{E7E6D134-C41F-4C06-AAAF-DB2716C6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139825"/>
            <a:ext cx="80549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3772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AB78C6-879F-4288-AFC0-331D64167D98}"/>
              </a:ext>
            </a:extLst>
          </p:cNvPr>
          <p:cNvSpPr>
            <a:spLocks noGrp="1" noChangeArrowheads="1"/>
          </p:cNvSpPr>
          <p:nvPr>
            <p:ph type="title" idx="4294967295"/>
          </p:nvPr>
        </p:nvSpPr>
        <p:spPr>
          <a:xfrm>
            <a:off x="457200" y="214313"/>
            <a:ext cx="8051800" cy="576262"/>
          </a:xfrm>
        </p:spPr>
        <p:txBody>
          <a:bodyPr/>
          <a:lstStyle/>
          <a:p>
            <a:pPr eaLnBrk="1" hangingPunct="1"/>
            <a:r>
              <a:rPr lang="en-US" altLang="en-US"/>
              <a:t>I/O Subsystem</a:t>
            </a:r>
          </a:p>
        </p:txBody>
      </p:sp>
      <p:sp>
        <p:nvSpPr>
          <p:cNvPr id="86019" name="Rectangle 3">
            <a:extLst>
              <a:ext uri="{FF2B5EF4-FFF2-40B4-BE49-F238E27FC236}">
                <a16:creationId xmlns:a16="http://schemas.microsoft.com/office/drawing/2014/main" id="{962FE659-1FE7-4FFD-9815-CAC2C16E7482}"/>
              </a:ext>
            </a:extLst>
          </p:cNvPr>
          <p:cNvSpPr>
            <a:spLocks noGrp="1" noChangeArrowheads="1"/>
          </p:cNvSpPr>
          <p:nvPr>
            <p:ph type="body" idx="4294967295"/>
          </p:nvPr>
        </p:nvSpPr>
        <p:spPr>
          <a:xfrm>
            <a:off x="822325" y="1169988"/>
            <a:ext cx="7686675"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1022350" y="220663"/>
            <a:ext cx="7515225" cy="576262"/>
          </a:xfrm>
        </p:spPr>
        <p:txBody>
          <a:bodyPr/>
          <a:lstStyle/>
          <a:p>
            <a:pPr eaLnBrk="1" hangingPunct="1"/>
            <a:r>
              <a:rPr lang="en-US" altLang="en-US" dirty="0"/>
              <a:t>Protection and Security</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b="1" dirty="0">
                <a:solidFill>
                  <a:srgbClr val="006699"/>
                </a:solidFill>
                <a:latin typeface="+mj-lt"/>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006699"/>
                </a:solidFill>
                <a:latin typeface="+mj-lt"/>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dirty="0">
                <a:solidFill>
                  <a:srgbClr val="006699"/>
                </a:solidFill>
                <a:latin typeface="+mj-lt"/>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dirty="0">
                <a:solidFill>
                  <a:srgbClr val="006699"/>
                </a:solidFill>
                <a:latin typeface="+mj-lt"/>
              </a:rPr>
              <a:t>group ID</a:t>
            </a:r>
            <a:r>
              <a:rPr lang="en-US" altLang="en-US" dirty="0"/>
              <a:t>) allows set of users to be defined and controls managed, then also associated with each process, file</a:t>
            </a:r>
          </a:p>
          <a:p>
            <a:pPr lvl="1">
              <a:lnSpc>
                <a:spcPct val="90000"/>
              </a:lnSpc>
            </a:pPr>
            <a:r>
              <a:rPr lang="en-US" altLang="en-US" b="1" dirty="0">
                <a:solidFill>
                  <a:srgbClr val="006699"/>
                </a:solidFill>
                <a:latin typeface="+mj-lt"/>
              </a:rPr>
              <a:t>Privilege escalation </a:t>
            </a:r>
            <a:r>
              <a:rPr lang="en-US" altLang="en-US" dirty="0"/>
              <a:t>allows user to change to effective ID with more rights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1268413" y="204788"/>
            <a:ext cx="7194550" cy="576262"/>
          </a:xfrm>
        </p:spPr>
        <p:txBody>
          <a:bodyPr/>
          <a:lstStyle/>
          <a:p>
            <a:pPr eaLnBrk="1" hangingPunct="1"/>
            <a:r>
              <a:rPr lang="en-US" altLang="en-US"/>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806450" y="1233488"/>
            <a:ext cx="7740650" cy="4530725"/>
          </a:xfrm>
        </p:spPr>
        <p:txBody>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rgbClr val="006699"/>
                </a:solidFill>
                <a:latin typeface="+mj-lt"/>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rgbClr val="006699"/>
                </a:solidFill>
                <a:latin typeface="+mj-lt"/>
              </a:rPr>
              <a:t>Interpretation</a:t>
            </a:r>
          </a:p>
          <a:p>
            <a:r>
              <a:rPr lang="en-US" altLang="en-US" b="1" dirty="0">
                <a:solidFill>
                  <a:srgbClr val="006699"/>
                </a:solidFill>
                <a:latin typeface="+mj-lt"/>
              </a:rPr>
              <a:t>Virtualization</a:t>
            </a:r>
            <a:r>
              <a:rPr lang="en-US" altLang="en-US" dirty="0"/>
              <a:t> – OS natively compiled for CPU, running </a:t>
            </a:r>
            <a:r>
              <a:rPr lang="en-US" altLang="en-US" b="1" dirty="0">
                <a:solidFill>
                  <a:srgbClr val="006699"/>
                </a:solidFill>
                <a:latin typeface="+mj-lt"/>
              </a:rPr>
              <a:t>guest</a:t>
            </a:r>
            <a:r>
              <a:rPr lang="en-US" altLang="en-US" dirty="0"/>
              <a:t> OSes  also natively compiled </a:t>
            </a:r>
          </a:p>
          <a:p>
            <a:pPr lvl="1"/>
            <a:r>
              <a:rPr lang="en-US" altLang="en-US" dirty="0"/>
              <a:t>Consider VMware running WinXP guests, each running applications, all on native WinXP </a:t>
            </a:r>
            <a:r>
              <a:rPr lang="en-US" altLang="en-US" b="1" dirty="0">
                <a:solidFill>
                  <a:srgbClr val="006699"/>
                </a:solidFill>
                <a:latin typeface="+mj-lt"/>
              </a:rPr>
              <a:t>host </a:t>
            </a:r>
            <a:r>
              <a:rPr lang="en-US" altLang="en-US" dirty="0"/>
              <a:t>OS</a:t>
            </a:r>
          </a:p>
          <a:p>
            <a:pPr lvl="1"/>
            <a:r>
              <a:rPr lang="en-US" altLang="en-US" b="1" dirty="0">
                <a:solidFill>
                  <a:srgbClr val="006699"/>
                </a:solidFill>
                <a:latin typeface="+mj-lt"/>
              </a:rPr>
              <a:t>VMM</a:t>
            </a:r>
            <a:r>
              <a:rPr lang="en-US" altLang="en-US" dirty="0"/>
              <a:t> (virtual machine Manager) provides virtualization services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AFF784-E85C-41DD-9564-2AFE9F2AF854}"/>
              </a:ext>
            </a:extLst>
          </p:cNvPr>
          <p:cNvSpPr>
            <a:spLocks noGrp="1" noChangeArrowheads="1"/>
          </p:cNvSpPr>
          <p:nvPr>
            <p:ph type="title" idx="4294967295"/>
          </p:nvPr>
        </p:nvSpPr>
        <p:spPr>
          <a:xfrm>
            <a:off x="1117600" y="206375"/>
            <a:ext cx="7400925" cy="576263"/>
          </a:xfrm>
        </p:spPr>
        <p:txBody>
          <a:bodyPr/>
          <a:lstStyle/>
          <a:p>
            <a:pPr eaLnBrk="1" hangingPunct="1"/>
            <a:r>
              <a:rPr lang="en-US" altLang="en-US"/>
              <a:t>Virtualization (cont.)</a:t>
            </a:r>
          </a:p>
        </p:txBody>
      </p:sp>
      <p:sp>
        <p:nvSpPr>
          <p:cNvPr id="92163" name="Rectangle 3">
            <a:extLst>
              <a:ext uri="{FF2B5EF4-FFF2-40B4-BE49-F238E27FC236}">
                <a16:creationId xmlns:a16="http://schemas.microsoft.com/office/drawing/2014/main" id="{739FC5C6-2924-4E47-B256-294439530617}"/>
              </a:ext>
            </a:extLst>
          </p:cNvPr>
          <p:cNvSpPr>
            <a:spLocks noGrp="1" noChangeArrowheads="1"/>
          </p:cNvSpPr>
          <p:nvPr>
            <p:ph type="body" idx="4294967295"/>
          </p:nvPr>
        </p:nvSpPr>
        <p:spPr>
          <a:xfrm>
            <a:off x="806450" y="1233488"/>
            <a:ext cx="7712075" cy="4530725"/>
          </a:xfrm>
        </p:spPr>
        <p:txBody>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Quality assurance testing applications without having multiple systems</a:t>
            </a:r>
          </a:p>
          <a:p>
            <a:pPr lvl="1"/>
            <a:r>
              <a:rPr lang="en-US" altLang="en-US" dirty="0"/>
              <a:t>Executing and managing compute environments within data centers</a:t>
            </a:r>
          </a:p>
          <a:p>
            <a:r>
              <a:rPr lang="en-US" altLang="en-US" dirty="0"/>
              <a:t>VMM can run natively, in which case they are also the host</a:t>
            </a:r>
          </a:p>
          <a:p>
            <a:pPr lvl="1"/>
            <a:r>
              <a:rPr lang="en-US" altLang="en-US" dirty="0"/>
              <a:t>There is no general-purpose host then (VMware ESX and Citrix </a:t>
            </a:r>
            <a:r>
              <a:rPr lang="en-US" altLang="en-US" dirty="0" err="1"/>
              <a:t>XenServer</a:t>
            </a:r>
            <a:r>
              <a:rPr lang="en-US" altLang="en-US" dirty="0"/>
              <a:t>)</a:t>
            </a:r>
          </a:p>
          <a:p>
            <a:pPr lvl="2"/>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id="{CD36D9CA-D38B-456F-A12D-3CBF399EEDF5}"/>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7AD9E5-C263-4DD7-BF7C-15DD636247AC}"/>
              </a:ext>
            </a:extLst>
          </p:cNvPr>
          <p:cNvSpPr>
            <a:spLocks noGrp="1" noChangeArrowheads="1"/>
          </p:cNvSpPr>
          <p:nvPr>
            <p:ph type="title" idx="4294967295"/>
          </p:nvPr>
        </p:nvSpPr>
        <p:spPr>
          <a:xfrm>
            <a:off x="1120775" y="192088"/>
            <a:ext cx="7645400" cy="601662"/>
          </a:xfrm>
        </p:spPr>
        <p:txBody>
          <a:bodyPr/>
          <a:lstStyle/>
          <a:p>
            <a:pPr eaLnBrk="1" hangingPunct="1"/>
            <a:r>
              <a:rPr lang="en-US" altLang="en-US" sz="3000"/>
              <a:t>Computing Environments - Virtualization</a:t>
            </a:r>
          </a:p>
        </p:txBody>
      </p:sp>
      <p:pic>
        <p:nvPicPr>
          <p:cNvPr id="94211" name="Picture 1" descr="1_20.pdf">
            <a:extLst>
              <a:ext uri="{FF2B5EF4-FFF2-40B4-BE49-F238E27FC236}">
                <a16:creationId xmlns:a16="http://schemas.microsoft.com/office/drawing/2014/main" id="{6757256A-1C41-4B7F-99E9-C6E76C868B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0ECE790-B0BE-4135-98DE-2C481E02F542}"/>
              </a:ext>
            </a:extLst>
          </p:cNvPr>
          <p:cNvSpPr>
            <a:spLocks noGrp="1" noChangeArrowheads="1"/>
          </p:cNvSpPr>
          <p:nvPr>
            <p:ph type="title" idx="4294967295"/>
          </p:nvPr>
        </p:nvSpPr>
        <p:spPr>
          <a:xfrm>
            <a:off x="912813" y="207963"/>
            <a:ext cx="7653337" cy="576262"/>
          </a:xfrm>
        </p:spPr>
        <p:txBody>
          <a:bodyPr/>
          <a:lstStyle/>
          <a:p>
            <a:r>
              <a:rPr lang="en-US" altLang="en-US"/>
              <a:t>Distributed Systems</a:t>
            </a:r>
          </a:p>
        </p:txBody>
      </p:sp>
      <p:sp>
        <p:nvSpPr>
          <p:cNvPr id="96259" name="Content Placeholder 2">
            <a:extLst>
              <a:ext uri="{FF2B5EF4-FFF2-40B4-BE49-F238E27FC236}">
                <a16:creationId xmlns:a16="http://schemas.microsoft.com/office/drawing/2014/main" id="{3ECA8FF4-005A-4361-BF3A-BAC35BECFBC5}"/>
              </a:ext>
            </a:extLst>
          </p:cNvPr>
          <p:cNvSpPr>
            <a:spLocks noGrp="1" noChangeArrowheads="1"/>
          </p:cNvSpPr>
          <p:nvPr>
            <p:ph idx="4294967295"/>
          </p:nvPr>
        </p:nvSpPr>
        <p:spPr>
          <a:xfrm>
            <a:off x="838200" y="1092200"/>
            <a:ext cx="7653338" cy="4530725"/>
          </a:xfrm>
        </p:spPr>
        <p:txBody>
          <a:bodyPr/>
          <a:lstStyle/>
          <a:p>
            <a:r>
              <a:rPr lang="en-US" altLang="en-US" dirty="0"/>
              <a:t>Collection of separate, possibly heterogeneous, systems networked together</a:t>
            </a:r>
          </a:p>
          <a:p>
            <a:pPr lvl="1"/>
            <a:r>
              <a:rPr lang="en-US" altLang="en-US" b="1" dirty="0">
                <a:solidFill>
                  <a:srgbClr val="006699"/>
                </a:solidFill>
                <a:latin typeface="+mj-lt"/>
              </a:rPr>
              <a:t>Network</a:t>
            </a:r>
            <a:r>
              <a:rPr lang="en-US" altLang="en-US" dirty="0"/>
              <a:t> is a communications path, </a:t>
            </a:r>
            <a:r>
              <a:rPr lang="en-US" altLang="en-US" b="1" dirty="0">
                <a:solidFill>
                  <a:srgbClr val="006699"/>
                </a:solidFill>
                <a:latin typeface="+mj-lt"/>
              </a:rPr>
              <a:t>TCP/IP </a:t>
            </a:r>
            <a:r>
              <a:rPr lang="en-US" altLang="en-US" dirty="0"/>
              <a:t>most common</a:t>
            </a:r>
          </a:p>
          <a:p>
            <a:pPr lvl="2"/>
            <a:r>
              <a:rPr lang="en-US" altLang="en-US" b="1" dirty="0">
                <a:solidFill>
                  <a:srgbClr val="006699"/>
                </a:solidFill>
                <a:latin typeface="+mj-lt"/>
              </a:rPr>
              <a:t>Local Area Network </a:t>
            </a:r>
            <a:r>
              <a:rPr lang="en-US" altLang="en-US" dirty="0"/>
              <a:t>(</a:t>
            </a:r>
            <a:r>
              <a:rPr lang="en-US" altLang="en-US" b="1" dirty="0">
                <a:solidFill>
                  <a:srgbClr val="006699"/>
                </a:solidFill>
                <a:latin typeface="+mj-lt"/>
              </a:rPr>
              <a:t>LAN</a:t>
            </a:r>
            <a:r>
              <a:rPr lang="en-US" altLang="en-US" dirty="0"/>
              <a:t>)</a:t>
            </a:r>
          </a:p>
          <a:p>
            <a:pPr lvl="2"/>
            <a:r>
              <a:rPr lang="en-US" altLang="en-US" b="1" dirty="0">
                <a:solidFill>
                  <a:srgbClr val="006699"/>
                </a:solidFill>
                <a:latin typeface="+mj-lt"/>
              </a:rPr>
              <a:t>Wide Area Network </a:t>
            </a:r>
            <a:r>
              <a:rPr lang="en-US" altLang="en-US" dirty="0"/>
              <a:t>(</a:t>
            </a:r>
            <a:r>
              <a:rPr lang="en-US" altLang="en-US" b="1" dirty="0">
                <a:solidFill>
                  <a:srgbClr val="006699"/>
                </a:solidFill>
                <a:latin typeface="+mj-lt"/>
              </a:rPr>
              <a:t>WAN</a:t>
            </a:r>
            <a:r>
              <a:rPr lang="en-US" altLang="en-US" dirty="0"/>
              <a:t>)</a:t>
            </a:r>
          </a:p>
          <a:p>
            <a:pPr lvl="2"/>
            <a:r>
              <a:rPr lang="en-US" altLang="en-US" b="1" dirty="0">
                <a:solidFill>
                  <a:srgbClr val="006699"/>
                </a:solidFill>
                <a:latin typeface="+mj-lt"/>
              </a:rPr>
              <a:t>Metropolitan Area Network </a:t>
            </a:r>
            <a:r>
              <a:rPr lang="en-US" altLang="en-US" dirty="0"/>
              <a:t>(</a:t>
            </a:r>
            <a:r>
              <a:rPr lang="en-US" altLang="en-US" b="1" dirty="0">
                <a:solidFill>
                  <a:srgbClr val="006699"/>
                </a:solidFill>
                <a:latin typeface="+mj-lt"/>
              </a:rPr>
              <a:t>MAN</a:t>
            </a:r>
            <a:r>
              <a:rPr lang="en-US" altLang="en-US" dirty="0"/>
              <a:t>)</a:t>
            </a:r>
          </a:p>
          <a:p>
            <a:pPr lvl="2"/>
            <a:r>
              <a:rPr lang="en-US" altLang="en-US" b="1" dirty="0">
                <a:solidFill>
                  <a:srgbClr val="006699"/>
                </a:solidFill>
                <a:latin typeface="+mj-lt"/>
              </a:rPr>
              <a:t>Personal Area Network </a:t>
            </a:r>
            <a:r>
              <a:rPr lang="en-US" altLang="en-US" dirty="0"/>
              <a:t>(</a:t>
            </a:r>
            <a:r>
              <a:rPr lang="en-US" altLang="en-US" b="1" dirty="0">
                <a:solidFill>
                  <a:srgbClr val="006699"/>
                </a:solidFill>
                <a:latin typeface="+mj-lt"/>
              </a:rPr>
              <a:t>PAN</a:t>
            </a:r>
            <a:r>
              <a:rPr lang="en-US" altLang="en-US" dirty="0"/>
              <a:t>)</a:t>
            </a:r>
          </a:p>
          <a:p>
            <a:r>
              <a:rPr lang="en-US" altLang="en-US" b="1" dirty="0">
                <a:solidFill>
                  <a:srgbClr val="006699"/>
                </a:solidFill>
                <a:latin typeface="+mj-lt"/>
              </a:rPr>
              <a:t>Network Operating System </a:t>
            </a:r>
            <a:r>
              <a:rPr lang="en-US" altLang="en-US" dirty="0"/>
              <a:t>provides features between systems across network</a:t>
            </a:r>
          </a:p>
          <a:p>
            <a:pPr lvl="1"/>
            <a:r>
              <a:rPr lang="en-US" altLang="en-US" dirty="0"/>
              <a:t>Communication scheme allows systems to exchange messages</a:t>
            </a:r>
          </a:p>
          <a:p>
            <a:pPr lvl="1"/>
            <a:r>
              <a:rPr lang="en-US" altLang="en-US" dirty="0"/>
              <a:t>Illusion of a single system</a:t>
            </a:r>
          </a:p>
        </p:txBody>
      </p:sp>
    </p:spTree>
    <p:extLst>
      <p:ext uri="{BB962C8B-B14F-4D97-AF65-F5344CB8AC3E}">
        <p14:creationId xmlns:p14="http://schemas.microsoft.com/office/powerpoint/2010/main" val="3827084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1676400" y="2888119"/>
            <a:ext cx="6660776" cy="1030738"/>
          </a:xfrm>
        </p:spPr>
        <p:txBody>
          <a:bodyPr/>
          <a:lstStyle/>
          <a:p>
            <a:pPr marL="457200" lvl="1" indent="0">
              <a:buNone/>
            </a:pPr>
            <a:r>
              <a:rPr lang="en-US" altLang="en-US" sz="3200" b="1" dirty="0">
                <a:solidFill>
                  <a:srgbClr val="006699"/>
                </a:solidFill>
                <a:latin typeface="+mj-lt"/>
              </a:rPr>
              <a:t>Computer System Architecture</a:t>
            </a:r>
          </a:p>
        </p:txBody>
      </p:sp>
    </p:spTree>
    <p:extLst>
      <p:ext uri="{BB962C8B-B14F-4D97-AF65-F5344CB8AC3E}">
        <p14:creationId xmlns:p14="http://schemas.microsoft.com/office/powerpoint/2010/main" val="630411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41EA749-5F42-4DDF-91AF-C39281ECA8AD}"/>
              </a:ext>
            </a:extLst>
          </p:cNvPr>
          <p:cNvSpPr>
            <a:spLocks noGrp="1" noChangeArrowheads="1"/>
          </p:cNvSpPr>
          <p:nvPr>
            <p:ph type="title" idx="4294967295"/>
          </p:nvPr>
        </p:nvSpPr>
        <p:spPr>
          <a:xfrm>
            <a:off x="1100138" y="227013"/>
            <a:ext cx="7399337" cy="558800"/>
          </a:xfrm>
        </p:spPr>
        <p:txBody>
          <a:bodyPr/>
          <a:lstStyle/>
          <a:p>
            <a:r>
              <a:rPr lang="en-US" altLang="en-US"/>
              <a:t>Computer-System Architecture</a:t>
            </a:r>
          </a:p>
        </p:txBody>
      </p:sp>
      <p:sp>
        <p:nvSpPr>
          <p:cNvPr id="48131" name="Content Placeholder 2">
            <a:extLst>
              <a:ext uri="{FF2B5EF4-FFF2-40B4-BE49-F238E27FC236}">
                <a16:creationId xmlns:a16="http://schemas.microsoft.com/office/drawing/2014/main" id="{4D3327B7-8FD8-4AB6-82B1-9B1A1B47B9CD}"/>
              </a:ext>
            </a:extLst>
          </p:cNvPr>
          <p:cNvSpPr>
            <a:spLocks noGrp="1" noChangeArrowheads="1"/>
          </p:cNvSpPr>
          <p:nvPr>
            <p:ph idx="4294967295"/>
          </p:nvPr>
        </p:nvSpPr>
        <p:spPr>
          <a:xfrm>
            <a:off x="806450" y="1233488"/>
            <a:ext cx="7693025" cy="4867275"/>
          </a:xfrm>
        </p:spPr>
        <p:txBody>
          <a:bodyPr/>
          <a:lstStyle/>
          <a:p>
            <a:r>
              <a:rPr lang="en-US" altLang="en-US" dirty="0"/>
              <a:t>Most systems use a single general-purpose processor</a:t>
            </a:r>
          </a:p>
          <a:p>
            <a:pPr lvl="1"/>
            <a:r>
              <a:rPr lang="en-US" altLang="en-US" dirty="0"/>
              <a:t>Most systems have special-purpose processors as well</a:t>
            </a:r>
            <a:endParaRPr lang="en-US" altLang="en-US" sz="800" dirty="0"/>
          </a:p>
          <a:p>
            <a:r>
              <a:rPr lang="en-US" altLang="en-US" b="1" dirty="0">
                <a:solidFill>
                  <a:srgbClr val="006699"/>
                </a:solidFill>
                <a:latin typeface="+mj-lt"/>
              </a:rPr>
              <a:t>Multiprocessors</a:t>
            </a:r>
            <a:r>
              <a:rPr lang="en-US" altLang="en-US" dirty="0">
                <a:solidFill>
                  <a:srgbClr val="3366FF"/>
                </a:solidFill>
              </a:rPr>
              <a:t> </a:t>
            </a:r>
            <a:r>
              <a:rPr lang="en-US" altLang="en-US" dirty="0"/>
              <a:t>systems growing in use and importance</a:t>
            </a:r>
          </a:p>
          <a:p>
            <a:pPr lvl="1"/>
            <a:r>
              <a:rPr lang="en-US" altLang="en-US" dirty="0"/>
              <a:t>Also known as </a:t>
            </a:r>
            <a:r>
              <a:rPr lang="en-US" altLang="en-US" b="1" dirty="0">
                <a:solidFill>
                  <a:srgbClr val="006699"/>
                </a:solidFill>
                <a:latin typeface="+mj-lt"/>
              </a:rPr>
              <a:t>parallel systems</a:t>
            </a:r>
            <a:r>
              <a:rPr lang="en-US" altLang="en-US" dirty="0"/>
              <a:t>, </a:t>
            </a:r>
            <a:r>
              <a:rPr lang="en-US" altLang="en-US" b="1" dirty="0">
                <a:solidFill>
                  <a:srgbClr val="006699"/>
                </a:solidFill>
                <a:latin typeface="+mj-lt"/>
              </a:rPr>
              <a:t>tightly-coupled systems</a:t>
            </a:r>
          </a:p>
          <a:p>
            <a:pPr lvl="1"/>
            <a:r>
              <a:rPr lang="en-US" altLang="en-US" dirty="0"/>
              <a:t>Advantages include:</a:t>
            </a:r>
          </a:p>
          <a:p>
            <a:pPr marL="1200150" lvl="2" indent="-342900">
              <a:buFont typeface="Arial" panose="020B0604020202020204" pitchFamily="34" charset="0"/>
              <a:buAutoNum type="arabicPeriod"/>
            </a:pPr>
            <a:r>
              <a:rPr lang="en-US" altLang="en-US" b="1" dirty="0">
                <a:solidFill>
                  <a:srgbClr val="006699"/>
                </a:solidFill>
                <a:latin typeface="+mj-lt"/>
              </a:rPr>
              <a:t>Increased throughput</a:t>
            </a:r>
          </a:p>
          <a:p>
            <a:pPr marL="1200150" lvl="2" indent="-342900">
              <a:buFont typeface="Arial" panose="020B0604020202020204" pitchFamily="34" charset="0"/>
              <a:buAutoNum type="arabicPeriod"/>
            </a:pPr>
            <a:r>
              <a:rPr lang="en-US" altLang="en-US" b="1" dirty="0">
                <a:solidFill>
                  <a:srgbClr val="006699"/>
                </a:solidFill>
                <a:latin typeface="+mj-lt"/>
              </a:rPr>
              <a:t>Economy of scale</a:t>
            </a:r>
          </a:p>
          <a:p>
            <a:pPr marL="1200150" lvl="2" indent="-342900">
              <a:buFont typeface="Arial" panose="020B0604020202020204" pitchFamily="34" charset="0"/>
              <a:buAutoNum type="arabicPeriod"/>
            </a:pPr>
            <a:r>
              <a:rPr lang="en-US" altLang="en-US" b="1" dirty="0">
                <a:solidFill>
                  <a:srgbClr val="006699"/>
                </a:solidFill>
                <a:latin typeface="+mj-lt"/>
              </a:rPr>
              <a:t>Increased reliability </a:t>
            </a:r>
            <a:r>
              <a:rPr lang="en-US" altLang="en-US" dirty="0"/>
              <a:t>– graceful degradation or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006699"/>
                </a:solidFill>
                <a:latin typeface="+mj-lt"/>
              </a:rPr>
              <a:t>Asymmetric Multiprocessing</a:t>
            </a:r>
            <a:r>
              <a:rPr lang="en-US" altLang="en-US" b="1" dirty="0">
                <a:solidFill>
                  <a:srgbClr val="3366FF"/>
                </a:solidFill>
              </a:rPr>
              <a:t> </a:t>
            </a:r>
            <a:r>
              <a:rPr lang="en-US" altLang="en-US" dirty="0"/>
              <a:t>– each processor is assigned a specie task.</a:t>
            </a:r>
          </a:p>
          <a:p>
            <a:pPr marL="1200150" lvl="2" indent="-342900">
              <a:buFont typeface="Arial" panose="020B0604020202020204" pitchFamily="34" charset="0"/>
              <a:buAutoNum type="arabicPeriod"/>
            </a:pPr>
            <a:r>
              <a:rPr lang="en-US" altLang="en-US" b="1" dirty="0">
                <a:solidFill>
                  <a:srgbClr val="006699"/>
                </a:solidFill>
                <a:latin typeface="+mj-lt"/>
              </a:rPr>
              <a:t>Symmetric Multiprocessing </a:t>
            </a:r>
            <a:r>
              <a:rPr lang="en-US" altLang="en-US" dirty="0"/>
              <a:t>– each processor performs all tasks</a:t>
            </a:r>
          </a:p>
          <a:p>
            <a:pPr marL="1200150" lvl="2" indent="-342900">
              <a:buFont typeface="Webdings" panose="05030102010509060703" pitchFamily="18" charset="2"/>
              <a:buNone/>
            </a:pPr>
            <a:endParaRPr lang="en-US" altLang="en-US" dirty="0">
              <a:solidFill>
                <a:srgbClr val="3366FF"/>
              </a:solidFill>
            </a:endParaRPr>
          </a:p>
        </p:txBody>
      </p:sp>
    </p:spTree>
    <p:extLst>
      <p:ext uri="{BB962C8B-B14F-4D97-AF65-F5344CB8AC3E}">
        <p14:creationId xmlns:p14="http://schemas.microsoft.com/office/powerpoint/2010/main" val="4234517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1410AFB-466A-4B08-A8E9-FA44DF2206BF}"/>
              </a:ext>
            </a:extLst>
          </p:cNvPr>
          <p:cNvSpPr>
            <a:spLocks noGrp="1" noChangeArrowheads="1"/>
          </p:cNvSpPr>
          <p:nvPr>
            <p:ph type="title" idx="4294967295"/>
          </p:nvPr>
        </p:nvSpPr>
        <p:spPr>
          <a:xfrm>
            <a:off x="939800" y="133350"/>
            <a:ext cx="8229600" cy="641350"/>
          </a:xfrm>
        </p:spPr>
        <p:txBody>
          <a:bodyPr/>
          <a:lstStyle/>
          <a:p>
            <a:r>
              <a:rPr lang="en-US" altLang="en-US" sz="3000"/>
              <a:t>Symmetric Multiprocessing Architecture</a:t>
            </a:r>
          </a:p>
        </p:txBody>
      </p:sp>
      <p:pic>
        <p:nvPicPr>
          <p:cNvPr id="50179" name="Picture 2">
            <a:extLst>
              <a:ext uri="{FF2B5EF4-FFF2-40B4-BE49-F238E27FC236}">
                <a16:creationId xmlns:a16="http://schemas.microsoft.com/office/drawing/2014/main" id="{61A30DEF-BA94-447F-8812-ADBD513F7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822450"/>
            <a:ext cx="50514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480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0841D46-E229-498E-9F1F-A94657CB7458}"/>
              </a:ext>
            </a:extLst>
          </p:cNvPr>
          <p:cNvSpPr>
            <a:spLocks noGrp="1" noChangeArrowheads="1"/>
          </p:cNvSpPr>
          <p:nvPr>
            <p:ph type="title"/>
          </p:nvPr>
        </p:nvSpPr>
        <p:spPr>
          <a:xfrm>
            <a:off x="457200" y="204788"/>
            <a:ext cx="8070850" cy="576262"/>
          </a:xfrm>
        </p:spPr>
        <p:txBody>
          <a:bodyPr/>
          <a:lstStyle/>
          <a:p>
            <a:r>
              <a:rPr lang="en-US" altLang="en-US" dirty="0"/>
              <a:t>Dual-Core Design</a:t>
            </a:r>
          </a:p>
        </p:txBody>
      </p:sp>
      <p:sp>
        <p:nvSpPr>
          <p:cNvPr id="52227" name="Content Placeholder 1">
            <a:extLst>
              <a:ext uri="{FF2B5EF4-FFF2-40B4-BE49-F238E27FC236}">
                <a16:creationId xmlns:a16="http://schemas.microsoft.com/office/drawing/2014/main" id="{2C6B238E-3C2D-4092-8CEA-97744AAE8F40}"/>
              </a:ext>
            </a:extLst>
          </p:cNvPr>
          <p:cNvSpPr>
            <a:spLocks noGrp="1" noChangeArrowheads="1"/>
          </p:cNvSpPr>
          <p:nvPr>
            <p:ph sz="half" idx="1"/>
          </p:nvPr>
        </p:nvSpPr>
        <p:spPr>
          <a:xfrm>
            <a:off x="854075" y="1108076"/>
            <a:ext cx="6921313" cy="1216772"/>
          </a:xfrm>
        </p:spPr>
        <p:txBody>
          <a:bodyPr/>
          <a:lstStyle/>
          <a:p>
            <a:r>
              <a:rPr lang="en-US" altLang="en-US" sz="1800" dirty="0"/>
              <a:t>Multi-chip and </a:t>
            </a:r>
            <a:r>
              <a:rPr lang="en-US" altLang="en-US" sz="1800" b="1" dirty="0">
                <a:solidFill>
                  <a:srgbClr val="006699"/>
                </a:solidFill>
                <a:latin typeface="+mj-lt"/>
              </a:rPr>
              <a:t>multicore</a:t>
            </a:r>
          </a:p>
          <a:p>
            <a:r>
              <a:rPr lang="en-US" altLang="en-US" sz="1800" dirty="0"/>
              <a:t>Systems containing all  chips</a:t>
            </a:r>
            <a:endParaRPr lang="en-US" altLang="en-US" sz="1800" b="1" dirty="0">
              <a:solidFill>
                <a:srgbClr val="3366FF"/>
              </a:solidFill>
            </a:endParaRPr>
          </a:p>
          <a:p>
            <a:pPr lvl="1"/>
            <a:r>
              <a:rPr lang="en-US" altLang="en-US" sz="1800" dirty="0"/>
              <a:t>Chassis containing multiple separate systems</a:t>
            </a:r>
          </a:p>
          <a:p>
            <a:pPr lvl="1"/>
            <a:endParaRPr lang="en-US" altLang="en-US" dirty="0"/>
          </a:p>
        </p:txBody>
      </p:sp>
      <p:pic>
        <p:nvPicPr>
          <p:cNvPr id="52228" name="Picture 2">
            <a:extLst>
              <a:ext uri="{FF2B5EF4-FFF2-40B4-BE49-F238E27FC236}">
                <a16:creationId xmlns:a16="http://schemas.microsoft.com/office/drawing/2014/main" id="{77155B73-8D6F-4B94-A72D-0EA688D48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056" y="2388259"/>
            <a:ext cx="4039281" cy="360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590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773C3BE-9EC6-4AC9-BFED-6703722AE48E}"/>
              </a:ext>
            </a:extLst>
          </p:cNvPr>
          <p:cNvSpPr>
            <a:spLocks noGrp="1" noChangeArrowheads="1"/>
          </p:cNvSpPr>
          <p:nvPr>
            <p:ph type="title" idx="4294967295"/>
          </p:nvPr>
        </p:nvSpPr>
        <p:spPr>
          <a:xfrm>
            <a:off x="457200" y="211138"/>
            <a:ext cx="8034338" cy="576262"/>
          </a:xfrm>
        </p:spPr>
        <p:txBody>
          <a:bodyPr/>
          <a:lstStyle/>
          <a:p>
            <a:r>
              <a:rPr lang="en-US" altLang="en-US"/>
              <a:t>Clustered Systems</a:t>
            </a:r>
          </a:p>
        </p:txBody>
      </p:sp>
      <p:sp>
        <p:nvSpPr>
          <p:cNvPr id="55299" name="Content Placeholder 2">
            <a:extLst>
              <a:ext uri="{FF2B5EF4-FFF2-40B4-BE49-F238E27FC236}">
                <a16:creationId xmlns:a16="http://schemas.microsoft.com/office/drawing/2014/main" id="{2F915434-FD64-4DB0-A829-8C9E2B7AC5B5}"/>
              </a:ext>
            </a:extLst>
          </p:cNvPr>
          <p:cNvSpPr>
            <a:spLocks noGrp="1" noChangeArrowheads="1"/>
          </p:cNvSpPr>
          <p:nvPr>
            <p:ph idx="4294967295"/>
          </p:nvPr>
        </p:nvSpPr>
        <p:spPr/>
        <p:txBody>
          <a:bodyPr/>
          <a:lstStyle/>
          <a:p>
            <a:r>
              <a:rPr lang="en-US" altLang="en-US" dirty="0"/>
              <a:t>Like multiprocessor systems, but multiple systems working together</a:t>
            </a:r>
          </a:p>
          <a:p>
            <a:pPr lvl="1"/>
            <a:r>
              <a:rPr lang="en-US" altLang="en-US" dirty="0"/>
              <a:t>Usually sharing storage via a </a:t>
            </a:r>
            <a:r>
              <a:rPr lang="en-US" altLang="en-US" b="1" dirty="0">
                <a:solidFill>
                  <a:srgbClr val="006699"/>
                </a:solidFill>
                <a:latin typeface="+mj-lt"/>
              </a:rPr>
              <a:t>storage-area network </a:t>
            </a:r>
            <a:r>
              <a:rPr lang="en-US" altLang="en-US" dirty="0"/>
              <a:t>(</a:t>
            </a:r>
            <a:r>
              <a:rPr lang="en-US" altLang="en-US" b="1" dirty="0">
                <a:solidFill>
                  <a:srgbClr val="006699"/>
                </a:solidFill>
                <a:latin typeface="+mj-lt"/>
              </a:rPr>
              <a:t>SAN</a:t>
            </a:r>
            <a:r>
              <a:rPr lang="en-US" altLang="en-US" dirty="0"/>
              <a:t>)</a:t>
            </a:r>
          </a:p>
          <a:p>
            <a:pPr lvl="1"/>
            <a:r>
              <a:rPr lang="en-US" altLang="en-US" dirty="0"/>
              <a:t>Provides a </a:t>
            </a:r>
            <a:r>
              <a:rPr lang="en-US" altLang="en-US" b="1" dirty="0">
                <a:solidFill>
                  <a:srgbClr val="006699"/>
                </a:solidFill>
                <a:latin typeface="+mj-lt"/>
              </a:rPr>
              <a:t>high-availability</a:t>
            </a:r>
            <a:r>
              <a:rPr lang="en-US" altLang="en-US" b="1" dirty="0"/>
              <a:t> </a:t>
            </a:r>
            <a:r>
              <a:rPr lang="en-US" altLang="en-US" dirty="0"/>
              <a:t>service which survives failures</a:t>
            </a:r>
          </a:p>
          <a:p>
            <a:pPr lvl="2"/>
            <a:r>
              <a:rPr lang="en-US" altLang="en-US" b="1" dirty="0">
                <a:solidFill>
                  <a:srgbClr val="006699"/>
                </a:solidFill>
                <a:latin typeface="+mj-lt"/>
              </a:rPr>
              <a:t>Asymmetric clustering </a:t>
            </a:r>
            <a:r>
              <a:rPr lang="en-US" altLang="en-US" dirty="0"/>
              <a:t>has one machine in hot-standby mode</a:t>
            </a:r>
          </a:p>
          <a:p>
            <a:pPr lvl="2"/>
            <a:r>
              <a:rPr lang="en-US" altLang="en-US" b="1" dirty="0">
                <a:solidFill>
                  <a:srgbClr val="006699"/>
                </a:solidFill>
                <a:latin typeface="+mj-lt"/>
              </a:rPr>
              <a:t>Symmetric clustering </a:t>
            </a:r>
            <a:r>
              <a:rPr lang="en-US" altLang="en-US" dirty="0"/>
              <a:t>has multiple nodes running applications, monitoring each other</a:t>
            </a:r>
          </a:p>
          <a:p>
            <a:pPr lvl="1"/>
            <a:r>
              <a:rPr lang="en-US" altLang="en-US" dirty="0"/>
              <a:t>Some clusters are for </a:t>
            </a:r>
            <a:r>
              <a:rPr lang="en-US" altLang="en-US" b="1" dirty="0">
                <a:solidFill>
                  <a:srgbClr val="006699"/>
                </a:solidFill>
                <a:latin typeface="+mj-lt"/>
              </a:rPr>
              <a:t>high-performance computing </a:t>
            </a:r>
            <a:r>
              <a:rPr lang="en-US" altLang="en-US" dirty="0"/>
              <a:t>(</a:t>
            </a:r>
            <a:r>
              <a:rPr lang="en-US" altLang="en-US" b="1" dirty="0">
                <a:solidFill>
                  <a:srgbClr val="006699"/>
                </a:solidFill>
                <a:latin typeface="+mj-lt"/>
              </a:rPr>
              <a:t>HPC</a:t>
            </a:r>
            <a:r>
              <a:rPr lang="en-US" altLang="en-US" dirty="0"/>
              <a:t>)</a:t>
            </a:r>
          </a:p>
          <a:p>
            <a:pPr lvl="2"/>
            <a:r>
              <a:rPr lang="en-US" altLang="en-US" dirty="0"/>
              <a:t>Applications must be written to use </a:t>
            </a:r>
            <a:r>
              <a:rPr lang="en-US" altLang="en-US" b="1" dirty="0">
                <a:solidFill>
                  <a:srgbClr val="006699"/>
                </a:solidFill>
                <a:latin typeface="+mj-lt"/>
              </a:rPr>
              <a:t>parallelization</a:t>
            </a:r>
          </a:p>
          <a:p>
            <a:pPr lvl="1"/>
            <a:r>
              <a:rPr lang="en-US" altLang="en-US" dirty="0"/>
              <a:t>Some have</a:t>
            </a:r>
            <a:r>
              <a:rPr lang="en-US" altLang="en-US" b="1" dirty="0">
                <a:solidFill>
                  <a:srgbClr val="3366FF"/>
                </a:solidFill>
              </a:rPr>
              <a:t> </a:t>
            </a:r>
            <a:r>
              <a:rPr lang="en-US" altLang="en-US" b="1" dirty="0">
                <a:solidFill>
                  <a:srgbClr val="006699"/>
                </a:solidFill>
                <a:latin typeface="+mj-lt"/>
              </a:rPr>
              <a:t>distributed lock manager </a:t>
            </a:r>
            <a:r>
              <a:rPr lang="en-US" altLang="en-US" dirty="0"/>
              <a:t>(</a:t>
            </a:r>
            <a:r>
              <a:rPr lang="en-US" altLang="en-US" b="1" dirty="0">
                <a:solidFill>
                  <a:srgbClr val="006699"/>
                </a:solidFill>
                <a:latin typeface="+mj-lt"/>
              </a:rPr>
              <a:t>DLM</a:t>
            </a:r>
            <a:r>
              <a:rPr lang="en-US" altLang="en-US" dirty="0"/>
              <a:t>) to avoid conflicting operations</a:t>
            </a:r>
          </a:p>
        </p:txBody>
      </p:sp>
    </p:spTree>
    <p:extLst>
      <p:ext uri="{BB962C8B-B14F-4D97-AF65-F5344CB8AC3E}">
        <p14:creationId xmlns:p14="http://schemas.microsoft.com/office/powerpoint/2010/main" val="93671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399C69F4-7B4D-4100-A321-7296749C9C1C}"/>
              </a:ext>
            </a:extLst>
          </p:cNvPr>
          <p:cNvSpPr>
            <a:spLocks noGrp="1" noChangeArrowheads="1"/>
          </p:cNvSpPr>
          <p:nvPr>
            <p:ph type="title" idx="4294967295"/>
          </p:nvPr>
        </p:nvSpPr>
        <p:spPr>
          <a:xfrm>
            <a:off x="457200" y="207963"/>
            <a:ext cx="8061325" cy="576262"/>
          </a:xfrm>
        </p:spPr>
        <p:txBody>
          <a:bodyPr/>
          <a:lstStyle/>
          <a:p>
            <a:r>
              <a:rPr lang="en-US" altLang="en-US"/>
              <a:t>Clustered Systems</a:t>
            </a:r>
          </a:p>
        </p:txBody>
      </p:sp>
      <p:pic>
        <p:nvPicPr>
          <p:cNvPr id="57347" name="Picture 2">
            <a:extLst>
              <a:ext uri="{FF2B5EF4-FFF2-40B4-BE49-F238E27FC236}">
                <a16:creationId xmlns:a16="http://schemas.microsoft.com/office/drawing/2014/main" id="{372567EC-7590-4FE5-8D94-D772F81D0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2058988"/>
            <a:ext cx="514826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199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0D2F35F-C53D-47E7-B577-3884591241BC}"/>
              </a:ext>
            </a:extLst>
          </p:cNvPr>
          <p:cNvSpPr>
            <a:spLocks noGrp="1" noChangeArrowheads="1"/>
          </p:cNvSpPr>
          <p:nvPr>
            <p:ph type="title"/>
          </p:nvPr>
        </p:nvSpPr>
        <p:spPr>
          <a:xfrm>
            <a:off x="457200" y="222250"/>
            <a:ext cx="8015288" cy="576263"/>
          </a:xfrm>
        </p:spPr>
        <p:txBody>
          <a:bodyPr/>
          <a:lstStyle/>
          <a:p>
            <a:r>
              <a:rPr lang="en-US" altLang="en-US"/>
              <a:t>PC Motherboard</a:t>
            </a:r>
          </a:p>
        </p:txBody>
      </p:sp>
      <p:pic>
        <p:nvPicPr>
          <p:cNvPr id="58371" name="Picture 5">
            <a:extLst>
              <a:ext uri="{FF2B5EF4-FFF2-40B4-BE49-F238E27FC236}">
                <a16:creationId xmlns:a16="http://schemas.microsoft.com/office/drawing/2014/main" id="{5878A734-D8F6-4F7D-8433-2C96A52E7C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0738" y="1046163"/>
            <a:ext cx="6867525" cy="5349875"/>
          </a:xfrm>
          <a:noFill/>
        </p:spPr>
      </p:pic>
    </p:spTree>
    <p:extLst>
      <p:ext uri="{BB962C8B-B14F-4D97-AF65-F5344CB8AC3E}">
        <p14:creationId xmlns:p14="http://schemas.microsoft.com/office/powerpoint/2010/main" val="4030651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1446306" y="2888119"/>
            <a:ext cx="7016376" cy="1030738"/>
          </a:xfrm>
        </p:spPr>
        <p:txBody>
          <a:bodyPr/>
          <a:lstStyle/>
          <a:p>
            <a:pPr marL="457200" lvl="1" indent="0">
              <a:buNone/>
            </a:pPr>
            <a:r>
              <a:rPr lang="en-US" altLang="en-US" sz="3200" b="1" dirty="0">
                <a:solidFill>
                  <a:srgbClr val="006699"/>
                </a:solidFill>
                <a:latin typeface="+mj-lt"/>
              </a:rPr>
              <a:t>Computer System Environments</a:t>
            </a:r>
          </a:p>
        </p:txBody>
      </p:sp>
    </p:spTree>
    <p:extLst>
      <p:ext uri="{BB962C8B-B14F-4D97-AF65-F5344CB8AC3E}">
        <p14:creationId xmlns:p14="http://schemas.microsoft.com/office/powerpoint/2010/main" val="294830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1041400" y="201613"/>
            <a:ext cx="7532688" cy="576262"/>
          </a:xfrm>
        </p:spPr>
        <p:txBody>
          <a:bodyPr/>
          <a:lstStyle/>
          <a:p>
            <a:pPr eaLnBrk="1" hangingPunct="1"/>
            <a:r>
              <a:rPr lang="en-US" altLang="en-US"/>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801688" y="1204913"/>
            <a:ext cx="7772400"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960668" y="171450"/>
            <a:ext cx="8016875" cy="622300"/>
          </a:xfrm>
        </p:spPr>
        <p:txBody>
          <a:bodyPr/>
          <a:lstStyle/>
          <a:p>
            <a:r>
              <a:rPr lang="en-US" altLang="en-US" sz="3000" dirty="0"/>
              <a:t>Computing Environments</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819151" y="1296988"/>
            <a:ext cx="6506936" cy="4145869"/>
          </a:xfrm>
        </p:spPr>
        <p:txBody>
          <a:bodyPr/>
          <a:lstStyle/>
          <a:p>
            <a:r>
              <a:rPr lang="en-US" altLang="en-US" dirty="0"/>
              <a:t>Traditional</a:t>
            </a:r>
          </a:p>
          <a:p>
            <a:r>
              <a:rPr lang="en-US" altLang="en-US" dirty="0"/>
              <a:t>Mobile</a:t>
            </a:r>
          </a:p>
          <a:p>
            <a:r>
              <a:rPr lang="en-US" altLang="en-US" dirty="0"/>
              <a:t>Client Server</a:t>
            </a:r>
          </a:p>
          <a:p>
            <a:r>
              <a:rPr lang="en-US" altLang="en-US" dirty="0"/>
              <a:t>Pear-to-Pear</a:t>
            </a:r>
          </a:p>
          <a:p>
            <a:r>
              <a:rPr lang="en-US" altLang="en-US" dirty="0"/>
              <a:t>Cloud computing</a:t>
            </a:r>
          </a:p>
          <a:p>
            <a:r>
              <a:rPr lang="en-US" altLang="en-US" dirty="0"/>
              <a:t>Real-time Embedded</a:t>
            </a:r>
          </a:p>
          <a:p>
            <a:endParaRPr lang="en-US" altLang="en-US" dirty="0"/>
          </a:p>
        </p:txBody>
      </p:sp>
    </p:spTree>
    <p:extLst>
      <p:ext uri="{BB962C8B-B14F-4D97-AF65-F5344CB8AC3E}">
        <p14:creationId xmlns:p14="http://schemas.microsoft.com/office/powerpoint/2010/main" val="424880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960668" y="171450"/>
            <a:ext cx="8016875" cy="622300"/>
          </a:xfrm>
        </p:spPr>
        <p:txBody>
          <a:bodyPr/>
          <a:lstStyle/>
          <a:p>
            <a:r>
              <a:rPr lang="en-US" altLang="en-US" sz="3000" dirty="0"/>
              <a:t>Traditional</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819151" y="1296988"/>
            <a:ext cx="6506936" cy="4145869"/>
          </a:xfrm>
        </p:spPr>
        <p:txBody>
          <a:bodyPr/>
          <a:lstStyle/>
          <a:p>
            <a:r>
              <a:rPr lang="en-US" altLang="en-US" dirty="0"/>
              <a:t>Stand-alone general-purpose machines</a:t>
            </a:r>
          </a:p>
          <a:p>
            <a:r>
              <a:rPr lang="en-US" altLang="en-US" dirty="0"/>
              <a:t>But blurred as most systems interconnect with others (i.e., the Internet)</a:t>
            </a:r>
          </a:p>
          <a:p>
            <a:r>
              <a:rPr lang="en-US" altLang="en-US" b="1" dirty="0">
                <a:solidFill>
                  <a:srgbClr val="006699"/>
                </a:solidFill>
                <a:latin typeface="+mj-lt"/>
              </a:rPr>
              <a:t>Portals</a:t>
            </a:r>
            <a:r>
              <a:rPr lang="en-US" altLang="en-US" dirty="0"/>
              <a:t> provide web access to internal systems</a:t>
            </a:r>
          </a:p>
          <a:p>
            <a:r>
              <a:rPr lang="en-US" altLang="en-US" b="1" dirty="0">
                <a:solidFill>
                  <a:srgbClr val="006699"/>
                </a:solidFill>
                <a:latin typeface="+mj-lt"/>
              </a:rPr>
              <a:t>Network computers </a:t>
            </a:r>
            <a:r>
              <a:rPr lang="en-US" altLang="en-US" dirty="0"/>
              <a:t>(</a:t>
            </a:r>
            <a:r>
              <a:rPr lang="en-US" altLang="en-US" b="1" dirty="0">
                <a:solidFill>
                  <a:srgbClr val="006699"/>
                </a:solidFill>
                <a:latin typeface="+mj-lt"/>
              </a:rPr>
              <a:t>thin clients</a:t>
            </a:r>
            <a:r>
              <a:rPr lang="en-US" altLang="en-US" dirty="0"/>
              <a:t>) are like Web terminals</a:t>
            </a:r>
          </a:p>
          <a:p>
            <a:r>
              <a:rPr lang="en-US" altLang="en-US" dirty="0"/>
              <a:t>Mobile computers interconnect via </a:t>
            </a:r>
            <a:r>
              <a:rPr lang="en-US" altLang="en-US" b="1" dirty="0">
                <a:solidFill>
                  <a:srgbClr val="006699"/>
                </a:solidFill>
                <a:latin typeface="+mj-lt"/>
              </a:rPr>
              <a:t>wireless networks</a:t>
            </a:r>
          </a:p>
          <a:p>
            <a:r>
              <a:rPr lang="en-US" altLang="en-US" dirty="0"/>
              <a:t>Networking becoming ubiquitous – even home systems use </a:t>
            </a:r>
            <a:r>
              <a:rPr lang="en-US" altLang="en-US" b="1" dirty="0">
                <a:solidFill>
                  <a:srgbClr val="006699"/>
                </a:solidFill>
                <a:latin typeface="+mj-lt"/>
              </a:rPr>
              <a:t>firewalls</a:t>
            </a:r>
            <a:r>
              <a:rPr lang="en-US" altLang="en-US" dirty="0"/>
              <a:t> to protect home computers from Internet attacks</a:t>
            </a:r>
          </a:p>
        </p:txBody>
      </p:sp>
    </p:spTree>
    <p:extLst>
      <p:ext uri="{BB962C8B-B14F-4D97-AF65-F5344CB8AC3E}">
        <p14:creationId xmlns:p14="http://schemas.microsoft.com/office/powerpoint/2010/main" val="3017129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1829908-11E3-4B1B-A3D2-0806808B690B}"/>
              </a:ext>
            </a:extLst>
          </p:cNvPr>
          <p:cNvSpPr>
            <a:spLocks noGrp="1" noChangeArrowheads="1"/>
          </p:cNvSpPr>
          <p:nvPr>
            <p:ph type="title" idx="4294967295"/>
          </p:nvPr>
        </p:nvSpPr>
        <p:spPr>
          <a:xfrm>
            <a:off x="476250" y="217488"/>
            <a:ext cx="8537575" cy="576262"/>
          </a:xfrm>
        </p:spPr>
        <p:txBody>
          <a:bodyPr/>
          <a:lstStyle/>
          <a:p>
            <a:r>
              <a:rPr lang="en-US" altLang="en-US" dirty="0"/>
              <a:t>Mobile</a:t>
            </a:r>
          </a:p>
        </p:txBody>
      </p:sp>
      <p:sp>
        <p:nvSpPr>
          <p:cNvPr id="101379" name="Content Placeholder 2">
            <a:extLst>
              <a:ext uri="{FF2B5EF4-FFF2-40B4-BE49-F238E27FC236}">
                <a16:creationId xmlns:a16="http://schemas.microsoft.com/office/drawing/2014/main" id="{08F08BF4-93C5-4EF8-B50D-2C9206FFF051}"/>
              </a:ext>
            </a:extLst>
          </p:cNvPr>
          <p:cNvSpPr>
            <a:spLocks noGrp="1" noChangeArrowheads="1"/>
          </p:cNvSpPr>
          <p:nvPr>
            <p:ph idx="4294967295"/>
          </p:nvPr>
        </p:nvSpPr>
        <p:spPr>
          <a:xfrm>
            <a:off x="811213" y="1209674"/>
            <a:ext cx="7026501" cy="4178756"/>
          </a:xfrm>
        </p:spPr>
        <p:txBody>
          <a:bodyPr/>
          <a:lstStyle/>
          <a:p>
            <a:r>
              <a:rPr lang="en-US" altLang="en-US" dirty="0"/>
              <a:t>Handheld smartphones, tablets, etc.</a:t>
            </a:r>
          </a:p>
          <a:p>
            <a:r>
              <a:rPr lang="en-US" altLang="en-US" dirty="0"/>
              <a:t>What is the functional difference between them and a “traditional” laptop?</a:t>
            </a:r>
          </a:p>
          <a:p>
            <a:r>
              <a:rPr lang="en-US" altLang="en-US" dirty="0"/>
              <a:t>Extra feature – more OS features (GPS, gyroscope)</a:t>
            </a:r>
          </a:p>
          <a:p>
            <a:r>
              <a:rPr lang="en-US" altLang="en-US" dirty="0"/>
              <a:t>Allows new types of apps like </a:t>
            </a:r>
            <a:r>
              <a:rPr lang="en-US" altLang="en-US" b="1" i="1" dirty="0"/>
              <a:t>augmented reality</a:t>
            </a:r>
          </a:p>
          <a:p>
            <a:r>
              <a:rPr lang="en-US" altLang="en-US" dirty="0"/>
              <a:t>Use IEEE 802.11 wireless, or cellular data networks for connectivity</a:t>
            </a:r>
          </a:p>
          <a:p>
            <a:r>
              <a:rPr lang="en-US" altLang="en-US" dirty="0"/>
              <a:t>Leaders are </a:t>
            </a:r>
            <a:r>
              <a:rPr lang="en-US" altLang="en-US" b="1" dirty="0">
                <a:solidFill>
                  <a:srgbClr val="006699"/>
                </a:solidFill>
                <a:latin typeface="+mj-lt"/>
              </a:rPr>
              <a:t>Apple iOS </a:t>
            </a:r>
            <a:r>
              <a:rPr lang="en-US" altLang="en-US" dirty="0"/>
              <a:t>and </a:t>
            </a:r>
            <a:r>
              <a:rPr lang="en-US" altLang="en-US" b="1" dirty="0">
                <a:solidFill>
                  <a:srgbClr val="006699"/>
                </a:solidFill>
                <a:latin typeface="+mj-lt"/>
              </a:rPr>
              <a:t>Google Android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362B21A-8A5E-4F20-9A05-0BE89E8793A7}"/>
              </a:ext>
            </a:extLst>
          </p:cNvPr>
          <p:cNvSpPr>
            <a:spLocks noGrp="1" noChangeArrowheads="1"/>
          </p:cNvSpPr>
          <p:nvPr>
            <p:ph type="title" idx="4294967295"/>
          </p:nvPr>
        </p:nvSpPr>
        <p:spPr>
          <a:xfrm>
            <a:off x="1296988" y="207963"/>
            <a:ext cx="7192962" cy="576262"/>
          </a:xfrm>
        </p:spPr>
        <p:txBody>
          <a:bodyPr/>
          <a:lstStyle/>
          <a:p>
            <a:pPr eaLnBrk="1" hangingPunct="1"/>
            <a:r>
              <a:rPr lang="en-US" altLang="en-US" sz="2800" dirty="0"/>
              <a:t>Client Server</a:t>
            </a:r>
          </a:p>
        </p:txBody>
      </p:sp>
      <p:sp>
        <p:nvSpPr>
          <p:cNvPr id="102403" name="Rectangle 4">
            <a:extLst>
              <a:ext uri="{FF2B5EF4-FFF2-40B4-BE49-F238E27FC236}">
                <a16:creationId xmlns:a16="http://schemas.microsoft.com/office/drawing/2014/main" id="{CF60D9FD-B67C-4C64-ACD2-8A9A5FAEFAE5}"/>
              </a:ext>
            </a:extLst>
          </p:cNvPr>
          <p:cNvSpPr>
            <a:spLocks noChangeArrowheads="1"/>
          </p:cNvSpPr>
          <p:nvPr/>
        </p:nvSpPr>
        <p:spPr bwMode="auto">
          <a:xfrm>
            <a:off x="755650" y="1166813"/>
            <a:ext cx="77343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SzPct val="90000"/>
            </a:pPr>
            <a:r>
              <a:rPr lang="en-US" altLang="en-US" dirty="0"/>
              <a:t>Client-Server Computing</a:t>
            </a:r>
          </a:p>
          <a:p>
            <a:pPr lvl="1">
              <a:lnSpc>
                <a:spcPct val="90000"/>
              </a:lnSpc>
              <a:buSzPct val="80000"/>
            </a:pPr>
            <a:r>
              <a:rPr lang="en-US" altLang="en-US" dirty="0"/>
              <a:t>Dumb terminals supplanted by smart PCs</a:t>
            </a:r>
          </a:p>
          <a:p>
            <a:pPr lvl="1">
              <a:lnSpc>
                <a:spcPct val="90000"/>
              </a:lnSpc>
              <a:buSzPct val="80000"/>
            </a:pPr>
            <a:r>
              <a:rPr lang="en-US" altLang="en-US" dirty="0"/>
              <a:t>Many systems now </a:t>
            </a:r>
            <a:r>
              <a:rPr lang="en-US" altLang="en-US" b="1" dirty="0">
                <a:solidFill>
                  <a:srgbClr val="006699"/>
                </a:solidFill>
                <a:latin typeface="+mj-lt"/>
              </a:rPr>
              <a:t>servers</a:t>
            </a:r>
            <a:r>
              <a:rPr lang="en-US" altLang="en-US" dirty="0"/>
              <a:t>, responding to requests generated by </a:t>
            </a:r>
            <a:r>
              <a:rPr lang="en-US" altLang="en-US" b="1" dirty="0">
                <a:solidFill>
                  <a:srgbClr val="006699"/>
                </a:solidFill>
                <a:latin typeface="+mj-lt"/>
              </a:rPr>
              <a:t>clients</a:t>
            </a:r>
          </a:p>
          <a:p>
            <a:pPr lvl="2">
              <a:lnSpc>
                <a:spcPct val="90000"/>
              </a:lnSpc>
            </a:pPr>
            <a:r>
              <a:rPr lang="en-US" altLang="en-US" b="1" dirty="0">
                <a:solidFill>
                  <a:srgbClr val="006699"/>
                </a:solidFill>
                <a:latin typeface="+mj-lt"/>
              </a:rPr>
              <a:t>Compute-server system </a:t>
            </a:r>
            <a:r>
              <a:rPr lang="en-US" altLang="en-US" dirty="0"/>
              <a:t>provides an interface to client to request services (i.e., database)</a:t>
            </a:r>
          </a:p>
          <a:p>
            <a:pPr lvl="2">
              <a:lnSpc>
                <a:spcPct val="90000"/>
              </a:lnSpc>
            </a:pPr>
            <a:r>
              <a:rPr lang="en-US" altLang="en-US" b="1" dirty="0">
                <a:solidFill>
                  <a:srgbClr val="006699"/>
                </a:solidFill>
                <a:latin typeface="+mj-lt"/>
              </a:rPr>
              <a:t>File-server system </a:t>
            </a:r>
            <a:r>
              <a:rPr lang="en-US" altLang="en-US" dirty="0"/>
              <a:t>provides interface for clients to store and retrieve files</a:t>
            </a:r>
          </a:p>
        </p:txBody>
      </p:sp>
      <p:pic>
        <p:nvPicPr>
          <p:cNvPr id="102404"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B647B75-B333-4E93-8EF1-19CAA860382B}"/>
              </a:ext>
            </a:extLst>
          </p:cNvPr>
          <p:cNvSpPr>
            <a:spLocks noGrp="1" noChangeArrowheads="1"/>
          </p:cNvSpPr>
          <p:nvPr>
            <p:ph type="title" idx="4294967295"/>
          </p:nvPr>
        </p:nvSpPr>
        <p:spPr>
          <a:xfrm>
            <a:off x="1152525" y="212725"/>
            <a:ext cx="7394575" cy="576263"/>
          </a:xfrm>
        </p:spPr>
        <p:txBody>
          <a:bodyPr/>
          <a:lstStyle/>
          <a:p>
            <a:pPr eaLnBrk="1" hangingPunct="1"/>
            <a:r>
              <a:rPr lang="en-US" altLang="en-US" sz="2800" dirty="0"/>
              <a:t>Peer-to-Peer</a:t>
            </a:r>
          </a:p>
        </p:txBody>
      </p:sp>
      <p:sp>
        <p:nvSpPr>
          <p:cNvPr id="104451" name="Rectangle 3">
            <a:extLst>
              <a:ext uri="{FF2B5EF4-FFF2-40B4-BE49-F238E27FC236}">
                <a16:creationId xmlns:a16="http://schemas.microsoft.com/office/drawing/2014/main" id="{7366DDF6-F84D-4FDE-9942-CC6839DC10B1}"/>
              </a:ext>
            </a:extLst>
          </p:cNvPr>
          <p:cNvSpPr>
            <a:spLocks noGrp="1" noChangeArrowheads="1"/>
          </p:cNvSpPr>
          <p:nvPr>
            <p:ph type="body" idx="4294967295"/>
          </p:nvPr>
        </p:nvSpPr>
        <p:spPr>
          <a:xfrm>
            <a:off x="806450" y="1233488"/>
            <a:ext cx="5057775" cy="4530725"/>
          </a:xfrm>
        </p:spPr>
        <p:txBody>
          <a:bodyPr/>
          <a:lstStyle/>
          <a:p>
            <a:r>
              <a:rPr lang="en-US" altLang="en-US" dirty="0"/>
              <a:t>Another model of distributed system</a:t>
            </a:r>
          </a:p>
          <a:p>
            <a:r>
              <a:rPr lang="en-US" altLang="en-US" dirty="0"/>
              <a:t>P2P does not distinguish clients and servers</a:t>
            </a:r>
          </a:p>
          <a:p>
            <a:pPr lvl="1"/>
            <a:r>
              <a:rPr lang="en-US" altLang="en-US" dirty="0"/>
              <a:t>Instead all nodes are considered peers</a:t>
            </a:r>
          </a:p>
          <a:p>
            <a:pPr lvl="1"/>
            <a:r>
              <a:rPr lang="en-US" altLang="en-US" dirty="0"/>
              <a:t>May each act as client, server or both</a:t>
            </a:r>
          </a:p>
          <a:p>
            <a:pPr lvl="1"/>
            <a:r>
              <a:rPr lang="en-US" altLang="en-US" dirty="0"/>
              <a:t>Node must join P2P network</a:t>
            </a:r>
          </a:p>
          <a:p>
            <a:pPr lvl="2"/>
            <a:r>
              <a:rPr lang="en-US" altLang="en-US" dirty="0"/>
              <a:t>Registers its service with central lookup service on network, or</a:t>
            </a:r>
          </a:p>
          <a:p>
            <a:pPr lvl="2"/>
            <a:r>
              <a:rPr lang="en-US" altLang="en-US" dirty="0"/>
              <a:t>Broadcast request for service and respond to requests for service via </a:t>
            </a:r>
            <a:r>
              <a:rPr lang="en-US" altLang="en-US" b="1" i="1" dirty="0"/>
              <a:t>discovery protocol</a:t>
            </a:r>
          </a:p>
          <a:p>
            <a:pPr lvl="1"/>
            <a:r>
              <a:rPr lang="en-US" altLang="en-US" dirty="0"/>
              <a:t>Examples include</a:t>
            </a:r>
            <a:r>
              <a:rPr lang="en-US" altLang="en-US" i="1" dirty="0"/>
              <a:t> </a:t>
            </a:r>
            <a:r>
              <a:rPr lang="en-US" altLang="en-US" dirty="0"/>
              <a:t>Napster</a:t>
            </a:r>
            <a:r>
              <a:rPr lang="en-US" altLang="en-US" i="1" dirty="0"/>
              <a:t> </a:t>
            </a:r>
            <a:r>
              <a:rPr lang="en-US" altLang="en-US" dirty="0"/>
              <a:t>and</a:t>
            </a:r>
            <a:r>
              <a:rPr lang="en-US" altLang="en-US" i="1" dirty="0"/>
              <a:t> </a:t>
            </a:r>
            <a:r>
              <a:rPr lang="en-US" altLang="en-US" dirty="0"/>
              <a:t>Gnutella</a:t>
            </a:r>
            <a:r>
              <a:rPr lang="en-US" altLang="en-US" i="1" dirty="0"/>
              <a:t>, </a:t>
            </a:r>
            <a:r>
              <a:rPr lang="en-US" altLang="en-US" b="1" kern="1200" dirty="0">
                <a:solidFill>
                  <a:srgbClr val="006699"/>
                </a:solidFill>
                <a:latin typeface="+mj-lt"/>
                <a:cs typeface="+mn-cs"/>
              </a:rPr>
              <a:t>Voice over IP </a:t>
            </a:r>
            <a:r>
              <a:rPr lang="en-US" altLang="en-US" dirty="0"/>
              <a:t>(</a:t>
            </a:r>
            <a:r>
              <a:rPr lang="en-US" altLang="en-US" b="1" kern="1200" dirty="0">
                <a:solidFill>
                  <a:srgbClr val="006699"/>
                </a:solidFill>
                <a:latin typeface="+mj-lt"/>
                <a:cs typeface="+mn-cs"/>
              </a:rPr>
              <a:t>VoIP</a:t>
            </a:r>
            <a:r>
              <a:rPr lang="en-US" altLang="en-US" dirty="0"/>
              <a:t>)</a:t>
            </a:r>
            <a:r>
              <a:rPr lang="en-US" altLang="en-US" i="1" dirty="0"/>
              <a:t> </a:t>
            </a:r>
            <a:r>
              <a:rPr lang="en-US" altLang="en-US" dirty="0"/>
              <a:t>such as Skype </a:t>
            </a:r>
          </a:p>
        </p:txBody>
      </p:sp>
      <p:pic>
        <p:nvPicPr>
          <p:cNvPr id="104452"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955675" y="198438"/>
            <a:ext cx="8123238" cy="576262"/>
          </a:xfrm>
        </p:spPr>
        <p:txBody>
          <a:bodyPr/>
          <a:lstStyle/>
          <a:p>
            <a:pPr eaLnBrk="1" hangingPunct="1"/>
            <a:r>
              <a:rPr lang="en-US" altLang="en-US" sz="2800" dirty="0"/>
              <a:t>Cloud Computing</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806451" y="1060450"/>
            <a:ext cx="6347976" cy="4807787"/>
          </a:xfrm>
        </p:spPr>
        <p:txBody>
          <a:bodyPr/>
          <a:lstStyle/>
          <a:p>
            <a:r>
              <a:rPr lang="en-US" altLang="en-US" dirty="0"/>
              <a:t>Delivers computing, storage, even apps as a service across a network</a:t>
            </a:r>
          </a:p>
          <a:p>
            <a:r>
              <a:rPr lang="en-US" altLang="en-US" dirty="0"/>
              <a:t>Logical extension of virtualization because it uses virtualization as the base for it functionality.</a:t>
            </a:r>
          </a:p>
          <a:p>
            <a:pPr lvl="1"/>
            <a:r>
              <a:rPr lang="en-US" altLang="en-US" dirty="0"/>
              <a:t>Amazon </a:t>
            </a:r>
            <a:r>
              <a:rPr lang="en-US" altLang="en-US" b="1" kern="1200" dirty="0">
                <a:solidFill>
                  <a:srgbClr val="006699"/>
                </a:solidFill>
                <a:latin typeface="+mj-lt"/>
                <a:cs typeface="+mn-cs"/>
              </a:rPr>
              <a:t>EC2</a:t>
            </a:r>
            <a:r>
              <a:rPr lang="en-US" altLang="en-US" dirty="0"/>
              <a:t>  has thousands of servers, millions of virtual machines, petabytes of storage available across the Internet, pay based on usage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955675" y="198438"/>
            <a:ext cx="8123238" cy="576262"/>
          </a:xfrm>
        </p:spPr>
        <p:txBody>
          <a:bodyPr/>
          <a:lstStyle/>
          <a:p>
            <a:pPr eaLnBrk="1" hangingPunct="1"/>
            <a:r>
              <a:rPr lang="en-US" altLang="en-US" sz="2800" dirty="0"/>
              <a:t>Cloud Computing (Cont.)</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806450" y="1060450"/>
            <a:ext cx="7712075" cy="5103813"/>
          </a:xfrm>
        </p:spPr>
        <p:txBody>
          <a:bodyPr/>
          <a:lstStyle/>
          <a:p>
            <a:r>
              <a:rPr lang="en-US" altLang="en-US" dirty="0"/>
              <a:t>Many types</a:t>
            </a:r>
          </a:p>
          <a:p>
            <a:pPr lvl="1"/>
            <a:r>
              <a:rPr lang="en-US" altLang="en-US" b="1" kern="1200" dirty="0">
                <a:solidFill>
                  <a:srgbClr val="006699"/>
                </a:solidFill>
                <a:latin typeface="+mj-lt"/>
                <a:cs typeface="+mn-cs"/>
              </a:rPr>
              <a:t>Public cloud </a:t>
            </a:r>
            <a:r>
              <a:rPr lang="en-US" altLang="en-US" dirty="0"/>
              <a:t>– available via Internet to anyone willing to pay</a:t>
            </a:r>
          </a:p>
          <a:p>
            <a:pPr lvl="1"/>
            <a:r>
              <a:rPr lang="en-US" altLang="en-US" b="1" kern="1200" dirty="0">
                <a:solidFill>
                  <a:srgbClr val="006699"/>
                </a:solidFill>
                <a:latin typeface="+mj-lt"/>
                <a:cs typeface="+mn-cs"/>
              </a:rPr>
              <a:t>Private cloud </a:t>
            </a:r>
            <a:r>
              <a:rPr lang="en-US" altLang="en-US" dirty="0"/>
              <a:t>– run by a company for the company’s own use</a:t>
            </a:r>
          </a:p>
          <a:p>
            <a:pPr lvl="1"/>
            <a:r>
              <a:rPr lang="en-US" altLang="en-US" b="1" kern="1200" dirty="0">
                <a:solidFill>
                  <a:srgbClr val="006699"/>
                </a:solidFill>
                <a:latin typeface="+mj-lt"/>
                <a:cs typeface="+mn-cs"/>
              </a:rPr>
              <a:t>Hybrid cloud </a:t>
            </a:r>
            <a:r>
              <a:rPr lang="en-US" altLang="en-US" dirty="0"/>
              <a:t>– includes both public and private cloud components</a:t>
            </a:r>
          </a:p>
          <a:p>
            <a:pPr lvl="1"/>
            <a:r>
              <a:rPr lang="en-US" altLang="en-US" dirty="0"/>
              <a:t>Software as a Service (</a:t>
            </a:r>
            <a:r>
              <a:rPr lang="en-US" altLang="en-US" b="1" kern="1200" dirty="0">
                <a:solidFill>
                  <a:srgbClr val="006699"/>
                </a:solidFill>
                <a:latin typeface="+mj-lt"/>
                <a:cs typeface="+mn-cs"/>
              </a:rPr>
              <a:t>SaaS</a:t>
            </a:r>
            <a:r>
              <a:rPr lang="en-US" altLang="en-US" dirty="0"/>
              <a:t>) – one or more applications available via the Internet (i.e., word processor)</a:t>
            </a:r>
          </a:p>
          <a:p>
            <a:pPr lvl="1"/>
            <a:r>
              <a:rPr lang="en-US" altLang="en-US" dirty="0"/>
              <a:t>Platform as a Service (</a:t>
            </a:r>
            <a:r>
              <a:rPr lang="en-US" altLang="en-US" b="1" kern="1200" dirty="0">
                <a:solidFill>
                  <a:srgbClr val="006699"/>
                </a:solidFill>
                <a:latin typeface="+mj-lt"/>
                <a:cs typeface="+mn-cs"/>
              </a:rPr>
              <a:t>PaaS</a:t>
            </a:r>
            <a:r>
              <a:rPr lang="en-US" altLang="en-US" dirty="0"/>
              <a:t>) – software stack ready for application use via the Internet (i.e., a database server)</a:t>
            </a:r>
          </a:p>
          <a:p>
            <a:pPr lvl="1"/>
            <a:r>
              <a:rPr lang="en-US" altLang="en-US" dirty="0"/>
              <a:t>Infrastructure as a Service (</a:t>
            </a:r>
            <a:r>
              <a:rPr lang="en-US" altLang="en-US" b="1" kern="1200" dirty="0">
                <a:solidFill>
                  <a:srgbClr val="006699"/>
                </a:solidFill>
                <a:latin typeface="+mj-lt"/>
                <a:cs typeface="+mn-cs"/>
              </a:rPr>
              <a:t>IaaS</a:t>
            </a:r>
            <a:r>
              <a:rPr lang="en-US" altLang="en-US" dirty="0"/>
              <a:t>) – servers or storage available over Internet (i.e., storage available for backup use)</a:t>
            </a:r>
          </a:p>
        </p:txBody>
      </p:sp>
    </p:spTree>
    <p:extLst>
      <p:ext uri="{BB962C8B-B14F-4D97-AF65-F5344CB8AC3E}">
        <p14:creationId xmlns:p14="http://schemas.microsoft.com/office/powerpoint/2010/main" val="2818565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FD6537A6-ABBB-418B-A303-F33ED361BE06}"/>
              </a:ext>
            </a:extLst>
          </p:cNvPr>
          <p:cNvSpPr>
            <a:spLocks noGrp="1" noChangeArrowheads="1"/>
          </p:cNvSpPr>
          <p:nvPr>
            <p:ph type="body" idx="4294967295"/>
          </p:nvPr>
        </p:nvSpPr>
        <p:spPr>
          <a:xfrm>
            <a:off x="801688" y="1092200"/>
            <a:ext cx="7645400" cy="1571625"/>
          </a:xfrm>
        </p:spPr>
        <p:txBody>
          <a:bodyPr/>
          <a:lstStyle/>
          <a:p>
            <a:r>
              <a:rPr lang="en-US" altLang="en-US" dirty="0"/>
              <a:t>Cloud computing environments composed of traditional OSes, plus VMMs, plus cloud management tools</a:t>
            </a:r>
          </a:p>
          <a:p>
            <a:pPr lvl="1"/>
            <a:r>
              <a:rPr lang="en-US" altLang="en-US" dirty="0"/>
              <a:t>Internet connectivity requires security like firewalls</a:t>
            </a:r>
            <a:endParaRPr lang="en-US" altLang="en-US" sz="800" dirty="0"/>
          </a:p>
          <a:p>
            <a:pPr lvl="1"/>
            <a:r>
              <a:rPr lang="en-US" altLang="en-US" dirty="0"/>
              <a:t>Load balancers spread traffic across multiple applications</a:t>
            </a:r>
          </a:p>
        </p:txBody>
      </p:sp>
      <p:pic>
        <p:nvPicPr>
          <p:cNvPr id="108547" name="Picture 1" descr="1_21.pdf">
            <a:extLst>
              <a:ext uri="{FF2B5EF4-FFF2-40B4-BE49-F238E27FC236}">
                <a16:creationId xmlns:a16="http://schemas.microsoft.com/office/drawing/2014/main" id="{013FD59D-83E6-4294-8C1F-125F5B808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D4B5261-AC9E-4876-9921-245A28370181}"/>
              </a:ext>
            </a:extLst>
          </p:cNvPr>
          <p:cNvSpPr txBox="1">
            <a:spLocks noChangeArrowheads="1"/>
          </p:cNvSpPr>
          <p:nvPr/>
        </p:nvSpPr>
        <p:spPr bwMode="auto">
          <a:xfrm>
            <a:off x="1020762" y="220663"/>
            <a:ext cx="812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2800" kern="0" dirty="0"/>
              <a:t>Cloud Computing (cont.)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697C8B9-0041-4830-8C83-5FF8CFAF01C1}"/>
              </a:ext>
            </a:extLst>
          </p:cNvPr>
          <p:cNvSpPr>
            <a:spLocks noGrp="1" noChangeArrowheads="1"/>
          </p:cNvSpPr>
          <p:nvPr>
            <p:ph type="title" idx="4294967295"/>
          </p:nvPr>
        </p:nvSpPr>
        <p:spPr>
          <a:xfrm>
            <a:off x="1058863" y="73025"/>
            <a:ext cx="8229600" cy="711200"/>
          </a:xfrm>
        </p:spPr>
        <p:txBody>
          <a:bodyPr/>
          <a:lstStyle/>
          <a:p>
            <a:r>
              <a:rPr lang="en-US" altLang="en-US" sz="2800" dirty="0"/>
              <a:t>Real-Time Embedded Systems</a:t>
            </a:r>
          </a:p>
        </p:txBody>
      </p:sp>
      <p:sp>
        <p:nvSpPr>
          <p:cNvPr id="110595" name="Content Placeholder 2">
            <a:extLst>
              <a:ext uri="{FF2B5EF4-FFF2-40B4-BE49-F238E27FC236}">
                <a16:creationId xmlns:a16="http://schemas.microsoft.com/office/drawing/2014/main" id="{265F30E9-05CB-4D61-971C-5E1743F20FFE}"/>
              </a:ext>
            </a:extLst>
          </p:cNvPr>
          <p:cNvSpPr>
            <a:spLocks noGrp="1" noChangeArrowheads="1"/>
          </p:cNvSpPr>
          <p:nvPr>
            <p:ph idx="4294967295"/>
          </p:nvPr>
        </p:nvSpPr>
        <p:spPr>
          <a:xfrm>
            <a:off x="820738" y="1154113"/>
            <a:ext cx="7688262" cy="4530725"/>
          </a:xfrm>
        </p:spPr>
        <p:txBody>
          <a:bodyPr/>
          <a:lstStyle/>
          <a:p>
            <a:r>
              <a:rPr lang="en-US" altLang="en-US" dirty="0"/>
              <a:t>Real-time embedded systems most prevalent form of computers</a:t>
            </a:r>
          </a:p>
          <a:p>
            <a:pPr lvl="1"/>
            <a:r>
              <a:rPr lang="en-US" altLang="en-US" dirty="0"/>
              <a:t>Vary considerable, special purpose, limited purpose OS,  </a:t>
            </a:r>
            <a:r>
              <a:rPr lang="en-US" altLang="en-US" b="1" kern="1200" dirty="0">
                <a:solidFill>
                  <a:srgbClr val="006699"/>
                </a:solidFill>
                <a:latin typeface="+mj-lt"/>
                <a:cs typeface="+mn-cs"/>
              </a:rPr>
              <a:t>real-time OS</a:t>
            </a:r>
          </a:p>
          <a:p>
            <a:pPr lvl="1"/>
            <a:r>
              <a:rPr lang="en-US" altLang="en-US" dirty="0"/>
              <a:t>Use expanding</a:t>
            </a:r>
          </a:p>
          <a:p>
            <a:r>
              <a:rPr lang="en-US" altLang="en-US" dirty="0"/>
              <a:t>Many other special computing environments as well</a:t>
            </a:r>
          </a:p>
          <a:p>
            <a:pPr lvl="1"/>
            <a:r>
              <a:rPr lang="en-US" altLang="en-US" dirty="0"/>
              <a:t>Some have OSes, some perform tasks without an OS</a:t>
            </a:r>
          </a:p>
          <a:p>
            <a:r>
              <a:rPr lang="en-US" altLang="en-US" dirty="0"/>
              <a:t>Real-time OS has well-defined fixed time constraints</a:t>
            </a:r>
          </a:p>
          <a:p>
            <a:pPr lvl="1"/>
            <a:r>
              <a:rPr lang="en-US" altLang="en-US" dirty="0"/>
              <a:t>Processing </a:t>
            </a:r>
            <a:r>
              <a:rPr lang="en-US" altLang="en-US" b="1" i="1" dirty="0"/>
              <a:t>must</a:t>
            </a:r>
            <a:r>
              <a:rPr lang="en-US" altLang="en-US" dirty="0"/>
              <a:t> be done within constraint</a:t>
            </a:r>
          </a:p>
          <a:p>
            <a:pPr lvl="1"/>
            <a:r>
              <a:rPr lang="en-US" altLang="en-US" dirty="0"/>
              <a:t>Correct operation only if constraints met</a:t>
            </a:r>
          </a:p>
          <a:p>
            <a:pPr lvl="1"/>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44F3F0-E6BE-450E-AA66-38706C8ED153}"/>
              </a:ext>
            </a:extLst>
          </p:cNvPr>
          <p:cNvSpPr>
            <a:spLocks noGrp="1" noChangeArrowheads="1"/>
          </p:cNvSpPr>
          <p:nvPr>
            <p:ph type="title" idx="4294967295"/>
          </p:nvPr>
        </p:nvSpPr>
        <p:spPr>
          <a:xfrm>
            <a:off x="982663" y="201613"/>
            <a:ext cx="7704137" cy="576262"/>
          </a:xfrm>
        </p:spPr>
        <p:txBody>
          <a:bodyPr/>
          <a:lstStyle/>
          <a:p>
            <a:r>
              <a:rPr lang="en-US" altLang="en-US" sz="2800"/>
              <a:t>Free and Open-Source Operating Systems</a:t>
            </a:r>
          </a:p>
        </p:txBody>
      </p:sp>
      <p:sp>
        <p:nvSpPr>
          <p:cNvPr id="111619" name="Content Placeholder 2">
            <a:extLst>
              <a:ext uri="{FF2B5EF4-FFF2-40B4-BE49-F238E27FC236}">
                <a16:creationId xmlns:a16="http://schemas.microsoft.com/office/drawing/2014/main" id="{4884E438-06FD-4EC5-ACD4-9B0F212ABB7B}"/>
              </a:ext>
            </a:extLst>
          </p:cNvPr>
          <p:cNvSpPr>
            <a:spLocks noGrp="1" noChangeArrowheads="1"/>
          </p:cNvSpPr>
          <p:nvPr>
            <p:ph idx="4294967295"/>
          </p:nvPr>
        </p:nvSpPr>
        <p:spPr>
          <a:xfrm>
            <a:off x="830263" y="961113"/>
            <a:ext cx="7704137" cy="4530725"/>
          </a:xfrm>
        </p:spPr>
        <p:txBody>
          <a:bodyPr/>
          <a:lstStyle/>
          <a:p>
            <a:r>
              <a:rPr lang="en-US" altLang="en-US" dirty="0"/>
              <a:t>Operating systems made available in source-code format rather than just binary </a:t>
            </a:r>
            <a:r>
              <a:rPr lang="en-US" altLang="en-US" b="1" kern="1200" dirty="0">
                <a:solidFill>
                  <a:srgbClr val="006699"/>
                </a:solidFill>
                <a:latin typeface="+mj-lt"/>
                <a:cs typeface="+mn-cs"/>
              </a:rPr>
              <a:t>closed-source</a:t>
            </a:r>
            <a:r>
              <a:rPr lang="en-US" altLang="en-US" b="1" dirty="0">
                <a:solidFill>
                  <a:srgbClr val="3366FF"/>
                </a:solidFill>
              </a:rPr>
              <a:t> </a:t>
            </a:r>
            <a:r>
              <a:rPr lang="en-US" altLang="en-US" dirty="0"/>
              <a:t>and</a:t>
            </a:r>
            <a:r>
              <a:rPr lang="en-US" altLang="en-US" b="1" dirty="0">
                <a:solidFill>
                  <a:srgbClr val="3366FF"/>
                </a:solidFill>
              </a:rPr>
              <a:t> </a:t>
            </a:r>
            <a:r>
              <a:rPr lang="en-US" altLang="en-US" b="1" kern="1200" dirty="0">
                <a:solidFill>
                  <a:srgbClr val="006699"/>
                </a:solidFill>
                <a:latin typeface="+mj-lt"/>
                <a:cs typeface="+mn-cs"/>
              </a:rPr>
              <a:t>proprietary</a:t>
            </a:r>
          </a:p>
          <a:p>
            <a:r>
              <a:rPr lang="en-US" altLang="en-US" dirty="0"/>
              <a:t>Counter to the </a:t>
            </a:r>
            <a:r>
              <a:rPr lang="en-US" altLang="en-US" b="1" kern="1200" dirty="0">
                <a:solidFill>
                  <a:srgbClr val="006699"/>
                </a:solidFill>
                <a:latin typeface="+mj-lt"/>
                <a:cs typeface="+mn-cs"/>
              </a:rPr>
              <a:t>copy protection </a:t>
            </a:r>
            <a:r>
              <a:rPr lang="en-US" altLang="en-US" dirty="0">
                <a:solidFill>
                  <a:srgbClr val="000000"/>
                </a:solidFill>
              </a:rPr>
              <a:t>and </a:t>
            </a:r>
            <a:r>
              <a:rPr lang="en-US" altLang="en-US" b="1" kern="1200" dirty="0">
                <a:solidFill>
                  <a:srgbClr val="006699"/>
                </a:solidFill>
                <a:latin typeface="+mj-lt"/>
                <a:cs typeface="+mn-cs"/>
              </a:rPr>
              <a:t>Digital Rights Management </a:t>
            </a:r>
            <a:r>
              <a:rPr lang="en-US" altLang="en-US" dirty="0"/>
              <a:t>(</a:t>
            </a:r>
            <a:r>
              <a:rPr lang="en-US" altLang="en-US" b="1" kern="1200" dirty="0">
                <a:solidFill>
                  <a:srgbClr val="006699"/>
                </a:solidFill>
                <a:latin typeface="+mj-lt"/>
                <a:cs typeface="+mn-cs"/>
              </a:rPr>
              <a:t>DRM</a:t>
            </a:r>
            <a:r>
              <a:rPr lang="en-US" altLang="en-US" dirty="0"/>
              <a:t>) </a:t>
            </a:r>
            <a:r>
              <a:rPr lang="en-US" altLang="en-US" dirty="0">
                <a:solidFill>
                  <a:srgbClr val="000000"/>
                </a:solidFill>
              </a:rPr>
              <a:t>movement</a:t>
            </a:r>
            <a:endParaRPr lang="en-US" altLang="en-US" sz="800" dirty="0">
              <a:solidFill>
                <a:srgbClr val="000000"/>
              </a:solidFill>
            </a:endParaRPr>
          </a:p>
          <a:p>
            <a:r>
              <a:rPr lang="en-US" altLang="en-US" dirty="0">
                <a:solidFill>
                  <a:srgbClr val="000000"/>
                </a:solidFill>
              </a:rPr>
              <a:t>Started by </a:t>
            </a:r>
            <a:r>
              <a:rPr lang="en-US" altLang="en-US" b="1" kern="1200" dirty="0">
                <a:solidFill>
                  <a:srgbClr val="006699"/>
                </a:solidFill>
                <a:latin typeface="+mj-lt"/>
                <a:cs typeface="+mn-cs"/>
              </a:rPr>
              <a:t>Free Software Foundation </a:t>
            </a:r>
            <a:r>
              <a:rPr lang="en-US" altLang="en-US" dirty="0">
                <a:solidFill>
                  <a:srgbClr val="000000"/>
                </a:solidFill>
              </a:rPr>
              <a:t>(</a:t>
            </a:r>
            <a:r>
              <a:rPr lang="en-US" altLang="en-US" b="1" kern="1200" dirty="0">
                <a:solidFill>
                  <a:srgbClr val="006699"/>
                </a:solidFill>
                <a:latin typeface="+mj-lt"/>
                <a:cs typeface="+mn-cs"/>
              </a:rPr>
              <a:t>FSF</a:t>
            </a:r>
            <a:r>
              <a:rPr lang="en-US" altLang="en-US" dirty="0"/>
              <a:t>)</a:t>
            </a:r>
            <a:r>
              <a:rPr lang="en-US" altLang="en-US"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kern="1200" dirty="0">
                <a:solidFill>
                  <a:srgbClr val="006699"/>
                </a:solidFill>
                <a:latin typeface="+mj-lt"/>
                <a:cs typeface="+mn-cs"/>
              </a:rPr>
              <a:t>GNU Public License </a:t>
            </a:r>
            <a:r>
              <a:rPr lang="en-US" altLang="ja-JP" dirty="0"/>
              <a:t>(</a:t>
            </a:r>
            <a:r>
              <a:rPr lang="en-US" altLang="ja-JP" b="1" kern="1200" dirty="0">
                <a:solidFill>
                  <a:srgbClr val="006699"/>
                </a:solidFill>
                <a:latin typeface="+mj-lt"/>
                <a:cs typeface="+mn-cs"/>
              </a:rPr>
              <a:t>GPL</a:t>
            </a:r>
            <a:r>
              <a:rPr lang="en-US" altLang="ja-JP" dirty="0"/>
              <a:t>)</a:t>
            </a:r>
          </a:p>
          <a:p>
            <a:pPr lvl="1"/>
            <a:r>
              <a:rPr lang="en-US" altLang="en-US" sz="1600" dirty="0"/>
              <a:t>Free software and open-source software are two different ideas championed by different groups of people</a:t>
            </a:r>
          </a:p>
          <a:p>
            <a:pPr lvl="2"/>
            <a:r>
              <a:rPr lang="en-US" altLang="en-US" sz="1600" b="1" dirty="0">
                <a:solidFill>
                  <a:srgbClr val="663300"/>
                </a:solidFill>
              </a:rPr>
              <a:t>https://www.gnu.org/philosophy/open-source-misses-the-point.en.html</a:t>
            </a:r>
          </a:p>
          <a:p>
            <a:r>
              <a:rPr lang="en-US" altLang="en-US" dirty="0">
                <a:solidFill>
                  <a:srgbClr val="000000"/>
                </a:solidFill>
              </a:rPr>
              <a:t>Examples include </a:t>
            </a:r>
            <a:r>
              <a:rPr lang="en-US" altLang="en-US" b="1" kern="1200" dirty="0">
                <a:solidFill>
                  <a:srgbClr val="006699"/>
                </a:solidFill>
                <a:latin typeface="+mj-lt"/>
                <a:cs typeface="+mn-cs"/>
              </a:rPr>
              <a:t>GNU/Linux </a:t>
            </a:r>
            <a:r>
              <a:rPr lang="en-US" altLang="en-US" dirty="0"/>
              <a:t>and </a:t>
            </a:r>
            <a:r>
              <a:rPr lang="en-US" altLang="en-US" b="1" kern="1200" dirty="0">
                <a:solidFill>
                  <a:srgbClr val="006699"/>
                </a:solidFill>
                <a:latin typeface="+mj-lt"/>
                <a:cs typeface="+mn-cs"/>
              </a:rPr>
              <a:t>BSD UNIX </a:t>
            </a:r>
            <a:r>
              <a:rPr lang="en-US" altLang="en-US" dirty="0">
                <a:solidFill>
                  <a:srgbClr val="000000"/>
                </a:solidFill>
              </a:rPr>
              <a:t>(including core of </a:t>
            </a:r>
            <a:r>
              <a:rPr lang="en-US" altLang="en-US" b="1" kern="1200" dirty="0">
                <a:solidFill>
                  <a:srgbClr val="006699"/>
                </a:solidFill>
                <a:latin typeface="+mj-lt"/>
                <a:cs typeface="+mn-cs"/>
              </a:rPr>
              <a:t>Mac</a:t>
            </a:r>
            <a:r>
              <a:rPr lang="en-US" altLang="en-US" b="1" dirty="0">
                <a:solidFill>
                  <a:srgbClr val="3366FF"/>
                </a:solidFill>
              </a:rPr>
              <a:t> </a:t>
            </a:r>
            <a:r>
              <a:rPr lang="en-US" altLang="en-US" b="1" kern="1200" dirty="0">
                <a:solidFill>
                  <a:srgbClr val="006699"/>
                </a:solidFill>
                <a:latin typeface="+mj-lt"/>
                <a:cs typeface="+mn-cs"/>
              </a:rPr>
              <a:t>OS X</a:t>
            </a:r>
            <a:r>
              <a:rPr lang="en-US" altLang="en-US" dirty="0">
                <a:solidFill>
                  <a:srgbClr val="000000"/>
                </a:solidFill>
              </a:rPr>
              <a:t>), and many more</a:t>
            </a:r>
          </a:p>
          <a:p>
            <a:r>
              <a:rPr lang="en-US" altLang="en-US" dirty="0">
                <a:solidFill>
                  <a:srgbClr val="000000"/>
                </a:solidFill>
              </a:rPr>
              <a:t>Can use VMM like VMware Player (Free on Windows), </a:t>
            </a:r>
            <a:r>
              <a:rPr lang="en-US" altLang="en-US" dirty="0" err="1">
                <a:solidFill>
                  <a:srgbClr val="000000"/>
                </a:solidFill>
              </a:rPr>
              <a:t>Virtualbox</a:t>
            </a:r>
            <a:r>
              <a:rPr lang="en-US" altLang="en-US" dirty="0">
                <a:solidFill>
                  <a:srgbClr val="000000"/>
                </a:solidFill>
              </a:rPr>
              <a:t> (open source and free on many platforms - </a:t>
            </a:r>
            <a:r>
              <a:rPr lang="en-US" altLang="en-US" dirty="0"/>
              <a:t>http://www.virtualbox.com) </a:t>
            </a:r>
          </a:p>
          <a:p>
            <a:pPr lvl="1"/>
            <a:r>
              <a:rPr lang="en-US" altLang="en-US" dirty="0">
                <a:solidFill>
                  <a:srgbClr val="000000"/>
                </a:solidFill>
              </a:rPr>
              <a:t>Use to run guest operating systems for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1041400" y="182563"/>
            <a:ext cx="7645400" cy="576262"/>
          </a:xfrm>
        </p:spPr>
        <p:txBody>
          <a:bodyPr/>
          <a:lstStyle/>
          <a:p>
            <a:pPr eaLnBrk="1" hangingPunct="1"/>
            <a:r>
              <a:rPr lang="en-US" altLang="en-US" sz="280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871663"/>
            <a:ext cx="46212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48ED826-3203-40F8-B0D3-237827F65346}"/>
              </a:ext>
            </a:extLst>
          </p:cNvPr>
          <p:cNvSpPr>
            <a:spLocks noGrp="1" noChangeArrowheads="1"/>
          </p:cNvSpPr>
          <p:nvPr>
            <p:ph type="ctrTitle"/>
          </p:nvPr>
        </p:nvSpPr>
        <p:spPr/>
        <p:txBody>
          <a:bodyPr/>
          <a:lstStyle/>
          <a:p>
            <a:pPr eaLnBrk="1" hangingPunct="1"/>
            <a:r>
              <a:rPr lang="en-US" altLang="en-US"/>
              <a:t>End of Chapter 1</a:t>
            </a:r>
          </a:p>
        </p:txBody>
      </p:sp>
    </p:spTree>
    <p:extLst>
      <p:ext uri="{BB962C8B-B14F-4D97-AF65-F5344CB8AC3E}">
        <p14:creationId xmlns:p14="http://schemas.microsoft.com/office/powerpoint/2010/main" val="427712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457200" y="201613"/>
            <a:ext cx="8126413" cy="576262"/>
          </a:xfrm>
        </p:spPr>
        <p:txBody>
          <a:bodyPr/>
          <a:lstStyle/>
          <a:p>
            <a:r>
              <a:rPr lang="en-US" altLang="en-US" dirty="0"/>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746125" y="1120775"/>
            <a:ext cx="7940675" cy="4530725"/>
          </a:xfrm>
        </p:spPr>
        <p:txBody>
          <a:bodyPr/>
          <a:lstStyle/>
          <a:p>
            <a:r>
              <a:rPr lang="en-US" altLang="en-US" dirty="0"/>
              <a:t>Depends on the point of view</a:t>
            </a:r>
          </a:p>
          <a:p>
            <a:r>
              <a:rPr lang="en-US" altLang="en-US" dirty="0"/>
              <a:t>Users want convenience, </a:t>
            </a:r>
            <a:r>
              <a:rPr lang="en-US" altLang="en-US" b="1" dirty="0">
                <a:solidFill>
                  <a:srgbClr val="006699"/>
                </a:solidFill>
                <a:latin typeface="+mj-lt"/>
              </a:rPr>
              <a:t>ease of use </a:t>
            </a:r>
            <a:r>
              <a:rPr lang="en-US" altLang="en-US" dirty="0"/>
              <a:t>and</a:t>
            </a:r>
            <a:r>
              <a:rPr lang="en-US" altLang="en-US" b="1" dirty="0">
                <a:solidFill>
                  <a:srgbClr val="3366FF"/>
                </a:solidFill>
              </a:rPr>
              <a:t> </a:t>
            </a:r>
            <a:r>
              <a:rPr lang="en-US" altLang="en-US" b="1" dirty="0">
                <a:solidFill>
                  <a:srgbClr val="006699"/>
                </a:solidFill>
                <a:latin typeface="+mj-lt"/>
              </a:rPr>
              <a:t>good performance </a:t>
            </a:r>
          </a:p>
          <a:p>
            <a:pPr lvl="1"/>
            <a:r>
              <a:rPr lang="en-US" altLang="en-US" dirty="0"/>
              <a:t>Don</a:t>
            </a:r>
            <a:r>
              <a:rPr lang="ja-JP" altLang="en-US" dirty="0"/>
              <a:t>’</a:t>
            </a:r>
            <a:r>
              <a:rPr lang="en-US" altLang="ja-JP" dirty="0"/>
              <a:t>t care about </a:t>
            </a:r>
            <a:r>
              <a:rPr lang="en-US" altLang="ja-JP" b="1" dirty="0">
                <a:solidFill>
                  <a:srgbClr val="006699"/>
                </a:solidFill>
                <a:latin typeface="+mj-lt"/>
              </a:rPr>
              <a:t>resource utilization</a:t>
            </a:r>
          </a:p>
          <a:p>
            <a:r>
              <a:rPr lang="en-US" altLang="en-US" dirty="0"/>
              <a:t>But shared computer such as </a:t>
            </a:r>
            <a:r>
              <a:rPr lang="en-US" altLang="en-US" b="1" dirty="0">
                <a:solidFill>
                  <a:srgbClr val="006699"/>
                </a:solidFill>
                <a:latin typeface="+mj-lt"/>
              </a:rPr>
              <a:t>mainframe</a:t>
            </a:r>
            <a:r>
              <a:rPr lang="en-US" altLang="en-US" dirty="0"/>
              <a:t> or </a:t>
            </a:r>
            <a:r>
              <a:rPr lang="en-US" altLang="en-US" b="1" dirty="0">
                <a:solidFill>
                  <a:srgbClr val="006699"/>
                </a:solidFill>
                <a:latin typeface="+mj-lt"/>
              </a:rPr>
              <a:t>minicomputer</a:t>
            </a:r>
            <a:r>
              <a:rPr lang="en-US" altLang="en-US" dirty="0"/>
              <a:t> must keep all users happy</a:t>
            </a:r>
          </a:p>
          <a:p>
            <a:pPr lvl="1"/>
            <a:r>
              <a:rPr lang="en-US" altLang="en-US" dirty="0"/>
              <a:t>Operating system is a </a:t>
            </a:r>
            <a:r>
              <a:rPr lang="en-US" altLang="en-US" b="1" dirty="0">
                <a:solidFill>
                  <a:srgbClr val="006699"/>
                </a:solidFill>
                <a:latin typeface="+mj-lt"/>
              </a:rPr>
              <a:t>resource allocator </a:t>
            </a:r>
            <a:r>
              <a:rPr lang="en-US" altLang="en-US" dirty="0"/>
              <a:t>and </a:t>
            </a:r>
            <a:r>
              <a:rPr lang="en-US" altLang="en-US" b="1" dirty="0">
                <a:solidFill>
                  <a:srgbClr val="006699"/>
                </a:solidFill>
                <a:latin typeface="+mj-lt"/>
              </a:rPr>
              <a:t>control program </a:t>
            </a:r>
            <a:r>
              <a:rPr lang="en-US" altLang="en-US" dirty="0"/>
              <a:t>making efficient use of HW and managing execution of user programs</a:t>
            </a:r>
          </a:p>
          <a:p>
            <a:r>
              <a:rPr lang="en-US" altLang="en-US" dirty="0"/>
              <a:t>Users of dedicate systems such as </a:t>
            </a:r>
            <a:r>
              <a:rPr lang="en-US" altLang="en-US" b="1" dirty="0">
                <a:solidFill>
                  <a:srgbClr val="006699"/>
                </a:solidFill>
                <a:latin typeface="+mj-lt"/>
              </a:rPr>
              <a:t>workstations</a:t>
            </a:r>
            <a:r>
              <a:rPr lang="en-US" altLang="en-US" dirty="0"/>
              <a:t> have dedicated resources but frequently use shared resources from </a:t>
            </a:r>
            <a:r>
              <a:rPr lang="en-US" altLang="en-US" b="1" dirty="0">
                <a:solidFill>
                  <a:srgbClr val="006699"/>
                </a:solidFill>
                <a:latin typeface="+mj-lt"/>
              </a:rPr>
              <a:t>servers</a:t>
            </a:r>
          </a:p>
          <a:p>
            <a:r>
              <a:rPr lang="en-US" altLang="en-US" dirty="0">
                <a:solidFill>
                  <a:srgbClr val="000000"/>
                </a:solidFill>
              </a:rPr>
              <a:t>Mobile devices like smartphones and tables are resource poor,  optimized for usability and battery life</a:t>
            </a:r>
          </a:p>
          <a:p>
            <a:pPr lvl="1"/>
            <a:r>
              <a:rPr lang="en-US" altLang="en-US" dirty="0">
                <a:solidFill>
                  <a:srgbClr val="000000"/>
                </a:solidFill>
              </a:rPr>
              <a:t>Mobile user interfaces such as touch screens, voice recognition</a:t>
            </a:r>
          </a:p>
          <a:p>
            <a:r>
              <a:rPr lang="en-US" altLang="en-US" dirty="0">
                <a:solidFill>
                  <a:srgbClr val="000000"/>
                </a:solidFill>
              </a:rPr>
              <a:t>Some computers have little or no user interface, such as embedded computers in devices and automobiles</a:t>
            </a:r>
          </a:p>
          <a:p>
            <a:pPr lvl="1"/>
            <a:r>
              <a:rPr lang="en-US" altLang="en-US" dirty="0">
                <a:solidFill>
                  <a:srgbClr val="000000"/>
                </a:solidFill>
              </a:rPr>
              <a:t>Run primarily without user intervention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1176338" y="195263"/>
            <a:ext cx="7342187" cy="576262"/>
          </a:xfrm>
        </p:spPr>
        <p:txBody>
          <a:bodyPr/>
          <a:lstStyle/>
          <a:p>
            <a:pPr eaLnBrk="1" hangingPunct="1"/>
            <a:r>
              <a:rPr lang="en-US" altLang="en-US"/>
              <a:t>Defining Operating Systems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755650" y="1028700"/>
            <a:ext cx="7441293" cy="4196443"/>
          </a:xfrm>
        </p:spPr>
        <p:txBody>
          <a:bodyPr/>
          <a:lstStyle/>
          <a:p>
            <a:pPr>
              <a:buFont typeface="Monotype Sorts" pitchFamily="-84" charset="2"/>
              <a:buNone/>
            </a:pPr>
            <a:endParaRPr lang="en-US" altLang="en-US" dirty="0"/>
          </a:p>
          <a:p>
            <a:r>
              <a:rPr lang="en-US" altLang="en-US" dirty="0"/>
              <a:t>Term OS covers many roles</a:t>
            </a:r>
          </a:p>
          <a:p>
            <a:pPr lvl="1"/>
            <a:r>
              <a:rPr lang="en-US" altLang="en-US" dirty="0"/>
              <a:t>Because of myriad designs and uses of OSes</a:t>
            </a:r>
          </a:p>
          <a:p>
            <a:pPr lvl="1"/>
            <a:r>
              <a:rPr lang="en-US" altLang="en-US" dirty="0"/>
              <a:t>Present in toasters through ships, spacecraft, game machines, TVs and industrial control systems</a:t>
            </a:r>
          </a:p>
          <a:p>
            <a:pPr lvl="1"/>
            <a:r>
              <a:rPr lang="en-US" altLang="en-US" dirty="0"/>
              <a:t>Born when fixed use computers for military became more general purpose and needed resource management and program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D09A12-D842-4736-945B-046894987E3B}"/>
              </a:ext>
            </a:extLst>
          </p:cNvPr>
          <p:cNvSpPr>
            <a:spLocks noGrp="1" noChangeArrowheads="1"/>
          </p:cNvSpPr>
          <p:nvPr>
            <p:ph type="title" idx="4294967295"/>
          </p:nvPr>
        </p:nvSpPr>
        <p:spPr>
          <a:xfrm>
            <a:off x="1033463" y="198438"/>
            <a:ext cx="7532687" cy="576262"/>
          </a:xfrm>
        </p:spPr>
        <p:txBody>
          <a:bodyPr/>
          <a:lstStyle/>
          <a:p>
            <a:pPr eaLnBrk="1" hangingPunct="1"/>
            <a:r>
              <a:rPr lang="en-US" altLang="en-US" dirty="0"/>
              <a:t>Operating Sy</a:t>
            </a:r>
            <a:r>
              <a:rPr kumimoji="1" lang="en-US" altLang="en-US" dirty="0"/>
              <a:t>st</a:t>
            </a:r>
            <a:r>
              <a:rPr lang="en-US" altLang="en-US" dirty="0"/>
              <a:t>em Definition</a:t>
            </a:r>
          </a:p>
        </p:txBody>
      </p:sp>
      <p:sp>
        <p:nvSpPr>
          <p:cNvPr id="18435" name="Rectangle 3">
            <a:extLst>
              <a:ext uri="{FF2B5EF4-FFF2-40B4-BE49-F238E27FC236}">
                <a16:creationId xmlns:a16="http://schemas.microsoft.com/office/drawing/2014/main" id="{7BF6D041-5778-4E18-B7CE-FFE8B9C424AE}"/>
              </a:ext>
            </a:extLst>
          </p:cNvPr>
          <p:cNvSpPr>
            <a:spLocks noGrp="1" noChangeArrowheads="1"/>
          </p:cNvSpPr>
          <p:nvPr>
            <p:ph type="body" idx="4294967295"/>
          </p:nvPr>
        </p:nvSpPr>
        <p:spPr>
          <a:xfrm>
            <a:off x="784225" y="1247775"/>
            <a:ext cx="7989661" cy="4728482"/>
          </a:xfrm>
        </p:spPr>
        <p:txBody>
          <a:bodyPr/>
          <a:lstStyle/>
          <a:p>
            <a:r>
              <a:rPr lang="en-US" altLang="en-US" dirty="0"/>
              <a:t>No universally accepted definition</a:t>
            </a:r>
          </a:p>
          <a:p>
            <a:r>
              <a:rPr lang="ja-JP" altLang="en-US" dirty="0"/>
              <a:t>“</a:t>
            </a:r>
            <a:r>
              <a:rPr lang="en-US" altLang="ja-JP" dirty="0"/>
              <a:t>Everything a vendor ships when you order an operating system</a:t>
            </a:r>
            <a:r>
              <a:rPr lang="ja-JP" altLang="en-US" dirty="0"/>
              <a:t>”</a:t>
            </a:r>
            <a:r>
              <a:rPr lang="en-US" altLang="ja-JP" dirty="0"/>
              <a:t> is a good approximation</a:t>
            </a:r>
          </a:p>
          <a:p>
            <a:pPr lvl="1"/>
            <a:r>
              <a:rPr lang="en-US" altLang="en-US" dirty="0"/>
              <a:t>But varies wildly</a:t>
            </a:r>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006699"/>
                </a:solidFill>
                <a:latin typeface="+mj-lt"/>
              </a:rPr>
              <a:t>kernel, </a:t>
            </a:r>
            <a:r>
              <a:rPr lang="en-US" altLang="ja-JP" dirty="0"/>
              <a:t>part of the operating system</a:t>
            </a:r>
          </a:p>
          <a:p>
            <a:r>
              <a:rPr lang="en-US" altLang="ja-JP" dirty="0"/>
              <a:t>Everything else is either</a:t>
            </a:r>
          </a:p>
          <a:p>
            <a:pPr lvl="1"/>
            <a:r>
              <a:rPr lang="en-US" altLang="ja-JP" dirty="0"/>
              <a:t>A </a:t>
            </a:r>
            <a:r>
              <a:rPr lang="en-US" altLang="ja-JP" b="1" i="1" dirty="0">
                <a:solidFill>
                  <a:srgbClr val="006699"/>
                </a:solidFill>
                <a:latin typeface="+mj-lt"/>
              </a:rPr>
              <a:t>system program</a:t>
            </a:r>
            <a:r>
              <a:rPr lang="en-US" altLang="ja-JP" b="1" dirty="0">
                <a:solidFill>
                  <a:srgbClr val="3366FF"/>
                </a:solidFill>
              </a:rPr>
              <a:t> </a:t>
            </a:r>
            <a:r>
              <a:rPr lang="en-US" altLang="ja-JP" dirty="0"/>
              <a:t>(ships with the operating system, but not part of the kernel) , or</a:t>
            </a:r>
          </a:p>
          <a:p>
            <a:pPr lvl="1"/>
            <a:r>
              <a:rPr lang="en-US" altLang="ja-JP" dirty="0"/>
              <a:t>An </a:t>
            </a:r>
            <a:r>
              <a:rPr lang="en-US" altLang="ja-JP" b="1" i="1" dirty="0">
                <a:solidFill>
                  <a:srgbClr val="006699"/>
                </a:solidFill>
                <a:latin typeface="+mj-lt"/>
              </a:rPr>
              <a:t>application program</a:t>
            </a:r>
            <a:r>
              <a:rPr lang="en-US" altLang="ja-JP" dirty="0"/>
              <a:t>, all programs not associated with the operating system</a:t>
            </a:r>
          </a:p>
          <a:p>
            <a:r>
              <a:rPr lang="en-US" altLang="en-US" dirty="0"/>
              <a:t>Today’s OSes for general purpose and mobile computing also include </a:t>
            </a:r>
            <a:r>
              <a:rPr lang="en-US" altLang="en-US" b="1" i="1" dirty="0">
                <a:solidFill>
                  <a:srgbClr val="006699"/>
                </a:solidFill>
                <a:latin typeface="+mj-lt"/>
              </a:rPr>
              <a:t>middleware</a:t>
            </a:r>
            <a:r>
              <a:rPr lang="en-US" altLang="en-US" dirty="0"/>
              <a:t> – a set of software frameworks that provide addition services to application developers such as databases, multimedia, graphics </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11722</TotalTime>
  <Words>3262</Words>
  <Application>Microsoft Office PowerPoint</Application>
  <PresentationFormat>On-screen Show (4:3)</PresentationFormat>
  <Paragraphs>389</Paragraphs>
  <Slides>60</Slides>
  <Notes>52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Helvetica</vt:lpstr>
      <vt:lpstr>Monotype Sorts</vt:lpstr>
      <vt:lpstr>Times New Roman</vt:lpstr>
      <vt:lpstr>Verdana</vt:lpstr>
      <vt:lpstr>Webdings</vt:lpstr>
      <vt:lpstr>Wingdings</vt:lpstr>
      <vt:lpstr>os-8</vt:lpstr>
      <vt:lpstr>Chapter 1:  Introduction</vt:lpstr>
      <vt:lpstr>Chapter 1: Introduction</vt:lpstr>
      <vt:lpstr>What Does the Term Operating System Mean?</vt:lpstr>
      <vt:lpstr>What is an Operating System?</vt:lpstr>
      <vt:lpstr>Computer System Structure</vt:lpstr>
      <vt:lpstr>Abstract View of Components of Computer</vt:lpstr>
      <vt:lpstr>What Operating Systems Do</vt:lpstr>
      <vt:lpstr>Defining Operating Systems</vt:lpstr>
      <vt:lpstr>Operating System Definition</vt:lpstr>
      <vt:lpstr>PowerPoint Presentation</vt:lpstr>
      <vt:lpstr>Computer System Organization</vt:lpstr>
      <vt:lpstr>Computer-System Operation</vt:lpstr>
      <vt:lpstr>I/O Structure</vt:lpstr>
      <vt:lpstr>I/O Structure (Cont.)</vt:lpstr>
      <vt:lpstr>Computer Startup</vt:lpstr>
      <vt:lpstr>PowerPoint Presentation</vt:lpstr>
      <vt:lpstr>Storage Structure</vt:lpstr>
      <vt:lpstr>Storage Structure (Cont.)</vt:lpstr>
      <vt:lpstr>Storage Hierarchy</vt:lpstr>
      <vt:lpstr>Storage-Device Hierarchy</vt:lpstr>
      <vt:lpstr>How a Modern Computer Works</vt:lpstr>
      <vt:lpstr>Direct Memory Access Structure</vt:lpstr>
      <vt:lpstr>Operating-System Operations</vt:lpstr>
      <vt:lpstr>Multiprogramming (Batch system)</vt:lpstr>
      <vt:lpstr>Multitasking (Timesharing)</vt:lpstr>
      <vt:lpstr>Dual-mode Operation</vt:lpstr>
      <vt:lpstr>Transition from User to Kernel Mode</vt:lpstr>
      <vt:lpstr>Timer</vt:lpstr>
      <vt:lpstr>Process Management</vt:lpstr>
      <vt:lpstr>Process Management Activities</vt:lpstr>
      <vt:lpstr>Memory Management</vt:lpstr>
      <vt:lpstr>File-system Management</vt:lpstr>
      <vt:lpstr>Mass-Storage Management</vt:lpstr>
      <vt:lpstr>Caching</vt:lpstr>
      <vt:lpstr>Characteristics of Various Types of Storage</vt:lpstr>
      <vt:lpstr>I/O Subsystem</vt:lpstr>
      <vt:lpstr>Protection and Security</vt:lpstr>
      <vt:lpstr>Virtualization</vt:lpstr>
      <vt:lpstr>Virtualization (cont.)</vt:lpstr>
      <vt:lpstr>Computing Environments - Virtualization</vt:lpstr>
      <vt:lpstr>Distributed Systems</vt:lpstr>
      <vt:lpstr>PowerPoint Presentation</vt:lpstr>
      <vt:lpstr>Computer-System Architecture</vt:lpstr>
      <vt:lpstr>Symmetric Multiprocessing Architecture</vt:lpstr>
      <vt:lpstr>Dual-Core Design</vt:lpstr>
      <vt:lpstr>Clustered Systems</vt:lpstr>
      <vt:lpstr>Clustered Systems</vt:lpstr>
      <vt:lpstr>PC Motherboard</vt:lpstr>
      <vt:lpstr>PowerPoint Presentation</vt:lpstr>
      <vt:lpstr>Computing Environments</vt:lpstr>
      <vt:lpstr>Traditional</vt:lpstr>
      <vt:lpstr>Mobile</vt:lpstr>
      <vt:lpstr>Client Server</vt:lpstr>
      <vt:lpstr>Peer-to-Peer</vt:lpstr>
      <vt:lpstr>Cloud Computing</vt:lpstr>
      <vt:lpstr>Cloud Computing (Cont.)</vt:lpstr>
      <vt:lpstr>PowerPoint Presentation</vt:lpstr>
      <vt:lpstr>Real-Time Embedded Systems</vt:lpstr>
      <vt:lpstr>Free and Open-Source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Acer</cp:lastModifiedBy>
  <cp:revision>260</cp:revision>
  <cp:lastPrinted>2001-06-14T13:58:17Z</cp:lastPrinted>
  <dcterms:created xsi:type="dcterms:W3CDTF">2011-01-13T23:43:38Z</dcterms:created>
  <dcterms:modified xsi:type="dcterms:W3CDTF">2021-06-29T14:21:43Z</dcterms:modified>
</cp:coreProperties>
</file>