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34"/>
  </p:notesMasterIdLst>
  <p:handoutMasterIdLst>
    <p:handoutMasterId r:id="rId35"/>
  </p:handoutMasterIdLst>
  <p:sldIdLst>
    <p:sldId id="331" r:id="rId2"/>
    <p:sldId id="332" r:id="rId3"/>
    <p:sldId id="334" r:id="rId4"/>
    <p:sldId id="335" r:id="rId5"/>
    <p:sldId id="336" r:id="rId6"/>
    <p:sldId id="401" r:id="rId7"/>
    <p:sldId id="402" r:id="rId8"/>
    <p:sldId id="338" r:id="rId9"/>
    <p:sldId id="339" r:id="rId10"/>
    <p:sldId id="340" r:id="rId11"/>
    <p:sldId id="341" r:id="rId12"/>
    <p:sldId id="403" r:id="rId13"/>
    <p:sldId id="343" r:id="rId14"/>
    <p:sldId id="347" r:id="rId15"/>
    <p:sldId id="350" r:id="rId16"/>
    <p:sldId id="351" r:id="rId17"/>
    <p:sldId id="352" r:id="rId18"/>
    <p:sldId id="348" r:id="rId19"/>
    <p:sldId id="349" r:id="rId20"/>
    <p:sldId id="399" r:id="rId21"/>
    <p:sldId id="354" r:id="rId22"/>
    <p:sldId id="400" r:id="rId23"/>
    <p:sldId id="356" r:id="rId24"/>
    <p:sldId id="404" r:id="rId25"/>
    <p:sldId id="390" r:id="rId26"/>
    <p:sldId id="391" r:id="rId27"/>
    <p:sldId id="392" r:id="rId28"/>
    <p:sldId id="393" r:id="rId29"/>
    <p:sldId id="394" r:id="rId30"/>
    <p:sldId id="395" r:id="rId31"/>
    <p:sldId id="396" r:id="rId32"/>
    <p:sldId id="417" r:id="rId33"/>
  </p:sldIdLst>
  <p:sldSz cx="9144000" cy="6858000" type="screen4x3"/>
  <p:notesSz cx="7086600" cy="93726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85" autoAdjust="0"/>
    <p:restoredTop sz="94635"/>
  </p:normalViewPr>
  <p:slideViewPr>
    <p:cSldViewPr snapToGrid="0">
      <p:cViewPr varScale="1">
        <p:scale>
          <a:sx n="82" d="100"/>
          <a:sy n="82" d="100"/>
        </p:scale>
        <p:origin x="1387" y="53"/>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027A3F3-A935-4BDC-812E-9120B643162F}"/>
              </a:ext>
            </a:extLst>
          </p:cNvPr>
          <p:cNvSpPr>
            <a:spLocks noGrp="1" noChangeArrowheads="1"/>
          </p:cNvSpPr>
          <p:nvPr>
            <p:ph type="hdr" sz="quarter"/>
          </p:nvPr>
        </p:nvSpPr>
        <p:spPr bwMode="auto">
          <a:xfrm>
            <a:off x="0" y="0"/>
            <a:ext cx="3106738"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defTabSz="890588">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7271601B-176A-4BB3-AC87-58251574C751}"/>
              </a:ext>
            </a:extLst>
          </p:cNvPr>
          <p:cNvSpPr>
            <a:spLocks noGrp="1" noChangeArrowheads="1"/>
          </p:cNvSpPr>
          <p:nvPr>
            <p:ph type="dt" sz="quarter" idx="1"/>
          </p:nvPr>
        </p:nvSpPr>
        <p:spPr bwMode="auto">
          <a:xfrm>
            <a:off x="3994150" y="0"/>
            <a:ext cx="3105150"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algn="r" defTabSz="890588">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AC7F65B7-06EB-44DB-B452-D2D383181528}"/>
              </a:ext>
            </a:extLst>
          </p:cNvPr>
          <p:cNvSpPr>
            <a:spLocks noGrp="1" noChangeArrowheads="1"/>
          </p:cNvSpPr>
          <p:nvPr>
            <p:ph type="ftr" sz="quarter" idx="2"/>
          </p:nvPr>
        </p:nvSpPr>
        <p:spPr bwMode="auto">
          <a:xfrm>
            <a:off x="0" y="8939213"/>
            <a:ext cx="3106738"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defTabSz="890588">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B2508938-9467-485D-A454-F81218F2ADB1}"/>
              </a:ext>
            </a:extLst>
          </p:cNvPr>
          <p:cNvSpPr>
            <a:spLocks noGrp="1" noChangeArrowheads="1"/>
          </p:cNvSpPr>
          <p:nvPr>
            <p:ph type="sldNum" sz="quarter" idx="3"/>
          </p:nvPr>
        </p:nvSpPr>
        <p:spPr bwMode="auto">
          <a:xfrm>
            <a:off x="3994150" y="8939213"/>
            <a:ext cx="3105150"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algn="r" defTabSz="890588">
              <a:defRPr sz="1100">
                <a:latin typeface="Helvetica" charset="0"/>
                <a:ea typeface="MS PGothic" charset="-128"/>
              </a:defRPr>
            </a:lvl1pPr>
          </a:lstStyle>
          <a:p>
            <a:pPr>
              <a:defRPr/>
            </a:pPr>
            <a:fld id="{E0F0762C-192C-43F0-9235-1ED3B30BABF7}"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99FA718-A6D5-4F45-AA4A-4BEBC20AD73D}"/>
              </a:ext>
            </a:extLst>
          </p:cNvPr>
          <p:cNvSpPr>
            <a:spLocks noGrp="1" noChangeArrowheads="1"/>
          </p:cNvSpPr>
          <p:nvPr>
            <p:ph type="hdr" sz="quarter"/>
          </p:nvPr>
        </p:nvSpPr>
        <p:spPr bwMode="auto">
          <a:xfrm>
            <a:off x="0"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defTabSz="939800">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D00055E3-33CD-4C16-B1E7-137DC8ED0737}"/>
              </a:ext>
            </a:extLst>
          </p:cNvPr>
          <p:cNvSpPr>
            <a:spLocks noGrp="1" noChangeArrowheads="1"/>
          </p:cNvSpPr>
          <p:nvPr>
            <p:ph type="dt" idx="1"/>
          </p:nvPr>
        </p:nvSpPr>
        <p:spPr bwMode="auto">
          <a:xfrm>
            <a:off x="4016375"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algn="r" defTabSz="939800">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4A5BA436-A0A2-4A15-B145-2DD97D7A3078}"/>
              </a:ext>
            </a:extLst>
          </p:cNvPr>
          <p:cNvSpPr>
            <a:spLocks noGrp="1" noRot="1" noChangeAspect="1" noChangeArrowheads="1" noTextEdit="1"/>
          </p:cNvSpPr>
          <p:nvPr>
            <p:ph type="sldImg" idx="2"/>
          </p:nvPr>
        </p:nvSpPr>
        <p:spPr bwMode="auto">
          <a:xfrm>
            <a:off x="1200150" y="704850"/>
            <a:ext cx="4687888" cy="3514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7145563E-578D-4EA3-A924-014C2A79C5AF}"/>
              </a:ext>
            </a:extLst>
          </p:cNvPr>
          <p:cNvSpPr>
            <a:spLocks noGrp="1" noChangeArrowheads="1"/>
          </p:cNvSpPr>
          <p:nvPr>
            <p:ph type="body" sz="quarter" idx="3"/>
          </p:nvPr>
        </p:nvSpPr>
        <p:spPr bwMode="auto">
          <a:xfrm>
            <a:off x="944563" y="4452938"/>
            <a:ext cx="5197475" cy="4214812"/>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1EE489C0-8AB7-4BF4-AFB6-59687BD0D42A}"/>
              </a:ext>
            </a:extLst>
          </p:cNvPr>
          <p:cNvSpPr>
            <a:spLocks noGrp="1" noChangeArrowheads="1"/>
          </p:cNvSpPr>
          <p:nvPr>
            <p:ph type="ftr" sz="quarter" idx="4"/>
          </p:nvPr>
        </p:nvSpPr>
        <p:spPr bwMode="auto">
          <a:xfrm>
            <a:off x="0"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defTabSz="939800">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311BAF64-3980-48A7-93B5-275428159D16}"/>
              </a:ext>
            </a:extLst>
          </p:cNvPr>
          <p:cNvSpPr>
            <a:spLocks noGrp="1" noChangeArrowheads="1"/>
          </p:cNvSpPr>
          <p:nvPr>
            <p:ph type="sldNum" sz="quarter" idx="5"/>
          </p:nvPr>
        </p:nvSpPr>
        <p:spPr bwMode="auto">
          <a:xfrm>
            <a:off x="4016375"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algn="r" defTabSz="939800">
              <a:defRPr sz="1200">
                <a:latin typeface="Times New Roman" charset="0"/>
                <a:ea typeface="MS PGothic" charset="-128"/>
              </a:defRPr>
            </a:lvl1pPr>
          </a:lstStyle>
          <a:p>
            <a:pPr>
              <a:defRPr/>
            </a:pPr>
            <a:fld id="{C9F949B7-291A-4420-9D9C-B1ABA67FB313}"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5776ACBD-4645-43B7-892F-697D57D495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0CF72FA-BC85-4452-9FD4-6F163D5E484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48A88ED8-0C05-4DF8-A678-F55DA039B324}"/>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374978C2-165A-418A-AF53-B86870696A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4D8F9928-8869-45F7-BA42-5A488A3E1B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85554BC-4E9D-46F3-8CDA-F7DF99B87F74}"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D40412E3-E257-462F-AEEC-27F4A0E78CD6}"/>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1D67F792-BDD9-43A7-AAE4-80F3F09C95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5BA74056-F347-47E7-8F80-E67498FF6C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D2E19D3-36AF-42FB-A3BF-7AE756C80D6F}" type="slidenum">
              <a:rPr lang="en-US" altLang="en-US" smtClean="0">
                <a:latin typeface="Times New Roman" panose="02020603050405020304" pitchFamily="18" charset="0"/>
              </a:rPr>
              <a:pPr/>
              <a:t>11</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EBB136E9-59A5-44E7-9BD0-1637A76BE655}"/>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4EED1A63-8694-46B7-9400-1442886D34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B1A60390-627A-4274-847E-47EB601902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97320C0-8E4B-4B1E-A830-FE5886CA5D53}"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EA2463C4-B80E-4B8C-85AE-C8401A286E77}"/>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4309114D-ADAD-450C-8806-B9C750BE98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5754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7380D259-8709-44FC-8E19-F922D8C495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5C6A69F-A1A7-4195-B308-73F52EF032EA}"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id="{F684A191-C264-4532-87A6-9B7C803DC00D}"/>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CC595F0D-327E-463B-9214-2FB095AD25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4C2245F4-0687-48BF-BF76-797F8BC2AC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799B002-221E-4ACE-82C8-ADA61FD05C07}" type="slidenum">
              <a:rPr lang="en-US" altLang="en-US" smtClean="0">
                <a:latin typeface="Times New Roman" panose="02020603050405020304" pitchFamily="18" charset="0"/>
              </a:rPr>
              <a:pPr/>
              <a:t>14</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id="{2946022D-15EE-4829-ABB0-2302B5FB73E7}"/>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833E1FE6-F684-4288-B04E-1699B856B6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7EFF896D-4723-4270-B5CE-3EAC199293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4057CCE-FB24-4DCD-B59A-EF29E3EC48F5}" type="slidenum">
              <a:rPr lang="en-US" altLang="en-US" smtClean="0">
                <a:latin typeface="Times New Roman" panose="02020603050405020304" pitchFamily="18" charset="0"/>
              </a:rPr>
              <a:pPr/>
              <a:t>15</a:t>
            </a:fld>
            <a:endParaRPr lang="en-US" altLang="en-US">
              <a:latin typeface="Times New Roman" panose="02020603050405020304" pitchFamily="18" charset="0"/>
            </a:endParaRPr>
          </a:p>
        </p:txBody>
      </p:sp>
      <p:sp>
        <p:nvSpPr>
          <p:cNvPr id="40962" name="Rectangle 2">
            <a:extLst>
              <a:ext uri="{FF2B5EF4-FFF2-40B4-BE49-F238E27FC236}">
                <a16:creationId xmlns:a16="http://schemas.microsoft.com/office/drawing/2014/main" id="{13E74FC7-08E4-41EE-B8E9-4784734F4560}"/>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ADA6752C-0B00-4DE8-BC1B-ED685E73B9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38BED452-4AFF-4E3B-8BDB-D1CDFE41C8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E953E37-7182-4EB1-8FE4-F2B2E6FF161A}" type="slidenum">
              <a:rPr lang="en-US" altLang="en-US" smtClean="0">
                <a:latin typeface="Times New Roman" panose="02020603050405020304" pitchFamily="18" charset="0"/>
              </a:rPr>
              <a:pPr/>
              <a:t>16</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id="{B321B815-8EF8-44E7-95DE-2501AEDAD0FE}"/>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EE4E2E56-FB91-48A2-96D3-B738321EA9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C1EC5355-B083-4702-ABF4-E2BCA09291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F2CFA1-F1C4-4CAE-A60E-FA4BA9406BF9}" type="slidenum">
              <a:rPr lang="en-US" altLang="en-US" smtClean="0">
                <a:latin typeface="Times New Roman" panose="02020603050405020304" pitchFamily="18" charset="0"/>
              </a:rPr>
              <a:pPr/>
              <a:t>17</a:t>
            </a:fld>
            <a:endParaRPr lang="en-US" altLang="en-US">
              <a:latin typeface="Times New Roman" panose="02020603050405020304" pitchFamily="18" charset="0"/>
            </a:endParaRPr>
          </a:p>
        </p:txBody>
      </p:sp>
      <p:sp>
        <p:nvSpPr>
          <p:cNvPr id="45058" name="Rectangle 2">
            <a:extLst>
              <a:ext uri="{FF2B5EF4-FFF2-40B4-BE49-F238E27FC236}">
                <a16:creationId xmlns:a16="http://schemas.microsoft.com/office/drawing/2014/main" id="{F745C6AB-0ABB-4D15-945B-36AE7232EF99}"/>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C1561A3E-BDF2-4110-B38B-723F414272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0A17CE6B-6039-43D7-A98A-F4F050EBD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6B59C17-8BC0-4D12-8CAC-4CF08CD54505}" type="slidenum">
              <a:rPr lang="en-US" altLang="en-US" smtClean="0">
                <a:latin typeface="Times New Roman" panose="02020603050405020304" pitchFamily="18" charset="0"/>
              </a:rPr>
              <a:pPr/>
              <a:t>18</a:t>
            </a:fld>
            <a:endParaRPr lang="en-US" altLang="en-US">
              <a:latin typeface="Times New Roman" panose="02020603050405020304" pitchFamily="18" charset="0"/>
            </a:endParaRPr>
          </a:p>
        </p:txBody>
      </p:sp>
      <p:sp>
        <p:nvSpPr>
          <p:cNvPr id="49154" name="Rectangle 2">
            <a:extLst>
              <a:ext uri="{FF2B5EF4-FFF2-40B4-BE49-F238E27FC236}">
                <a16:creationId xmlns:a16="http://schemas.microsoft.com/office/drawing/2014/main" id="{069692E4-A9F9-42A3-BEE3-5D68069DF06C}"/>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F137D665-2B0C-4C02-9EBA-DAA2DE83B2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469870DE-ED07-4369-A35C-886FE9BF9D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753270A-71CB-4C96-9EF2-586D51F6CA41}" type="slidenum">
              <a:rPr lang="en-US" altLang="en-US" smtClean="0">
                <a:latin typeface="Times New Roman" panose="02020603050405020304" pitchFamily="18" charset="0"/>
              </a:rPr>
              <a:pPr/>
              <a:t>19</a:t>
            </a:fld>
            <a:endParaRPr lang="en-US" altLang="en-US">
              <a:latin typeface="Times New Roman" panose="02020603050405020304" pitchFamily="18" charset="0"/>
            </a:endParaRPr>
          </a:p>
        </p:txBody>
      </p:sp>
      <p:sp>
        <p:nvSpPr>
          <p:cNvPr id="51202" name="Rectangle 2">
            <a:extLst>
              <a:ext uri="{FF2B5EF4-FFF2-40B4-BE49-F238E27FC236}">
                <a16:creationId xmlns:a16="http://schemas.microsoft.com/office/drawing/2014/main" id="{709C325C-9D3C-44A6-8500-BB6A220D2BE0}"/>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940CBAB1-EA8F-4B67-816C-288C9B0978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07C37DC1-75B0-437C-B558-F7618BEA52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348FB69-0E48-4E9C-AE03-1932E61103CC}"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id="{CBD12CAE-1E33-4966-A4AF-C743EB5F54C9}"/>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F276E0F4-3694-46FB-8A08-BB5ADFDD33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7EB3323C-06A1-4632-B138-3B73546F03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D9CD47-795C-4CBD-956A-ABB15F37534F}" type="slidenum">
              <a:rPr lang="en-US" altLang="en-US" smtClean="0">
                <a:latin typeface="Times New Roman" panose="02020603050405020304" pitchFamily="18" charset="0"/>
              </a:rPr>
              <a:pPr/>
              <a:t>20</a:t>
            </a:fld>
            <a:endParaRPr lang="en-US" altLang="en-US">
              <a:latin typeface="Times New Roman" panose="02020603050405020304" pitchFamily="18" charset="0"/>
            </a:endParaRPr>
          </a:p>
        </p:txBody>
      </p:sp>
      <p:sp>
        <p:nvSpPr>
          <p:cNvPr id="53250" name="Rectangle 2">
            <a:extLst>
              <a:ext uri="{FF2B5EF4-FFF2-40B4-BE49-F238E27FC236}">
                <a16:creationId xmlns:a16="http://schemas.microsoft.com/office/drawing/2014/main" id="{3544896A-D075-4287-996D-AFC0058592F0}"/>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A3696E72-3E2A-4324-898F-E308110EB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A3BC90D9-5B90-4947-BD85-211E37DDE9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111378-CDE2-4578-A4A0-6AE31376CE67}" type="slidenum">
              <a:rPr lang="en-US" altLang="en-US" smtClean="0">
                <a:latin typeface="Times New Roman" panose="02020603050405020304" pitchFamily="18" charset="0"/>
              </a:rPr>
              <a:pPr/>
              <a:t>21</a:t>
            </a:fld>
            <a:endParaRPr lang="en-US" altLang="en-US">
              <a:latin typeface="Times New Roman" panose="02020603050405020304" pitchFamily="18" charset="0"/>
            </a:endParaRPr>
          </a:p>
        </p:txBody>
      </p:sp>
      <p:sp>
        <p:nvSpPr>
          <p:cNvPr id="55298" name="Rectangle 2">
            <a:extLst>
              <a:ext uri="{FF2B5EF4-FFF2-40B4-BE49-F238E27FC236}">
                <a16:creationId xmlns:a16="http://schemas.microsoft.com/office/drawing/2014/main" id="{1CE51187-1D2B-4F17-B25B-73ADED5E0BBA}"/>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BAD6887A-FF32-4633-84E8-6615571843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0C285082-FC5A-4524-9220-A291758CFB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F0E056A-E87D-4C53-83CF-B2CDD3330A52}"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08CE5910-3320-44A3-88ED-D22B8CE02913}"/>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3E335E27-02F0-4EF2-ADC1-CFAB027A3B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4AC5CF01-D722-4A54-87E2-5ACC8F7C95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14E645-70B9-4D60-95A0-CCC1F65E091F}" type="slidenum">
              <a:rPr lang="en-US" altLang="en-US" smtClean="0">
                <a:latin typeface="Times New Roman" panose="02020603050405020304" pitchFamily="18" charset="0"/>
              </a:rPr>
              <a:pPr/>
              <a:t>24</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id="{4260DBA0-67A3-4083-8D43-2641C27B526F}"/>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813C787B-5ED3-489E-A585-F3FD4B97B7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613616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a:extLst>
              <a:ext uri="{FF2B5EF4-FFF2-40B4-BE49-F238E27FC236}">
                <a16:creationId xmlns:a16="http://schemas.microsoft.com/office/drawing/2014/main" id="{B4D2F53A-EAE3-418A-BB66-6424E5A129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C970466-3449-4494-8D09-9CEF39776B3E}" type="slidenum">
              <a:rPr lang="en-US" altLang="en-US" smtClean="0">
                <a:latin typeface="Times New Roman" panose="02020603050405020304" pitchFamily="18" charset="0"/>
              </a:rPr>
              <a:pPr/>
              <a:t>25</a:t>
            </a:fld>
            <a:endParaRPr lang="en-US" altLang="en-US">
              <a:latin typeface="Times New Roman" panose="02020603050405020304" pitchFamily="18" charset="0"/>
            </a:endParaRPr>
          </a:p>
        </p:txBody>
      </p:sp>
      <p:sp>
        <p:nvSpPr>
          <p:cNvPr id="131074" name="Rectangle 2">
            <a:extLst>
              <a:ext uri="{FF2B5EF4-FFF2-40B4-BE49-F238E27FC236}">
                <a16:creationId xmlns:a16="http://schemas.microsoft.com/office/drawing/2014/main" id="{B822E183-1692-4D48-BA88-87F0B1822975}"/>
              </a:ext>
            </a:extLst>
          </p:cNvPr>
          <p:cNvSpPr>
            <a:spLocks noGrp="1" noRot="1" noChangeAspect="1" noChangeArrowheads="1" noTextEdit="1"/>
          </p:cNvSpPr>
          <p:nvPr>
            <p:ph type="sldImg"/>
          </p:nvPr>
        </p:nvSpPr>
        <p:spPr>
          <a:ln/>
        </p:spPr>
      </p:sp>
      <p:sp>
        <p:nvSpPr>
          <p:cNvPr id="131075" name="Rectangle 3">
            <a:extLst>
              <a:ext uri="{FF2B5EF4-FFF2-40B4-BE49-F238E27FC236}">
                <a16:creationId xmlns:a16="http://schemas.microsoft.com/office/drawing/2014/main" id="{CA1A4E23-F289-4B51-A9B3-418DE56116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a:extLst>
              <a:ext uri="{FF2B5EF4-FFF2-40B4-BE49-F238E27FC236}">
                <a16:creationId xmlns:a16="http://schemas.microsoft.com/office/drawing/2014/main" id="{EDA12628-4C86-479D-9171-1641D98D7B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C541504-7C9A-4526-994E-304A048D608D}"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133122" name="Rectangle 2">
            <a:extLst>
              <a:ext uri="{FF2B5EF4-FFF2-40B4-BE49-F238E27FC236}">
                <a16:creationId xmlns:a16="http://schemas.microsoft.com/office/drawing/2014/main" id="{13D5EBB1-DC43-4A05-9978-1A0E671EAC83}"/>
              </a:ext>
            </a:extLst>
          </p:cNvPr>
          <p:cNvSpPr>
            <a:spLocks noGrp="1" noRot="1" noChangeAspect="1" noChangeArrowheads="1" noTextEdit="1"/>
          </p:cNvSpPr>
          <p:nvPr>
            <p:ph type="sldImg"/>
          </p:nvPr>
        </p:nvSpPr>
        <p:spPr>
          <a:ln/>
        </p:spPr>
      </p:sp>
      <p:sp>
        <p:nvSpPr>
          <p:cNvPr id="133123" name="Rectangle 3">
            <a:extLst>
              <a:ext uri="{FF2B5EF4-FFF2-40B4-BE49-F238E27FC236}">
                <a16:creationId xmlns:a16="http://schemas.microsoft.com/office/drawing/2014/main" id="{7653D829-07D7-4B63-8D2E-7CD44E19082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7">
            <a:extLst>
              <a:ext uri="{FF2B5EF4-FFF2-40B4-BE49-F238E27FC236}">
                <a16:creationId xmlns:a16="http://schemas.microsoft.com/office/drawing/2014/main" id="{A350F77D-618E-4516-9F52-3197275158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0EA1C6A-8A64-43BB-91B2-5F5909240046}" type="slidenum">
              <a:rPr lang="en-US" altLang="en-US" smtClean="0">
                <a:latin typeface="Times New Roman" panose="02020603050405020304" pitchFamily="18" charset="0"/>
              </a:rPr>
              <a:pPr/>
              <a:t>30</a:t>
            </a:fld>
            <a:endParaRPr lang="en-US" altLang="en-US">
              <a:latin typeface="Times New Roman" panose="02020603050405020304" pitchFamily="18" charset="0"/>
            </a:endParaRPr>
          </a:p>
        </p:txBody>
      </p:sp>
      <p:sp>
        <p:nvSpPr>
          <p:cNvPr id="138242" name="Rectangle 2">
            <a:extLst>
              <a:ext uri="{FF2B5EF4-FFF2-40B4-BE49-F238E27FC236}">
                <a16:creationId xmlns:a16="http://schemas.microsoft.com/office/drawing/2014/main" id="{6A5F7160-2558-4837-96D7-957DDEA6B04D}"/>
              </a:ext>
            </a:extLst>
          </p:cNvPr>
          <p:cNvSpPr>
            <a:spLocks noGrp="1" noRot="1" noChangeAspect="1" noChangeArrowheads="1" noTextEdit="1"/>
          </p:cNvSpPr>
          <p:nvPr>
            <p:ph type="sldImg"/>
          </p:nvPr>
        </p:nvSpPr>
        <p:spPr>
          <a:ln/>
        </p:spPr>
      </p:sp>
      <p:sp>
        <p:nvSpPr>
          <p:cNvPr id="138243" name="Rectangle 3">
            <a:extLst>
              <a:ext uri="{FF2B5EF4-FFF2-40B4-BE49-F238E27FC236}">
                <a16:creationId xmlns:a16="http://schemas.microsoft.com/office/drawing/2014/main" id="{84B2144B-1F9A-405F-AA84-7C73138F26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a:extLst>
              <a:ext uri="{FF2B5EF4-FFF2-40B4-BE49-F238E27FC236}">
                <a16:creationId xmlns:a16="http://schemas.microsoft.com/office/drawing/2014/main" id="{51B6C076-F21F-4CA5-822D-C9D69050FB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8EB864C-7330-4E1B-A037-7D79409E01F4}" type="slidenum">
              <a:rPr lang="en-US" altLang="en-US" smtClean="0">
                <a:latin typeface="Times New Roman" panose="02020603050405020304" pitchFamily="18" charset="0"/>
              </a:rPr>
              <a:pPr/>
              <a:t>32</a:t>
            </a:fld>
            <a:endParaRPr lang="en-US" altLang="en-US">
              <a:latin typeface="Times New Roman" panose="02020603050405020304" pitchFamily="18" charset="0"/>
            </a:endParaRPr>
          </a:p>
        </p:txBody>
      </p:sp>
      <p:sp>
        <p:nvSpPr>
          <p:cNvPr id="141314" name="Rectangle 2">
            <a:extLst>
              <a:ext uri="{FF2B5EF4-FFF2-40B4-BE49-F238E27FC236}">
                <a16:creationId xmlns:a16="http://schemas.microsoft.com/office/drawing/2014/main" id="{5F4496CA-0A38-4ECE-A790-5883B82226E7}"/>
              </a:ext>
            </a:extLst>
          </p:cNvPr>
          <p:cNvSpPr>
            <a:spLocks noGrp="1" noRot="1" noChangeAspect="1" noChangeArrowheads="1" noTextEdit="1"/>
          </p:cNvSpPr>
          <p:nvPr>
            <p:ph type="sldImg"/>
          </p:nvPr>
        </p:nvSpPr>
        <p:spPr>
          <a:ln/>
        </p:spPr>
      </p:sp>
      <p:sp>
        <p:nvSpPr>
          <p:cNvPr id="141315" name="Rectangle 3">
            <a:extLst>
              <a:ext uri="{FF2B5EF4-FFF2-40B4-BE49-F238E27FC236}">
                <a16:creationId xmlns:a16="http://schemas.microsoft.com/office/drawing/2014/main" id="{9685A671-4583-4556-B3BD-CB96D62C92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405F6187-9AEA-4432-A06C-1C71DC909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3A31E14-A3B9-4040-8D31-E2E402615F68}" type="slidenum">
              <a:rPr lang="en-US" altLang="en-US" smtClean="0">
                <a:latin typeface="Times New Roman" panose="02020603050405020304" pitchFamily="18" charset="0"/>
              </a:rPr>
              <a:pPr/>
              <a:t>3</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id="{92AB0F5E-8A1E-4B4A-A2A0-FE71829D0E73}"/>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9A7828BA-2BF1-4802-82BB-DA5609DDA8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a16="http://schemas.microsoft.com/office/drawing/2014/main" id="{1DCCDE05-0681-4707-90EF-7D1EEA3E3A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1F39FF-FF4B-4DB5-A12B-99992D735DF8}"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4338" name="Rectangle 2">
            <a:extLst>
              <a:ext uri="{FF2B5EF4-FFF2-40B4-BE49-F238E27FC236}">
                <a16:creationId xmlns:a16="http://schemas.microsoft.com/office/drawing/2014/main" id="{F0E0EA84-2041-4AE8-806B-3AAE9F7A038C}"/>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id="{1DC70842-3A74-4598-A4CA-0474C81F1B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5</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6</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80788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7</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14611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4449CF17-6DE0-42A8-AF6D-65582A8B7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1DD403B-DC2E-496B-BDE4-8AC536A45743}"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20482" name="Rectangle 2">
            <a:extLst>
              <a:ext uri="{FF2B5EF4-FFF2-40B4-BE49-F238E27FC236}">
                <a16:creationId xmlns:a16="http://schemas.microsoft.com/office/drawing/2014/main" id="{51D3904E-C473-48EE-9DE3-D37AD52B1BE1}"/>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26B73BA7-C0AE-4B26-9EE2-89053DF39E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782373FB-7979-43C3-9CD1-428D9B5060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982816C-CEF7-47A7-92DB-2D0700EC55E4}"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DD50E9C8-67EF-4556-969A-2795FF144239}"/>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5BF3A816-A617-46B9-9536-0B761391AA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F9054E9F-B0F7-4A1B-8874-547788B722C4}"/>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1B0B5327-705F-4338-8684-BE3C6B32B1E1}"/>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F9912C43-735E-4FCD-9C20-4B4E9F5D4C0F}"/>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8B2B38F7-FF3D-4D34-8AF3-C5E2B22472F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39D6487E-E59C-4825-A316-F9FD0074A55B}"/>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336699"/>
                </a:solidFill>
                <a:latin typeface="Helvetica" pitchFamily="-84" charset="0"/>
              </a:rPr>
              <a:t>Silberschatz, Galvin and Gagne ©2018</a:t>
            </a:r>
          </a:p>
        </p:txBody>
      </p:sp>
      <p:sp>
        <p:nvSpPr>
          <p:cNvPr id="8" name="Text Box 8">
            <a:extLst>
              <a:ext uri="{FF2B5EF4-FFF2-40B4-BE49-F238E27FC236}">
                <a16:creationId xmlns:a16="http://schemas.microsoft.com/office/drawing/2014/main" id="{0BACFF7A-A989-4729-8688-C6C2FD0049F0}"/>
              </a:ext>
            </a:extLst>
          </p:cNvPr>
          <p:cNvSpPr txBox="1">
            <a:spLocks noChangeArrowheads="1"/>
          </p:cNvSpPr>
          <p:nvPr/>
        </p:nvSpPr>
        <p:spPr bwMode="auto">
          <a:xfrm>
            <a:off x="26988" y="6613525"/>
            <a:ext cx="2730500" cy="246063"/>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336699"/>
                </a:solidFill>
                <a:latin typeface="Helvetica" pitchFamily="-84" charset="0"/>
              </a:rPr>
              <a:t>Operating System Concepts – 10</a:t>
            </a:r>
            <a:r>
              <a:rPr lang="en-US" altLang="en-US" sz="1000" b="1" baseline="30000" dirty="0">
                <a:solidFill>
                  <a:srgbClr val="336699"/>
                </a:solidFill>
                <a:latin typeface="Helvetica" pitchFamily="-84" charset="0"/>
              </a:rPr>
              <a:t>th</a:t>
            </a:r>
            <a:r>
              <a:rPr lang="en-US" altLang="en-US" sz="1000" b="1" dirty="0">
                <a:solidFill>
                  <a:srgbClr val="336699"/>
                </a:solidFill>
                <a:latin typeface="Helvetica" pitchFamily="-84" charset="0"/>
              </a:rPr>
              <a:t> Edition</a:t>
            </a:r>
          </a:p>
        </p:txBody>
      </p:sp>
      <p:pic>
        <p:nvPicPr>
          <p:cNvPr id="9" name="Picture 9" descr="dino_4">
            <a:extLst>
              <a:ext uri="{FF2B5EF4-FFF2-40B4-BE49-F238E27FC236}">
                <a16:creationId xmlns:a16="http://schemas.microsoft.com/office/drawing/2014/main" id="{62320D51-40DC-47DF-B772-6310A5073C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B4F18C78-A1C0-4229-859F-4A1EAA01B0EB}"/>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2848305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8947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1278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2745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23410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163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0134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54588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6302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44700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15702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DB124D09-86E8-40B1-99F0-1209287C139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101563B5-6DEC-40C9-94C1-11A3E355C2E2}"/>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97A89EDA-A1F4-4710-BBC1-A142F18D0927}"/>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7773D04D-003A-405C-9D9C-1709ED056175}"/>
              </a:ext>
            </a:extLst>
          </p:cNvPr>
          <p:cNvSpPr>
            <a:spLocks noChangeArrowheads="1"/>
          </p:cNvSpPr>
          <p:nvPr/>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0" name="Line 6">
            <a:extLst>
              <a:ext uri="{FF2B5EF4-FFF2-40B4-BE49-F238E27FC236}">
                <a16:creationId xmlns:a16="http://schemas.microsoft.com/office/drawing/2014/main" id="{7AA57875-966E-44EB-9268-6903F2C1DDAD}"/>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Rectangle 7">
            <a:extLst>
              <a:ext uri="{FF2B5EF4-FFF2-40B4-BE49-F238E27FC236}">
                <a16:creationId xmlns:a16="http://schemas.microsoft.com/office/drawing/2014/main" id="{B805250A-2DE9-48CE-9970-F8DC7B1A9953}"/>
              </a:ext>
            </a:extLst>
          </p:cNvPr>
          <p:cNvSpPr>
            <a:spLocks noChangeArrowheads="1"/>
          </p:cNvSpPr>
          <p:nvPr/>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2" name="Rectangle 8">
            <a:extLst>
              <a:ext uri="{FF2B5EF4-FFF2-40B4-BE49-F238E27FC236}">
                <a16:creationId xmlns:a16="http://schemas.microsoft.com/office/drawing/2014/main" id="{5DF010FB-BF4A-4539-85F6-EF017614C474}"/>
              </a:ext>
            </a:extLst>
          </p:cNvPr>
          <p:cNvSpPr>
            <a:spLocks noChangeArrowheads="1"/>
          </p:cNvSpPr>
          <p:nvPr/>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3" name="Text Box 9">
            <a:extLst>
              <a:ext uri="{FF2B5EF4-FFF2-40B4-BE49-F238E27FC236}">
                <a16:creationId xmlns:a16="http://schemas.microsoft.com/office/drawing/2014/main" id="{F35EB3C6-158A-401E-AF69-45BFE965FB7C}"/>
              </a:ext>
            </a:extLst>
          </p:cNvPr>
          <p:cNvSpPr txBox="1">
            <a:spLocks noChangeArrowheads="1"/>
          </p:cNvSpPr>
          <p:nvPr/>
        </p:nvSpPr>
        <p:spPr bwMode="auto">
          <a:xfrm>
            <a:off x="4256147" y="6613525"/>
            <a:ext cx="447558" cy="246221"/>
          </a:xfrm>
          <a:prstGeom prst="rect">
            <a:avLst/>
          </a:prstGeom>
          <a:noFill/>
          <a:ln>
            <a:noFill/>
          </a:ln>
        </p:spPr>
        <p:txBody>
          <a:bodyPr wrap="none">
            <a:spAutoFit/>
          </a:bodyPr>
          <a:lstStyle>
            <a:lvl1pPr>
              <a:defRPr>
                <a:solidFill>
                  <a:schemeClr val="tx1"/>
                </a:solidFill>
                <a:latin typeface="Verdana" charset="0"/>
                <a:ea typeface="MS PGothic" charset="-128"/>
              </a:defRPr>
            </a:lvl1pPr>
            <a:lvl2pPr marL="742950" indent="-285750">
              <a:defRPr>
                <a:solidFill>
                  <a:schemeClr val="tx1"/>
                </a:solidFill>
                <a:latin typeface="Verdana" charset="0"/>
                <a:ea typeface="MS PGothic" charset="-128"/>
              </a:defRPr>
            </a:lvl2pPr>
            <a:lvl3pPr marL="1143000" indent="-228600">
              <a:defRPr>
                <a:solidFill>
                  <a:schemeClr val="tx1"/>
                </a:solidFill>
                <a:latin typeface="Verdana" charset="0"/>
                <a:ea typeface="MS PGothic" charset="-128"/>
              </a:defRPr>
            </a:lvl3pPr>
            <a:lvl4pPr marL="1600200" indent="-228600">
              <a:defRPr>
                <a:solidFill>
                  <a:schemeClr val="tx1"/>
                </a:solidFill>
                <a:latin typeface="Verdana" charset="0"/>
                <a:ea typeface="MS PGothic" charset="-128"/>
              </a:defRPr>
            </a:lvl4pPr>
            <a:lvl5pPr marL="2057400" indent="-228600">
              <a:defRPr>
                <a:solidFill>
                  <a:schemeClr val="tx1"/>
                </a:solidFill>
                <a:latin typeface="Verdana" charset="0"/>
                <a:ea typeface="MS PGothic" charset="-128"/>
              </a:defRPr>
            </a:lvl5pPr>
            <a:lvl6pPr marL="2514600" indent="-228600" eaLnBrk="0" fontAlgn="base" hangingPunct="0">
              <a:spcBef>
                <a:spcPct val="0"/>
              </a:spcBef>
              <a:spcAft>
                <a:spcPct val="0"/>
              </a:spcAft>
              <a:defRPr>
                <a:solidFill>
                  <a:schemeClr val="tx1"/>
                </a:solidFill>
                <a:latin typeface="Verdana" charset="0"/>
                <a:ea typeface="MS PGothic" charset="-128"/>
              </a:defRPr>
            </a:lvl6pPr>
            <a:lvl7pPr marL="2971800" indent="-228600" eaLnBrk="0" fontAlgn="base" hangingPunct="0">
              <a:spcBef>
                <a:spcPct val="0"/>
              </a:spcBef>
              <a:spcAft>
                <a:spcPct val="0"/>
              </a:spcAft>
              <a:defRPr>
                <a:solidFill>
                  <a:schemeClr val="tx1"/>
                </a:solidFill>
                <a:latin typeface="Verdana" charset="0"/>
                <a:ea typeface="MS PGothic" charset="-128"/>
              </a:defRPr>
            </a:lvl7pPr>
            <a:lvl8pPr marL="3429000" indent="-228600" eaLnBrk="0" fontAlgn="base" hangingPunct="0">
              <a:spcBef>
                <a:spcPct val="0"/>
              </a:spcBef>
              <a:spcAft>
                <a:spcPct val="0"/>
              </a:spcAft>
              <a:defRPr>
                <a:solidFill>
                  <a:schemeClr val="tx1"/>
                </a:solidFill>
                <a:latin typeface="Verdana" charset="0"/>
                <a:ea typeface="MS PGothic" charset="-128"/>
              </a:defRPr>
            </a:lvl8pPr>
            <a:lvl9pPr marL="3886200" indent="-228600" eaLnBrk="0" fontAlgn="base" hangingPunct="0">
              <a:spcBef>
                <a:spcPct val="0"/>
              </a:spcBef>
              <a:spcAft>
                <a:spcPct val="0"/>
              </a:spcAft>
              <a:defRPr>
                <a:solidFill>
                  <a:schemeClr val="tx1"/>
                </a:solidFill>
                <a:latin typeface="Verdana" charset="0"/>
                <a:ea typeface="MS PGothic" charset="-128"/>
              </a:defRPr>
            </a:lvl9pPr>
          </a:lstStyle>
          <a:p>
            <a:pPr algn="ctr">
              <a:spcBef>
                <a:spcPct val="50000"/>
              </a:spcBef>
              <a:defRPr/>
            </a:pPr>
            <a:r>
              <a:rPr lang="en-US" altLang="en-US" sz="1000" b="1" dirty="0">
                <a:solidFill>
                  <a:srgbClr val="006699"/>
                </a:solidFill>
                <a:latin typeface="Helvetica" charset="0"/>
              </a:rPr>
              <a:t>5.</a:t>
            </a:r>
            <a:fld id="{4EB6AB46-21AB-49DC-9DBD-606B37BEB33B}" type="slidenum">
              <a:rPr lang="en-US" altLang="en-US" sz="1000" b="1" smtClean="0">
                <a:solidFill>
                  <a:srgbClr val="006699"/>
                </a:solidFill>
                <a:latin typeface="Helvetica" charset="0"/>
              </a:rPr>
              <a:pPr algn="ctr">
                <a:spcBef>
                  <a:spcPct val="50000"/>
                </a:spcBef>
                <a:defRPr/>
              </a:pPr>
              <a:t>‹#›</a:t>
            </a:fld>
            <a:endParaRPr lang="en-US" altLang="en-US" sz="1000" b="1" dirty="0">
              <a:solidFill>
                <a:srgbClr val="006699"/>
              </a:solidFill>
              <a:latin typeface="Helvetica" charset="0"/>
            </a:endParaRPr>
          </a:p>
        </p:txBody>
      </p:sp>
      <p:sp>
        <p:nvSpPr>
          <p:cNvPr id="1034" name="Text Box 10">
            <a:extLst>
              <a:ext uri="{FF2B5EF4-FFF2-40B4-BE49-F238E27FC236}">
                <a16:creationId xmlns:a16="http://schemas.microsoft.com/office/drawing/2014/main" id="{D78F82E7-FC4D-4DEF-BAC0-15DF6AAD70A5}"/>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006699"/>
                </a:solidFill>
                <a:latin typeface="Helvetica" pitchFamily="-84" charset="0"/>
              </a:rPr>
              <a:t>Silberschatz, Galvin and Gagne ©2018</a:t>
            </a:r>
          </a:p>
        </p:txBody>
      </p:sp>
      <p:sp>
        <p:nvSpPr>
          <p:cNvPr id="1035" name="Text Box 11">
            <a:extLst>
              <a:ext uri="{FF2B5EF4-FFF2-40B4-BE49-F238E27FC236}">
                <a16:creationId xmlns:a16="http://schemas.microsoft.com/office/drawing/2014/main" id="{A47C3AE5-5C42-45F2-A307-C022C640A4BF}"/>
              </a:ext>
            </a:extLst>
          </p:cNvPr>
          <p:cNvSpPr txBox="1">
            <a:spLocks noChangeArrowheads="1"/>
          </p:cNvSpPr>
          <p:nvPr/>
        </p:nvSpPr>
        <p:spPr bwMode="auto">
          <a:xfrm>
            <a:off x="185738" y="6595087"/>
            <a:ext cx="2730500" cy="246062"/>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006699"/>
                </a:solidFill>
                <a:latin typeface="Helvetica" pitchFamily="-84" charset="0"/>
              </a:rPr>
              <a:t>Operating System Concepts – 10</a:t>
            </a:r>
            <a:r>
              <a:rPr lang="en-US" altLang="en-US" sz="1000" b="1" baseline="30000" dirty="0">
                <a:solidFill>
                  <a:srgbClr val="006699"/>
                </a:solidFill>
                <a:latin typeface="Helvetica" pitchFamily="-84" charset="0"/>
              </a:rPr>
              <a:t>th</a:t>
            </a:r>
            <a:r>
              <a:rPr lang="en-US" altLang="en-US" sz="1000" b="1" dirty="0">
                <a:solidFill>
                  <a:srgbClr val="006699"/>
                </a:solidFill>
                <a:latin typeface="Helvetica" pitchFamily="-84" charset="0"/>
              </a:rPr>
              <a:t> Edition</a:t>
            </a:r>
          </a:p>
        </p:txBody>
      </p:sp>
      <p:pic>
        <p:nvPicPr>
          <p:cNvPr id="1036" name="Picture 12" descr="dino_6">
            <a:extLst>
              <a:ext uri="{FF2B5EF4-FFF2-40B4-BE49-F238E27FC236}">
                <a16:creationId xmlns:a16="http://schemas.microsoft.com/office/drawing/2014/main" id="{502C53CD-F3D0-4970-8364-2ED201BCF77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07" r:id="rId1"/>
    <p:sldLayoutId id="2147484097" r:id="rId2"/>
    <p:sldLayoutId id="2147484098" r:id="rId3"/>
    <p:sldLayoutId id="2147484099" r:id="rId4"/>
    <p:sldLayoutId id="2147484100" r:id="rId5"/>
    <p:sldLayoutId id="2147484101" r:id="rId6"/>
    <p:sldLayoutId id="2147484102" r:id="rId7"/>
    <p:sldLayoutId id="2147484103" r:id="rId8"/>
    <p:sldLayoutId id="2147484104" r:id="rId9"/>
    <p:sldLayoutId id="2147484105" r:id="rId10"/>
    <p:sldLayoutId id="2147484106"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panose="020B0600070205080204" pitchFamily="34"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218F8D62-A6F5-4F18-9BB3-A18FA6B4E228}"/>
              </a:ext>
            </a:extLst>
          </p:cNvPr>
          <p:cNvSpPr>
            <a:spLocks noGrp="1" noChangeArrowheads="1"/>
          </p:cNvSpPr>
          <p:nvPr>
            <p:ph type="ctrTitle"/>
          </p:nvPr>
        </p:nvSpPr>
        <p:spPr>
          <a:xfrm>
            <a:off x="685800" y="782638"/>
            <a:ext cx="7772400" cy="2127250"/>
          </a:xfrm>
        </p:spPr>
        <p:txBody>
          <a:bodyPr/>
          <a:lstStyle/>
          <a:p>
            <a:pPr eaLnBrk="1" hangingPunct="1"/>
            <a:r>
              <a:rPr lang="en-US" altLang="en-US" dirty="0"/>
              <a:t>Chapter 5:  CPU Scheduling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A3AF8A99-5400-4B88-80AE-AE6C448E0574}"/>
              </a:ext>
            </a:extLst>
          </p:cNvPr>
          <p:cNvSpPr>
            <a:spLocks noGrp="1" noChangeArrowheads="1"/>
          </p:cNvSpPr>
          <p:nvPr>
            <p:ph type="title"/>
          </p:nvPr>
        </p:nvSpPr>
        <p:spPr>
          <a:xfrm>
            <a:off x="1107396" y="287515"/>
            <a:ext cx="7997825" cy="457200"/>
          </a:xfrm>
        </p:spPr>
        <p:txBody>
          <a:bodyPr/>
          <a:lstStyle/>
          <a:p>
            <a:pPr eaLnBrk="1" hangingPunct="1"/>
            <a:r>
              <a:rPr lang="en-US" altLang="en-US" sz="2800" dirty="0"/>
              <a:t>First- Come, First-Served (FCFS) Scheduling</a:t>
            </a:r>
          </a:p>
        </p:txBody>
      </p:sp>
      <p:sp>
        <p:nvSpPr>
          <p:cNvPr id="23554" name="Rectangle 3">
            <a:extLst>
              <a:ext uri="{FF2B5EF4-FFF2-40B4-BE49-F238E27FC236}">
                <a16:creationId xmlns:a16="http://schemas.microsoft.com/office/drawing/2014/main" id="{00593719-A5A4-4326-8529-37EC324927D6}"/>
              </a:ext>
            </a:extLst>
          </p:cNvPr>
          <p:cNvSpPr>
            <a:spLocks noGrp="1" noChangeArrowheads="1"/>
          </p:cNvSpPr>
          <p:nvPr>
            <p:ph type="body" idx="1"/>
          </p:nvPr>
        </p:nvSpPr>
        <p:spPr>
          <a:xfrm>
            <a:off x="833438" y="1250950"/>
            <a:ext cx="7566025" cy="4114800"/>
          </a:xfrm>
        </p:spPr>
        <p:txBody>
          <a:bodyPr/>
          <a:lstStyle/>
          <a:p>
            <a:pPr>
              <a:lnSpc>
                <a:spcPct val="90000"/>
              </a:lnSpc>
              <a:buFont typeface="Monotype Sorts" pitchFamily="-84" charset="2"/>
              <a:buNone/>
              <a:tabLst>
                <a:tab pos="3028950" algn="ctr"/>
                <a:tab pos="4633913" algn="ctr"/>
              </a:tabLst>
            </a:pPr>
            <a:r>
              <a:rPr lang="en-US" altLang="en-US" sz="1600"/>
              <a:t>		</a:t>
            </a:r>
            <a:r>
              <a:rPr lang="en-US" altLang="en-US" u="sng"/>
              <a:t>Process</a:t>
            </a:r>
            <a:r>
              <a:rPr lang="en-US" altLang="en-US"/>
              <a:t>	</a:t>
            </a:r>
            <a:r>
              <a:rPr lang="en-US" altLang="en-US" u="sng"/>
              <a:t>Burst Time	</a:t>
            </a:r>
          </a:p>
          <a:p>
            <a:pPr>
              <a:lnSpc>
                <a:spcPct val="90000"/>
              </a:lnSpc>
              <a:buFont typeface="Monotype Sorts" pitchFamily="-84" charset="2"/>
              <a:buNone/>
              <a:tabLst>
                <a:tab pos="3028950" algn="ctr"/>
                <a:tab pos="4633913" algn="ctr"/>
              </a:tabLst>
            </a:pPr>
            <a:r>
              <a:rPr lang="en-US" altLang="en-US"/>
              <a:t>		 </a:t>
            </a:r>
            <a:r>
              <a:rPr lang="en-US" altLang="en-US" i="1"/>
              <a:t>P</a:t>
            </a:r>
            <a:r>
              <a:rPr lang="en-US" altLang="en-US" i="1" baseline="-25000"/>
              <a:t>1</a:t>
            </a:r>
            <a:r>
              <a:rPr lang="en-US" altLang="en-US"/>
              <a:t>	24</a:t>
            </a:r>
          </a:p>
          <a:p>
            <a:pPr>
              <a:lnSpc>
                <a:spcPct val="90000"/>
              </a:lnSpc>
              <a:buFont typeface="Monotype Sorts" pitchFamily="-84" charset="2"/>
              <a:buNone/>
              <a:tabLst>
                <a:tab pos="3028950" algn="ctr"/>
                <a:tab pos="4633913" algn="ctr"/>
              </a:tabLst>
            </a:pPr>
            <a:r>
              <a:rPr lang="en-US" altLang="en-US"/>
              <a:t>		 </a:t>
            </a:r>
            <a:r>
              <a:rPr lang="en-US" altLang="en-US" i="1"/>
              <a:t>P</a:t>
            </a:r>
            <a:r>
              <a:rPr lang="en-US" altLang="en-US" i="1" baseline="-25000"/>
              <a:t>2</a:t>
            </a:r>
            <a:r>
              <a:rPr lang="en-US" altLang="en-US"/>
              <a:t> 	3</a:t>
            </a:r>
          </a:p>
          <a:p>
            <a:pPr>
              <a:lnSpc>
                <a:spcPct val="90000"/>
              </a:lnSpc>
              <a:buFont typeface="Monotype Sorts" pitchFamily="-84" charset="2"/>
              <a:buNone/>
              <a:tabLst>
                <a:tab pos="3028950" algn="ctr"/>
                <a:tab pos="4633913" algn="ctr"/>
              </a:tabLst>
            </a:pPr>
            <a:r>
              <a:rPr lang="en-US" altLang="en-US"/>
              <a:t>		 </a:t>
            </a:r>
            <a:r>
              <a:rPr lang="en-US" altLang="en-US" i="1"/>
              <a:t>P</a:t>
            </a:r>
            <a:r>
              <a:rPr lang="en-US" altLang="en-US" i="1" baseline="-25000"/>
              <a:t>3	 </a:t>
            </a:r>
            <a:r>
              <a:rPr lang="en-US" altLang="en-US"/>
              <a:t>3</a:t>
            </a:r>
            <a:r>
              <a:rPr lang="en-US" altLang="en-US" i="1" baseline="-25000"/>
              <a:t> </a:t>
            </a:r>
          </a:p>
          <a:p>
            <a:pPr>
              <a:lnSpc>
                <a:spcPct val="90000"/>
              </a:lnSpc>
              <a:tabLst>
                <a:tab pos="3028950" algn="ctr"/>
                <a:tab pos="4633913" algn="ctr"/>
              </a:tabLst>
            </a:pPr>
            <a:r>
              <a:rPr lang="en-US" altLang="en-US"/>
              <a:t>Suppose that the processes arrive in the order: </a:t>
            </a:r>
            <a:r>
              <a:rPr lang="en-US" altLang="en-US" i="1"/>
              <a:t>P</a:t>
            </a:r>
            <a:r>
              <a:rPr lang="en-US" altLang="en-US" i="1" baseline="-25000"/>
              <a:t>1</a:t>
            </a:r>
            <a:r>
              <a:rPr lang="en-US" altLang="en-US"/>
              <a:t> , </a:t>
            </a:r>
            <a:r>
              <a:rPr lang="en-US" altLang="en-US" i="1"/>
              <a:t>P</a:t>
            </a:r>
            <a:r>
              <a:rPr lang="en-US" altLang="en-US" i="1" baseline="-25000"/>
              <a:t>2</a:t>
            </a:r>
            <a:r>
              <a:rPr lang="en-US" altLang="en-US"/>
              <a:t> , </a:t>
            </a:r>
            <a:r>
              <a:rPr lang="en-US" altLang="en-US" i="1"/>
              <a:t>P</a:t>
            </a:r>
            <a:r>
              <a:rPr lang="en-US" altLang="en-US" i="1" baseline="-25000"/>
              <a:t>3  </a:t>
            </a:r>
            <a:br>
              <a:rPr lang="en-US" altLang="en-US" i="1" baseline="-25000"/>
            </a:br>
            <a:r>
              <a:rPr lang="en-US" altLang="en-US"/>
              <a:t>The Gantt Chart for the schedule is:</a:t>
            </a:r>
            <a:br>
              <a:rPr lang="en-US" altLang="en-US"/>
            </a:br>
            <a:br>
              <a:rPr lang="en-US" altLang="en-US" sz="1600"/>
            </a:br>
            <a:br>
              <a:rPr lang="en-US" altLang="en-US" sz="1600"/>
            </a:br>
            <a:br>
              <a:rPr lang="en-US" altLang="en-US" sz="1600"/>
            </a:br>
            <a:br>
              <a:rPr lang="en-US" altLang="en-US" sz="1600"/>
            </a:br>
            <a:endParaRPr lang="en-US" altLang="en-US" sz="1600"/>
          </a:p>
          <a:p>
            <a:pPr>
              <a:lnSpc>
                <a:spcPct val="90000"/>
              </a:lnSpc>
              <a:buFont typeface="Monotype Sorts" pitchFamily="-84" charset="2"/>
              <a:buNone/>
              <a:tabLst>
                <a:tab pos="3028950" algn="ctr"/>
                <a:tab pos="4633913" algn="ctr"/>
              </a:tabLst>
            </a:pPr>
            <a:endParaRPr lang="en-US" altLang="en-US" sz="1600"/>
          </a:p>
          <a:p>
            <a:pPr>
              <a:lnSpc>
                <a:spcPct val="90000"/>
              </a:lnSpc>
              <a:tabLst>
                <a:tab pos="3028950" algn="ctr"/>
                <a:tab pos="4633913" algn="ctr"/>
              </a:tabLst>
            </a:pPr>
            <a:r>
              <a:rPr lang="en-US" altLang="en-US"/>
              <a:t>Waiting time for </a:t>
            </a:r>
            <a:r>
              <a:rPr lang="en-US" altLang="en-US" i="1"/>
              <a:t>P</a:t>
            </a:r>
            <a:r>
              <a:rPr lang="en-US" altLang="en-US" i="1" baseline="-25000"/>
              <a:t>1</a:t>
            </a:r>
            <a:r>
              <a:rPr lang="en-US" altLang="en-US"/>
              <a:t>  = 0; </a:t>
            </a:r>
            <a:r>
              <a:rPr lang="en-US" altLang="en-US" i="1"/>
              <a:t>P</a:t>
            </a:r>
            <a:r>
              <a:rPr lang="en-US" altLang="en-US" i="1" baseline="-25000"/>
              <a:t>2</a:t>
            </a:r>
            <a:r>
              <a:rPr lang="en-US" altLang="en-US"/>
              <a:t>  = 24; </a:t>
            </a:r>
            <a:r>
              <a:rPr lang="en-US" altLang="en-US" i="1"/>
              <a:t>P</a:t>
            </a:r>
            <a:r>
              <a:rPr lang="en-US" altLang="en-US" i="1" baseline="-25000"/>
              <a:t>3 </a:t>
            </a:r>
            <a:r>
              <a:rPr lang="en-US" altLang="en-US"/>
              <a:t>= 27</a:t>
            </a:r>
          </a:p>
          <a:p>
            <a:pPr>
              <a:lnSpc>
                <a:spcPct val="90000"/>
              </a:lnSpc>
              <a:tabLst>
                <a:tab pos="3028950" algn="ctr"/>
                <a:tab pos="4633913" algn="ctr"/>
              </a:tabLst>
            </a:pPr>
            <a:r>
              <a:rPr lang="en-US" altLang="en-US"/>
              <a:t>Average waiting time:  (0 + 24 + 27)/3 = 17</a:t>
            </a:r>
          </a:p>
        </p:txBody>
      </p:sp>
      <p:pic>
        <p:nvPicPr>
          <p:cNvPr id="23555" name="Picture 1">
            <a:extLst>
              <a:ext uri="{FF2B5EF4-FFF2-40B4-BE49-F238E27FC236}">
                <a16:creationId xmlns:a16="http://schemas.microsoft.com/office/drawing/2014/main" id="{6693C49E-F1BF-40FA-ACEB-79D52B112DB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1575" y="3479800"/>
            <a:ext cx="6954838"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624DA10D-55B3-4B35-A002-F73DC17E003A}"/>
              </a:ext>
            </a:extLst>
          </p:cNvPr>
          <p:cNvSpPr>
            <a:spLocks noGrp="1" noChangeArrowheads="1"/>
          </p:cNvSpPr>
          <p:nvPr>
            <p:ph type="title"/>
          </p:nvPr>
        </p:nvSpPr>
        <p:spPr>
          <a:xfrm>
            <a:off x="982663" y="231158"/>
            <a:ext cx="7704137" cy="576262"/>
          </a:xfrm>
        </p:spPr>
        <p:txBody>
          <a:bodyPr/>
          <a:lstStyle/>
          <a:p>
            <a:pPr eaLnBrk="1" hangingPunct="1"/>
            <a:r>
              <a:rPr lang="en-US" altLang="en-US" dirty="0"/>
              <a:t>FCFS Scheduling (Cont.)</a:t>
            </a:r>
          </a:p>
        </p:txBody>
      </p:sp>
      <p:sp>
        <p:nvSpPr>
          <p:cNvPr id="13315" name="Rectangle 3">
            <a:extLst>
              <a:ext uri="{FF2B5EF4-FFF2-40B4-BE49-F238E27FC236}">
                <a16:creationId xmlns:a16="http://schemas.microsoft.com/office/drawing/2014/main" id="{332EE341-968F-42D6-9F71-9462061509EC}"/>
              </a:ext>
            </a:extLst>
          </p:cNvPr>
          <p:cNvSpPr>
            <a:spLocks noGrp="1" noChangeArrowheads="1"/>
          </p:cNvSpPr>
          <p:nvPr>
            <p:ph type="body" idx="1"/>
          </p:nvPr>
        </p:nvSpPr>
        <p:spPr>
          <a:xfrm>
            <a:off x="855663" y="1233488"/>
            <a:ext cx="7704137" cy="4530725"/>
          </a:xfrm>
        </p:spPr>
        <p:txBody>
          <a:bodyPr/>
          <a:lstStyle/>
          <a:p>
            <a:pPr>
              <a:buFont typeface="Monotype Sorts" pitchFamily="-84" charset="2"/>
              <a:buNone/>
              <a:tabLst>
                <a:tab pos="3649345" algn="ctr"/>
              </a:tabLst>
              <a:defRPr/>
            </a:pPr>
            <a:r>
              <a:rPr lang="en-US" altLang="en-US" dirty="0">
                <a:cs typeface="ＭＳ Ｐゴシック" charset="-128"/>
              </a:rPr>
              <a:t>Suppose that the processes arrive in the order:</a:t>
            </a:r>
          </a:p>
          <a:p>
            <a:pPr>
              <a:buFont typeface="Monotype Sorts" pitchFamily="-84" charset="2"/>
              <a:buNone/>
              <a:tabLst>
                <a:tab pos="3649345"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2</a:t>
            </a:r>
            <a:r>
              <a:rPr lang="en-US" altLang="en-US" dirty="0">
                <a:cs typeface="ＭＳ Ｐゴシック" charset="-128"/>
              </a:rPr>
              <a:t> , </a:t>
            </a:r>
            <a:r>
              <a:rPr lang="en-US" altLang="en-US" i="1" dirty="0">
                <a:cs typeface="ＭＳ Ｐゴシック" charset="-128"/>
              </a:rPr>
              <a:t>P</a:t>
            </a:r>
            <a:r>
              <a:rPr lang="en-US" altLang="en-US" i="1" baseline="-25000" dirty="0">
                <a:cs typeface="ＭＳ Ｐゴシック" charset="-128"/>
              </a:rPr>
              <a:t>3</a:t>
            </a:r>
            <a:r>
              <a:rPr lang="en-US" altLang="en-US" dirty="0">
                <a:cs typeface="ＭＳ Ｐゴシック" charset="-128"/>
              </a:rPr>
              <a:t> , </a:t>
            </a:r>
            <a:r>
              <a:rPr lang="en-US" altLang="en-US" i="1" dirty="0">
                <a:cs typeface="ＭＳ Ｐゴシック" charset="-128"/>
              </a:rPr>
              <a:t>P</a:t>
            </a:r>
            <a:r>
              <a:rPr lang="en-US" altLang="en-US" i="1" baseline="-25000" dirty="0">
                <a:cs typeface="ＭＳ Ｐゴシック" charset="-128"/>
              </a:rPr>
              <a:t>1</a:t>
            </a:r>
            <a:r>
              <a:rPr lang="en-US" altLang="en-US" dirty="0">
                <a:cs typeface="ＭＳ Ｐゴシック" charset="-128"/>
              </a:rPr>
              <a:t> </a:t>
            </a:r>
          </a:p>
          <a:p>
            <a:pPr>
              <a:tabLst>
                <a:tab pos="3649345" algn="ctr"/>
              </a:tabLst>
              <a:defRPr/>
            </a:pPr>
            <a:r>
              <a:rPr lang="en-US" altLang="en-US" dirty="0">
                <a:cs typeface="ＭＳ Ｐゴシック" charset="-128"/>
              </a:rPr>
              <a:t>The Gantt chart for the schedule is:</a:t>
            </a:r>
            <a:br>
              <a:rPr lang="en-US" altLang="en-US" dirty="0">
                <a:cs typeface="ＭＳ Ｐゴシック" charset="-128"/>
              </a:rPr>
            </a:br>
            <a:endParaRPr lang="en-US" altLang="en-US" dirty="0">
              <a:cs typeface="ＭＳ Ｐゴシック" charset="-128"/>
            </a:endParaRPr>
          </a:p>
          <a:p>
            <a:pPr>
              <a:tabLst>
                <a:tab pos="3649345" algn="ctr"/>
              </a:tabLst>
              <a:defRPr/>
            </a:pPr>
            <a:endParaRPr lang="en-US" altLang="en-US" dirty="0">
              <a:cs typeface="ＭＳ Ｐゴシック" charset="-128"/>
            </a:endParaRPr>
          </a:p>
          <a:p>
            <a:pPr>
              <a:tabLst>
                <a:tab pos="3649345" algn="ctr"/>
              </a:tabLst>
              <a:defRPr/>
            </a:pPr>
            <a:endParaRPr lang="en-US" altLang="en-US" dirty="0">
              <a:cs typeface="ＭＳ Ｐゴシック" charset="-128"/>
            </a:endParaRPr>
          </a:p>
          <a:p>
            <a:pPr marL="0" indent="0">
              <a:buFont typeface="Monotype Sorts" pitchFamily="-84" charset="2"/>
              <a:buNone/>
              <a:tabLst>
                <a:tab pos="3649345" algn="ctr"/>
              </a:tabLst>
              <a:defRPr/>
            </a:pPr>
            <a:endParaRPr lang="en-US" altLang="en-US" dirty="0">
              <a:cs typeface="ＭＳ Ｐゴシック" charset="-128"/>
            </a:endParaRPr>
          </a:p>
          <a:p>
            <a:pPr>
              <a:tabLst>
                <a:tab pos="3649345" algn="ctr"/>
              </a:tabLst>
              <a:defRPr/>
            </a:pPr>
            <a:r>
              <a:rPr lang="en-US" altLang="en-US" dirty="0">
                <a:cs typeface="ＭＳ Ｐゴシック" charset="-128"/>
              </a:rPr>
              <a:t>Waiting time for </a:t>
            </a:r>
            <a:r>
              <a:rPr lang="en-US" altLang="en-US" i="1" dirty="0">
                <a:cs typeface="ＭＳ Ｐゴシック" charset="-128"/>
              </a:rPr>
              <a:t>P</a:t>
            </a:r>
            <a:r>
              <a:rPr lang="en-US" altLang="en-US" i="1" baseline="-25000" dirty="0">
                <a:cs typeface="ＭＳ Ｐゴシック" charset="-128"/>
              </a:rPr>
              <a:t>1 </a:t>
            </a:r>
            <a:r>
              <a:rPr lang="en-US" altLang="en-US" i="1" dirty="0">
                <a:cs typeface="ＭＳ Ｐゴシック" charset="-128"/>
              </a:rPr>
              <a:t>=</a:t>
            </a:r>
            <a:r>
              <a:rPr lang="en-US" altLang="en-US" dirty="0">
                <a:cs typeface="ＭＳ Ｐゴシック" charset="-128"/>
              </a:rPr>
              <a:t> 6</a:t>
            </a:r>
            <a:r>
              <a:rPr lang="en-US" altLang="en-US" i="1" dirty="0">
                <a:cs typeface="ＭＳ Ｐゴシック" charset="-128"/>
              </a:rPr>
              <a:t>;</a:t>
            </a:r>
            <a:r>
              <a:rPr lang="en-US" altLang="en-US" i="1" baseline="-25000" dirty="0">
                <a:cs typeface="ＭＳ Ｐゴシック" charset="-128"/>
              </a:rPr>
              <a:t> </a:t>
            </a:r>
            <a:r>
              <a:rPr lang="en-US" altLang="en-US" i="1" dirty="0">
                <a:cs typeface="ＭＳ Ｐゴシック" charset="-128"/>
              </a:rPr>
              <a:t>P</a:t>
            </a:r>
            <a:r>
              <a:rPr lang="en-US" altLang="en-US" i="1" baseline="-25000" dirty="0">
                <a:cs typeface="ＭＳ Ｐゴシック" charset="-128"/>
              </a:rPr>
              <a:t>2</a:t>
            </a:r>
            <a:r>
              <a:rPr lang="en-US" altLang="en-US" dirty="0">
                <a:cs typeface="ＭＳ Ｐゴシック" charset="-128"/>
              </a:rPr>
              <a:t> = 0</a:t>
            </a:r>
            <a:r>
              <a:rPr lang="en-US" altLang="en-US" i="1" baseline="-25000" dirty="0">
                <a:cs typeface="ＭＳ Ｐゴシック" charset="-128"/>
              </a:rPr>
              <a:t>; </a:t>
            </a:r>
            <a:r>
              <a:rPr lang="en-US" altLang="en-US" i="1" dirty="0">
                <a:cs typeface="ＭＳ Ｐゴシック" charset="-128"/>
              </a:rPr>
              <a:t>P</a:t>
            </a:r>
            <a:r>
              <a:rPr lang="en-US" altLang="en-US" i="1" baseline="-25000" dirty="0">
                <a:cs typeface="ＭＳ Ｐゴシック" charset="-128"/>
              </a:rPr>
              <a:t>3 </a:t>
            </a:r>
            <a:r>
              <a:rPr lang="en-US" altLang="en-US" i="1" dirty="0">
                <a:cs typeface="ＭＳ Ｐゴシック" charset="-128"/>
              </a:rPr>
              <a:t>= </a:t>
            </a:r>
            <a:r>
              <a:rPr lang="en-US" altLang="en-US" dirty="0">
                <a:cs typeface="ＭＳ Ｐゴシック" charset="-128"/>
              </a:rPr>
              <a:t>3</a:t>
            </a:r>
            <a:endParaRPr lang="en-US" altLang="en-US" i="1" dirty="0">
              <a:cs typeface="ＭＳ Ｐゴシック" charset="-128"/>
            </a:endParaRPr>
          </a:p>
          <a:p>
            <a:pPr>
              <a:tabLst>
                <a:tab pos="3649345" algn="ctr"/>
              </a:tabLst>
              <a:defRPr/>
            </a:pPr>
            <a:r>
              <a:rPr lang="en-US" altLang="en-US" dirty="0">
                <a:cs typeface="ＭＳ Ｐゴシック" charset="-128"/>
              </a:rPr>
              <a:t>Average waiting time:   (6 + 0 + 3)/3 = 3</a:t>
            </a:r>
          </a:p>
          <a:p>
            <a:pPr>
              <a:tabLst>
                <a:tab pos="3649345" algn="ctr"/>
              </a:tabLst>
              <a:defRPr/>
            </a:pPr>
            <a:r>
              <a:rPr lang="en-US" altLang="en-US" dirty="0">
                <a:cs typeface="ＭＳ Ｐゴシック" charset="-128"/>
              </a:rPr>
              <a:t>Much better than previous case</a:t>
            </a:r>
          </a:p>
          <a:p>
            <a:pPr>
              <a:tabLst>
                <a:tab pos="3649345" algn="ctr"/>
              </a:tabLst>
              <a:defRPr/>
            </a:pPr>
            <a:r>
              <a:rPr lang="en-US" altLang="en-US" b="1" dirty="0">
                <a:solidFill>
                  <a:srgbClr val="006699"/>
                </a:solidFill>
                <a:latin typeface="+mj-lt"/>
              </a:rPr>
              <a:t>Convoy</a:t>
            </a:r>
            <a:r>
              <a:rPr lang="en-US" altLang="en-US" b="1" dirty="0">
                <a:solidFill>
                  <a:srgbClr val="3366FF"/>
                </a:solidFill>
                <a:cs typeface="ＭＳ Ｐゴシック" charset="-128"/>
              </a:rPr>
              <a:t> </a:t>
            </a:r>
            <a:r>
              <a:rPr lang="en-US" altLang="en-US" b="1" dirty="0">
                <a:solidFill>
                  <a:srgbClr val="006699"/>
                </a:solidFill>
                <a:latin typeface="+mj-lt"/>
              </a:rPr>
              <a:t>effect</a:t>
            </a:r>
            <a:r>
              <a:rPr lang="en-US" altLang="en-US" b="1" dirty="0">
                <a:solidFill>
                  <a:srgbClr val="3366FF"/>
                </a:solidFill>
                <a:cs typeface="ＭＳ Ｐゴシック" charset="-128"/>
              </a:rPr>
              <a:t> </a:t>
            </a:r>
            <a:r>
              <a:rPr lang="en-US" altLang="en-US" dirty="0">
                <a:cs typeface="ＭＳ Ｐゴシック" charset="-128"/>
              </a:rPr>
              <a:t>- short process behind long process</a:t>
            </a:r>
          </a:p>
          <a:p>
            <a:pPr lvl="1">
              <a:tabLst>
                <a:tab pos="3649345" algn="ctr"/>
              </a:tabLst>
              <a:defRPr/>
            </a:pPr>
            <a:r>
              <a:rPr lang="en-US" altLang="en-US" dirty="0"/>
              <a:t>Consider one CPU-bound and many I/O-bound processes</a:t>
            </a:r>
          </a:p>
        </p:txBody>
      </p:sp>
      <p:pic>
        <p:nvPicPr>
          <p:cNvPr id="25603" name="Picture 1">
            <a:extLst>
              <a:ext uri="{FF2B5EF4-FFF2-40B4-BE49-F238E27FC236}">
                <a16:creationId xmlns:a16="http://schemas.microsoft.com/office/drawing/2014/main" id="{AA51E2F7-6758-4662-8420-58D4F08902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70000" y="2632075"/>
            <a:ext cx="7123113"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75370DA6-23EE-4245-8D59-2BE3CA11205A}"/>
              </a:ext>
            </a:extLst>
          </p:cNvPr>
          <p:cNvSpPr>
            <a:spLocks noGrp="1" noChangeArrowheads="1"/>
          </p:cNvSpPr>
          <p:nvPr>
            <p:ph type="title"/>
          </p:nvPr>
        </p:nvSpPr>
        <p:spPr>
          <a:xfrm>
            <a:off x="1108909" y="129252"/>
            <a:ext cx="7704137" cy="576262"/>
          </a:xfrm>
        </p:spPr>
        <p:txBody>
          <a:bodyPr/>
          <a:lstStyle/>
          <a:p>
            <a:pPr eaLnBrk="1" hangingPunct="1"/>
            <a:r>
              <a:rPr lang="en-US" altLang="en-US" dirty="0"/>
              <a:t>Shortest-Job-First (SJF) Scheduling</a:t>
            </a:r>
          </a:p>
        </p:txBody>
      </p:sp>
      <p:sp>
        <p:nvSpPr>
          <p:cNvPr id="27650" name="Rectangle 3">
            <a:extLst>
              <a:ext uri="{FF2B5EF4-FFF2-40B4-BE49-F238E27FC236}">
                <a16:creationId xmlns:a16="http://schemas.microsoft.com/office/drawing/2014/main" id="{823814F7-CEBB-4A55-80A1-4EA7BB1EEA9B}"/>
              </a:ext>
            </a:extLst>
          </p:cNvPr>
          <p:cNvSpPr>
            <a:spLocks noGrp="1" noChangeArrowheads="1"/>
          </p:cNvSpPr>
          <p:nvPr>
            <p:ph type="body" idx="1"/>
          </p:nvPr>
        </p:nvSpPr>
        <p:spPr>
          <a:xfrm>
            <a:off x="821093" y="1233488"/>
            <a:ext cx="6760325" cy="4345509"/>
          </a:xfrm>
        </p:spPr>
        <p:txBody>
          <a:bodyPr/>
          <a:lstStyle/>
          <a:p>
            <a:r>
              <a:rPr lang="en-US" altLang="en-US" dirty="0"/>
              <a:t>Associate with each process the length of its next CPU burst</a:t>
            </a:r>
          </a:p>
          <a:p>
            <a:pPr lvl="1"/>
            <a:r>
              <a:rPr lang="en-US" altLang="en-US" dirty="0"/>
              <a:t>Use these lengths to schedule the process with the shortest time</a:t>
            </a:r>
          </a:p>
          <a:p>
            <a:r>
              <a:rPr lang="en-US" altLang="en-US" dirty="0"/>
              <a:t>SJF is optimal – gives minimum average waiting time for a given set of processes</a:t>
            </a:r>
          </a:p>
          <a:p>
            <a:r>
              <a:rPr lang="en-US" altLang="en-US" dirty="0">
                <a:cs typeface="ＭＳ Ｐゴシック" charset="-128"/>
              </a:rPr>
              <a:t>Preemptive version called </a:t>
            </a:r>
            <a:r>
              <a:rPr lang="en-US" altLang="en-US" b="1" dirty="0">
                <a:solidFill>
                  <a:srgbClr val="006699"/>
                </a:solidFill>
                <a:latin typeface="+mj-lt"/>
              </a:rPr>
              <a:t>shortest-remaining-time-first</a:t>
            </a:r>
          </a:p>
          <a:p>
            <a:r>
              <a:rPr lang="en-US" altLang="en-US" dirty="0"/>
              <a:t>How do we determine the length of the next CPU burst?</a:t>
            </a:r>
          </a:p>
          <a:p>
            <a:pPr lvl="1"/>
            <a:r>
              <a:rPr lang="en-US" altLang="en-US" dirty="0"/>
              <a:t>Could ask the user</a:t>
            </a:r>
          </a:p>
          <a:p>
            <a:pPr lvl="1"/>
            <a:r>
              <a:rPr lang="en-US" altLang="en-US" dirty="0"/>
              <a:t>Estimate</a:t>
            </a:r>
          </a:p>
          <a:p>
            <a:pPr lvl="1"/>
            <a:endParaRPr lang="en-US" altLang="en-US" dirty="0"/>
          </a:p>
        </p:txBody>
      </p:sp>
    </p:spTree>
    <p:extLst>
      <p:ext uri="{BB962C8B-B14F-4D97-AF65-F5344CB8AC3E}">
        <p14:creationId xmlns:p14="http://schemas.microsoft.com/office/powerpoint/2010/main" val="413677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D5874AFB-A934-48C3-B837-CB30012F18C0}"/>
              </a:ext>
            </a:extLst>
          </p:cNvPr>
          <p:cNvSpPr>
            <a:spLocks noGrp="1" noChangeArrowheads="1"/>
          </p:cNvSpPr>
          <p:nvPr>
            <p:ph type="title"/>
          </p:nvPr>
        </p:nvSpPr>
        <p:spPr>
          <a:xfrm>
            <a:off x="457200" y="229606"/>
            <a:ext cx="8229600" cy="576262"/>
          </a:xfrm>
        </p:spPr>
        <p:txBody>
          <a:bodyPr/>
          <a:lstStyle/>
          <a:p>
            <a:pPr eaLnBrk="1" hangingPunct="1"/>
            <a:r>
              <a:rPr lang="en-US" altLang="en-US" dirty="0"/>
              <a:t>Example of SJF</a:t>
            </a:r>
          </a:p>
        </p:txBody>
      </p:sp>
      <p:sp>
        <p:nvSpPr>
          <p:cNvPr id="29698" name="Rectangle 36">
            <a:extLst>
              <a:ext uri="{FF2B5EF4-FFF2-40B4-BE49-F238E27FC236}">
                <a16:creationId xmlns:a16="http://schemas.microsoft.com/office/drawing/2014/main" id="{460FD1BF-5C0A-458E-A664-05111F8290F4}"/>
              </a:ext>
            </a:extLst>
          </p:cNvPr>
          <p:cNvSpPr>
            <a:spLocks noGrp="1" noChangeArrowheads="1"/>
          </p:cNvSpPr>
          <p:nvPr>
            <p:ph type="body" idx="1"/>
          </p:nvPr>
        </p:nvSpPr>
        <p:spPr>
          <a:noFill/>
        </p:spPr>
        <p:txBody>
          <a:bodyPr/>
          <a:lstStyle/>
          <a:p>
            <a:pPr>
              <a:buFont typeface="Monotype Sorts" pitchFamily="-84" charset="2"/>
              <a:buNone/>
              <a:tabLst>
                <a:tab pos="1600200" algn="ctr"/>
                <a:tab pos="3251200" algn="ctr"/>
                <a:tab pos="5140325" algn="ctr"/>
              </a:tabLst>
            </a:pPr>
            <a:r>
              <a:rPr lang="en-US" altLang="en-US" dirty="0"/>
              <a:t>	      	                </a:t>
            </a:r>
            <a:r>
              <a:rPr lang="en-US" altLang="en-US" u="sng" dirty="0" err="1"/>
              <a:t>Process</a:t>
            </a:r>
            <a:r>
              <a:rPr lang="en-US" altLang="en-US" u="sng" dirty="0" err="1">
                <a:solidFill>
                  <a:schemeClr val="bg1"/>
                </a:solidFill>
              </a:rPr>
              <a:t>Arriva</a:t>
            </a:r>
            <a:r>
              <a:rPr lang="en-US" altLang="en-US" u="sng" dirty="0">
                <a:solidFill>
                  <a:schemeClr val="bg1"/>
                </a:solidFill>
              </a:rPr>
              <a:t>	l Time</a:t>
            </a:r>
            <a:r>
              <a:rPr lang="en-US" altLang="en-US" dirty="0"/>
              <a:t>	</a:t>
            </a:r>
            <a:r>
              <a:rPr lang="en-US" altLang="en-US" u="sng" dirty="0"/>
              <a:t>Burst Time</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1</a:t>
            </a:r>
            <a:r>
              <a:rPr lang="en-US" altLang="en-US" dirty="0"/>
              <a:t>	</a:t>
            </a:r>
            <a:r>
              <a:rPr lang="en-US" altLang="en-US" dirty="0">
                <a:solidFill>
                  <a:schemeClr val="bg1"/>
                </a:solidFill>
              </a:rPr>
              <a:t>0.0</a:t>
            </a:r>
            <a:r>
              <a:rPr lang="en-US" altLang="en-US" dirty="0"/>
              <a:t>	6</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2 	</a:t>
            </a:r>
            <a:r>
              <a:rPr lang="en-US" altLang="en-US" dirty="0">
                <a:solidFill>
                  <a:schemeClr val="bg1"/>
                </a:solidFill>
              </a:rPr>
              <a:t>2.0</a:t>
            </a:r>
            <a:r>
              <a:rPr lang="en-US" altLang="en-US" dirty="0"/>
              <a:t>	8</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3</a:t>
            </a:r>
            <a:r>
              <a:rPr lang="en-US" altLang="en-US" dirty="0"/>
              <a:t>	</a:t>
            </a:r>
            <a:r>
              <a:rPr lang="en-US" altLang="en-US" dirty="0">
                <a:solidFill>
                  <a:schemeClr val="bg1"/>
                </a:solidFill>
              </a:rPr>
              <a:t>4.0</a:t>
            </a:r>
            <a:r>
              <a:rPr lang="en-US" altLang="en-US" dirty="0"/>
              <a:t>	7</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4</a:t>
            </a:r>
            <a:r>
              <a:rPr lang="en-US" altLang="en-US" dirty="0"/>
              <a:t>	</a:t>
            </a:r>
            <a:r>
              <a:rPr lang="en-US" altLang="en-US" dirty="0">
                <a:solidFill>
                  <a:schemeClr val="bg1"/>
                </a:solidFill>
              </a:rPr>
              <a:t>5.0</a:t>
            </a:r>
            <a:r>
              <a:rPr lang="en-US" altLang="en-US" dirty="0"/>
              <a:t>	3</a:t>
            </a:r>
          </a:p>
          <a:p>
            <a:pPr>
              <a:buFont typeface="Monotype Sorts" pitchFamily="-84" charset="2"/>
              <a:buNone/>
              <a:tabLst>
                <a:tab pos="1600200" algn="ctr"/>
                <a:tab pos="3251200" algn="ctr"/>
                <a:tab pos="5140325" algn="ctr"/>
              </a:tabLst>
            </a:pPr>
            <a:endParaRPr lang="en-US" altLang="en-US" dirty="0"/>
          </a:p>
          <a:p>
            <a:pPr>
              <a:tabLst>
                <a:tab pos="1600200" algn="ctr"/>
                <a:tab pos="3251200" algn="ctr"/>
                <a:tab pos="5140325" algn="ctr"/>
              </a:tabLst>
            </a:pPr>
            <a:r>
              <a:rPr lang="en-US" altLang="en-US" dirty="0"/>
              <a:t>SJF scheduling chart</a:t>
            </a:r>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buFont typeface="Monotype Sorts" pitchFamily="-84" charset="2"/>
              <a:buNone/>
              <a:tabLst>
                <a:tab pos="1600200" algn="ctr"/>
                <a:tab pos="3251200" algn="ctr"/>
                <a:tab pos="5140325" algn="ctr"/>
              </a:tabLst>
            </a:pPr>
            <a:endParaRPr lang="en-US" altLang="en-US" dirty="0"/>
          </a:p>
          <a:p>
            <a:pPr>
              <a:tabLst>
                <a:tab pos="1600200" algn="ctr"/>
                <a:tab pos="3251200" algn="ctr"/>
                <a:tab pos="5140325" algn="ctr"/>
              </a:tabLst>
            </a:pPr>
            <a:r>
              <a:rPr lang="en-US" altLang="en-US" dirty="0"/>
              <a:t>Average waiting time = (3 + 16 + 9 + 0) / 4 = 7</a:t>
            </a:r>
            <a:endParaRPr lang="en-US" altLang="en-US" i="1" baseline="-25000" dirty="0"/>
          </a:p>
        </p:txBody>
      </p:sp>
      <p:pic>
        <p:nvPicPr>
          <p:cNvPr id="29699" name="Picture 1">
            <a:extLst>
              <a:ext uri="{FF2B5EF4-FFF2-40B4-BE49-F238E27FC236}">
                <a16:creationId xmlns:a16="http://schemas.microsoft.com/office/drawing/2014/main" id="{AD4AB8A1-1681-46C1-BDAD-E7E14E963D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87463" y="4076700"/>
            <a:ext cx="679608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E841C6C2-8CFF-4FDC-A9E1-6B260CB17106}"/>
              </a:ext>
            </a:extLst>
          </p:cNvPr>
          <p:cNvSpPr>
            <a:spLocks noGrp="1" noChangeArrowheads="1"/>
          </p:cNvSpPr>
          <p:nvPr>
            <p:ph type="title"/>
          </p:nvPr>
        </p:nvSpPr>
        <p:spPr>
          <a:xfrm>
            <a:off x="1358420" y="163952"/>
            <a:ext cx="7594600" cy="576262"/>
          </a:xfrm>
        </p:spPr>
        <p:txBody>
          <a:bodyPr/>
          <a:lstStyle/>
          <a:p>
            <a:pPr eaLnBrk="1" hangingPunct="1"/>
            <a:r>
              <a:rPr lang="en-US" altLang="en-US" sz="3000" dirty="0"/>
              <a:t>Example of Shortest-remaining-time-first</a:t>
            </a:r>
          </a:p>
        </p:txBody>
      </p:sp>
      <p:sp>
        <p:nvSpPr>
          <p:cNvPr id="19459" name="Rectangle 36">
            <a:extLst>
              <a:ext uri="{FF2B5EF4-FFF2-40B4-BE49-F238E27FC236}">
                <a16:creationId xmlns:a16="http://schemas.microsoft.com/office/drawing/2014/main" id="{F6B280F4-20CD-4AA5-887B-A75AC06E0F7C}"/>
              </a:ext>
            </a:extLst>
          </p:cNvPr>
          <p:cNvSpPr>
            <a:spLocks noGrp="1" noChangeArrowheads="1"/>
          </p:cNvSpPr>
          <p:nvPr>
            <p:ph type="body" idx="1"/>
          </p:nvPr>
        </p:nvSpPr>
        <p:spPr>
          <a:xfrm>
            <a:off x="802433" y="1233488"/>
            <a:ext cx="7707085" cy="4530725"/>
          </a:xfrm>
        </p:spPr>
        <p:txBody>
          <a:bodyPr/>
          <a:lstStyle/>
          <a:p>
            <a:pPr>
              <a:tabLst>
                <a:tab pos="1601312" algn="ctr"/>
                <a:tab pos="3252629" algn="ctr"/>
                <a:tab pos="5141754" algn="ctr"/>
              </a:tabLst>
              <a:defRPr/>
            </a:pPr>
            <a:r>
              <a:rPr lang="en-US" altLang="en-US" dirty="0">
                <a:cs typeface="ＭＳ Ｐゴシック" charset="-128"/>
              </a:rPr>
              <a:t>Now we add the concepts of varying arrival times and preemption to the analysis</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u="sng" dirty="0" err="1">
                <a:cs typeface="ＭＳ Ｐゴシック" charset="-128"/>
              </a:rPr>
              <a:t>Process</a:t>
            </a:r>
            <a:r>
              <a:rPr lang="en-US" altLang="en-US" u="sng" dirty="0" err="1">
                <a:solidFill>
                  <a:schemeClr val="bg1"/>
                </a:solidFill>
                <a:cs typeface="ＭＳ Ｐゴシック" charset="-128"/>
              </a:rPr>
              <a:t>A</a:t>
            </a:r>
            <a:r>
              <a:rPr lang="en-US" altLang="en-US" u="sng" dirty="0">
                <a:solidFill>
                  <a:schemeClr val="bg1"/>
                </a:solidFill>
                <a:cs typeface="ＭＳ Ｐゴシック" charset="-128"/>
              </a:rPr>
              <a:t>	</a:t>
            </a:r>
            <a:r>
              <a:rPr lang="en-US" altLang="en-US" u="sng" dirty="0" err="1">
                <a:solidFill>
                  <a:schemeClr val="bg1"/>
                </a:solidFill>
                <a:cs typeface="ＭＳ Ｐゴシック" charset="-128"/>
              </a:rPr>
              <a:t>arri</a:t>
            </a:r>
            <a:r>
              <a:rPr lang="en-US" altLang="en-US" u="sng" dirty="0">
                <a:solidFill>
                  <a:schemeClr val="bg1"/>
                </a:solidFill>
                <a:cs typeface="ＭＳ Ｐゴシック" charset="-128"/>
              </a:rPr>
              <a:t> </a:t>
            </a:r>
            <a:r>
              <a:rPr lang="en-US" altLang="en-US" i="1" u="sng" dirty="0">
                <a:cs typeface="ＭＳ Ｐゴシック" charset="-128"/>
              </a:rPr>
              <a:t>Arrival </a:t>
            </a:r>
            <a:r>
              <a:rPr lang="en-US" altLang="en-US" u="sng" dirty="0" err="1">
                <a:cs typeface="ＭＳ Ｐゴシック" charset="-128"/>
              </a:rPr>
              <a:t>Time</a:t>
            </a:r>
            <a:r>
              <a:rPr lang="en-US" altLang="en-US" u="sng" dirty="0" err="1">
                <a:solidFill>
                  <a:schemeClr val="bg1"/>
                </a:solidFill>
                <a:cs typeface="ＭＳ Ｐゴシック" charset="-128"/>
              </a:rPr>
              <a:t>T</a:t>
            </a:r>
            <a:r>
              <a:rPr lang="en-US" altLang="en-US" dirty="0">
                <a:cs typeface="ＭＳ Ｐゴシック" charset="-128"/>
              </a:rPr>
              <a:t>	</a:t>
            </a:r>
            <a:r>
              <a:rPr lang="en-US" altLang="en-US" u="sng" dirty="0">
                <a:cs typeface="ＭＳ Ｐゴシック" charset="-128"/>
              </a:rPr>
              <a:t>Burst Time</a:t>
            </a:r>
            <a:endParaRPr lang="en-US" altLang="en-US" dirty="0">
              <a:cs typeface="ＭＳ Ｐゴシック" charset="-128"/>
            </a:endParaRP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1</a:t>
            </a:r>
            <a:r>
              <a:rPr lang="en-US" altLang="en-US" dirty="0">
                <a:cs typeface="ＭＳ Ｐゴシック" charset="-128"/>
              </a:rPr>
              <a:t>	</a:t>
            </a:r>
            <a:r>
              <a:rPr lang="en-US" altLang="en-US" dirty="0">
                <a:solidFill>
                  <a:srgbClr val="000000"/>
                </a:solidFill>
                <a:cs typeface="ＭＳ Ｐゴシック" charset="-128"/>
              </a:rPr>
              <a:t>0</a:t>
            </a:r>
            <a:r>
              <a:rPr lang="en-US" altLang="en-US" dirty="0">
                <a:cs typeface="ＭＳ Ｐゴシック" charset="-128"/>
              </a:rPr>
              <a:t>	8</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2 	</a:t>
            </a:r>
            <a:r>
              <a:rPr lang="en-US" altLang="en-US" dirty="0">
                <a:solidFill>
                  <a:srgbClr val="000000"/>
                </a:solidFill>
                <a:cs typeface="ＭＳ Ｐゴシック" charset="-128"/>
              </a:rPr>
              <a:t>1</a:t>
            </a:r>
            <a:r>
              <a:rPr lang="en-US" altLang="en-US" dirty="0">
                <a:cs typeface="ＭＳ Ｐゴシック" charset="-128"/>
              </a:rPr>
              <a:t>	4</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3</a:t>
            </a:r>
            <a:r>
              <a:rPr lang="en-US" altLang="en-US" dirty="0">
                <a:cs typeface="ＭＳ Ｐゴシック" charset="-128"/>
              </a:rPr>
              <a:t>	</a:t>
            </a:r>
            <a:r>
              <a:rPr lang="en-US" altLang="en-US" dirty="0">
                <a:solidFill>
                  <a:srgbClr val="000000"/>
                </a:solidFill>
                <a:cs typeface="ＭＳ Ｐゴシック" charset="-128"/>
              </a:rPr>
              <a:t>2</a:t>
            </a:r>
            <a:r>
              <a:rPr lang="en-US" altLang="en-US" dirty="0">
                <a:cs typeface="ＭＳ Ｐゴシック" charset="-128"/>
              </a:rPr>
              <a:t>	9</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4</a:t>
            </a:r>
            <a:r>
              <a:rPr lang="en-US" altLang="en-US" dirty="0">
                <a:cs typeface="ＭＳ Ｐゴシック" charset="-128"/>
              </a:rPr>
              <a:t>	</a:t>
            </a:r>
            <a:r>
              <a:rPr lang="en-US" altLang="en-US" dirty="0">
                <a:solidFill>
                  <a:srgbClr val="000000"/>
                </a:solidFill>
                <a:cs typeface="ＭＳ Ｐゴシック" charset="-128"/>
              </a:rPr>
              <a:t>3</a:t>
            </a:r>
            <a:r>
              <a:rPr lang="en-US" altLang="en-US" dirty="0">
                <a:cs typeface="ＭＳ Ｐゴシック" charset="-128"/>
              </a:rPr>
              <a:t>	5</a:t>
            </a:r>
          </a:p>
          <a:p>
            <a:pPr>
              <a:tabLst>
                <a:tab pos="1601312" algn="ctr"/>
                <a:tab pos="3252629" algn="ctr"/>
                <a:tab pos="5141754" algn="ctr"/>
              </a:tabLst>
              <a:defRPr/>
            </a:pPr>
            <a:r>
              <a:rPr lang="en-US" altLang="en-US" i="1" dirty="0">
                <a:cs typeface="ＭＳ Ｐゴシック" charset="-128"/>
              </a:rPr>
              <a:t>Preemptive </a:t>
            </a:r>
            <a:r>
              <a:rPr lang="en-US" altLang="en-US" dirty="0">
                <a:cs typeface="ＭＳ Ｐゴシック" charset="-128"/>
              </a:rPr>
              <a:t>SJF Gantt Chart</a:t>
            </a:r>
          </a:p>
          <a:p>
            <a:pPr>
              <a:tabLst>
                <a:tab pos="1601312" algn="ctr"/>
                <a:tab pos="3252629" algn="ctr"/>
                <a:tab pos="5141754" algn="ctr"/>
              </a:tabLst>
              <a:defRPr/>
            </a:pPr>
            <a:endParaRPr lang="en-US" altLang="en-US" dirty="0">
              <a:cs typeface="ＭＳ Ｐゴシック" charset="-128"/>
            </a:endParaRPr>
          </a:p>
          <a:p>
            <a:pPr>
              <a:tabLst>
                <a:tab pos="1601312" algn="ctr"/>
                <a:tab pos="3252629" algn="ctr"/>
                <a:tab pos="5141754" algn="ctr"/>
              </a:tabLst>
              <a:defRPr/>
            </a:pPr>
            <a:endParaRPr lang="en-US" altLang="en-US" dirty="0">
              <a:cs typeface="ＭＳ Ｐゴシック" charset="-128"/>
            </a:endParaRPr>
          </a:p>
          <a:p>
            <a:pPr marL="0" indent="0">
              <a:buFont typeface="Monotype Sorts" pitchFamily="-84" charset="2"/>
              <a:buNone/>
              <a:tabLst>
                <a:tab pos="1601312" algn="ctr"/>
                <a:tab pos="3252629" algn="ctr"/>
                <a:tab pos="5141754" algn="ctr"/>
              </a:tabLst>
              <a:defRPr/>
            </a:pPr>
            <a:endParaRPr lang="en-US" altLang="en-US" dirty="0">
              <a:cs typeface="ＭＳ Ｐゴシック" charset="-128"/>
            </a:endParaRPr>
          </a:p>
          <a:p>
            <a:pPr>
              <a:tabLst>
                <a:tab pos="1601312" algn="ctr"/>
                <a:tab pos="3252629" algn="ctr"/>
                <a:tab pos="5141754" algn="ctr"/>
              </a:tabLst>
              <a:defRPr/>
            </a:pPr>
            <a:r>
              <a:rPr lang="en-US" altLang="en-US" dirty="0">
                <a:cs typeface="ＭＳ Ｐゴシック" charset="-128"/>
              </a:rPr>
              <a:t>Average waiting time = [(10-1)+(1-1)+(17-2)+(5-3)]/4 = 26/4 = 6.5</a:t>
            </a:r>
          </a:p>
          <a:p>
            <a:pPr>
              <a:tabLst>
                <a:tab pos="1601312" algn="ctr"/>
                <a:tab pos="3252629" algn="ctr"/>
                <a:tab pos="5141754" algn="ctr"/>
              </a:tabLst>
              <a:defRPr/>
            </a:pPr>
            <a:endParaRPr lang="en-US" altLang="en-US" i="1" baseline="-25000" dirty="0">
              <a:cs typeface="ＭＳ Ｐゴシック" charset="-128"/>
            </a:endParaRPr>
          </a:p>
          <a:p>
            <a:pPr>
              <a:buFont typeface="Monotype Sorts" pitchFamily="-84" charset="2"/>
              <a:buNone/>
              <a:tabLst>
                <a:tab pos="1601312" algn="ctr"/>
                <a:tab pos="3252629" algn="ctr"/>
                <a:tab pos="5141754" algn="ctr"/>
              </a:tabLst>
              <a:defRPr/>
            </a:pPr>
            <a:endParaRPr lang="en-US" altLang="en-US" i="1" baseline="-25000" dirty="0">
              <a:cs typeface="ＭＳ Ｐゴシック" charset="-128"/>
            </a:endParaRPr>
          </a:p>
        </p:txBody>
      </p:sp>
      <p:pic>
        <p:nvPicPr>
          <p:cNvPr id="37891" name="Picture 1">
            <a:extLst>
              <a:ext uri="{FF2B5EF4-FFF2-40B4-BE49-F238E27FC236}">
                <a16:creationId xmlns:a16="http://schemas.microsoft.com/office/drawing/2014/main" id="{100802A9-2833-4519-B21E-A1B2D0AF97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6213" y="4284663"/>
            <a:ext cx="6535737"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0C539CA8-5BE8-4B08-A540-B4382F3C2212}"/>
              </a:ext>
            </a:extLst>
          </p:cNvPr>
          <p:cNvSpPr>
            <a:spLocks noGrp="1" noChangeArrowheads="1"/>
          </p:cNvSpPr>
          <p:nvPr>
            <p:ph type="title"/>
          </p:nvPr>
        </p:nvSpPr>
        <p:spPr>
          <a:xfrm>
            <a:off x="457200" y="153418"/>
            <a:ext cx="8229600" cy="576262"/>
          </a:xfrm>
        </p:spPr>
        <p:txBody>
          <a:bodyPr/>
          <a:lstStyle/>
          <a:p>
            <a:pPr eaLnBrk="1" hangingPunct="1"/>
            <a:r>
              <a:rPr lang="en-US" altLang="en-US" dirty="0"/>
              <a:t>Round Robin (RR)</a:t>
            </a:r>
          </a:p>
        </p:txBody>
      </p:sp>
      <p:sp>
        <p:nvSpPr>
          <p:cNvPr id="39938" name="Rectangle 3">
            <a:extLst>
              <a:ext uri="{FF2B5EF4-FFF2-40B4-BE49-F238E27FC236}">
                <a16:creationId xmlns:a16="http://schemas.microsoft.com/office/drawing/2014/main" id="{8A6C6617-67BF-4484-A025-320FA2994436}"/>
              </a:ext>
            </a:extLst>
          </p:cNvPr>
          <p:cNvSpPr>
            <a:spLocks noGrp="1" noChangeArrowheads="1"/>
          </p:cNvSpPr>
          <p:nvPr>
            <p:ph type="body" idx="1"/>
          </p:nvPr>
        </p:nvSpPr>
        <p:spPr>
          <a:xfrm>
            <a:off x="811763" y="1058277"/>
            <a:ext cx="7244217" cy="4381822"/>
          </a:xfrm>
        </p:spPr>
        <p:txBody>
          <a:bodyPr/>
          <a:lstStyle/>
          <a:p>
            <a:r>
              <a:rPr lang="en-US" altLang="en-US" dirty="0"/>
              <a:t>Each process gets a small unit of CPU time (</a:t>
            </a:r>
            <a:r>
              <a:rPr lang="en-US" altLang="en-US" b="1" dirty="0">
                <a:solidFill>
                  <a:srgbClr val="006699"/>
                </a:solidFill>
                <a:latin typeface="+mj-lt"/>
              </a:rPr>
              <a:t>time quantum </a:t>
            </a:r>
            <a:r>
              <a:rPr lang="en-US" altLang="en-US" i="1" dirty="0"/>
              <a:t>q</a:t>
            </a:r>
            <a:r>
              <a:rPr lang="en-US" altLang="en-US" dirty="0"/>
              <a:t>), usually 10-100 milliseconds.  After this time has elapsed, the process is preempted and added to the end of the ready queue.</a:t>
            </a:r>
          </a:p>
          <a:p>
            <a:r>
              <a:rPr lang="en-US" altLang="en-US" dirty="0"/>
              <a:t>If there are </a:t>
            </a:r>
            <a:r>
              <a:rPr lang="en-US" altLang="en-US" i="1" dirty="0"/>
              <a:t>n</a:t>
            </a:r>
            <a:r>
              <a:rPr lang="en-US" altLang="en-US" dirty="0"/>
              <a:t> processes in the ready queue and the time quantum is </a:t>
            </a:r>
            <a:r>
              <a:rPr lang="en-US" altLang="en-US" i="1" dirty="0"/>
              <a:t>q</a:t>
            </a:r>
            <a:r>
              <a:rPr lang="en-US" altLang="en-US" dirty="0"/>
              <a:t>, then each process gets 1/</a:t>
            </a:r>
            <a:r>
              <a:rPr lang="en-US" altLang="en-US" i="1" dirty="0"/>
              <a:t>n</a:t>
            </a:r>
            <a:r>
              <a:rPr lang="en-US" altLang="en-US" dirty="0"/>
              <a:t> of the CPU time in chunks of at most </a:t>
            </a:r>
            <a:r>
              <a:rPr lang="en-US" altLang="en-US" i="1" dirty="0"/>
              <a:t>q</a:t>
            </a:r>
            <a:r>
              <a:rPr lang="en-US" altLang="en-US" dirty="0"/>
              <a:t> time units at once.  No process waits more than (</a:t>
            </a:r>
            <a:r>
              <a:rPr lang="en-US" altLang="en-US" i="1" dirty="0"/>
              <a:t>n</a:t>
            </a:r>
            <a:r>
              <a:rPr lang="en-US" altLang="en-US" dirty="0"/>
              <a:t>-1)</a:t>
            </a:r>
            <a:r>
              <a:rPr lang="en-US" altLang="en-US" i="1" dirty="0"/>
              <a:t>q </a:t>
            </a:r>
            <a:r>
              <a:rPr lang="en-US" altLang="en-US" dirty="0"/>
              <a:t>time units.</a:t>
            </a:r>
          </a:p>
          <a:p>
            <a:r>
              <a:rPr lang="en-US" altLang="en-US" dirty="0"/>
              <a:t>Timer interrupts every quantum to schedule next process</a:t>
            </a:r>
          </a:p>
          <a:p>
            <a:r>
              <a:rPr lang="en-US" altLang="en-US" dirty="0"/>
              <a:t>Performance</a:t>
            </a:r>
          </a:p>
          <a:p>
            <a:pPr lvl="1"/>
            <a:r>
              <a:rPr lang="en-US" altLang="en-US" i="1" dirty="0"/>
              <a:t>q</a:t>
            </a:r>
            <a:r>
              <a:rPr lang="en-US" altLang="en-US" dirty="0"/>
              <a:t> large </a:t>
            </a:r>
            <a:r>
              <a:rPr lang="en-US" altLang="en-US" dirty="0">
                <a:sym typeface="Symbol" panose="05050102010706020507" pitchFamily="18" charset="2"/>
              </a:rPr>
              <a:t> FIFO</a:t>
            </a:r>
          </a:p>
          <a:p>
            <a:pPr lvl="1"/>
            <a:r>
              <a:rPr lang="en-US" altLang="en-US" i="1" dirty="0">
                <a:sym typeface="Symbol" panose="05050102010706020507" pitchFamily="18" charset="2"/>
              </a:rPr>
              <a:t>q </a:t>
            </a:r>
            <a:r>
              <a:rPr lang="en-US" altLang="en-US" dirty="0">
                <a:sym typeface="Symbol" panose="05050102010706020507" pitchFamily="18" charset="2"/>
              </a:rPr>
              <a:t>small  </a:t>
            </a:r>
            <a:r>
              <a:rPr lang="en-US" altLang="en-US" i="1" dirty="0">
                <a:sym typeface="Symbol" panose="05050102010706020507" pitchFamily="18" charset="2"/>
              </a:rPr>
              <a:t>q </a:t>
            </a:r>
            <a:r>
              <a:rPr lang="en-US" altLang="en-US" dirty="0">
                <a:sym typeface="Symbol" panose="05050102010706020507" pitchFamily="18" charset="2"/>
              </a:rPr>
              <a:t>must be large with respect to context switch, otherwise overhead is too high</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6DF101FA-59C2-4431-9504-FC73D47453BC}"/>
              </a:ext>
            </a:extLst>
          </p:cNvPr>
          <p:cNvSpPr>
            <a:spLocks noGrp="1" noChangeArrowheads="1"/>
          </p:cNvSpPr>
          <p:nvPr>
            <p:ph type="title"/>
          </p:nvPr>
        </p:nvSpPr>
        <p:spPr>
          <a:xfrm>
            <a:off x="979833" y="86668"/>
            <a:ext cx="8418610" cy="647700"/>
          </a:xfrm>
        </p:spPr>
        <p:txBody>
          <a:bodyPr/>
          <a:lstStyle/>
          <a:p>
            <a:pPr eaLnBrk="1" hangingPunct="1"/>
            <a:r>
              <a:rPr lang="en-US" altLang="en-US" dirty="0"/>
              <a:t>Example of RR with Time Quantum = 4</a:t>
            </a:r>
          </a:p>
        </p:txBody>
      </p:sp>
      <p:sp>
        <p:nvSpPr>
          <p:cNvPr id="41986" name="Rectangle 3">
            <a:extLst>
              <a:ext uri="{FF2B5EF4-FFF2-40B4-BE49-F238E27FC236}">
                <a16:creationId xmlns:a16="http://schemas.microsoft.com/office/drawing/2014/main" id="{E17EE130-D776-4D6D-84E6-F464A160ACBF}"/>
              </a:ext>
            </a:extLst>
          </p:cNvPr>
          <p:cNvSpPr>
            <a:spLocks noGrp="1" noChangeArrowheads="1"/>
          </p:cNvSpPr>
          <p:nvPr>
            <p:ph type="body" idx="1"/>
          </p:nvPr>
        </p:nvSpPr>
        <p:spPr>
          <a:xfrm>
            <a:off x="954087" y="1193799"/>
            <a:ext cx="7460707" cy="4639841"/>
          </a:xfrm>
        </p:spPr>
        <p:txBody>
          <a:bodyPr/>
          <a:lstStyle/>
          <a:p>
            <a:pPr>
              <a:lnSpc>
                <a:spcPct val="90000"/>
              </a:lnSpc>
              <a:buFont typeface="Monotype Sorts" pitchFamily="-84" charset="2"/>
              <a:buNone/>
              <a:tabLst>
                <a:tab pos="2219325" algn="ctr"/>
                <a:tab pos="3994150" algn="ctr"/>
              </a:tabLst>
            </a:pPr>
            <a:r>
              <a:rPr lang="en-US" altLang="en-US" dirty="0"/>
              <a:t>		</a:t>
            </a:r>
            <a:r>
              <a:rPr lang="en-US" altLang="en-US" u="sng" dirty="0"/>
              <a:t>Process</a:t>
            </a:r>
            <a:r>
              <a:rPr lang="en-US" altLang="en-US" dirty="0"/>
              <a:t>	</a:t>
            </a:r>
            <a:r>
              <a:rPr lang="en-US" altLang="en-US" u="sng" dirty="0"/>
              <a:t>Burst Time</a:t>
            </a:r>
          </a:p>
          <a:p>
            <a:pPr>
              <a:lnSpc>
                <a:spcPct val="90000"/>
              </a:lnSpc>
              <a:buFont typeface="Monotype Sorts" pitchFamily="-84" charset="2"/>
              <a:buNone/>
              <a:tabLst>
                <a:tab pos="2219325" algn="ctr"/>
                <a:tab pos="3994150" algn="ctr"/>
              </a:tabLst>
            </a:pPr>
            <a:r>
              <a:rPr lang="en-US" altLang="en-US" i="1" dirty="0"/>
              <a:t>		P</a:t>
            </a:r>
            <a:r>
              <a:rPr lang="en-US" altLang="en-US" i="1" baseline="-25000" dirty="0"/>
              <a:t>1	</a:t>
            </a:r>
            <a:r>
              <a:rPr lang="en-US" altLang="en-US" dirty="0"/>
              <a:t>24</a:t>
            </a:r>
          </a:p>
          <a:p>
            <a:pPr>
              <a:lnSpc>
                <a:spcPct val="90000"/>
              </a:lnSpc>
              <a:buFont typeface="Monotype Sorts" pitchFamily="-84" charset="2"/>
              <a:buNone/>
              <a:tabLst>
                <a:tab pos="2219325" algn="ctr"/>
                <a:tab pos="3994150" algn="ctr"/>
              </a:tabLst>
            </a:pPr>
            <a:r>
              <a:rPr lang="en-US" altLang="en-US" dirty="0"/>
              <a:t>		 </a:t>
            </a:r>
            <a:r>
              <a:rPr lang="en-US" altLang="en-US" i="1" dirty="0"/>
              <a:t>P</a:t>
            </a:r>
            <a:r>
              <a:rPr lang="en-US" altLang="en-US" i="1" baseline="-25000" dirty="0"/>
              <a:t>2	 </a:t>
            </a:r>
            <a:r>
              <a:rPr lang="en-US" altLang="en-US" dirty="0"/>
              <a:t>3</a:t>
            </a:r>
          </a:p>
          <a:p>
            <a:pPr>
              <a:lnSpc>
                <a:spcPct val="90000"/>
              </a:lnSpc>
              <a:buFont typeface="Monotype Sorts" pitchFamily="-84" charset="2"/>
              <a:buNone/>
              <a:tabLst>
                <a:tab pos="2219325" algn="ctr"/>
                <a:tab pos="3994150" algn="ctr"/>
              </a:tabLst>
            </a:pPr>
            <a:r>
              <a:rPr lang="en-US" altLang="en-US" dirty="0"/>
              <a:t>		 </a:t>
            </a:r>
            <a:r>
              <a:rPr lang="en-US" altLang="en-US" i="1" dirty="0"/>
              <a:t>P</a:t>
            </a:r>
            <a:r>
              <a:rPr lang="en-US" altLang="en-US" i="1" baseline="-25000" dirty="0"/>
              <a:t>3	</a:t>
            </a:r>
            <a:r>
              <a:rPr lang="en-US" altLang="en-US" dirty="0"/>
              <a:t>3	</a:t>
            </a:r>
          </a:p>
          <a:p>
            <a:pPr>
              <a:lnSpc>
                <a:spcPct val="90000"/>
              </a:lnSpc>
              <a:tabLst>
                <a:tab pos="2219325" algn="ctr"/>
                <a:tab pos="3994150" algn="ctr"/>
              </a:tabLst>
            </a:pPr>
            <a:r>
              <a:rPr lang="en-US" altLang="en-US" dirty="0"/>
              <a:t>The Gantt chart is: </a:t>
            </a:r>
            <a:br>
              <a:rPr lang="en-US" altLang="en-US" dirty="0"/>
            </a:br>
            <a:br>
              <a:rPr lang="en-US" altLang="en-US" dirty="0"/>
            </a:br>
            <a:br>
              <a:rPr lang="en-US" altLang="en-US" dirty="0"/>
            </a:br>
            <a:br>
              <a:rPr lang="en-US" altLang="en-US" dirty="0"/>
            </a:br>
            <a:endParaRPr lang="en-US" altLang="en-US" dirty="0"/>
          </a:p>
          <a:p>
            <a:pPr>
              <a:lnSpc>
                <a:spcPct val="90000"/>
              </a:lnSpc>
              <a:tabLst>
                <a:tab pos="2219325" algn="ctr"/>
                <a:tab pos="3994150" algn="ctr"/>
              </a:tabLst>
            </a:pPr>
            <a:r>
              <a:rPr lang="en-US" altLang="en-US" dirty="0"/>
              <a:t>Typically, higher average turnaround than SJF, but better </a:t>
            </a:r>
            <a:r>
              <a:rPr lang="en-US" altLang="en-US" b="1" i="1" dirty="0"/>
              <a:t>response</a:t>
            </a:r>
          </a:p>
          <a:p>
            <a:pPr>
              <a:lnSpc>
                <a:spcPct val="90000"/>
              </a:lnSpc>
              <a:tabLst>
                <a:tab pos="2219325" algn="ctr"/>
                <a:tab pos="3994150" algn="ctr"/>
              </a:tabLst>
            </a:pPr>
            <a:r>
              <a:rPr lang="en-US" altLang="en-US" dirty="0"/>
              <a:t>q should be large compared to context switch time</a:t>
            </a:r>
          </a:p>
          <a:p>
            <a:pPr lvl="1">
              <a:lnSpc>
                <a:spcPct val="90000"/>
              </a:lnSpc>
              <a:tabLst>
                <a:tab pos="2219325" algn="ctr"/>
                <a:tab pos="3994150" algn="ctr"/>
              </a:tabLst>
            </a:pPr>
            <a:r>
              <a:rPr lang="en-US" altLang="en-US" dirty="0"/>
              <a:t>q usually 10 milliseconds  to 100 milliseconds, </a:t>
            </a:r>
          </a:p>
          <a:p>
            <a:pPr lvl="1">
              <a:lnSpc>
                <a:spcPct val="90000"/>
              </a:lnSpc>
              <a:tabLst>
                <a:tab pos="2219325" algn="ctr"/>
                <a:tab pos="3994150" algn="ctr"/>
              </a:tabLst>
            </a:pPr>
            <a:r>
              <a:rPr lang="en-US" altLang="en-US" dirty="0"/>
              <a:t>Context switch &lt; 10 microseconds</a:t>
            </a:r>
          </a:p>
        </p:txBody>
      </p:sp>
      <p:pic>
        <p:nvPicPr>
          <p:cNvPr id="41987" name="Picture 1">
            <a:extLst>
              <a:ext uri="{FF2B5EF4-FFF2-40B4-BE49-F238E27FC236}">
                <a16:creationId xmlns:a16="http://schemas.microsoft.com/office/drawing/2014/main" id="{0835376E-2FE4-439A-B19A-4C86254AE5E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8588" y="2926442"/>
            <a:ext cx="6770687"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14D05664-D904-4350-AFC8-65EA9CF0431F}"/>
              </a:ext>
            </a:extLst>
          </p:cNvPr>
          <p:cNvSpPr>
            <a:spLocks noGrp="1" noChangeArrowheads="1"/>
          </p:cNvSpPr>
          <p:nvPr>
            <p:ph type="title"/>
          </p:nvPr>
        </p:nvSpPr>
        <p:spPr>
          <a:xfrm>
            <a:off x="1285078" y="183273"/>
            <a:ext cx="7829550" cy="525462"/>
          </a:xfrm>
        </p:spPr>
        <p:txBody>
          <a:bodyPr/>
          <a:lstStyle/>
          <a:p>
            <a:pPr eaLnBrk="1" hangingPunct="1"/>
            <a:r>
              <a:rPr lang="en-US" altLang="en-US" sz="3000" dirty="0"/>
              <a:t>Time Quantum and Context Switch Time</a:t>
            </a:r>
          </a:p>
        </p:txBody>
      </p:sp>
      <p:pic>
        <p:nvPicPr>
          <p:cNvPr id="44034" name="Picture 1">
            <a:extLst>
              <a:ext uri="{FF2B5EF4-FFF2-40B4-BE49-F238E27FC236}">
                <a16:creationId xmlns:a16="http://schemas.microsoft.com/office/drawing/2014/main" id="{3018707B-932C-4506-B190-526E13C485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68450" y="1890713"/>
            <a:ext cx="6630988"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97EB9085-4F50-4C0E-A2E6-8B8193DC54B9}"/>
              </a:ext>
            </a:extLst>
          </p:cNvPr>
          <p:cNvSpPr>
            <a:spLocks noGrp="1" noChangeArrowheads="1"/>
          </p:cNvSpPr>
          <p:nvPr>
            <p:ph type="title"/>
          </p:nvPr>
        </p:nvSpPr>
        <p:spPr>
          <a:xfrm>
            <a:off x="963613" y="229606"/>
            <a:ext cx="7723187" cy="576262"/>
          </a:xfrm>
        </p:spPr>
        <p:txBody>
          <a:bodyPr/>
          <a:lstStyle/>
          <a:p>
            <a:pPr eaLnBrk="1" hangingPunct="1"/>
            <a:r>
              <a:rPr lang="en-US" altLang="en-US" dirty="0"/>
              <a:t>Priority Scheduling</a:t>
            </a:r>
          </a:p>
        </p:txBody>
      </p:sp>
      <p:sp>
        <p:nvSpPr>
          <p:cNvPr id="48130" name="Rectangle 3">
            <a:extLst>
              <a:ext uri="{FF2B5EF4-FFF2-40B4-BE49-F238E27FC236}">
                <a16:creationId xmlns:a16="http://schemas.microsoft.com/office/drawing/2014/main" id="{328AB413-1FAE-4AEC-A110-AFD45B9A75C2}"/>
              </a:ext>
            </a:extLst>
          </p:cNvPr>
          <p:cNvSpPr>
            <a:spLocks noGrp="1" noChangeArrowheads="1"/>
          </p:cNvSpPr>
          <p:nvPr>
            <p:ph type="body" idx="1"/>
          </p:nvPr>
        </p:nvSpPr>
        <p:spPr>
          <a:xfrm>
            <a:off x="821094" y="1233488"/>
            <a:ext cx="7723186" cy="4530725"/>
          </a:xfrm>
        </p:spPr>
        <p:txBody>
          <a:bodyPr/>
          <a:lstStyle/>
          <a:p>
            <a:r>
              <a:rPr lang="en-US" altLang="en-US" dirty="0"/>
              <a:t>A priority number (integer) is associated with each process</a:t>
            </a:r>
          </a:p>
          <a:p>
            <a:endParaRPr lang="en-US" altLang="en-US" sz="800" dirty="0"/>
          </a:p>
          <a:p>
            <a:r>
              <a:rPr lang="en-US" altLang="en-US" dirty="0"/>
              <a:t>The CPU is allocated to the process with the highest priority (smallest integer </a:t>
            </a:r>
            <a:r>
              <a:rPr lang="en-US" altLang="en-US" dirty="0">
                <a:sym typeface="Symbol" panose="05050102010706020507" pitchFamily="18" charset="2"/>
              </a:rPr>
              <a:t> highest priority)</a:t>
            </a:r>
          </a:p>
          <a:p>
            <a:pPr lvl="1"/>
            <a:r>
              <a:rPr lang="en-US" altLang="en-US" dirty="0"/>
              <a:t>Preemptive</a:t>
            </a:r>
          </a:p>
          <a:p>
            <a:pPr lvl="1"/>
            <a:r>
              <a:rPr lang="en-US" altLang="en-US" dirty="0"/>
              <a:t>Nonpreemptive</a:t>
            </a:r>
          </a:p>
          <a:p>
            <a:pPr lvl="1"/>
            <a:endParaRPr lang="en-US" altLang="en-US" sz="800" dirty="0"/>
          </a:p>
          <a:p>
            <a:r>
              <a:rPr lang="en-US" altLang="en-US" dirty="0"/>
              <a:t>SJF is priority scheduling where priority is the inverse of predicted next CPU burst time</a:t>
            </a:r>
          </a:p>
          <a:p>
            <a:endParaRPr lang="en-US" altLang="en-US" sz="800" dirty="0"/>
          </a:p>
          <a:p>
            <a:r>
              <a:rPr lang="en-US" altLang="en-US" dirty="0"/>
              <a:t>Problem </a:t>
            </a:r>
            <a:r>
              <a:rPr lang="en-US" altLang="en-US" dirty="0">
                <a:sym typeface="Symbol" panose="05050102010706020507" pitchFamily="18" charset="2"/>
              </a:rPr>
              <a:t> </a:t>
            </a:r>
            <a:r>
              <a:rPr lang="en-US" altLang="en-US" b="1" dirty="0">
                <a:solidFill>
                  <a:srgbClr val="006699"/>
                </a:solidFill>
                <a:latin typeface="+mj-lt"/>
                <a:sym typeface="Symbol" panose="05050102010706020507" pitchFamily="18" charset="2"/>
              </a:rPr>
              <a:t>Starvation</a:t>
            </a:r>
            <a:r>
              <a:rPr lang="en-US" altLang="en-US" b="1" dirty="0">
                <a:sym typeface="Symbol" panose="05050102010706020507" pitchFamily="18" charset="2"/>
              </a:rPr>
              <a:t> </a:t>
            </a:r>
            <a:r>
              <a:rPr lang="en-US" altLang="en-US" dirty="0">
                <a:sym typeface="Symbol" panose="05050102010706020507" pitchFamily="18" charset="2"/>
              </a:rPr>
              <a:t>– low priority processes may never execute</a:t>
            </a:r>
          </a:p>
          <a:p>
            <a:endParaRPr lang="en-US" altLang="en-US" sz="800" dirty="0">
              <a:sym typeface="Symbol" panose="05050102010706020507" pitchFamily="18" charset="2"/>
            </a:endParaRPr>
          </a:p>
          <a:p>
            <a:r>
              <a:rPr lang="en-US" altLang="en-US" dirty="0">
                <a:sym typeface="Symbol" panose="05050102010706020507" pitchFamily="18" charset="2"/>
              </a:rPr>
              <a:t>Solution  </a:t>
            </a:r>
            <a:r>
              <a:rPr lang="en-US" altLang="en-US" b="1" dirty="0">
                <a:solidFill>
                  <a:srgbClr val="006699"/>
                </a:solidFill>
                <a:latin typeface="+mj-lt"/>
                <a:sym typeface="Symbol" panose="05050102010706020507" pitchFamily="18" charset="2"/>
              </a:rPr>
              <a:t>Aging</a:t>
            </a:r>
            <a:r>
              <a:rPr lang="en-US" altLang="en-US" b="1" dirty="0">
                <a:sym typeface="Symbol" panose="05050102010706020507" pitchFamily="18" charset="2"/>
              </a:rPr>
              <a:t> </a:t>
            </a:r>
            <a:r>
              <a:rPr lang="en-US" altLang="en-US" dirty="0">
                <a:sym typeface="Symbol" panose="05050102010706020507" pitchFamily="18" charset="2"/>
              </a:rPr>
              <a:t>– as time progresses increase the priority of the process</a:t>
            </a:r>
          </a:p>
          <a:p>
            <a:pPr>
              <a:buFont typeface="Monotype Sorts" pitchFamily="-84" charset="2"/>
              <a:buNone/>
            </a:pPr>
            <a:endParaRPr lang="en-US" altLang="en-US" b="1" dirty="0">
              <a:solidFill>
                <a:srgbClr val="3366FF"/>
              </a:solidFill>
              <a:sym typeface="Symbol" panose="05050102010706020507" pitchFamily="18" charset="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BD1CE599-A709-401F-8DD0-F7F4CCB2DDF1}"/>
              </a:ext>
            </a:extLst>
          </p:cNvPr>
          <p:cNvSpPr>
            <a:spLocks noGrp="1" noChangeArrowheads="1"/>
          </p:cNvSpPr>
          <p:nvPr>
            <p:ph type="title"/>
          </p:nvPr>
        </p:nvSpPr>
        <p:spPr>
          <a:xfrm>
            <a:off x="1406525" y="229606"/>
            <a:ext cx="7280275" cy="576262"/>
          </a:xfrm>
        </p:spPr>
        <p:txBody>
          <a:bodyPr/>
          <a:lstStyle/>
          <a:p>
            <a:pPr eaLnBrk="1" hangingPunct="1"/>
            <a:r>
              <a:rPr lang="en-US" altLang="en-US" dirty="0"/>
              <a:t>Example of Priority Scheduling</a:t>
            </a:r>
          </a:p>
        </p:txBody>
      </p:sp>
      <p:sp>
        <p:nvSpPr>
          <p:cNvPr id="50178" name="Rectangle 36">
            <a:extLst>
              <a:ext uri="{FF2B5EF4-FFF2-40B4-BE49-F238E27FC236}">
                <a16:creationId xmlns:a16="http://schemas.microsoft.com/office/drawing/2014/main" id="{CDADF2B2-580D-4F09-8A23-D969CD614667}"/>
              </a:ext>
            </a:extLst>
          </p:cNvPr>
          <p:cNvSpPr>
            <a:spLocks noGrp="1" noChangeArrowheads="1"/>
          </p:cNvSpPr>
          <p:nvPr>
            <p:ph type="body" idx="1"/>
          </p:nvPr>
        </p:nvSpPr>
        <p:spPr>
          <a:xfrm>
            <a:off x="806450" y="1233488"/>
            <a:ext cx="8337550" cy="4887912"/>
          </a:xfrm>
          <a:noFill/>
        </p:spPr>
        <p:txBody>
          <a:bodyPr/>
          <a:lstStyle/>
          <a:p>
            <a:pPr>
              <a:buFont typeface="Monotype Sorts" pitchFamily="-84" charset="2"/>
              <a:buNone/>
              <a:tabLst>
                <a:tab pos="1600200" algn="ctr"/>
                <a:tab pos="3251200" algn="ctr"/>
                <a:tab pos="5140325" algn="ctr"/>
              </a:tabLst>
            </a:pPr>
            <a:r>
              <a:rPr lang="en-US" altLang="en-US" dirty="0"/>
              <a:t>		         </a:t>
            </a:r>
            <a:r>
              <a:rPr lang="en-US" altLang="en-US" u="sng" dirty="0" err="1"/>
              <a:t>Process</a:t>
            </a:r>
            <a:r>
              <a:rPr lang="en-US" altLang="en-US" u="sng" dirty="0" err="1">
                <a:solidFill>
                  <a:schemeClr val="bg1"/>
                </a:solidFill>
              </a:rPr>
              <a:t>A</a:t>
            </a:r>
            <a:r>
              <a:rPr lang="en-US" altLang="en-US" u="sng" dirty="0">
                <a:solidFill>
                  <a:schemeClr val="bg1"/>
                </a:solidFill>
              </a:rPr>
              <a:t>	</a:t>
            </a:r>
            <a:r>
              <a:rPr lang="en-US" altLang="en-US" u="sng" dirty="0" err="1">
                <a:solidFill>
                  <a:schemeClr val="bg1"/>
                </a:solidFill>
              </a:rPr>
              <a:t>arri</a:t>
            </a:r>
            <a:r>
              <a:rPr lang="en-US" altLang="en-US" u="sng" dirty="0">
                <a:solidFill>
                  <a:schemeClr val="bg1"/>
                </a:solidFill>
              </a:rPr>
              <a:t> </a:t>
            </a:r>
            <a:r>
              <a:rPr lang="en-US" altLang="en-US" u="sng" dirty="0"/>
              <a:t>Burst </a:t>
            </a:r>
            <a:r>
              <a:rPr lang="en-US" altLang="en-US" u="sng" dirty="0" err="1"/>
              <a:t>Time</a:t>
            </a:r>
            <a:r>
              <a:rPr lang="en-US" altLang="en-US" u="sng" dirty="0" err="1">
                <a:solidFill>
                  <a:schemeClr val="bg1"/>
                </a:solidFill>
              </a:rPr>
              <a:t>T</a:t>
            </a:r>
            <a:r>
              <a:rPr lang="en-US" altLang="en-US" dirty="0"/>
              <a:t>	</a:t>
            </a:r>
            <a:r>
              <a:rPr lang="en-US" altLang="en-US" u="sng" dirty="0"/>
              <a:t>Priority</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1</a:t>
            </a:r>
            <a:r>
              <a:rPr lang="en-US" altLang="en-US" dirty="0"/>
              <a:t>	1</a:t>
            </a:r>
            <a:r>
              <a:rPr lang="en-US" altLang="en-US" dirty="0">
                <a:solidFill>
                  <a:srgbClr val="000000"/>
                </a:solidFill>
              </a:rPr>
              <a:t>0</a:t>
            </a:r>
            <a:r>
              <a:rPr lang="en-US" altLang="en-US" dirty="0"/>
              <a:t>	3</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2 	</a:t>
            </a:r>
            <a:r>
              <a:rPr lang="en-US" altLang="en-US" dirty="0">
                <a:solidFill>
                  <a:srgbClr val="000000"/>
                </a:solidFill>
              </a:rPr>
              <a:t>1</a:t>
            </a:r>
            <a:r>
              <a:rPr lang="en-US" altLang="en-US" dirty="0"/>
              <a:t>	1</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3</a:t>
            </a:r>
            <a:r>
              <a:rPr lang="en-US" altLang="en-US" dirty="0"/>
              <a:t>	</a:t>
            </a:r>
            <a:r>
              <a:rPr lang="en-US" altLang="en-US" dirty="0">
                <a:solidFill>
                  <a:srgbClr val="000000"/>
                </a:solidFill>
              </a:rPr>
              <a:t>2</a:t>
            </a:r>
            <a:r>
              <a:rPr lang="en-US" altLang="en-US" dirty="0"/>
              <a:t>	4</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4</a:t>
            </a:r>
            <a:r>
              <a:rPr lang="en-US" altLang="en-US" dirty="0"/>
              <a:t>	</a:t>
            </a:r>
            <a:r>
              <a:rPr lang="en-US" altLang="en-US" dirty="0">
                <a:solidFill>
                  <a:srgbClr val="000000"/>
                </a:solidFill>
              </a:rPr>
              <a:t>1</a:t>
            </a:r>
            <a:r>
              <a:rPr lang="en-US" altLang="en-US" dirty="0"/>
              <a:t>	5</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5	</a:t>
            </a:r>
            <a:r>
              <a:rPr lang="en-US" altLang="en-US" dirty="0"/>
              <a:t>5	2</a:t>
            </a:r>
          </a:p>
          <a:p>
            <a:pPr>
              <a:buFont typeface="Monotype Sorts" pitchFamily="-84" charset="2"/>
              <a:buNone/>
              <a:tabLst>
                <a:tab pos="1600200" algn="ctr"/>
                <a:tab pos="3251200" algn="ctr"/>
                <a:tab pos="5140325" algn="ctr"/>
              </a:tabLst>
            </a:pPr>
            <a:endParaRPr lang="en-US" altLang="en-US" baseline="-25000" dirty="0"/>
          </a:p>
          <a:p>
            <a:pPr>
              <a:tabLst>
                <a:tab pos="1600200" algn="ctr"/>
                <a:tab pos="3251200" algn="ctr"/>
                <a:tab pos="5140325" algn="ctr"/>
              </a:tabLst>
            </a:pPr>
            <a:r>
              <a:rPr lang="en-US" altLang="en-US" dirty="0"/>
              <a:t>Priority scheduling Gantt Chart</a:t>
            </a:r>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buFont typeface="Monotype Sorts" pitchFamily="-84" charset="2"/>
              <a:buNone/>
              <a:tabLst>
                <a:tab pos="1600200" algn="ctr"/>
                <a:tab pos="3251200" algn="ctr"/>
                <a:tab pos="5140325" algn="ctr"/>
              </a:tabLst>
            </a:pPr>
            <a:endParaRPr lang="en-US" altLang="en-US" dirty="0"/>
          </a:p>
          <a:p>
            <a:pPr>
              <a:tabLst>
                <a:tab pos="1600200" algn="ctr"/>
                <a:tab pos="3251200" algn="ctr"/>
                <a:tab pos="5140325" algn="ctr"/>
              </a:tabLst>
            </a:pPr>
            <a:r>
              <a:rPr lang="en-US" altLang="en-US" dirty="0"/>
              <a:t>Average waiting time = 8.2</a:t>
            </a:r>
            <a:endParaRPr lang="en-US" altLang="en-US" i="1" baseline="-25000" dirty="0"/>
          </a:p>
        </p:txBody>
      </p:sp>
      <p:pic>
        <p:nvPicPr>
          <p:cNvPr id="50179" name="Picture 1">
            <a:extLst>
              <a:ext uri="{FF2B5EF4-FFF2-40B4-BE49-F238E27FC236}">
                <a16:creationId xmlns:a16="http://schemas.microsoft.com/office/drawing/2014/main" id="{A77EE5E1-F152-4172-9935-567FC2AB99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7050" y="4400550"/>
            <a:ext cx="64674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94B4645F-2E7F-4FF4-B07A-CC49BE5E143C}"/>
              </a:ext>
            </a:extLst>
          </p:cNvPr>
          <p:cNvSpPr>
            <a:spLocks noGrp="1" noChangeArrowheads="1"/>
          </p:cNvSpPr>
          <p:nvPr>
            <p:ph type="title"/>
          </p:nvPr>
        </p:nvSpPr>
        <p:spPr>
          <a:xfrm>
            <a:off x="914400" y="222868"/>
            <a:ext cx="7772400" cy="576262"/>
          </a:xfrm>
        </p:spPr>
        <p:txBody>
          <a:bodyPr/>
          <a:lstStyle/>
          <a:p>
            <a:pPr eaLnBrk="1" hangingPunct="1"/>
            <a:r>
              <a:rPr lang="en-US" altLang="en-US" dirty="0"/>
              <a:t>Outline</a:t>
            </a:r>
          </a:p>
        </p:txBody>
      </p:sp>
      <p:sp>
        <p:nvSpPr>
          <p:cNvPr id="7170" name="Rectangle 3">
            <a:extLst>
              <a:ext uri="{FF2B5EF4-FFF2-40B4-BE49-F238E27FC236}">
                <a16:creationId xmlns:a16="http://schemas.microsoft.com/office/drawing/2014/main" id="{8762292C-9CCE-49EA-9062-F046A880FAC9}"/>
              </a:ext>
            </a:extLst>
          </p:cNvPr>
          <p:cNvSpPr>
            <a:spLocks noGrp="1" noChangeArrowheads="1"/>
          </p:cNvSpPr>
          <p:nvPr>
            <p:ph type="body" idx="1"/>
          </p:nvPr>
        </p:nvSpPr>
        <p:spPr>
          <a:xfrm>
            <a:off x="857250" y="1195388"/>
            <a:ext cx="7335838" cy="3773487"/>
          </a:xfrm>
        </p:spPr>
        <p:txBody>
          <a:bodyPr/>
          <a:lstStyle/>
          <a:p>
            <a:r>
              <a:rPr lang="en-US" altLang="en-US" dirty="0"/>
              <a:t>Basic Concepts</a:t>
            </a:r>
          </a:p>
          <a:p>
            <a:r>
              <a:rPr lang="en-US" altLang="en-US" dirty="0"/>
              <a:t>Scheduling Criteria </a:t>
            </a:r>
          </a:p>
          <a:p>
            <a:r>
              <a:rPr lang="en-US" altLang="en-US" dirty="0"/>
              <a:t>Scheduling Algorithms</a:t>
            </a:r>
          </a:p>
          <a:p>
            <a:r>
              <a:rPr lang="en-US" altLang="en-US" dirty="0"/>
              <a:t>Algorithm Evaluation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CDE24674-CB1D-4389-9B31-B04F87B0ABF8}"/>
              </a:ext>
            </a:extLst>
          </p:cNvPr>
          <p:cNvSpPr>
            <a:spLocks noGrp="1" noChangeArrowheads="1"/>
          </p:cNvSpPr>
          <p:nvPr>
            <p:ph type="title"/>
          </p:nvPr>
        </p:nvSpPr>
        <p:spPr>
          <a:xfrm>
            <a:off x="1452825" y="137006"/>
            <a:ext cx="7280275" cy="576262"/>
          </a:xfrm>
        </p:spPr>
        <p:txBody>
          <a:bodyPr/>
          <a:lstStyle/>
          <a:p>
            <a:pPr eaLnBrk="1" hangingPunct="1"/>
            <a:r>
              <a:rPr lang="en-US" altLang="en-US" dirty="0"/>
              <a:t>Priority Scheduling w/ Round-Robin</a:t>
            </a:r>
          </a:p>
        </p:txBody>
      </p:sp>
      <p:sp>
        <p:nvSpPr>
          <p:cNvPr id="52226" name="Rectangle 36">
            <a:extLst>
              <a:ext uri="{FF2B5EF4-FFF2-40B4-BE49-F238E27FC236}">
                <a16:creationId xmlns:a16="http://schemas.microsoft.com/office/drawing/2014/main" id="{2105BD44-B36B-488F-9B4A-6D230FFCC50A}"/>
              </a:ext>
            </a:extLst>
          </p:cNvPr>
          <p:cNvSpPr>
            <a:spLocks noGrp="1" noChangeArrowheads="1"/>
          </p:cNvSpPr>
          <p:nvPr>
            <p:ph type="body" idx="1"/>
          </p:nvPr>
        </p:nvSpPr>
        <p:spPr>
          <a:xfrm>
            <a:off x="806450" y="877888"/>
            <a:ext cx="7675077" cy="4887912"/>
          </a:xfrm>
          <a:noFill/>
        </p:spPr>
        <p:txBody>
          <a:bodyPr/>
          <a:lstStyle/>
          <a:p>
            <a:pPr>
              <a:buFont typeface="Monotype Sorts" pitchFamily="-84" charset="2"/>
              <a:buNone/>
              <a:tabLst>
                <a:tab pos="1600200" algn="ctr"/>
                <a:tab pos="3251200" algn="ctr"/>
                <a:tab pos="5140325" algn="ctr"/>
              </a:tabLst>
            </a:pPr>
            <a:r>
              <a:rPr lang="en-US" altLang="en-US" dirty="0"/>
              <a:t>		         </a:t>
            </a:r>
            <a:r>
              <a:rPr lang="en-US" altLang="en-US" u="sng" dirty="0" err="1"/>
              <a:t>Process</a:t>
            </a:r>
            <a:r>
              <a:rPr lang="en-US" altLang="en-US" u="sng" dirty="0" err="1">
                <a:solidFill>
                  <a:schemeClr val="bg1"/>
                </a:solidFill>
              </a:rPr>
              <a:t>A</a:t>
            </a:r>
            <a:r>
              <a:rPr lang="en-US" altLang="en-US" u="sng" dirty="0">
                <a:solidFill>
                  <a:schemeClr val="bg1"/>
                </a:solidFill>
              </a:rPr>
              <a:t>	</a:t>
            </a:r>
            <a:r>
              <a:rPr lang="en-US" altLang="en-US" u="sng" dirty="0" err="1">
                <a:solidFill>
                  <a:schemeClr val="bg1"/>
                </a:solidFill>
              </a:rPr>
              <a:t>arri</a:t>
            </a:r>
            <a:r>
              <a:rPr lang="en-US" altLang="en-US" u="sng" dirty="0">
                <a:solidFill>
                  <a:schemeClr val="bg1"/>
                </a:solidFill>
              </a:rPr>
              <a:t> </a:t>
            </a:r>
            <a:r>
              <a:rPr lang="en-US" altLang="en-US" u="sng" dirty="0"/>
              <a:t>Burst </a:t>
            </a:r>
            <a:r>
              <a:rPr lang="en-US" altLang="en-US" u="sng" dirty="0" err="1"/>
              <a:t>Time</a:t>
            </a:r>
            <a:r>
              <a:rPr lang="en-US" altLang="en-US" u="sng" dirty="0" err="1">
                <a:solidFill>
                  <a:schemeClr val="bg1"/>
                </a:solidFill>
              </a:rPr>
              <a:t>T</a:t>
            </a:r>
            <a:r>
              <a:rPr lang="en-US" altLang="en-US" dirty="0"/>
              <a:t>	</a:t>
            </a:r>
            <a:r>
              <a:rPr lang="en-US" altLang="en-US" u="sng" dirty="0"/>
              <a:t>Priority</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1</a:t>
            </a:r>
            <a:r>
              <a:rPr lang="en-US" altLang="en-US" dirty="0"/>
              <a:t>	4	3</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2 	</a:t>
            </a:r>
            <a:r>
              <a:rPr lang="en-US" altLang="en-US" dirty="0">
                <a:solidFill>
                  <a:srgbClr val="000000"/>
                </a:solidFill>
              </a:rPr>
              <a:t>5</a:t>
            </a:r>
            <a:r>
              <a:rPr lang="en-US" altLang="en-US" dirty="0"/>
              <a:t>	2</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3</a:t>
            </a:r>
            <a:r>
              <a:rPr lang="en-US" altLang="en-US" dirty="0"/>
              <a:t>	</a:t>
            </a:r>
            <a:r>
              <a:rPr lang="en-US" altLang="en-US" dirty="0">
                <a:solidFill>
                  <a:srgbClr val="000000"/>
                </a:solidFill>
              </a:rPr>
              <a:t>8</a:t>
            </a:r>
            <a:r>
              <a:rPr lang="en-US" altLang="en-US" dirty="0"/>
              <a:t>	2</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4</a:t>
            </a:r>
            <a:r>
              <a:rPr lang="en-US" altLang="en-US" dirty="0"/>
              <a:t>	</a:t>
            </a:r>
            <a:r>
              <a:rPr lang="en-US" altLang="en-US" dirty="0">
                <a:solidFill>
                  <a:srgbClr val="000000"/>
                </a:solidFill>
              </a:rPr>
              <a:t>7</a:t>
            </a:r>
            <a:r>
              <a:rPr lang="en-US" altLang="en-US" dirty="0"/>
              <a:t>	1</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5	</a:t>
            </a:r>
            <a:r>
              <a:rPr lang="en-US" altLang="en-US" dirty="0"/>
              <a:t>3	3</a:t>
            </a:r>
          </a:p>
          <a:p>
            <a:pPr>
              <a:tabLst>
                <a:tab pos="1600200" algn="ctr"/>
                <a:tab pos="3251200" algn="ctr"/>
                <a:tab pos="5140325" algn="ctr"/>
              </a:tabLst>
            </a:pPr>
            <a:r>
              <a:rPr lang="en-US" altLang="en-US" dirty="0"/>
              <a:t>Run the process with the highest priority. Processes with the same priority run round-robin</a:t>
            </a:r>
          </a:p>
          <a:p>
            <a:pPr>
              <a:buFont typeface="Monotype Sorts" pitchFamily="-84" charset="2"/>
              <a:buNone/>
              <a:tabLst>
                <a:tab pos="1600200" algn="ctr"/>
                <a:tab pos="3251200" algn="ctr"/>
                <a:tab pos="5140325" algn="ctr"/>
              </a:tabLst>
            </a:pPr>
            <a:endParaRPr lang="en-US" altLang="en-US" baseline="-25000" dirty="0"/>
          </a:p>
          <a:p>
            <a:pPr>
              <a:tabLst>
                <a:tab pos="1600200" algn="ctr"/>
                <a:tab pos="3251200" algn="ctr"/>
                <a:tab pos="5140325" algn="ctr"/>
              </a:tabLst>
            </a:pPr>
            <a:r>
              <a:rPr lang="en-US" altLang="en-US" dirty="0"/>
              <a:t>Gantt Chart with time quantum = 2</a:t>
            </a:r>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buFont typeface="Monotype Sorts" pitchFamily="-84" charset="2"/>
              <a:buNone/>
              <a:tabLst>
                <a:tab pos="1600200" algn="ctr"/>
                <a:tab pos="3251200" algn="ctr"/>
                <a:tab pos="5140325" algn="ctr"/>
              </a:tabLst>
            </a:pPr>
            <a:endParaRPr lang="en-US" altLang="en-US" dirty="0"/>
          </a:p>
        </p:txBody>
      </p:sp>
      <p:pic>
        <p:nvPicPr>
          <p:cNvPr id="52227" name="Picture 2">
            <a:extLst>
              <a:ext uri="{FF2B5EF4-FFF2-40B4-BE49-F238E27FC236}">
                <a16:creationId xmlns:a16="http://schemas.microsoft.com/office/drawing/2014/main" id="{E776F08C-5E1F-44C8-AB6B-D21CDC72CD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8776" y="4618294"/>
            <a:ext cx="7056069" cy="800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1CD96B60-8A48-434B-B0B3-7D137B28C363}"/>
              </a:ext>
            </a:extLst>
          </p:cNvPr>
          <p:cNvSpPr>
            <a:spLocks noGrp="1" noChangeArrowheads="1"/>
          </p:cNvSpPr>
          <p:nvPr>
            <p:ph type="title"/>
          </p:nvPr>
        </p:nvSpPr>
        <p:spPr>
          <a:xfrm>
            <a:off x="973138" y="219305"/>
            <a:ext cx="7713662" cy="576262"/>
          </a:xfrm>
        </p:spPr>
        <p:txBody>
          <a:bodyPr/>
          <a:lstStyle/>
          <a:p>
            <a:pPr eaLnBrk="1" hangingPunct="1"/>
            <a:r>
              <a:rPr lang="en-US" altLang="en-US" dirty="0"/>
              <a:t>Multilevel Queue</a:t>
            </a:r>
          </a:p>
        </p:txBody>
      </p:sp>
      <p:sp>
        <p:nvSpPr>
          <p:cNvPr id="54274" name="Rectangle 3">
            <a:extLst>
              <a:ext uri="{FF2B5EF4-FFF2-40B4-BE49-F238E27FC236}">
                <a16:creationId xmlns:a16="http://schemas.microsoft.com/office/drawing/2014/main" id="{1C367D1A-7DE2-4C9D-8F9F-8D980F3D95B0}"/>
              </a:ext>
            </a:extLst>
          </p:cNvPr>
          <p:cNvSpPr>
            <a:spLocks noGrp="1" noChangeArrowheads="1"/>
          </p:cNvSpPr>
          <p:nvPr>
            <p:ph type="body" idx="1"/>
          </p:nvPr>
        </p:nvSpPr>
        <p:spPr>
          <a:xfrm>
            <a:off x="811763" y="1068388"/>
            <a:ext cx="7570237" cy="5221287"/>
          </a:xfrm>
        </p:spPr>
        <p:txBody>
          <a:bodyPr/>
          <a:lstStyle/>
          <a:p>
            <a:r>
              <a:rPr lang="en-US" altLang="en-US" dirty="0"/>
              <a:t>With priority scheduling, have separate queues for each priority.</a:t>
            </a:r>
          </a:p>
          <a:p>
            <a:r>
              <a:rPr lang="en-US" altLang="en-US" dirty="0"/>
              <a:t>Schedule the process in the highest-priority queue!</a:t>
            </a:r>
          </a:p>
        </p:txBody>
      </p:sp>
      <p:pic>
        <p:nvPicPr>
          <p:cNvPr id="54275" name="Picture 1">
            <a:extLst>
              <a:ext uri="{FF2B5EF4-FFF2-40B4-BE49-F238E27FC236}">
                <a16:creationId xmlns:a16="http://schemas.microsoft.com/office/drawing/2014/main" id="{B29FEE3D-3750-4508-92A3-9B9E46FECE1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76575" y="2108200"/>
            <a:ext cx="3073400" cy="339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6F1CB462-9D7D-4499-AF00-7FB8FBEF7A03}"/>
              </a:ext>
            </a:extLst>
          </p:cNvPr>
          <p:cNvSpPr>
            <a:spLocks noGrp="1"/>
          </p:cNvSpPr>
          <p:nvPr>
            <p:ph type="title"/>
          </p:nvPr>
        </p:nvSpPr>
        <p:spPr>
          <a:xfrm>
            <a:off x="890429" y="215191"/>
            <a:ext cx="7880350" cy="576262"/>
          </a:xfrm>
        </p:spPr>
        <p:txBody>
          <a:bodyPr/>
          <a:lstStyle/>
          <a:p>
            <a:r>
              <a:rPr lang="en-US" altLang="en-US" dirty="0"/>
              <a:t>Multilevel Queue</a:t>
            </a:r>
          </a:p>
        </p:txBody>
      </p:sp>
      <p:sp>
        <p:nvSpPr>
          <p:cNvPr id="56322" name="Content Placeholder 2">
            <a:extLst>
              <a:ext uri="{FF2B5EF4-FFF2-40B4-BE49-F238E27FC236}">
                <a16:creationId xmlns:a16="http://schemas.microsoft.com/office/drawing/2014/main" id="{0F152084-C4F7-4F98-AC9A-7299EF5D225F}"/>
              </a:ext>
            </a:extLst>
          </p:cNvPr>
          <p:cNvSpPr>
            <a:spLocks noGrp="1"/>
          </p:cNvSpPr>
          <p:nvPr>
            <p:ph idx="1"/>
          </p:nvPr>
        </p:nvSpPr>
        <p:spPr/>
        <p:txBody>
          <a:bodyPr/>
          <a:lstStyle/>
          <a:p>
            <a:r>
              <a:rPr lang="en-US" altLang="en-US"/>
              <a:t>Prioritization based upon process type</a:t>
            </a:r>
          </a:p>
        </p:txBody>
      </p:sp>
      <p:pic>
        <p:nvPicPr>
          <p:cNvPr id="56323" name="Picture 3">
            <a:extLst>
              <a:ext uri="{FF2B5EF4-FFF2-40B4-BE49-F238E27FC236}">
                <a16:creationId xmlns:a16="http://schemas.microsoft.com/office/drawing/2014/main" id="{E45EDF43-47DE-4E7F-B77E-5ED79D91AC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135188"/>
            <a:ext cx="5583238" cy="297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AF43CD99-B0BB-4EB6-B798-512BB1BA6A01}"/>
              </a:ext>
            </a:extLst>
          </p:cNvPr>
          <p:cNvSpPr>
            <a:spLocks noGrp="1" noChangeArrowheads="1"/>
          </p:cNvSpPr>
          <p:nvPr>
            <p:ph type="title"/>
          </p:nvPr>
        </p:nvSpPr>
        <p:spPr>
          <a:xfrm>
            <a:off x="660400" y="181838"/>
            <a:ext cx="8026400" cy="576262"/>
          </a:xfrm>
        </p:spPr>
        <p:txBody>
          <a:bodyPr/>
          <a:lstStyle/>
          <a:p>
            <a:pPr eaLnBrk="1" hangingPunct="1"/>
            <a:r>
              <a:rPr lang="en-US" altLang="en-US" dirty="0"/>
              <a:t>Multilevel Feedback Queue</a:t>
            </a:r>
          </a:p>
        </p:txBody>
      </p:sp>
      <p:sp>
        <p:nvSpPr>
          <p:cNvPr id="57346" name="Rectangle 3">
            <a:extLst>
              <a:ext uri="{FF2B5EF4-FFF2-40B4-BE49-F238E27FC236}">
                <a16:creationId xmlns:a16="http://schemas.microsoft.com/office/drawing/2014/main" id="{ABB3FE17-4C94-4A31-A709-AB137253300C}"/>
              </a:ext>
            </a:extLst>
          </p:cNvPr>
          <p:cNvSpPr>
            <a:spLocks noGrp="1" noChangeArrowheads="1"/>
          </p:cNvSpPr>
          <p:nvPr>
            <p:ph type="body" idx="1"/>
          </p:nvPr>
        </p:nvSpPr>
        <p:spPr>
          <a:xfrm>
            <a:off x="830424" y="1144346"/>
            <a:ext cx="7341303" cy="4399927"/>
          </a:xfrm>
        </p:spPr>
        <p:txBody>
          <a:bodyPr/>
          <a:lstStyle/>
          <a:p>
            <a:r>
              <a:rPr lang="en-US" altLang="en-US" dirty="0"/>
              <a:t>A process can move between the various queues.</a:t>
            </a:r>
          </a:p>
          <a:p>
            <a:r>
              <a:rPr lang="en-US" altLang="en-US" dirty="0"/>
              <a:t>Multilevel-feedback-queue scheduler defined by the following parameters:</a:t>
            </a:r>
          </a:p>
          <a:p>
            <a:pPr lvl="1"/>
            <a:r>
              <a:rPr lang="en-US" altLang="en-US" dirty="0"/>
              <a:t>Number of queues</a:t>
            </a:r>
          </a:p>
          <a:p>
            <a:pPr lvl="1"/>
            <a:r>
              <a:rPr lang="en-US" altLang="en-US" dirty="0"/>
              <a:t>Scheduling algorithms for each queue</a:t>
            </a:r>
          </a:p>
          <a:p>
            <a:pPr lvl="1"/>
            <a:r>
              <a:rPr lang="en-US" altLang="en-US" dirty="0"/>
              <a:t>Method used to determine when to upgrade a process</a:t>
            </a:r>
          </a:p>
          <a:p>
            <a:pPr lvl="1"/>
            <a:r>
              <a:rPr lang="en-US" altLang="en-US" dirty="0"/>
              <a:t>Method used to determine when to demote a process</a:t>
            </a:r>
          </a:p>
          <a:p>
            <a:pPr lvl="1"/>
            <a:r>
              <a:rPr lang="en-US" altLang="en-US" dirty="0"/>
              <a:t>Method used to determine which queue a process will enter when that process needs service</a:t>
            </a:r>
          </a:p>
          <a:p>
            <a:r>
              <a:rPr lang="en-US" altLang="en-US" dirty="0"/>
              <a:t>Aging can be implemented using multilevel feedback queue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4CCD566E-DD44-408E-84CD-E9F177C9548D}"/>
              </a:ext>
            </a:extLst>
          </p:cNvPr>
          <p:cNvSpPr>
            <a:spLocks noGrp="1" noChangeArrowheads="1"/>
          </p:cNvSpPr>
          <p:nvPr>
            <p:ph type="title"/>
          </p:nvPr>
        </p:nvSpPr>
        <p:spPr>
          <a:xfrm>
            <a:off x="1238137" y="42179"/>
            <a:ext cx="8186349" cy="679450"/>
          </a:xfrm>
        </p:spPr>
        <p:txBody>
          <a:bodyPr/>
          <a:lstStyle/>
          <a:p>
            <a:pPr eaLnBrk="1" hangingPunct="1"/>
            <a:r>
              <a:rPr lang="en-US" altLang="en-US" dirty="0"/>
              <a:t>Example of Multilevel Feedback Queue</a:t>
            </a:r>
          </a:p>
        </p:txBody>
      </p:sp>
      <p:sp>
        <p:nvSpPr>
          <p:cNvPr id="59394" name="Rectangle 3">
            <a:extLst>
              <a:ext uri="{FF2B5EF4-FFF2-40B4-BE49-F238E27FC236}">
                <a16:creationId xmlns:a16="http://schemas.microsoft.com/office/drawing/2014/main" id="{613E5F61-646B-48FF-83DC-0216A8F01A46}"/>
              </a:ext>
            </a:extLst>
          </p:cNvPr>
          <p:cNvSpPr>
            <a:spLocks noGrp="1" noChangeArrowheads="1"/>
          </p:cNvSpPr>
          <p:nvPr>
            <p:ph type="body" idx="1"/>
          </p:nvPr>
        </p:nvSpPr>
        <p:spPr>
          <a:xfrm>
            <a:off x="806449" y="1101013"/>
            <a:ext cx="4742319" cy="4663180"/>
          </a:xfrm>
        </p:spPr>
        <p:txBody>
          <a:bodyPr/>
          <a:lstStyle/>
          <a:p>
            <a:r>
              <a:rPr lang="en-US" altLang="en-US" dirty="0"/>
              <a:t>Three queues: </a:t>
            </a:r>
          </a:p>
          <a:p>
            <a:pPr lvl="1"/>
            <a:r>
              <a:rPr lang="en-US" altLang="en-US" sz="1600" i="1" dirty="0"/>
              <a:t>Q</a:t>
            </a:r>
            <a:r>
              <a:rPr lang="en-US" altLang="en-US" sz="1600" baseline="-25000" dirty="0"/>
              <a:t>0</a:t>
            </a:r>
            <a:r>
              <a:rPr lang="en-US" altLang="en-US" sz="1600" dirty="0"/>
              <a:t> – RR with time quantum 8 milliseconds</a:t>
            </a:r>
          </a:p>
          <a:p>
            <a:pPr lvl="1"/>
            <a:r>
              <a:rPr lang="en-US" altLang="en-US" sz="1600" i="1" dirty="0"/>
              <a:t>Q</a:t>
            </a:r>
            <a:r>
              <a:rPr lang="en-US" altLang="en-US" sz="1600" baseline="-25000" dirty="0"/>
              <a:t>1</a:t>
            </a:r>
            <a:r>
              <a:rPr lang="en-US" altLang="en-US" sz="1600" dirty="0"/>
              <a:t> – RR time quantum 16 milliseconds</a:t>
            </a:r>
          </a:p>
          <a:p>
            <a:pPr lvl="1"/>
            <a:r>
              <a:rPr lang="en-US" altLang="en-US" sz="1600" i="1" dirty="0"/>
              <a:t>Q</a:t>
            </a:r>
            <a:r>
              <a:rPr lang="en-US" altLang="en-US" sz="1600" baseline="-25000" dirty="0"/>
              <a:t>2</a:t>
            </a:r>
            <a:r>
              <a:rPr lang="en-US" altLang="en-US" sz="1600" dirty="0"/>
              <a:t> – FCFS</a:t>
            </a:r>
            <a:endParaRPr lang="en-US" altLang="en-US" sz="1400" dirty="0"/>
          </a:p>
          <a:p>
            <a:r>
              <a:rPr lang="en-US" altLang="en-US" dirty="0"/>
              <a:t>Scheduling</a:t>
            </a:r>
          </a:p>
          <a:p>
            <a:pPr lvl="1"/>
            <a:r>
              <a:rPr lang="en-US" altLang="en-US" sz="1600" dirty="0"/>
              <a:t>A new process enters queue </a:t>
            </a:r>
            <a:r>
              <a:rPr lang="en-US" altLang="en-US" sz="1600" i="1" dirty="0"/>
              <a:t>Q</a:t>
            </a:r>
            <a:r>
              <a:rPr lang="en-US" altLang="en-US" sz="1600" i="1" baseline="-25000" dirty="0"/>
              <a:t>0</a:t>
            </a:r>
            <a:r>
              <a:rPr lang="en-US" altLang="en-US" sz="1600" i="1" dirty="0"/>
              <a:t> </a:t>
            </a:r>
            <a:r>
              <a:rPr lang="en-US" altLang="en-US" sz="1600" dirty="0"/>
              <a:t>which is served</a:t>
            </a:r>
            <a:r>
              <a:rPr lang="en-US" altLang="en-US" sz="1600" i="1" dirty="0"/>
              <a:t> </a:t>
            </a:r>
            <a:r>
              <a:rPr lang="en-US" altLang="en-US" sz="1600" dirty="0"/>
              <a:t>in</a:t>
            </a:r>
            <a:r>
              <a:rPr lang="en-US" altLang="en-US" sz="1600" i="1" dirty="0"/>
              <a:t> </a:t>
            </a:r>
            <a:r>
              <a:rPr lang="en-US" altLang="en-US" sz="1600" dirty="0"/>
              <a:t>RR</a:t>
            </a:r>
          </a:p>
          <a:p>
            <a:pPr lvl="2"/>
            <a:r>
              <a:rPr lang="en-US" altLang="en-US" sz="1400" dirty="0"/>
              <a:t>When it gains CPU, the process receives 8 milliseconds</a:t>
            </a:r>
          </a:p>
          <a:p>
            <a:pPr lvl="2"/>
            <a:r>
              <a:rPr lang="en-US" altLang="en-US" sz="1400" dirty="0"/>
              <a:t>If it does not finish in 8 milliseconds, the process  is moved to queue </a:t>
            </a:r>
            <a:r>
              <a:rPr lang="en-US" altLang="en-US" sz="1400" i="1" dirty="0"/>
              <a:t>Q</a:t>
            </a:r>
            <a:r>
              <a:rPr lang="en-US" altLang="en-US" sz="1400" baseline="-25000" dirty="0"/>
              <a:t>1</a:t>
            </a:r>
            <a:endParaRPr lang="en-US" altLang="en-US" sz="1400" dirty="0"/>
          </a:p>
          <a:p>
            <a:pPr lvl="1"/>
            <a:r>
              <a:rPr lang="en-US" altLang="en-US" sz="1600" dirty="0"/>
              <a:t>At </a:t>
            </a:r>
            <a:r>
              <a:rPr lang="en-US" altLang="en-US" sz="1600" i="1" dirty="0"/>
              <a:t>Q</a:t>
            </a:r>
            <a:r>
              <a:rPr lang="en-US" altLang="en-US" sz="1600" baseline="-25000" dirty="0"/>
              <a:t>1</a:t>
            </a:r>
            <a:r>
              <a:rPr lang="en-US" altLang="en-US" sz="1600" dirty="0"/>
              <a:t> job is again served in RR and receives 16 additional milliseconds</a:t>
            </a:r>
          </a:p>
          <a:p>
            <a:pPr lvl="2"/>
            <a:r>
              <a:rPr lang="en-US" altLang="en-US" sz="1400" dirty="0"/>
              <a:t>If it still does not complete, it is preempted and moved to queue </a:t>
            </a:r>
            <a:r>
              <a:rPr lang="en-US" altLang="en-US" sz="1400" i="1" dirty="0"/>
              <a:t>Q</a:t>
            </a:r>
            <a:r>
              <a:rPr lang="en-US" altLang="en-US" sz="1400" baseline="-25000" dirty="0"/>
              <a:t>2</a:t>
            </a:r>
            <a:endParaRPr lang="en-US" altLang="en-US" sz="1400" dirty="0"/>
          </a:p>
        </p:txBody>
      </p:sp>
      <p:pic>
        <p:nvPicPr>
          <p:cNvPr id="59395" name="Picture 1">
            <a:extLst>
              <a:ext uri="{FF2B5EF4-FFF2-40B4-BE49-F238E27FC236}">
                <a16:creationId xmlns:a16="http://schemas.microsoft.com/office/drawing/2014/main" id="{BE9B9DB7-2D01-4469-B225-66245C9CC0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48769" y="2673752"/>
            <a:ext cx="3344406" cy="203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2647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a:extLst>
              <a:ext uri="{FF2B5EF4-FFF2-40B4-BE49-F238E27FC236}">
                <a16:creationId xmlns:a16="http://schemas.microsoft.com/office/drawing/2014/main" id="{E3E49DFF-D595-4F44-93F4-CD017991939A}"/>
              </a:ext>
            </a:extLst>
          </p:cNvPr>
          <p:cNvSpPr>
            <a:spLocks noGrp="1" noChangeArrowheads="1"/>
          </p:cNvSpPr>
          <p:nvPr>
            <p:ph type="title"/>
          </p:nvPr>
        </p:nvSpPr>
        <p:spPr>
          <a:xfrm>
            <a:off x="1069975" y="97526"/>
            <a:ext cx="7616825" cy="576262"/>
          </a:xfrm>
        </p:spPr>
        <p:txBody>
          <a:bodyPr/>
          <a:lstStyle/>
          <a:p>
            <a:pPr eaLnBrk="1" hangingPunct="1"/>
            <a:r>
              <a:rPr lang="en-US" altLang="en-US" dirty="0"/>
              <a:t>Algorithm Evaluation</a:t>
            </a:r>
          </a:p>
        </p:txBody>
      </p:sp>
      <p:sp>
        <p:nvSpPr>
          <p:cNvPr id="130050" name="Rectangle 3">
            <a:extLst>
              <a:ext uri="{FF2B5EF4-FFF2-40B4-BE49-F238E27FC236}">
                <a16:creationId xmlns:a16="http://schemas.microsoft.com/office/drawing/2014/main" id="{91026CB7-CF57-408F-913C-6C7B82EF621E}"/>
              </a:ext>
            </a:extLst>
          </p:cNvPr>
          <p:cNvSpPr>
            <a:spLocks noGrp="1" noChangeArrowheads="1"/>
          </p:cNvSpPr>
          <p:nvPr>
            <p:ph type="body" idx="1"/>
          </p:nvPr>
        </p:nvSpPr>
        <p:spPr>
          <a:xfrm>
            <a:off x="825271" y="965201"/>
            <a:ext cx="6774409" cy="4622799"/>
          </a:xfrm>
        </p:spPr>
        <p:txBody>
          <a:bodyPr/>
          <a:lstStyle/>
          <a:p>
            <a:r>
              <a:rPr lang="en-US" altLang="en-US" dirty="0"/>
              <a:t>How to select CPU-scheduling algorithm for an OS?</a:t>
            </a:r>
          </a:p>
          <a:p>
            <a:r>
              <a:rPr lang="en-US" altLang="en-US" dirty="0"/>
              <a:t>Determine criteria, then evaluate algorithms</a:t>
            </a:r>
          </a:p>
          <a:p>
            <a:r>
              <a:rPr lang="en-US" altLang="en-US" b="1" dirty="0">
                <a:solidFill>
                  <a:srgbClr val="006699"/>
                </a:solidFill>
                <a:latin typeface="+mj-lt"/>
              </a:rPr>
              <a:t>Deterministic modeling</a:t>
            </a:r>
          </a:p>
          <a:p>
            <a:pPr lvl="1"/>
            <a:r>
              <a:rPr lang="en-US" altLang="en-US" dirty="0"/>
              <a:t>Type of </a:t>
            </a:r>
            <a:r>
              <a:rPr lang="en-US" altLang="en-US" b="1" dirty="0">
                <a:solidFill>
                  <a:srgbClr val="006699"/>
                </a:solidFill>
                <a:latin typeface="+mj-lt"/>
              </a:rPr>
              <a:t>analytic evaluation</a:t>
            </a:r>
          </a:p>
          <a:p>
            <a:pPr lvl="1"/>
            <a:r>
              <a:rPr lang="en-US" altLang="en-US" dirty="0"/>
              <a:t>Takes a particular predetermined workload and defines the performance of each algorithm  for that workload</a:t>
            </a:r>
          </a:p>
          <a:p>
            <a:r>
              <a:rPr lang="en-US" altLang="en-US" dirty="0"/>
              <a:t>Consider 5 processes arriving at time 0:</a:t>
            </a:r>
          </a:p>
        </p:txBody>
      </p:sp>
      <p:pic>
        <p:nvPicPr>
          <p:cNvPr id="130051" name="Picture 1" descr="Screen Shot 2012-12-17 at 9.44.14 PM.png">
            <a:extLst>
              <a:ext uri="{FF2B5EF4-FFF2-40B4-BE49-F238E27FC236}">
                <a16:creationId xmlns:a16="http://schemas.microsoft.com/office/drawing/2014/main" id="{1186B308-DDF2-452D-A47E-6EF7019C0B3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01888" y="3526473"/>
            <a:ext cx="1897062"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a:extLst>
              <a:ext uri="{FF2B5EF4-FFF2-40B4-BE49-F238E27FC236}">
                <a16:creationId xmlns:a16="http://schemas.microsoft.com/office/drawing/2014/main" id="{0C6E6845-850D-4810-9EA5-1EB2B3843012}"/>
              </a:ext>
            </a:extLst>
          </p:cNvPr>
          <p:cNvSpPr>
            <a:spLocks noGrp="1" noChangeArrowheads="1"/>
          </p:cNvSpPr>
          <p:nvPr>
            <p:ph type="title"/>
          </p:nvPr>
        </p:nvSpPr>
        <p:spPr>
          <a:xfrm>
            <a:off x="1069975" y="89747"/>
            <a:ext cx="7616825" cy="576262"/>
          </a:xfrm>
        </p:spPr>
        <p:txBody>
          <a:bodyPr/>
          <a:lstStyle/>
          <a:p>
            <a:pPr eaLnBrk="1" hangingPunct="1"/>
            <a:r>
              <a:rPr lang="en-US" altLang="en-US" dirty="0"/>
              <a:t>Deterministic Evaluation</a:t>
            </a:r>
          </a:p>
        </p:txBody>
      </p:sp>
      <p:sp>
        <p:nvSpPr>
          <p:cNvPr id="101378" name="Rectangle 3">
            <a:extLst>
              <a:ext uri="{FF2B5EF4-FFF2-40B4-BE49-F238E27FC236}">
                <a16:creationId xmlns:a16="http://schemas.microsoft.com/office/drawing/2014/main" id="{42D64333-B7E5-4612-A296-895B3529B10E}"/>
              </a:ext>
            </a:extLst>
          </p:cNvPr>
          <p:cNvSpPr>
            <a:spLocks noGrp="1" noChangeArrowheads="1"/>
          </p:cNvSpPr>
          <p:nvPr>
            <p:ph type="body" idx="1"/>
          </p:nvPr>
        </p:nvSpPr>
        <p:spPr>
          <a:xfrm>
            <a:off x="827089" y="1097280"/>
            <a:ext cx="7087552" cy="4683760"/>
          </a:xfrm>
        </p:spPr>
        <p:txBody>
          <a:bodyPr/>
          <a:lstStyle/>
          <a:p>
            <a:pPr marL="341313" indent="-341313"/>
            <a:r>
              <a:rPr lang="en-US" altLang="en-US" dirty="0"/>
              <a:t>For each algorithm, calculate minimum average waiting time</a:t>
            </a:r>
          </a:p>
          <a:p>
            <a:pPr marL="341313" indent="-341313"/>
            <a:r>
              <a:rPr lang="en-US" altLang="en-US" dirty="0"/>
              <a:t>Simple and fast, but requires exact numbers for input, applies only to those inputs</a:t>
            </a:r>
          </a:p>
          <a:p>
            <a:pPr marL="741363" lvl="1" indent="-284163"/>
            <a:r>
              <a:rPr lang="en-US" altLang="en-US" dirty="0"/>
              <a:t>FCFS is 28ms:</a:t>
            </a:r>
          </a:p>
          <a:p>
            <a:pPr marL="341313" indent="-341313"/>
            <a:endParaRPr lang="en-US" altLang="en-US" dirty="0"/>
          </a:p>
          <a:p>
            <a:pPr marL="341313" indent="-341313">
              <a:buFont typeface="Monotype Sorts" pitchFamily="-84" charset="2"/>
              <a:buNone/>
            </a:pPr>
            <a:endParaRPr lang="en-US" altLang="en-US" sz="2000" dirty="0"/>
          </a:p>
          <a:p>
            <a:pPr marL="741363" lvl="1" indent="-284163"/>
            <a:r>
              <a:rPr lang="en-US" altLang="en-US" dirty="0"/>
              <a:t>Non-preemptive SFJ is 13ms:</a:t>
            </a:r>
          </a:p>
          <a:p>
            <a:pPr marL="341313" indent="-341313"/>
            <a:endParaRPr lang="en-US" altLang="en-US" dirty="0"/>
          </a:p>
          <a:p>
            <a:pPr marL="341313" indent="-341313">
              <a:buFont typeface="Monotype Sorts" pitchFamily="-84" charset="2"/>
              <a:buNone/>
            </a:pPr>
            <a:endParaRPr lang="en-US" altLang="en-US" dirty="0"/>
          </a:p>
          <a:p>
            <a:pPr marL="741363" lvl="1" indent="-284163"/>
            <a:r>
              <a:rPr lang="en-US" altLang="en-US" dirty="0"/>
              <a:t>RR is 23ms:</a:t>
            </a:r>
          </a:p>
          <a:p>
            <a:pPr marL="341313" indent="-341313">
              <a:buFont typeface="Monotype Sorts" pitchFamily="-84" charset="2"/>
              <a:buNone/>
            </a:pPr>
            <a:endParaRPr lang="en-US" altLang="en-US" dirty="0"/>
          </a:p>
        </p:txBody>
      </p:sp>
      <p:pic>
        <p:nvPicPr>
          <p:cNvPr id="132099" name="Picture 2" descr="Screen Shot 2012-12-17 at 9.47.12 PM.png">
            <a:extLst>
              <a:ext uri="{FF2B5EF4-FFF2-40B4-BE49-F238E27FC236}">
                <a16:creationId xmlns:a16="http://schemas.microsoft.com/office/drawing/2014/main" id="{72B613C9-9DEE-4CD7-ABD1-8B5F8F52BBA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35163" y="2517775"/>
            <a:ext cx="44450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00" name="Picture 3" descr="Screen Shot 2012-12-17 at 9.47.18 PM.png">
            <a:extLst>
              <a:ext uri="{FF2B5EF4-FFF2-40B4-BE49-F238E27FC236}">
                <a16:creationId xmlns:a16="http://schemas.microsoft.com/office/drawing/2014/main" id="{F75A4BF0-7381-4B89-90CE-E8DC92F8F29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93888" y="3596641"/>
            <a:ext cx="4529137" cy="773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01" name="Picture 4" descr="Screen Shot 2012-12-17 at 9.47.24 PM.png">
            <a:extLst>
              <a:ext uri="{FF2B5EF4-FFF2-40B4-BE49-F238E27FC236}">
                <a16:creationId xmlns:a16="http://schemas.microsoft.com/office/drawing/2014/main" id="{00B7072B-4655-4652-80B5-B7ADAFC32C8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898650" y="4770120"/>
            <a:ext cx="44450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itle 1">
            <a:extLst>
              <a:ext uri="{FF2B5EF4-FFF2-40B4-BE49-F238E27FC236}">
                <a16:creationId xmlns:a16="http://schemas.microsoft.com/office/drawing/2014/main" id="{4D59D635-40DB-4181-BA9E-36E3809C0F54}"/>
              </a:ext>
            </a:extLst>
          </p:cNvPr>
          <p:cNvSpPr>
            <a:spLocks noGrp="1"/>
          </p:cNvSpPr>
          <p:nvPr>
            <p:ph type="title"/>
          </p:nvPr>
        </p:nvSpPr>
        <p:spPr>
          <a:xfrm>
            <a:off x="457200" y="144071"/>
            <a:ext cx="8229600" cy="576262"/>
          </a:xfrm>
        </p:spPr>
        <p:txBody>
          <a:bodyPr/>
          <a:lstStyle/>
          <a:p>
            <a:r>
              <a:rPr lang="en-US" altLang="en-US" dirty="0"/>
              <a:t>Queueing Models</a:t>
            </a:r>
          </a:p>
        </p:txBody>
      </p:sp>
      <p:sp>
        <p:nvSpPr>
          <p:cNvPr id="134146" name="Content Placeholder 2">
            <a:extLst>
              <a:ext uri="{FF2B5EF4-FFF2-40B4-BE49-F238E27FC236}">
                <a16:creationId xmlns:a16="http://schemas.microsoft.com/office/drawing/2014/main" id="{51085166-B3B1-42A3-B00E-DD980BA90BA0}"/>
              </a:ext>
            </a:extLst>
          </p:cNvPr>
          <p:cNvSpPr>
            <a:spLocks noGrp="1"/>
          </p:cNvSpPr>
          <p:nvPr>
            <p:ph idx="1"/>
          </p:nvPr>
        </p:nvSpPr>
        <p:spPr>
          <a:xfrm>
            <a:off x="833402" y="1050609"/>
            <a:ext cx="7213318" cy="4517072"/>
          </a:xfrm>
        </p:spPr>
        <p:txBody>
          <a:bodyPr/>
          <a:lstStyle/>
          <a:p>
            <a:r>
              <a:rPr lang="en-US" altLang="en-US" dirty="0"/>
              <a:t>Describes the arrival of processes, and CPU and I/O bursts probabilistically</a:t>
            </a:r>
          </a:p>
          <a:p>
            <a:pPr lvl="1"/>
            <a:r>
              <a:rPr lang="en-US" altLang="en-US" dirty="0"/>
              <a:t>Commonly exponential, and described by mean</a:t>
            </a:r>
          </a:p>
          <a:p>
            <a:pPr lvl="1"/>
            <a:r>
              <a:rPr lang="en-US" altLang="en-US" dirty="0"/>
              <a:t>Computes average throughput, utilization, waiting time, etc.</a:t>
            </a:r>
          </a:p>
          <a:p>
            <a:r>
              <a:rPr lang="en-US" altLang="en-US" dirty="0"/>
              <a:t>Computer system described as network of servers, each with queue of waiting processes</a:t>
            </a:r>
          </a:p>
          <a:p>
            <a:pPr lvl="1"/>
            <a:r>
              <a:rPr lang="en-US" altLang="en-US" dirty="0"/>
              <a:t>Knowing arrival rates and service rates</a:t>
            </a:r>
          </a:p>
          <a:p>
            <a:pPr lvl="1"/>
            <a:r>
              <a:rPr lang="en-US" altLang="en-US" dirty="0"/>
              <a:t>Computes utilization, average queue length, average wait time, etc.</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Title 1">
            <a:extLst>
              <a:ext uri="{FF2B5EF4-FFF2-40B4-BE49-F238E27FC236}">
                <a16:creationId xmlns:a16="http://schemas.microsoft.com/office/drawing/2014/main" id="{88836614-251E-456A-8F63-CF63948BE84F}"/>
              </a:ext>
            </a:extLst>
          </p:cNvPr>
          <p:cNvSpPr>
            <a:spLocks noGrp="1"/>
          </p:cNvSpPr>
          <p:nvPr>
            <p:ph type="title"/>
          </p:nvPr>
        </p:nvSpPr>
        <p:spPr>
          <a:xfrm>
            <a:off x="457200" y="113591"/>
            <a:ext cx="8229600" cy="576262"/>
          </a:xfrm>
        </p:spPr>
        <p:txBody>
          <a:bodyPr/>
          <a:lstStyle/>
          <a:p>
            <a:r>
              <a:rPr lang="en-US" altLang="en-US" dirty="0"/>
              <a:t>Little</a:t>
            </a:r>
            <a:r>
              <a:rPr lang="ja-JP" altLang="en-US" dirty="0"/>
              <a:t>’</a:t>
            </a:r>
            <a:r>
              <a:rPr lang="en-US" altLang="ja-JP" dirty="0"/>
              <a:t>s Formula</a:t>
            </a:r>
            <a:endParaRPr lang="en-US" altLang="en-US" dirty="0"/>
          </a:p>
        </p:txBody>
      </p:sp>
      <p:sp>
        <p:nvSpPr>
          <p:cNvPr id="135170" name="Content Placeholder 2">
            <a:extLst>
              <a:ext uri="{FF2B5EF4-FFF2-40B4-BE49-F238E27FC236}">
                <a16:creationId xmlns:a16="http://schemas.microsoft.com/office/drawing/2014/main" id="{0FB86F5A-AC04-4507-85EB-409F60BB9661}"/>
              </a:ext>
            </a:extLst>
          </p:cNvPr>
          <p:cNvSpPr>
            <a:spLocks noGrp="1"/>
          </p:cNvSpPr>
          <p:nvPr>
            <p:ph idx="1"/>
          </p:nvPr>
        </p:nvSpPr>
        <p:spPr>
          <a:xfrm>
            <a:off x="858026" y="1016001"/>
            <a:ext cx="7137894" cy="4551680"/>
          </a:xfrm>
        </p:spPr>
        <p:txBody>
          <a:bodyPr/>
          <a:lstStyle/>
          <a:p>
            <a:r>
              <a:rPr lang="en-US" altLang="en-US" i="1" dirty="0"/>
              <a:t>n</a:t>
            </a:r>
            <a:r>
              <a:rPr lang="en-US" altLang="en-US" dirty="0"/>
              <a:t> = average queue length</a:t>
            </a:r>
          </a:p>
          <a:p>
            <a:r>
              <a:rPr lang="en-US" altLang="en-US" i="1" dirty="0"/>
              <a:t>W</a:t>
            </a:r>
            <a:r>
              <a:rPr lang="en-US" altLang="en-US" dirty="0"/>
              <a:t> = average waiting time in queue</a:t>
            </a:r>
          </a:p>
          <a:p>
            <a:r>
              <a:rPr lang="en-US" altLang="en-US" i="1" dirty="0"/>
              <a:t>λ</a:t>
            </a:r>
            <a:r>
              <a:rPr lang="en-US" altLang="en-US" dirty="0"/>
              <a:t> = average arrival rate into queue</a:t>
            </a:r>
          </a:p>
          <a:p>
            <a:r>
              <a:rPr lang="en-US" altLang="en-US" dirty="0"/>
              <a:t>Little</a:t>
            </a:r>
            <a:r>
              <a:rPr lang="ja-JP" altLang="en-US" dirty="0"/>
              <a:t>’</a:t>
            </a:r>
            <a:r>
              <a:rPr lang="en-US" altLang="ja-JP" dirty="0"/>
              <a:t>s law – in steady state, processes leaving queue must equal processes arriving, thus:</a:t>
            </a:r>
            <a:br>
              <a:rPr lang="en-US" altLang="ja-JP" dirty="0"/>
            </a:br>
            <a:r>
              <a:rPr lang="en-US" altLang="ja-JP" dirty="0"/>
              <a:t>      </a:t>
            </a:r>
            <a:r>
              <a:rPr lang="en-US" altLang="ja-JP" i="1" dirty="0"/>
              <a:t>n </a:t>
            </a:r>
            <a:r>
              <a:rPr lang="en-US" altLang="ja-JP" dirty="0"/>
              <a:t>= </a:t>
            </a:r>
            <a:r>
              <a:rPr lang="en-US" altLang="ja-JP" i="1" dirty="0"/>
              <a:t>λ </a:t>
            </a:r>
            <a:r>
              <a:rPr lang="en-US" altLang="ja-JP" dirty="0"/>
              <a:t>x</a:t>
            </a:r>
            <a:r>
              <a:rPr lang="en-US" altLang="ja-JP" i="1" dirty="0"/>
              <a:t> W</a:t>
            </a:r>
          </a:p>
          <a:p>
            <a:pPr lvl="1"/>
            <a:r>
              <a:rPr lang="en-US" altLang="en-US" dirty="0"/>
              <a:t>Valid for any scheduling algorithm and arrival distribution</a:t>
            </a:r>
          </a:p>
          <a:p>
            <a:r>
              <a:rPr lang="en-US" altLang="en-US" dirty="0"/>
              <a:t>For example, if on average 7 processes arrive per second, and normally 14 processes in queue, then average wait time per process = 2 seconds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Title 1">
            <a:extLst>
              <a:ext uri="{FF2B5EF4-FFF2-40B4-BE49-F238E27FC236}">
                <a16:creationId xmlns:a16="http://schemas.microsoft.com/office/drawing/2014/main" id="{3F4B6F1F-014D-4B12-B2C5-CED652555A6A}"/>
              </a:ext>
            </a:extLst>
          </p:cNvPr>
          <p:cNvSpPr>
            <a:spLocks noGrp="1"/>
          </p:cNvSpPr>
          <p:nvPr>
            <p:ph type="title"/>
          </p:nvPr>
        </p:nvSpPr>
        <p:spPr>
          <a:xfrm>
            <a:off x="457200" y="122922"/>
            <a:ext cx="8229600" cy="576262"/>
          </a:xfrm>
        </p:spPr>
        <p:txBody>
          <a:bodyPr/>
          <a:lstStyle/>
          <a:p>
            <a:r>
              <a:rPr lang="en-US" altLang="en-US" dirty="0"/>
              <a:t>Simulations</a:t>
            </a:r>
          </a:p>
        </p:txBody>
      </p:sp>
      <p:sp>
        <p:nvSpPr>
          <p:cNvPr id="136194" name="Content Placeholder 2">
            <a:extLst>
              <a:ext uri="{FF2B5EF4-FFF2-40B4-BE49-F238E27FC236}">
                <a16:creationId xmlns:a16="http://schemas.microsoft.com/office/drawing/2014/main" id="{31DCE5BD-01E8-435B-870B-5EBAC0600C01}"/>
              </a:ext>
            </a:extLst>
          </p:cNvPr>
          <p:cNvSpPr>
            <a:spLocks noGrp="1"/>
          </p:cNvSpPr>
          <p:nvPr>
            <p:ph idx="1"/>
          </p:nvPr>
        </p:nvSpPr>
        <p:spPr>
          <a:xfrm>
            <a:off x="834443" y="1060768"/>
            <a:ext cx="7727950" cy="4530725"/>
          </a:xfrm>
        </p:spPr>
        <p:txBody>
          <a:bodyPr/>
          <a:lstStyle/>
          <a:p>
            <a:r>
              <a:rPr lang="en-US" altLang="en-US" dirty="0"/>
              <a:t>Queueing models limited</a:t>
            </a:r>
          </a:p>
          <a:p>
            <a:r>
              <a:rPr lang="en-US" altLang="en-US" b="1" dirty="0">
                <a:solidFill>
                  <a:srgbClr val="006699"/>
                </a:solidFill>
                <a:latin typeface="+mj-lt"/>
              </a:rPr>
              <a:t>Simulations</a:t>
            </a:r>
            <a:r>
              <a:rPr lang="en-US" altLang="en-US" b="1" dirty="0"/>
              <a:t> </a:t>
            </a:r>
            <a:r>
              <a:rPr lang="en-US" altLang="en-US" dirty="0"/>
              <a:t>more accurate</a:t>
            </a:r>
          </a:p>
          <a:p>
            <a:pPr lvl="1"/>
            <a:r>
              <a:rPr lang="en-US" altLang="en-US" dirty="0"/>
              <a:t>Programmed model of computer system</a:t>
            </a:r>
          </a:p>
          <a:p>
            <a:pPr lvl="1"/>
            <a:r>
              <a:rPr lang="en-US" altLang="en-US" dirty="0"/>
              <a:t>Clock is a variable</a:t>
            </a:r>
          </a:p>
          <a:p>
            <a:pPr lvl="1"/>
            <a:r>
              <a:rPr lang="en-US" altLang="en-US" dirty="0"/>
              <a:t>Gather statistics  indicating algorithm performance</a:t>
            </a:r>
          </a:p>
          <a:p>
            <a:pPr lvl="1"/>
            <a:r>
              <a:rPr lang="en-US" altLang="en-US" dirty="0"/>
              <a:t>Data to drive simulation gathered via</a:t>
            </a:r>
          </a:p>
          <a:p>
            <a:pPr lvl="2"/>
            <a:r>
              <a:rPr lang="en-US" altLang="en-US" dirty="0"/>
              <a:t>Random number generator according to probabilities</a:t>
            </a:r>
          </a:p>
          <a:p>
            <a:pPr lvl="2"/>
            <a:r>
              <a:rPr lang="en-US" altLang="en-US" dirty="0"/>
              <a:t>Distributions defined mathematically or empirically</a:t>
            </a:r>
          </a:p>
          <a:p>
            <a:pPr lvl="2"/>
            <a:r>
              <a:rPr lang="en-US" altLang="en-US" dirty="0"/>
              <a:t>Trace tapes record sequences of real events in real systems</a:t>
            </a:r>
          </a:p>
          <a:p>
            <a:pPr lvl="2"/>
            <a:endParaRPr lang="en-US" altLang="en-US" dirty="0"/>
          </a:p>
          <a:p>
            <a:pPr lvl="1"/>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AC8CABCD-F408-4385-AC6D-CB5E8038C31B}"/>
              </a:ext>
            </a:extLst>
          </p:cNvPr>
          <p:cNvSpPr>
            <a:spLocks noGrp="1" noChangeArrowheads="1"/>
          </p:cNvSpPr>
          <p:nvPr>
            <p:ph type="title"/>
          </p:nvPr>
        </p:nvSpPr>
        <p:spPr>
          <a:xfrm>
            <a:off x="457200" y="223450"/>
            <a:ext cx="8229600" cy="576262"/>
          </a:xfrm>
        </p:spPr>
        <p:txBody>
          <a:bodyPr/>
          <a:lstStyle/>
          <a:p>
            <a:pPr eaLnBrk="1" hangingPunct="1"/>
            <a:r>
              <a:rPr lang="en-US" altLang="en-US" dirty="0"/>
              <a:t>Basic Concepts</a:t>
            </a:r>
          </a:p>
        </p:txBody>
      </p:sp>
      <p:sp>
        <p:nvSpPr>
          <p:cNvPr id="11266" name="Rectangle 3">
            <a:extLst>
              <a:ext uri="{FF2B5EF4-FFF2-40B4-BE49-F238E27FC236}">
                <a16:creationId xmlns:a16="http://schemas.microsoft.com/office/drawing/2014/main" id="{B2D356C4-1B27-4D4C-8A80-D241E2CD7B36}"/>
              </a:ext>
            </a:extLst>
          </p:cNvPr>
          <p:cNvSpPr>
            <a:spLocks noGrp="1" noChangeArrowheads="1"/>
          </p:cNvSpPr>
          <p:nvPr>
            <p:ph type="body" idx="1"/>
          </p:nvPr>
        </p:nvSpPr>
        <p:spPr>
          <a:xfrm>
            <a:off x="841375" y="1274763"/>
            <a:ext cx="3978275" cy="5057775"/>
          </a:xfrm>
        </p:spPr>
        <p:txBody>
          <a:bodyPr/>
          <a:lstStyle/>
          <a:p>
            <a:r>
              <a:rPr lang="en-US" altLang="en-US" dirty="0"/>
              <a:t>Maximum CPU utilization obtained with multiprogramming</a:t>
            </a:r>
          </a:p>
          <a:p>
            <a:r>
              <a:rPr lang="en-US" altLang="en-US" dirty="0"/>
              <a:t>CPU–I/O Burst Cycle – Process execution consists of a </a:t>
            </a:r>
            <a:r>
              <a:rPr lang="en-US" altLang="en-US" b="1" dirty="0">
                <a:solidFill>
                  <a:srgbClr val="006699"/>
                </a:solidFill>
                <a:latin typeface="+mj-lt"/>
              </a:rPr>
              <a:t>cycle</a:t>
            </a:r>
            <a:r>
              <a:rPr lang="en-US" altLang="en-US" dirty="0"/>
              <a:t> of CPU execution and I/O wait</a:t>
            </a:r>
          </a:p>
          <a:p>
            <a:r>
              <a:rPr lang="en-US" altLang="en-US" b="1" dirty="0">
                <a:solidFill>
                  <a:srgbClr val="006699"/>
                </a:solidFill>
                <a:latin typeface="+mj-lt"/>
              </a:rPr>
              <a:t>CPU</a:t>
            </a:r>
            <a:r>
              <a:rPr lang="en-US" altLang="en-US" b="1" dirty="0">
                <a:solidFill>
                  <a:srgbClr val="3366FF"/>
                </a:solidFill>
              </a:rPr>
              <a:t> </a:t>
            </a:r>
            <a:r>
              <a:rPr lang="en-US" altLang="en-US" b="1" dirty="0">
                <a:solidFill>
                  <a:srgbClr val="006699"/>
                </a:solidFill>
                <a:latin typeface="+mj-lt"/>
              </a:rPr>
              <a:t>burst</a:t>
            </a:r>
            <a:r>
              <a:rPr lang="en-US" altLang="en-US" b="1" dirty="0">
                <a:solidFill>
                  <a:srgbClr val="3366FF"/>
                </a:solidFill>
              </a:rPr>
              <a:t> </a:t>
            </a:r>
            <a:r>
              <a:rPr lang="en-US" altLang="en-US" dirty="0"/>
              <a:t>followed by </a:t>
            </a:r>
            <a:r>
              <a:rPr lang="en-US" altLang="en-US" b="1" dirty="0">
                <a:solidFill>
                  <a:srgbClr val="006699"/>
                </a:solidFill>
                <a:latin typeface="+mj-lt"/>
              </a:rPr>
              <a:t>I/O burst</a:t>
            </a:r>
          </a:p>
          <a:p>
            <a:r>
              <a:rPr lang="en-US" altLang="en-US" dirty="0"/>
              <a:t>CPU burst distribution is of main concern</a:t>
            </a:r>
          </a:p>
          <a:p>
            <a:pPr>
              <a:buFont typeface="Monotype Sorts" pitchFamily="-84" charset="2"/>
              <a:buNone/>
            </a:pPr>
            <a:endParaRPr lang="en-US" altLang="en-US" dirty="0"/>
          </a:p>
        </p:txBody>
      </p:sp>
      <p:pic>
        <p:nvPicPr>
          <p:cNvPr id="11267" name="Picture 1">
            <a:extLst>
              <a:ext uri="{FF2B5EF4-FFF2-40B4-BE49-F238E27FC236}">
                <a16:creationId xmlns:a16="http://schemas.microsoft.com/office/drawing/2014/main" id="{42D4194B-20FB-49DE-95E2-D3F1F7D61B9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86388" y="1169988"/>
            <a:ext cx="2603500" cy="484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a:extLst>
              <a:ext uri="{FF2B5EF4-FFF2-40B4-BE49-F238E27FC236}">
                <a16:creationId xmlns:a16="http://schemas.microsoft.com/office/drawing/2014/main" id="{E376DC34-4892-46A6-9D5E-C8B743E88B4A}"/>
              </a:ext>
            </a:extLst>
          </p:cNvPr>
          <p:cNvSpPr>
            <a:spLocks noGrp="1" noChangeArrowheads="1"/>
          </p:cNvSpPr>
          <p:nvPr>
            <p:ph type="title"/>
          </p:nvPr>
        </p:nvSpPr>
        <p:spPr>
          <a:xfrm>
            <a:off x="1287537" y="100754"/>
            <a:ext cx="7850187" cy="576262"/>
          </a:xfrm>
        </p:spPr>
        <p:txBody>
          <a:bodyPr/>
          <a:lstStyle/>
          <a:p>
            <a:pPr eaLnBrk="1" hangingPunct="1"/>
            <a:r>
              <a:rPr lang="en-US" altLang="en-US" sz="2800" dirty="0"/>
              <a:t>Evaluation of CPU Schedulers by Simulation</a:t>
            </a:r>
          </a:p>
        </p:txBody>
      </p:sp>
      <p:pic>
        <p:nvPicPr>
          <p:cNvPr id="137218" name="Picture 1">
            <a:extLst>
              <a:ext uri="{FF2B5EF4-FFF2-40B4-BE49-F238E27FC236}">
                <a16:creationId xmlns:a16="http://schemas.microsoft.com/office/drawing/2014/main" id="{AD0A361C-0911-4B85-9766-5E4140F2E09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93215" y="1150938"/>
            <a:ext cx="5953125" cy="370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Title 1">
            <a:extLst>
              <a:ext uri="{FF2B5EF4-FFF2-40B4-BE49-F238E27FC236}">
                <a16:creationId xmlns:a16="http://schemas.microsoft.com/office/drawing/2014/main" id="{2B258A3D-0DCD-4490-A722-4FB661159D96}"/>
              </a:ext>
            </a:extLst>
          </p:cNvPr>
          <p:cNvSpPr>
            <a:spLocks noGrp="1"/>
          </p:cNvSpPr>
          <p:nvPr>
            <p:ph type="title" idx="4294967295"/>
          </p:nvPr>
        </p:nvSpPr>
        <p:spPr>
          <a:xfrm>
            <a:off x="1404938" y="124637"/>
            <a:ext cx="6824662" cy="576262"/>
          </a:xfrm>
        </p:spPr>
        <p:txBody>
          <a:bodyPr/>
          <a:lstStyle/>
          <a:p>
            <a:r>
              <a:rPr lang="en-US" altLang="en-US" dirty="0"/>
              <a:t>Implementation</a:t>
            </a:r>
          </a:p>
        </p:txBody>
      </p:sp>
      <p:sp>
        <p:nvSpPr>
          <p:cNvPr id="139266" name="Content Placeholder 2">
            <a:extLst>
              <a:ext uri="{FF2B5EF4-FFF2-40B4-BE49-F238E27FC236}">
                <a16:creationId xmlns:a16="http://schemas.microsoft.com/office/drawing/2014/main" id="{3D12B624-FA4C-4339-BD1B-8776B542F48E}"/>
              </a:ext>
            </a:extLst>
          </p:cNvPr>
          <p:cNvSpPr txBox="1">
            <a:spLocks/>
          </p:cNvSpPr>
          <p:nvPr/>
        </p:nvSpPr>
        <p:spPr bwMode="auto">
          <a:xfrm>
            <a:off x="850900" y="1055688"/>
            <a:ext cx="75311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7" tIns="45709" rIns="91417" bIns="45709"/>
          <a:lstStyle>
            <a:lvl1pPr marL="488950" indent="-488950" defTabSz="1304925">
              <a:defRPr>
                <a:solidFill>
                  <a:schemeClr val="tx1"/>
                </a:solidFill>
                <a:latin typeface="Verdana" panose="020B0604030504040204" pitchFamily="34" charset="0"/>
                <a:ea typeface="MS PGothic" panose="020B0600070205080204" pitchFamily="34" charset="-128"/>
              </a:defRPr>
            </a:lvl1pPr>
            <a:lvl2pPr marL="1141413" indent="-488950" defTabSz="1304925">
              <a:defRPr>
                <a:solidFill>
                  <a:schemeClr val="tx1"/>
                </a:solidFill>
                <a:latin typeface="Verdana" panose="020B0604030504040204" pitchFamily="34" charset="0"/>
                <a:ea typeface="MS PGothic" panose="020B0600070205080204" pitchFamily="34" charset="-128"/>
              </a:defRPr>
            </a:lvl2pPr>
            <a:lvl3pPr marL="1550988" indent="-325438" defTabSz="1304925">
              <a:defRPr>
                <a:solidFill>
                  <a:schemeClr val="tx1"/>
                </a:solidFill>
                <a:latin typeface="Verdana" panose="020B0604030504040204" pitchFamily="34" charset="0"/>
                <a:ea typeface="MS PGothic" panose="020B0600070205080204" pitchFamily="34" charset="-128"/>
              </a:defRPr>
            </a:lvl3pPr>
            <a:lvl4pPr marL="1600200" indent="-228600" defTabSz="1304925">
              <a:defRPr>
                <a:solidFill>
                  <a:schemeClr val="tx1"/>
                </a:solidFill>
                <a:latin typeface="Verdana" panose="020B0604030504040204" pitchFamily="34" charset="0"/>
                <a:ea typeface="MS PGothic" panose="020B0600070205080204" pitchFamily="34" charset="-128"/>
              </a:defRPr>
            </a:lvl4pPr>
            <a:lvl5pPr marL="2057400" indent="-228600" defTabSz="1304925">
              <a:defRPr>
                <a:solidFill>
                  <a:schemeClr val="tx1"/>
                </a:solidFill>
                <a:latin typeface="Verdana" panose="020B0604030504040204" pitchFamily="34" charset="0"/>
                <a:ea typeface="MS PGothic" panose="020B0600070205080204" pitchFamily="34" charset="-128"/>
              </a:defRPr>
            </a:lvl5pPr>
            <a:lvl6pPr marL="2514600" indent="-228600" defTabSz="1304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1304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1304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1304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35000"/>
              </a:spcBef>
              <a:buClr>
                <a:srgbClr val="993300"/>
              </a:buClr>
              <a:buSzPct val="110000"/>
              <a:buFont typeface="Wingdings" panose="05000000000000000000" pitchFamily="2" charset="2"/>
              <a:buChar char="§"/>
            </a:pPr>
            <a:r>
              <a:rPr kumimoji="1" lang="en-US" altLang="en-US" dirty="0">
                <a:latin typeface="Helvetica" panose="020B0604020202020204" pitchFamily="34" charset="0"/>
              </a:rPr>
              <a:t>Even simulations have limited accuracy</a:t>
            </a:r>
          </a:p>
          <a:p>
            <a:pPr>
              <a:spcBef>
                <a:spcPct val="35000"/>
              </a:spcBef>
              <a:buClr>
                <a:srgbClr val="993300"/>
              </a:buClr>
              <a:buSzPct val="110000"/>
              <a:buFont typeface="Wingdings" panose="05000000000000000000" pitchFamily="2" charset="2"/>
              <a:buChar char="§"/>
            </a:pPr>
            <a:r>
              <a:rPr kumimoji="1" lang="en-US" altLang="en-US" dirty="0">
                <a:latin typeface="Helvetica" panose="020B0604020202020204" pitchFamily="34" charset="0"/>
              </a:rPr>
              <a:t>Just implement new scheduler and test in real systems</a:t>
            </a:r>
          </a:p>
          <a:p>
            <a:pPr lvl="1">
              <a:spcBef>
                <a:spcPct val="35000"/>
              </a:spcBef>
              <a:buClr>
                <a:srgbClr val="993300"/>
              </a:buClr>
              <a:buSzPct val="110000"/>
              <a:buFont typeface="Arial" panose="020B0604020202020204" pitchFamily="34" charset="0"/>
              <a:buChar char="•"/>
            </a:pPr>
            <a:r>
              <a:rPr kumimoji="1" lang="en-US" altLang="en-US" dirty="0">
                <a:latin typeface="Helvetica" panose="020B0604020202020204" pitchFamily="34" charset="0"/>
              </a:rPr>
              <a:t>High cost, high risk</a:t>
            </a:r>
          </a:p>
          <a:p>
            <a:pPr lvl="1">
              <a:spcBef>
                <a:spcPct val="35000"/>
              </a:spcBef>
              <a:buClr>
                <a:srgbClr val="993300"/>
              </a:buClr>
              <a:buSzPct val="110000"/>
              <a:buFont typeface="Arial" panose="020B0604020202020204" pitchFamily="34" charset="0"/>
              <a:buChar char="•"/>
            </a:pPr>
            <a:r>
              <a:rPr kumimoji="1" lang="en-US" altLang="en-US" dirty="0">
                <a:latin typeface="Helvetica" panose="020B0604020202020204" pitchFamily="34" charset="0"/>
              </a:rPr>
              <a:t>Environments vary</a:t>
            </a:r>
          </a:p>
          <a:p>
            <a:pPr>
              <a:spcBef>
                <a:spcPct val="35000"/>
              </a:spcBef>
              <a:buClr>
                <a:srgbClr val="993300"/>
              </a:buClr>
              <a:buSzPct val="110000"/>
              <a:buFont typeface="Wingdings" panose="05000000000000000000" pitchFamily="2" charset="2"/>
              <a:buChar char="§"/>
            </a:pPr>
            <a:r>
              <a:rPr kumimoji="1" lang="en-US" altLang="en-US" dirty="0">
                <a:latin typeface="Helvetica" panose="020B0604020202020204" pitchFamily="34" charset="0"/>
              </a:rPr>
              <a:t>Most flexible schedulers can be modified per-site or per-system</a:t>
            </a:r>
          </a:p>
          <a:p>
            <a:pPr>
              <a:spcBef>
                <a:spcPct val="35000"/>
              </a:spcBef>
              <a:buClr>
                <a:srgbClr val="993300"/>
              </a:buClr>
              <a:buSzPct val="110000"/>
              <a:buFont typeface="Wingdings" panose="05000000000000000000" pitchFamily="2" charset="2"/>
              <a:buChar char="§"/>
            </a:pPr>
            <a:r>
              <a:rPr kumimoji="1" lang="en-US" altLang="en-US" dirty="0">
                <a:latin typeface="Helvetica" panose="020B0604020202020204" pitchFamily="34" charset="0"/>
              </a:rPr>
              <a:t>Or APIs to modify priorities</a:t>
            </a:r>
          </a:p>
          <a:p>
            <a:pPr>
              <a:spcBef>
                <a:spcPct val="35000"/>
              </a:spcBef>
              <a:buClr>
                <a:srgbClr val="993300"/>
              </a:buClr>
              <a:buSzPct val="110000"/>
              <a:buFont typeface="Wingdings" panose="05000000000000000000" pitchFamily="2" charset="2"/>
              <a:buChar char="§"/>
            </a:pPr>
            <a:r>
              <a:rPr kumimoji="1" lang="en-US" altLang="en-US" dirty="0">
                <a:latin typeface="Helvetica" panose="020B0604020202020204" pitchFamily="34" charset="0"/>
              </a:rPr>
              <a:t>But again environments vary</a:t>
            </a:r>
          </a:p>
          <a:p>
            <a:pPr>
              <a:spcBef>
                <a:spcPct val="35000"/>
              </a:spcBef>
              <a:buClr>
                <a:srgbClr val="993300"/>
              </a:buClr>
              <a:buSzPct val="90000"/>
              <a:buFont typeface="Monotype Sorts" pitchFamily="-84" charset="2"/>
              <a:buChar char="n"/>
            </a:pPr>
            <a:endParaRPr kumimoji="1" lang="en-US" altLang="en-US" dirty="0">
              <a:latin typeface="Helvetica" panose="020B0604020202020204" pitchFamily="34" charset="0"/>
            </a:endParaRPr>
          </a:p>
          <a:p>
            <a:pPr lvl="2">
              <a:spcBef>
                <a:spcPct val="35000"/>
              </a:spcBef>
              <a:buClr>
                <a:srgbClr val="009900"/>
              </a:buClr>
              <a:buSzPct val="75000"/>
              <a:buFont typeface="Webdings" panose="05030102010509060703" pitchFamily="18" charset="2"/>
              <a:buChar char="4"/>
            </a:pPr>
            <a:endParaRPr kumimoji="1" lang="en-US" altLang="en-US" dirty="0">
              <a:latin typeface="Helvetica" panose="020B0604020202020204" pitchFamily="34" charset="0"/>
            </a:endParaRPr>
          </a:p>
          <a:p>
            <a:pPr lvl="1">
              <a:spcBef>
                <a:spcPct val="35000"/>
              </a:spcBef>
              <a:buClr>
                <a:srgbClr val="CC6600"/>
              </a:buClr>
              <a:buSzPct val="80000"/>
              <a:buFont typeface="Monotype Sorts" pitchFamily="-84" charset="2"/>
              <a:buChar char="l"/>
            </a:pPr>
            <a:endParaRPr kumimoji="1" lang="en-US" altLang="en-US" dirty="0">
              <a:latin typeface="Helvetica"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a:extLst>
              <a:ext uri="{FF2B5EF4-FFF2-40B4-BE49-F238E27FC236}">
                <a16:creationId xmlns:a16="http://schemas.microsoft.com/office/drawing/2014/main" id="{F2E0C1D0-A1A4-4022-95CF-B15DED9ADA75}"/>
              </a:ext>
            </a:extLst>
          </p:cNvPr>
          <p:cNvSpPr>
            <a:spLocks noGrp="1" noChangeArrowheads="1"/>
          </p:cNvSpPr>
          <p:nvPr>
            <p:ph type="ctrTitle"/>
          </p:nvPr>
        </p:nvSpPr>
        <p:spPr/>
        <p:txBody>
          <a:bodyPr/>
          <a:lstStyle/>
          <a:p>
            <a:pPr eaLnBrk="1" hangingPunct="1"/>
            <a:r>
              <a:rPr lang="en-US" altLang="en-US" dirty="0"/>
              <a:t>End of Chapter 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272FB29C-A265-4A5A-90F0-4EA35A17174F}"/>
              </a:ext>
            </a:extLst>
          </p:cNvPr>
          <p:cNvSpPr>
            <a:spLocks noGrp="1" noChangeArrowheads="1"/>
          </p:cNvSpPr>
          <p:nvPr>
            <p:ph type="title"/>
          </p:nvPr>
        </p:nvSpPr>
        <p:spPr>
          <a:xfrm>
            <a:off x="1066800" y="222868"/>
            <a:ext cx="7620000" cy="576262"/>
          </a:xfrm>
        </p:spPr>
        <p:txBody>
          <a:bodyPr/>
          <a:lstStyle/>
          <a:p>
            <a:pPr eaLnBrk="1" hangingPunct="1"/>
            <a:r>
              <a:rPr lang="en-US" altLang="en-US" dirty="0"/>
              <a:t>Histogram of CPU-burst Times</a:t>
            </a:r>
          </a:p>
        </p:txBody>
      </p:sp>
      <p:sp>
        <p:nvSpPr>
          <p:cNvPr id="13314" name="TextBox 2">
            <a:extLst>
              <a:ext uri="{FF2B5EF4-FFF2-40B4-BE49-F238E27FC236}">
                <a16:creationId xmlns:a16="http://schemas.microsoft.com/office/drawing/2014/main" id="{199A0D9E-EDB0-4B00-B274-814CD65DE927}"/>
              </a:ext>
            </a:extLst>
          </p:cNvPr>
          <p:cNvSpPr txBox="1">
            <a:spLocks noChangeArrowheads="1"/>
          </p:cNvSpPr>
          <p:nvPr/>
        </p:nvSpPr>
        <p:spPr bwMode="auto">
          <a:xfrm>
            <a:off x="1279525" y="1323975"/>
            <a:ext cx="372586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rPr>
              <a:t>Large number of short bursts</a:t>
            </a:r>
          </a:p>
          <a:p>
            <a:pPr>
              <a:spcBef>
                <a:spcPct val="0"/>
              </a:spcBef>
              <a:buClrTx/>
              <a:buSzTx/>
              <a:buFontTx/>
              <a:buNone/>
            </a:pPr>
            <a:endParaRPr kumimoji="0" lang="en-US" altLang="en-US">
              <a:latin typeface="Verdana" panose="020B0604030504040204" pitchFamily="34" charset="0"/>
            </a:endParaRPr>
          </a:p>
          <a:p>
            <a:pPr>
              <a:spcBef>
                <a:spcPct val="0"/>
              </a:spcBef>
              <a:buClrTx/>
              <a:buSzTx/>
              <a:buFontTx/>
              <a:buNone/>
            </a:pPr>
            <a:r>
              <a:rPr kumimoji="0" lang="en-US" altLang="en-US">
                <a:latin typeface="Verdana" panose="020B0604030504040204" pitchFamily="34" charset="0"/>
              </a:rPr>
              <a:t>Small number of longer bursts</a:t>
            </a:r>
          </a:p>
        </p:txBody>
      </p:sp>
      <p:pic>
        <p:nvPicPr>
          <p:cNvPr id="13315" name="Picture 1">
            <a:extLst>
              <a:ext uri="{FF2B5EF4-FFF2-40B4-BE49-F238E27FC236}">
                <a16:creationId xmlns:a16="http://schemas.microsoft.com/office/drawing/2014/main" id="{A278EA04-1701-4441-AB9A-E05347064EE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7763" y="2479675"/>
            <a:ext cx="4922837" cy="294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1EB4A270-3C01-4E70-B6CB-FA456BBCDA90}"/>
              </a:ext>
            </a:extLst>
          </p:cNvPr>
          <p:cNvSpPr>
            <a:spLocks noGrp="1" noChangeArrowheads="1"/>
          </p:cNvSpPr>
          <p:nvPr>
            <p:ph type="title"/>
          </p:nvPr>
        </p:nvSpPr>
        <p:spPr>
          <a:xfrm>
            <a:off x="838200" y="229606"/>
            <a:ext cx="7848600" cy="576262"/>
          </a:xfrm>
        </p:spPr>
        <p:txBody>
          <a:bodyPr/>
          <a:lstStyle/>
          <a:p>
            <a:pPr eaLnBrk="1" hangingPunct="1"/>
            <a:r>
              <a:rPr lang="en-US" altLang="en-US" dirty="0"/>
              <a:t>CPU Scheduler</a:t>
            </a:r>
          </a:p>
        </p:txBody>
      </p:sp>
      <p:sp>
        <p:nvSpPr>
          <p:cNvPr id="27651" name="Rectangle 3">
            <a:extLst>
              <a:ext uri="{FF2B5EF4-FFF2-40B4-BE49-F238E27FC236}">
                <a16:creationId xmlns:a16="http://schemas.microsoft.com/office/drawing/2014/main" id="{6B795676-7DD0-4F16-8B81-4EFFF754D531}"/>
              </a:ext>
            </a:extLst>
          </p:cNvPr>
          <p:cNvSpPr>
            <a:spLocks noGrp="1" noChangeArrowheads="1"/>
          </p:cNvSpPr>
          <p:nvPr>
            <p:ph type="body" idx="1"/>
          </p:nvPr>
        </p:nvSpPr>
        <p:spPr>
          <a:xfrm>
            <a:off x="838201" y="1169988"/>
            <a:ext cx="7227276" cy="4808781"/>
          </a:xfrm>
        </p:spPr>
        <p:txBody>
          <a:bodyPr/>
          <a:lstStyle/>
          <a:p>
            <a:pPr>
              <a:defRPr/>
            </a:pPr>
            <a:r>
              <a:rPr lang="en-US" dirty="0">
                <a:ea typeface="ＭＳ Ｐゴシック" charset="0"/>
                <a:cs typeface="ＭＳ Ｐゴシック" charset="0"/>
              </a:rPr>
              <a:t>The</a:t>
            </a:r>
            <a:r>
              <a:rPr lang="en-US" b="1" dirty="0">
                <a:solidFill>
                  <a:srgbClr val="3366FF"/>
                </a:solidFill>
                <a:ea typeface="ＭＳ Ｐゴシック" charset="0"/>
                <a:cs typeface="ＭＳ Ｐゴシック" charset="0"/>
              </a:rPr>
              <a:t> </a:t>
            </a:r>
            <a:r>
              <a:rPr lang="en-US" b="1" dirty="0">
                <a:solidFill>
                  <a:srgbClr val="006699"/>
                </a:solidFill>
                <a:latin typeface="+mj-lt"/>
              </a:rPr>
              <a:t>CPU scheduler </a:t>
            </a:r>
            <a:r>
              <a:rPr lang="en-US" dirty="0">
                <a:ea typeface="ＭＳ Ｐゴシック" charset="-128"/>
                <a:cs typeface="ＭＳ Ｐゴシック" charset="-128"/>
              </a:rPr>
              <a:t>selects from among the processes in ready queue, and allocates a CPU core to one of them</a:t>
            </a:r>
          </a:p>
          <a:p>
            <a:pPr marL="742835" lvl="1">
              <a:defRPr/>
            </a:pPr>
            <a:r>
              <a:rPr lang="en-US" dirty="0">
                <a:ea typeface="ＭＳ Ｐゴシック" charset="-128"/>
              </a:rPr>
              <a:t>Queue may be ordered in various ways</a:t>
            </a:r>
          </a:p>
          <a:p>
            <a:pPr>
              <a:defRPr/>
            </a:pPr>
            <a:r>
              <a:rPr lang="en-US" dirty="0">
                <a:ea typeface="ＭＳ Ｐゴシック" charset="-128"/>
                <a:cs typeface="ＭＳ Ｐゴシック" charset="-128"/>
              </a:rPr>
              <a:t>CPU scheduling decisions may take place when a process:</a:t>
            </a:r>
          </a:p>
          <a:p>
            <a:pPr marL="799900" lvl="1" indent="-342815">
              <a:buFont typeface="Monotype Sorts" pitchFamily="-84" charset="2"/>
              <a:buNone/>
              <a:defRPr/>
            </a:pPr>
            <a:r>
              <a:rPr lang="en-US" dirty="0">
                <a:solidFill>
                  <a:srgbClr val="CC6600"/>
                </a:solidFill>
                <a:ea typeface="ＭＳ Ｐゴシック" charset="-128"/>
              </a:rPr>
              <a:t>1.	</a:t>
            </a:r>
            <a:r>
              <a:rPr lang="en-US" dirty="0">
                <a:ea typeface="ＭＳ Ｐゴシック" charset="-128"/>
              </a:rPr>
              <a:t>Switches from running to waiting state</a:t>
            </a:r>
          </a:p>
          <a:p>
            <a:pPr marL="799900" lvl="1" indent="-342815">
              <a:buFont typeface="Monotype Sorts" pitchFamily="-84" charset="2"/>
              <a:buNone/>
              <a:defRPr/>
            </a:pPr>
            <a:r>
              <a:rPr lang="en-US" dirty="0">
                <a:solidFill>
                  <a:srgbClr val="CC6600"/>
                </a:solidFill>
                <a:ea typeface="ＭＳ Ｐゴシック" charset="-128"/>
              </a:rPr>
              <a:t>2.</a:t>
            </a:r>
            <a:r>
              <a:rPr lang="en-US" dirty="0">
                <a:ea typeface="ＭＳ Ｐゴシック" charset="-128"/>
              </a:rPr>
              <a:t>	Switches from running to ready state</a:t>
            </a:r>
          </a:p>
          <a:p>
            <a:pPr marL="799900" lvl="1" indent="-342815">
              <a:buFont typeface="Monotype Sorts" pitchFamily="-84" charset="2"/>
              <a:buNone/>
              <a:defRPr/>
            </a:pPr>
            <a:r>
              <a:rPr lang="en-US" dirty="0">
                <a:solidFill>
                  <a:srgbClr val="CC6600"/>
                </a:solidFill>
                <a:ea typeface="ＭＳ Ｐゴシック" charset="-128"/>
              </a:rPr>
              <a:t>3.</a:t>
            </a:r>
            <a:r>
              <a:rPr lang="en-US" dirty="0">
                <a:ea typeface="ＭＳ Ｐゴシック" charset="-128"/>
              </a:rPr>
              <a:t>	Switches from waiting to ready</a:t>
            </a:r>
          </a:p>
          <a:p>
            <a:pPr marL="799900" lvl="1" indent="-342815">
              <a:buFont typeface="Monotype Sorts" charset="2"/>
              <a:buAutoNum type="arabicPeriod" startAt="4"/>
              <a:defRPr/>
            </a:pPr>
            <a:r>
              <a:rPr lang="en-US" dirty="0">
                <a:ea typeface="ＭＳ Ｐゴシック" charset="-128"/>
              </a:rPr>
              <a:t>Terminates</a:t>
            </a:r>
          </a:p>
          <a:p>
            <a:pPr>
              <a:defRPr/>
            </a:pPr>
            <a:r>
              <a:rPr lang="en-US" dirty="0">
                <a:ea typeface="ＭＳ Ｐゴシック" charset="-128"/>
                <a:cs typeface="ＭＳ Ｐゴシック" charset="-128"/>
              </a:rPr>
              <a:t>For situations 1 and 4, there is no choice in terms of scheduling. A new process (if one exists in the ready queue) must be selected for execution. </a:t>
            </a:r>
          </a:p>
          <a:p>
            <a:pPr>
              <a:defRPr/>
            </a:pPr>
            <a:r>
              <a:rPr lang="en-US" dirty="0">
                <a:ea typeface="ＭＳ Ｐゴシック" charset="-128"/>
                <a:cs typeface="ＭＳ Ｐゴシック" charset="-128"/>
              </a:rPr>
              <a:t>For situations 2 and 3, however, there is  a choice.</a:t>
            </a:r>
            <a:endParaRPr lang="en-US" b="1" dirty="0">
              <a:solidFill>
                <a:srgbClr val="3366FF"/>
              </a:solidFill>
              <a:ea typeface="ＭＳ Ｐゴシック" charset="0"/>
              <a:cs typeface="ＭＳ Ｐゴシック"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1EB4A270-3C01-4E70-B6CB-FA456BBCDA90}"/>
              </a:ext>
            </a:extLst>
          </p:cNvPr>
          <p:cNvSpPr>
            <a:spLocks noGrp="1" noChangeArrowheads="1"/>
          </p:cNvSpPr>
          <p:nvPr>
            <p:ph type="title"/>
          </p:nvPr>
        </p:nvSpPr>
        <p:spPr>
          <a:xfrm>
            <a:off x="1236777" y="167086"/>
            <a:ext cx="7848600" cy="576262"/>
          </a:xfrm>
        </p:spPr>
        <p:txBody>
          <a:bodyPr/>
          <a:lstStyle/>
          <a:p>
            <a:pPr eaLnBrk="1" hangingPunct="1"/>
            <a:r>
              <a:rPr lang="en-US" altLang="en-US" sz="2800" dirty="0"/>
              <a:t>Preemptive and Nonpreemptive Scheduling</a:t>
            </a:r>
          </a:p>
        </p:txBody>
      </p:sp>
      <p:sp>
        <p:nvSpPr>
          <p:cNvPr id="27651" name="Rectangle 3">
            <a:extLst>
              <a:ext uri="{FF2B5EF4-FFF2-40B4-BE49-F238E27FC236}">
                <a16:creationId xmlns:a16="http://schemas.microsoft.com/office/drawing/2014/main" id="{6B795676-7DD0-4F16-8B81-4EFFF754D531}"/>
              </a:ext>
            </a:extLst>
          </p:cNvPr>
          <p:cNvSpPr>
            <a:spLocks noGrp="1" noChangeArrowheads="1"/>
          </p:cNvSpPr>
          <p:nvPr>
            <p:ph type="body" idx="1"/>
          </p:nvPr>
        </p:nvSpPr>
        <p:spPr>
          <a:xfrm>
            <a:off x="931985" y="1193434"/>
            <a:ext cx="6828692" cy="4707181"/>
          </a:xfrm>
        </p:spPr>
        <p:txBody>
          <a:bodyPr/>
          <a:lstStyle/>
          <a:p>
            <a:pPr>
              <a:defRPr/>
            </a:pPr>
            <a:r>
              <a:rPr lang="en-US" dirty="0">
                <a:ea typeface="ＭＳ Ｐゴシック" charset="0"/>
              </a:rPr>
              <a:t>When scheduling takes place only under circumstances 1 and 4, the scheduling scheme is </a:t>
            </a:r>
            <a:r>
              <a:rPr lang="en-US" b="1" dirty="0">
                <a:solidFill>
                  <a:srgbClr val="006699"/>
                </a:solidFill>
                <a:latin typeface="+mj-lt"/>
              </a:rPr>
              <a:t>nonpreemptive</a:t>
            </a:r>
            <a:r>
              <a:rPr lang="en-US" dirty="0">
                <a:ea typeface="ＭＳ Ｐゴシック" charset="0"/>
              </a:rPr>
              <a:t>.</a:t>
            </a:r>
          </a:p>
          <a:p>
            <a:pPr>
              <a:defRPr/>
            </a:pPr>
            <a:r>
              <a:rPr lang="en-US" dirty="0">
                <a:ea typeface="ＭＳ Ｐゴシック" charset="0"/>
              </a:rPr>
              <a:t>Otherwise, it is </a:t>
            </a:r>
            <a:r>
              <a:rPr lang="en-US" b="1" dirty="0">
                <a:solidFill>
                  <a:srgbClr val="006699"/>
                </a:solidFill>
                <a:latin typeface="+mj-lt"/>
              </a:rPr>
              <a:t>preemptive</a:t>
            </a:r>
            <a:r>
              <a:rPr lang="en-US" dirty="0">
                <a:ea typeface="ＭＳ Ｐゴシック" charset="0"/>
              </a:rPr>
              <a:t>. </a:t>
            </a:r>
          </a:p>
          <a:p>
            <a:pPr>
              <a:defRPr/>
            </a:pPr>
            <a:r>
              <a:rPr lang="en-US" dirty="0">
                <a:ea typeface="ＭＳ Ｐゴシック" charset="0"/>
              </a:rPr>
              <a:t>Under Nonpreemptive scheduling, once the CPU has been allocated to a process, the process keeps the CPU until it releases it either by terminating or by switching to the waiting state. </a:t>
            </a:r>
          </a:p>
          <a:p>
            <a:pPr>
              <a:defRPr/>
            </a:pPr>
            <a:r>
              <a:rPr lang="en-US" dirty="0">
                <a:ea typeface="ＭＳ Ｐゴシック" charset="0"/>
              </a:rPr>
              <a:t>Virtually all modern operating systems including Windows, MacOS, Linux, and UNIX use preemptive scheduling algorithms.</a:t>
            </a:r>
            <a:endParaRPr lang="en-US" dirty="0">
              <a:ea typeface="ＭＳ Ｐゴシック" charset="-128"/>
            </a:endParaRPr>
          </a:p>
        </p:txBody>
      </p:sp>
    </p:spTree>
    <p:extLst>
      <p:ext uri="{BB962C8B-B14F-4D97-AF65-F5344CB8AC3E}">
        <p14:creationId xmlns:p14="http://schemas.microsoft.com/office/powerpoint/2010/main" val="3728729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1EB4A270-3C01-4E70-B6CB-FA456BBCDA90}"/>
              </a:ext>
            </a:extLst>
          </p:cNvPr>
          <p:cNvSpPr>
            <a:spLocks noGrp="1" noChangeArrowheads="1"/>
          </p:cNvSpPr>
          <p:nvPr>
            <p:ph type="title"/>
          </p:nvPr>
        </p:nvSpPr>
        <p:spPr>
          <a:xfrm>
            <a:off x="1236777" y="167086"/>
            <a:ext cx="7848600" cy="576262"/>
          </a:xfrm>
        </p:spPr>
        <p:txBody>
          <a:bodyPr/>
          <a:lstStyle/>
          <a:p>
            <a:pPr eaLnBrk="1" hangingPunct="1"/>
            <a:r>
              <a:rPr lang="en-US" altLang="en-US" sz="2800" dirty="0"/>
              <a:t>Preemptive Scheduling and Race Conditions</a:t>
            </a:r>
          </a:p>
        </p:txBody>
      </p:sp>
      <p:sp>
        <p:nvSpPr>
          <p:cNvPr id="27651" name="Rectangle 3">
            <a:extLst>
              <a:ext uri="{FF2B5EF4-FFF2-40B4-BE49-F238E27FC236}">
                <a16:creationId xmlns:a16="http://schemas.microsoft.com/office/drawing/2014/main" id="{6B795676-7DD0-4F16-8B81-4EFFF754D531}"/>
              </a:ext>
            </a:extLst>
          </p:cNvPr>
          <p:cNvSpPr>
            <a:spLocks noGrp="1" noChangeArrowheads="1"/>
          </p:cNvSpPr>
          <p:nvPr>
            <p:ph type="body" idx="1"/>
          </p:nvPr>
        </p:nvSpPr>
        <p:spPr>
          <a:xfrm>
            <a:off x="931985" y="1193435"/>
            <a:ext cx="6273800" cy="4621212"/>
          </a:xfrm>
        </p:spPr>
        <p:txBody>
          <a:bodyPr/>
          <a:lstStyle/>
          <a:p>
            <a:pPr>
              <a:defRPr/>
            </a:pPr>
            <a:r>
              <a:rPr lang="en-US" dirty="0">
                <a:ea typeface="ＭＳ Ｐゴシック" charset="0"/>
              </a:rPr>
              <a:t>Preemptive scheduling can result in race conditions when data are shared among several processes.</a:t>
            </a:r>
          </a:p>
          <a:p>
            <a:pPr>
              <a:defRPr/>
            </a:pPr>
            <a:r>
              <a:rPr lang="en-US" dirty="0">
                <a:ea typeface="ＭＳ Ｐゴシック" charset="0"/>
              </a:rPr>
              <a:t>Consider the case of two processes that share data. While one process is updating the data, it is preempted so that the second process can run. The second process then tries to read the data, which are in an inconsistent state. </a:t>
            </a:r>
          </a:p>
          <a:p>
            <a:pPr>
              <a:defRPr/>
            </a:pPr>
            <a:r>
              <a:rPr lang="en-US" dirty="0">
                <a:ea typeface="ＭＳ Ｐゴシック" charset="0"/>
              </a:rPr>
              <a:t>This issue will be explored in detail in Chapter 6.</a:t>
            </a:r>
            <a:endParaRPr lang="en-US" dirty="0">
              <a:ea typeface="ＭＳ Ｐゴシック" charset="-128"/>
            </a:endParaRPr>
          </a:p>
        </p:txBody>
      </p:sp>
    </p:spTree>
    <p:extLst>
      <p:ext uri="{BB962C8B-B14F-4D97-AF65-F5344CB8AC3E}">
        <p14:creationId xmlns:p14="http://schemas.microsoft.com/office/powerpoint/2010/main" val="3046456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684BC100-CBCD-4FBD-A30F-9EBDD59CA0FB}"/>
              </a:ext>
            </a:extLst>
          </p:cNvPr>
          <p:cNvSpPr>
            <a:spLocks noGrp="1" noChangeArrowheads="1"/>
          </p:cNvSpPr>
          <p:nvPr>
            <p:ph type="title"/>
          </p:nvPr>
        </p:nvSpPr>
        <p:spPr>
          <a:xfrm>
            <a:off x="990600" y="214313"/>
            <a:ext cx="7696200" cy="576262"/>
          </a:xfrm>
        </p:spPr>
        <p:txBody>
          <a:bodyPr/>
          <a:lstStyle/>
          <a:p>
            <a:pPr eaLnBrk="1" hangingPunct="1"/>
            <a:r>
              <a:rPr lang="en-US" altLang="en-US" dirty="0"/>
              <a:t>Scheduling Criteria</a:t>
            </a:r>
          </a:p>
        </p:txBody>
      </p:sp>
      <p:sp>
        <p:nvSpPr>
          <p:cNvPr id="19458" name="Rectangle 3">
            <a:extLst>
              <a:ext uri="{FF2B5EF4-FFF2-40B4-BE49-F238E27FC236}">
                <a16:creationId xmlns:a16="http://schemas.microsoft.com/office/drawing/2014/main" id="{4338C466-115B-47DE-A288-6C7152DF0770}"/>
              </a:ext>
            </a:extLst>
          </p:cNvPr>
          <p:cNvSpPr>
            <a:spLocks noGrp="1" noChangeArrowheads="1"/>
          </p:cNvSpPr>
          <p:nvPr>
            <p:ph type="body" idx="1"/>
          </p:nvPr>
        </p:nvSpPr>
        <p:spPr>
          <a:xfrm>
            <a:off x="849085" y="1246189"/>
            <a:ext cx="6692761" cy="4904520"/>
          </a:xfrm>
        </p:spPr>
        <p:txBody>
          <a:bodyPr/>
          <a:lstStyle/>
          <a:p>
            <a:r>
              <a:rPr lang="en-US" altLang="en-US" b="1" dirty="0"/>
              <a:t>CPU utilization </a:t>
            </a:r>
            <a:r>
              <a:rPr lang="en-US" altLang="en-US" dirty="0"/>
              <a:t>– keep the CPU as busy as possible</a:t>
            </a:r>
          </a:p>
          <a:p>
            <a:r>
              <a:rPr lang="en-US" altLang="en-US" b="1" dirty="0"/>
              <a:t>Throughput</a:t>
            </a:r>
            <a:r>
              <a:rPr lang="en-US" altLang="en-US" dirty="0"/>
              <a:t> – # of processes that complete their execution per time unit</a:t>
            </a:r>
          </a:p>
          <a:p>
            <a:r>
              <a:rPr lang="en-US" altLang="en-US" b="1" dirty="0"/>
              <a:t>Turnaround time </a:t>
            </a:r>
            <a:r>
              <a:rPr lang="en-US" altLang="en-US" dirty="0"/>
              <a:t>– amount of time to execute a particular process</a:t>
            </a:r>
          </a:p>
          <a:p>
            <a:r>
              <a:rPr lang="en-US" altLang="en-US" b="1" dirty="0"/>
              <a:t>Waiting time </a:t>
            </a:r>
            <a:r>
              <a:rPr lang="en-US" altLang="en-US" dirty="0"/>
              <a:t>– amount of time a process has been waiting in the ready queue</a:t>
            </a:r>
          </a:p>
          <a:p>
            <a:r>
              <a:rPr lang="en-US" altLang="en-US" b="1" dirty="0"/>
              <a:t>Response time </a:t>
            </a:r>
            <a:r>
              <a:rPr lang="en-US" altLang="en-US" dirty="0"/>
              <a:t>– amount of time it takes from when a request was submitted until the first response is produced.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A22DB2EC-3AE5-4A50-BF1F-F8FE7B96CE4B}"/>
              </a:ext>
            </a:extLst>
          </p:cNvPr>
          <p:cNvSpPr>
            <a:spLocks noGrp="1" noChangeArrowheads="1"/>
          </p:cNvSpPr>
          <p:nvPr>
            <p:ph type="title"/>
          </p:nvPr>
        </p:nvSpPr>
        <p:spPr>
          <a:xfrm>
            <a:off x="1423450" y="143942"/>
            <a:ext cx="7513637" cy="576262"/>
          </a:xfrm>
        </p:spPr>
        <p:txBody>
          <a:bodyPr/>
          <a:lstStyle/>
          <a:p>
            <a:pPr eaLnBrk="1" hangingPunct="1"/>
            <a:r>
              <a:rPr lang="en-US" altLang="en-US" sz="2800" dirty="0"/>
              <a:t>Scheduling Algorithm Optimization Criteria</a:t>
            </a:r>
          </a:p>
        </p:txBody>
      </p:sp>
      <p:sp>
        <p:nvSpPr>
          <p:cNvPr id="21506" name="Rectangle 3">
            <a:extLst>
              <a:ext uri="{FF2B5EF4-FFF2-40B4-BE49-F238E27FC236}">
                <a16:creationId xmlns:a16="http://schemas.microsoft.com/office/drawing/2014/main" id="{DA102F21-0BD1-4162-8066-37183DF9B945}"/>
              </a:ext>
            </a:extLst>
          </p:cNvPr>
          <p:cNvSpPr>
            <a:spLocks noGrp="1" noChangeArrowheads="1"/>
          </p:cNvSpPr>
          <p:nvPr>
            <p:ph type="body" idx="1"/>
          </p:nvPr>
        </p:nvSpPr>
        <p:spPr>
          <a:xfrm>
            <a:off x="852488" y="1113511"/>
            <a:ext cx="6115050" cy="4483100"/>
          </a:xfrm>
        </p:spPr>
        <p:txBody>
          <a:bodyPr/>
          <a:lstStyle/>
          <a:p>
            <a:r>
              <a:rPr lang="en-US" altLang="en-US" dirty="0"/>
              <a:t>Max CPU utilization</a:t>
            </a:r>
          </a:p>
          <a:p>
            <a:r>
              <a:rPr lang="en-US" altLang="en-US" dirty="0"/>
              <a:t>Max throughput</a:t>
            </a:r>
          </a:p>
          <a:p>
            <a:r>
              <a:rPr lang="en-US" altLang="en-US" dirty="0"/>
              <a:t>Min turnaround time </a:t>
            </a:r>
          </a:p>
          <a:p>
            <a:r>
              <a:rPr lang="en-US" altLang="en-US" dirty="0"/>
              <a:t>Min waiting time </a:t>
            </a:r>
          </a:p>
          <a:p>
            <a:r>
              <a:rPr lang="en-US" altLang="en-US" dirty="0"/>
              <a:t>Min response time</a:t>
            </a:r>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13344</TotalTime>
  <Words>1193</Words>
  <Application>Microsoft Office PowerPoint</Application>
  <PresentationFormat>On-screen Show (4:3)</PresentationFormat>
  <Paragraphs>260</Paragraphs>
  <Slides>32</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Helvetica</vt:lpstr>
      <vt:lpstr>Monotype Sorts</vt:lpstr>
      <vt:lpstr>Times New Roman</vt:lpstr>
      <vt:lpstr>Verdana</vt:lpstr>
      <vt:lpstr>Webdings</vt:lpstr>
      <vt:lpstr>Wingdings</vt:lpstr>
      <vt:lpstr>os-8</vt:lpstr>
      <vt:lpstr>Chapter 5:  CPU Scheduling</vt:lpstr>
      <vt:lpstr>Outline</vt:lpstr>
      <vt:lpstr>Basic Concepts</vt:lpstr>
      <vt:lpstr>Histogram of CPU-burst Times</vt:lpstr>
      <vt:lpstr>CPU Scheduler</vt:lpstr>
      <vt:lpstr>Preemptive and Nonpreemptive Scheduling</vt:lpstr>
      <vt:lpstr>Preemptive Scheduling and Race Conditions</vt:lpstr>
      <vt:lpstr>Scheduling Criteria</vt:lpstr>
      <vt:lpstr>Scheduling Algorithm Optimization Criteria</vt:lpstr>
      <vt:lpstr>First- Come, First-Served (FCFS) Scheduling</vt:lpstr>
      <vt:lpstr>FCFS Scheduling (Cont.)</vt:lpstr>
      <vt:lpstr>Shortest-Job-First (SJF) Scheduling</vt:lpstr>
      <vt:lpstr>Example of SJF</vt:lpstr>
      <vt:lpstr>Example of Shortest-remaining-time-first</vt:lpstr>
      <vt:lpstr>Round Robin (RR)</vt:lpstr>
      <vt:lpstr>Example of RR with Time Quantum = 4</vt:lpstr>
      <vt:lpstr>Time Quantum and Context Switch Time</vt:lpstr>
      <vt:lpstr>Priority Scheduling</vt:lpstr>
      <vt:lpstr>Example of Priority Scheduling</vt:lpstr>
      <vt:lpstr>Priority Scheduling w/ Round-Robin</vt:lpstr>
      <vt:lpstr>Multilevel Queue</vt:lpstr>
      <vt:lpstr>Multilevel Queue</vt:lpstr>
      <vt:lpstr>Multilevel Feedback Queue</vt:lpstr>
      <vt:lpstr>Example of Multilevel Feedback Queue</vt:lpstr>
      <vt:lpstr>Algorithm Evaluation</vt:lpstr>
      <vt:lpstr>Deterministic Evaluation</vt:lpstr>
      <vt:lpstr>Queueing Models</vt:lpstr>
      <vt:lpstr>Little’s Formula</vt:lpstr>
      <vt:lpstr>Simulations</vt:lpstr>
      <vt:lpstr>Evaluation of CPU Schedulers by Simulation</vt:lpstr>
      <vt:lpstr>Implementation</vt:lpstr>
      <vt:lpstr>End of Chapter 5</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Acer</cp:lastModifiedBy>
  <cp:revision>264</cp:revision>
  <cp:lastPrinted>2013-09-10T17:57:57Z</cp:lastPrinted>
  <dcterms:created xsi:type="dcterms:W3CDTF">2011-01-13T23:43:38Z</dcterms:created>
  <dcterms:modified xsi:type="dcterms:W3CDTF">2021-07-09T15:25:05Z</dcterms:modified>
</cp:coreProperties>
</file>