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331" r:id="rId2"/>
    <p:sldId id="332" r:id="rId3"/>
    <p:sldId id="334" r:id="rId4"/>
    <p:sldId id="335" r:id="rId5"/>
    <p:sldId id="336" r:id="rId6"/>
    <p:sldId id="348" r:id="rId7"/>
    <p:sldId id="399" r:id="rId8"/>
    <p:sldId id="350" r:id="rId9"/>
    <p:sldId id="351" r:id="rId10"/>
    <p:sldId id="352" r:id="rId11"/>
    <p:sldId id="353" r:id="rId12"/>
    <p:sldId id="360" r:id="rId13"/>
    <p:sldId id="361" r:id="rId14"/>
    <p:sldId id="363" r:id="rId15"/>
    <p:sldId id="419" r:id="rId16"/>
    <p:sldId id="365" r:id="rId17"/>
    <p:sldId id="366" r:id="rId18"/>
    <p:sldId id="367" r:id="rId19"/>
    <p:sldId id="400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3" r:id="rId47"/>
    <p:sldId id="445" r:id="rId48"/>
    <p:sldId id="395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36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8059EB-C1F4-41C7-8BDD-788F7EBF2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D03251D-B2B5-4661-A4DC-47F05924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160A673-73B6-4D0B-AE41-740079559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9055B3-7CA8-468D-80A4-EFD1891BDB98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EA9070E-1FCE-4DD4-AEED-61B1DD5C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F3319BC-D57C-4115-A220-CA1578D2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F4BD51-7370-4471-9455-9FAA962F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05E2778-289B-4FA5-A492-109BEB5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CC0926BF-5F58-45F3-886B-2FC15B7FF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95F55ED-CF22-47BB-A4F1-B460B1D8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2E9F2BA-6286-4675-A574-E6B57F2B8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63ADF-0873-41FA-9C34-062DC213BF4E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B25B9E3-8879-4B53-9B9A-FE00C8F8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12CBF22-8D18-428E-9818-515DCCEEC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044D9D1-4022-4B17-AC3A-FC63E310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53468A-38EB-46C6-BF85-948BB8C046E0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4DA4BF8-CC55-4E4C-B1AE-1BCAB50DA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2ECD0A4-9571-447C-BBD7-4957F744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A676750-B4D3-4F18-AA52-519F9E769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EE3CDB-421C-4E33-8E8E-873AD4598F3E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9B86B8A-9592-4F2B-88CC-5725A5D37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6A5A5C3-6C82-4C1B-950D-A1B6687A4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C44AEC8-02CE-442B-AD2A-963292252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EA03B-198F-4011-9BDC-983A5F1750D4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B237BFB-5094-48A6-8D1D-812AB43C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DCBE579-7F53-441F-BC12-B153F1D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EEB3116-0A89-4DB2-9F89-097868556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3D6632-CA5F-4B56-8AD9-AB8805051578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4D3144-9169-4202-8CFC-05EBC6596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45851CC-2986-4769-9EDF-BD13E088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38E2BCC-6763-4F93-9A27-415FB4345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B9FD1-100D-4C2E-9427-0CDF0A2FB98D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627EDFF-B8C3-4BDD-9F08-8EF15D1B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27F1191-666F-4ECF-896F-F12B93A3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95AA5DD-A159-4BC8-B0B4-62C228F8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29CC0-F102-4AA1-A9A2-5E8696EDCEA1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118A2F-2588-4308-98F3-4C540E019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0D00539-4C19-4343-8F60-D0ECE1BC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869BB6A-A424-4A9F-8F08-9E5CED4A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D26438-1D7C-4B65-BD22-47AB5585AE9F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C562C5D-B6F1-410C-9C15-862B61F4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CCFBF8B-BAA5-4791-B56F-89AE8DECA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C6EACAF-E6EA-457D-8641-E32A9D95C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EC8C6-E810-4484-A297-26A2437CEBA7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41D4B89-0756-4DD7-8336-2BFB3BDA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08A804A-2118-4ED2-BE3C-0C1214B97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E9A843E-1C4B-4C88-B075-0559BA69A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8E3A2B-1C0B-471A-A4D6-4233FF161C8C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08F5292-EF3C-4544-82EA-378A61593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F80D565-56DF-403E-B659-3C94647E2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5E56C28-C60C-4E30-B37A-C45B0ABB0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5C7750-47E1-458A-9989-9BA8D4448C94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16BCF08-E5F3-4982-863F-E15695200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46B23B8-CBD0-4DC0-A03E-62ED08FCA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3347AF9-CA54-42AC-9FA2-E17F9D18B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0C2A26-FBF5-46FA-899B-D75458F32531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2558D90-8CA8-4F16-A6C4-3F37608C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7E4D024-6FA4-4D6B-903C-7C347FA1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2713C8E-F06D-48F7-9A44-14B868B4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EE641A-9D92-4373-A5E0-4C11D51957E7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E7ACE6D-059D-483A-A103-CE92675F2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E07AD1A-894F-44C2-B8F0-559D0E99B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A2A9F0C-8B1F-4324-A783-5596BAC59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959CA7-2AF4-41B1-8F12-DE232B007B07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495CF2E-10C4-49A6-B353-620534988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4D12019-D120-4BCE-9EFE-1883EE02D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3451A08-37D6-4065-ADF9-DCFC5E7F5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F6A302-414C-4CF1-ABBB-AF2CB72D9427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5FEAE45-D480-4553-9BB5-5A0507ABE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B30AC3E-C36C-4606-A8DA-4C89455DB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3964CCA-B0C6-4BC4-9C47-2A0B624ED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4AC478-933A-4CBB-A14C-170BD7B7A37D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5BA5CE0E-B27A-4856-9DE3-4E3B5F085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F3BEEA9A-3ADC-4256-823F-620A5A5D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389213D-C1B2-4D5F-A81C-615509487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CD4250-8549-41EB-B8CE-11C2FE70C1A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E9DAFE2-DC1F-4D1E-B399-6B86FC7E2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91DFE67-CF76-4428-8F44-8818B6CA4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A637A56-6863-41EE-AA0A-373A6CE79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5DB225-437D-47A1-AC86-C348FBB6B5C2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866B417B-93D6-4ED8-B9CC-B9C6B0EAE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CC7CAEC1-5261-4D7B-B4CB-0B9C19BF7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F69C08F-D0B7-4A7F-B4BC-CA12D73A0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09B2EB-74E1-4827-890E-11429954D163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03BE3B8-8709-416F-955A-C1B867F7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5E9933E8-7EB8-47B5-A34A-BA868C636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9:  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32622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138238"/>
            <a:ext cx="7604449" cy="4821237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</a:p>
          <a:p>
            <a:r>
              <a:rPr lang="en-US" altLang="en-US" dirty="0"/>
              <a:t>Process size = 72,766 bytes</a:t>
            </a:r>
          </a:p>
          <a:p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  <a:p>
            <a:r>
              <a:rPr lang="en-US" altLang="en-US" dirty="0"/>
              <a:t>Page sizes growing over time</a:t>
            </a:r>
          </a:p>
          <a:p>
            <a:pPr lvl="1"/>
            <a:r>
              <a:rPr lang="en-US" altLang="en-US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4" y="1146175"/>
            <a:ext cx="7725746" cy="4686300"/>
          </a:xfrm>
        </p:spPr>
        <p:txBody>
          <a:bodyPr/>
          <a:lstStyle/>
          <a:p>
            <a:r>
              <a:rPr lang="en-US" altLang="en-US" dirty="0"/>
              <a:t>Page table is kept in main 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two-memory access problem can be solved by the use of a special fast-lookup hardware cache called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translation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look-aside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TLBs</a:t>
            </a:r>
            <a:r>
              <a:rPr lang="en-US" altLang="en-US" dirty="0"/>
              <a:t>) (also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associative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6" y="222674"/>
            <a:ext cx="836022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101" y="1146175"/>
            <a:ext cx="7144399" cy="4606925"/>
          </a:xfrm>
        </p:spPr>
        <p:txBody>
          <a:bodyPr/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r>
              <a:rPr lang="en-US" altLang="en-US" dirty="0"/>
              <a:t>TLBs typically small (64 to 1,024 entries)</a:t>
            </a:r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permanent fast access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9:  Memory Management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03325"/>
            <a:ext cx="7678381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ARMv8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1C10ED-0838-45BF-9D06-E530E5EF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Effective Access Time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1905E63-D1E4-48E6-BE3E-4EFB204C3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231638"/>
            <a:ext cx="7772400" cy="483555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rgbClr val="993300"/>
              </a:buClr>
              <a:buFont typeface="Wingdings" panose="05000000000000000000" pitchFamily="2" charset="2"/>
              <a:buChar char="§"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Hit ratio – percentage of times that a page number is found in the  TLB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dirty="0">
                <a:sym typeface="Symbol" pitchFamily="18" charset="2"/>
              </a:rPr>
              <a:t>80% hit ratio means that we find the desired  page number  in the TLB 80% of the time.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Suppose that 10 nanoseconds to access memory. 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If we find the desired page in TLB then a mapped-memory access take 10 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Otherwise we need two memory access so it is 20 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Effective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Time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itchFamily="18" charset="2"/>
              </a:rPr>
              <a:t>EAT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	               EAT = </a:t>
            </a:r>
            <a:r>
              <a:rPr lang="en-US" altLang="en-US" dirty="0">
                <a:sym typeface="Symbol" pitchFamily="18" charset="2"/>
              </a:rPr>
              <a:t>0.80 x 10 + 0.20 x 20 = 12 </a:t>
            </a:r>
            <a:r>
              <a:rPr lang="en-US" altLang="en-US" dirty="0"/>
              <a:t> nanoseconds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 implying 20% slowdown in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Consider  amore realistic hit ratio of 99%,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     EAT = 0.99 x 10 + 0.01 x 20 = 10.1ns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implying  only 1% slowdown in access time.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5" y="1157288"/>
            <a:ext cx="7651102" cy="4468812"/>
          </a:xfrm>
        </p:spPr>
        <p:txBody>
          <a:bodyPr/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Any violations result in a trap to the kernel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-95603"/>
            <a:ext cx="8112611" cy="9032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Valid (v) or Invalid (i) Bit In A Page Table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51286D0E-48B1-4A77-B77D-2A6859C8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13421"/>
            <a:ext cx="7734788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</a:p>
          <a:p>
            <a:pPr lvl="1"/>
            <a:r>
              <a:rPr lang="en-US" altLang="en-US" dirty="0"/>
              <a:t>Similar to multiple threads sharing the same process space</a:t>
            </a:r>
          </a:p>
          <a:p>
            <a:pPr lvl="1"/>
            <a:r>
              <a:rPr lang="en-US" altLang="en-US" dirty="0"/>
              <a:t>Also useful for interprocess communication if sharing of read-write pages is allowed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dirty="0"/>
              <a:t>Each process keeps a separate copy of the code and data</a:t>
            </a:r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 Example</a:t>
            </a:r>
            <a:endParaRPr lang="en-US" altLang="en-US" sz="2400" dirty="0"/>
          </a:p>
        </p:txBody>
      </p:sp>
      <p:pic>
        <p:nvPicPr>
          <p:cNvPr id="40963" name="Picture 5" descr="W:\os-book\OS10\slide-dir\os-figures\9_14.jpg">
            <a:extLst>
              <a:ext uri="{FF2B5EF4-FFF2-40B4-BE49-F238E27FC236}">
                <a16:creationId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212850"/>
            <a:ext cx="397351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523499-02A6-403C-B92E-2686134F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Structure of the Page Table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1A38E1-D15D-4FD3-BA70-E6E5B690F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227138"/>
            <a:ext cx="7697755" cy="4483100"/>
          </a:xfrm>
        </p:spPr>
        <p:txBody>
          <a:bodyPr/>
          <a:lstStyle/>
          <a:p>
            <a:r>
              <a:rPr lang="en-US" altLang="en-US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Consider a 32-bit 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each entry is 4 bytes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each process 4 MB of physical address space for the  page table alone</a:t>
            </a:r>
          </a:p>
          <a:p>
            <a:pPr lvl="2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want to allocate that contiguously in main memory</a:t>
            </a:r>
          </a:p>
          <a:p>
            <a:pPr lvl="1"/>
            <a:r>
              <a:rPr lang="en-US" altLang="en-US" dirty="0"/>
              <a:t>One simple solution is to divide the page table into smaller units</a:t>
            </a:r>
          </a:p>
          <a:p>
            <a:pPr lvl="2"/>
            <a:r>
              <a:rPr lang="en-US" altLang="en-US" dirty="0"/>
              <a:t>Hierarchical Paging</a:t>
            </a:r>
          </a:p>
          <a:p>
            <a:pPr lvl="2"/>
            <a:r>
              <a:rPr lang="en-US" altLang="en-US" dirty="0"/>
              <a:t>Hashed Page Tables</a:t>
            </a:r>
          </a:p>
          <a:p>
            <a:pPr lvl="2"/>
            <a:r>
              <a:rPr lang="en-US" altLang="en-US" dirty="0"/>
              <a:t>Inverted Page Tables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ECC631-B67D-4C84-91B9-1CB22DA1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Page Tables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C6AC61F-C673-44E2-9D0D-2FBC263F8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31888"/>
            <a:ext cx="7489858" cy="1096962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r>
              <a:rPr lang="en-US" altLang="en-US" dirty="0"/>
              <a:t>A simple technique is a two-level page table</a:t>
            </a:r>
          </a:p>
          <a:p>
            <a:r>
              <a:rPr lang="en-US" altLang="en-US" dirty="0"/>
              <a:t>We then page the page table</a:t>
            </a:r>
          </a:p>
        </p:txBody>
      </p:sp>
      <p:pic>
        <p:nvPicPr>
          <p:cNvPr id="43012" name="Picture 4" descr="8">
            <a:extLst>
              <a:ext uri="{FF2B5EF4-FFF2-40B4-BE49-F238E27FC236}">
                <a16:creationId xmlns:a16="http://schemas.microsoft.com/office/drawing/2014/main" id="{68A9E96F-FF85-481A-9476-DF391FB2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76488"/>
            <a:ext cx="35782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19ECB7-9550-4722-A785-B672C25C6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637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Paging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EEF2C6C-3F02-4E7D-8B00-6261CF45E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085850"/>
            <a:ext cx="7679093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4K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20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12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/>
              <a:t>a 10-bit </a:t>
            </a:r>
            <a:r>
              <a:rPr lang="en-US" altLang="en-US" dirty="0"/>
              <a:t>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forward-mapped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</a:p>
        </p:txBody>
      </p:sp>
      <p:pic>
        <p:nvPicPr>
          <p:cNvPr id="44036" name="Picture 5" descr="W:\os-book\OS10\slide-dir\os-figures\in-9_3.jpg">
            <a:extLst>
              <a:ext uri="{FF2B5EF4-FFF2-40B4-BE49-F238E27FC236}">
                <a16:creationId xmlns:a16="http://schemas.microsoft.com/office/drawing/2014/main" id="{E5597039-CFAE-4A07-A550-C966E8BF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032250"/>
            <a:ext cx="40909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C333A82E-F8D0-4475-A297-B096B84C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36379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Address-Translation Scheme</a:t>
            </a:r>
            <a:endParaRPr lang="en-US" altLang="en-US" sz="2400" dirty="0"/>
          </a:p>
        </p:txBody>
      </p:sp>
      <p:pic>
        <p:nvPicPr>
          <p:cNvPr id="45059" name="Picture 1035">
            <a:extLst>
              <a:ext uri="{FF2B5EF4-FFF2-40B4-BE49-F238E27FC236}">
                <a16:creationId xmlns:a16="http://schemas.microsoft.com/office/drawing/2014/main" id="{13CF1B26-59FC-4992-8FE3-5FA6738A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A0137AD-9BFB-4AF6-88F4-0341356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" y="155805"/>
            <a:ext cx="8229600" cy="576262"/>
          </a:xfrm>
        </p:spPr>
        <p:txBody>
          <a:bodyPr/>
          <a:lstStyle/>
          <a:p>
            <a:r>
              <a:rPr lang="en-US" altLang="en-US" dirty="0"/>
              <a:t>64-bit Logical Address Space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995B49D-2FA5-4651-BAD7-7BD98CB7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85" y="1130300"/>
            <a:ext cx="7596512" cy="50879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defRPr/>
            </a:pPr>
            <a:r>
              <a:rPr lang="en-US" altLang="en-US" dirty="0"/>
              <a:t>Address would look like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46084" name="Picture 5" descr="W:\os-book\OS10\slide-dir\os-figures\in-9_5.jpg">
            <a:extLst>
              <a:ext uri="{FF2B5EF4-FFF2-40B4-BE49-F238E27FC236}">
                <a16:creationId xmlns:a16="http://schemas.microsoft.com/office/drawing/2014/main" id="{F2F6A35A-E5D7-44DA-A8DD-7A4A4C04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76588"/>
            <a:ext cx="37195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E72B140-73C1-45D7-A700-AF2CED78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144075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Three-level Paging Scheme</a:t>
            </a:r>
          </a:p>
        </p:txBody>
      </p:sp>
      <p:pic>
        <p:nvPicPr>
          <p:cNvPr id="47107" name="Picture 6">
            <a:extLst>
              <a:ext uri="{FF2B5EF4-FFF2-40B4-BE49-F238E27FC236}">
                <a16:creationId xmlns:a16="http://schemas.microsoft.com/office/drawing/2014/main" id="{7E3EC9BD-BFCB-4762-8CAD-CDA7B885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93813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>
            <a:extLst>
              <a:ext uri="{FF2B5EF4-FFF2-40B4-BE49-F238E27FC236}">
                <a16:creationId xmlns:a16="http://schemas.microsoft.com/office/drawing/2014/main" id="{0A0D3728-9A51-44F1-B179-28CC3F55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130550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2674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141413"/>
            <a:ext cx="7626350" cy="4722812"/>
          </a:xfrm>
        </p:spPr>
        <p:txBody>
          <a:bodyPr/>
          <a:lstStyle/>
          <a:p>
            <a:r>
              <a:rPr lang="en-US" altLang="en-US" dirty="0"/>
              <a:t>Common in address spaces &gt; 32 bits</a:t>
            </a:r>
          </a:p>
          <a:p>
            <a:r>
              <a:rPr lang="en-US" altLang="en-US" dirty="0"/>
              <a:t>The virtual page number is hashed into a page table</a:t>
            </a:r>
          </a:p>
          <a:p>
            <a:pPr lvl="1"/>
            <a:r>
              <a:rPr lang="en-US" altLang="en-US" dirty="0"/>
              <a:t>This page table contains a chain of elements hashing to the same location</a:t>
            </a:r>
          </a:p>
          <a:p>
            <a:r>
              <a:rPr lang="en-US" altLang="en-US" dirty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/>
              <a:t>Virtual page numbers are compared in this chain searching for a match</a:t>
            </a:r>
          </a:p>
          <a:p>
            <a:pPr lvl="1"/>
            <a:r>
              <a:rPr lang="en-US" altLang="en-US" dirty="0"/>
              <a:t>If a match is found, the corresponding physical frame is extracted</a:t>
            </a:r>
          </a:p>
          <a:p>
            <a:r>
              <a:rPr lang="en-US" altLang="en-US" dirty="0"/>
              <a:t>Variation for 64-bit addresses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clustered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tables</a:t>
            </a:r>
          </a:p>
          <a:p>
            <a:pPr lvl="1"/>
            <a:r>
              <a:rPr lang="en-US" altLang="en-US" dirty="0"/>
              <a:t>Similar to hashed but each entry refers to several pages (such as 16) rather than 1</a:t>
            </a:r>
          </a:p>
          <a:p>
            <a:pPr lvl="1"/>
            <a:r>
              <a:rPr lang="en-US" altLang="en-US" dirty="0"/>
              <a:t>Especially useful for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sparse</a:t>
            </a:r>
            <a:r>
              <a:rPr lang="en-US" altLang="en-US" dirty="0"/>
              <a:t> address spaces (where memory references are non-contiguous and scattered)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A6FA55B-1C89-4FAF-8777-9EF53CB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Hashed Page Table</a:t>
            </a:r>
            <a:endParaRPr lang="en-US" altLang="en-US" sz="2400" dirty="0"/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D2F7DD6F-2A50-4270-B701-86EE15BF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2EE1F7-80AE-4AE9-B1C5-B0DAB9FC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33C570-E431-49CB-92BC-66AFF909B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2525"/>
            <a:ext cx="7697755" cy="4792663"/>
          </a:xfrm>
        </p:spPr>
        <p:txBody>
          <a:bodyPr/>
          <a:lstStyle/>
          <a:p>
            <a:r>
              <a:rPr lang="en-US" altLang="en-US" dirty="0"/>
              <a:t>Rather than each process having a page table and keeping track of all possible logical pages, 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dirty="0"/>
              <a:t>Use hash table to limit the search to one — or at most a few — page-table entries</a:t>
            </a:r>
          </a:p>
          <a:p>
            <a:pPr lvl="1"/>
            <a:r>
              <a:rPr lang="en-US" altLang="en-US" dirty="0"/>
              <a:t>TLB can accelerate access</a:t>
            </a:r>
          </a:p>
          <a:p>
            <a:r>
              <a:rPr lang="en-US" altLang="en-US" dirty="0"/>
              <a:t>But how to implement shared memory?</a:t>
            </a:r>
          </a:p>
          <a:p>
            <a:pPr lvl="1"/>
            <a:r>
              <a:rPr lang="en-US" altLang="en-US" dirty="0"/>
              <a:t>One mapping of a virtual address to the shared physical address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CA5047-53DC-42C0-8BA2-9A66CB1D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850" y="238549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Inverted Page Table Architecture</a:t>
            </a:r>
            <a:endParaRPr lang="en-US" altLang="en-US" sz="2400" dirty="0"/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CD658555-7800-4FD5-8FAB-B83171CC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0D2ACB3-978E-4C92-8147-5A9751FD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23103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0D0E06F-7484-4112-A8C2-84609CEC1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122363"/>
            <a:ext cx="7679094" cy="5067300"/>
          </a:xfrm>
        </p:spPr>
        <p:txBody>
          <a:bodyPr/>
          <a:lstStyle/>
          <a:p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dirty="0"/>
              <a:t> into memory for continued execution</a:t>
            </a:r>
          </a:p>
          <a:p>
            <a:pPr lvl="1"/>
            <a:r>
              <a:rPr lang="en-US" altLang="en-US" dirty="0"/>
              <a:t>Total physical memory space of processes can exceed physical memory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BA59C4B-F6E7-4D32-835B-148AD8260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F0C41DA-0E38-48B2-8F80-9B1CA64B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01725"/>
            <a:ext cx="7697755" cy="5067300"/>
          </a:xfrm>
        </p:spPr>
        <p:txBody>
          <a:bodyPr/>
          <a:lstStyle/>
          <a:p>
            <a:r>
              <a:rPr lang="en-US" altLang="en-US" dirty="0"/>
              <a:t>Does the swapped out process need to swap back in to same physical addresses?</a:t>
            </a:r>
          </a:p>
          <a:p>
            <a:r>
              <a:rPr lang="en-US" altLang="en-US" dirty="0"/>
              <a:t>Depends on address binding method</a:t>
            </a:r>
          </a:p>
          <a:p>
            <a:pPr lvl="1"/>
            <a:r>
              <a:rPr lang="en-US" altLang="en-US" dirty="0"/>
              <a:t>Plus consider pending I/O to / from process memory space</a:t>
            </a:r>
          </a:p>
          <a:p>
            <a:r>
              <a:rPr lang="en-US" altLang="en-US" dirty="0"/>
              <a:t>Modified versions of swapping are found on many systems (i.e., UNIX, Linux, and Windows)</a:t>
            </a:r>
          </a:p>
          <a:p>
            <a:pPr lvl="1"/>
            <a:r>
              <a:rPr lang="en-US" altLang="en-US" dirty="0"/>
              <a:t>Swapping normally disabled</a:t>
            </a:r>
          </a:p>
          <a:p>
            <a:pPr lvl="1"/>
            <a:r>
              <a:rPr lang="en-US" altLang="en-US" dirty="0"/>
              <a:t>Started if more than threshold amount of memory allocated</a:t>
            </a:r>
          </a:p>
          <a:p>
            <a:pPr lvl="1"/>
            <a:r>
              <a:rPr lang="en-US" altLang="en-US" dirty="0"/>
              <a:t>Disabled again once memory demand reduced below threshold</a:t>
            </a:r>
          </a:p>
          <a:p>
            <a:pPr>
              <a:buFont typeface="Monotype Sorts" pitchFamily="-84" charset="2"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21CF3F-82BB-4386-898B-2EEB6506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29218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Swapping</a:t>
            </a:r>
            <a:endParaRPr lang="en-US" altLang="en-US" sz="2400" dirty="0"/>
          </a:p>
        </p:txBody>
      </p:sp>
      <p:pic>
        <p:nvPicPr>
          <p:cNvPr id="56323" name="Picture 4" descr="8">
            <a:extLst>
              <a:ext uri="{FF2B5EF4-FFF2-40B4-BE49-F238E27FC236}">
                <a16:creationId xmlns:a16="http://schemas.microsoft.com/office/drawing/2014/main" id="{0F3A3C22-04AE-4A1C-8813-C9697C3F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2EDC249-C4AD-41C4-880C-E8A3ACCA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241336"/>
            <a:ext cx="8037513" cy="576262"/>
          </a:xfrm>
        </p:spPr>
        <p:txBody>
          <a:bodyPr/>
          <a:lstStyle/>
          <a:p>
            <a:r>
              <a:rPr lang="en-US" altLang="en-US" sz="3000" dirty="0"/>
              <a:t>Context Switch Time including Swapping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8066BB3-D576-4F4E-8D24-67AEA3D6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1112838"/>
            <a:ext cx="7686221" cy="4754562"/>
          </a:xfrm>
        </p:spPr>
        <p:txBody>
          <a:bodyPr/>
          <a:lstStyle/>
          <a:p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r>
              <a:rPr lang="en-US" altLang="en-US" dirty="0"/>
              <a:t>Context switch time can then be very high</a:t>
            </a:r>
          </a:p>
          <a:p>
            <a:r>
              <a:rPr lang="en-US" altLang="en-US" dirty="0"/>
              <a:t>100MB process swapping to hard disk with transfer rate of 50MB/sec</a:t>
            </a:r>
          </a:p>
          <a:p>
            <a:pPr lvl="1"/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/>
            <a:r>
              <a:rPr lang="en-US" altLang="en-US" dirty="0"/>
              <a:t>Plus swap in of same sized process</a:t>
            </a:r>
          </a:p>
          <a:p>
            <a:pPr lvl="1"/>
            <a:r>
              <a:rPr lang="en-US" altLang="en-US" dirty="0"/>
              <a:t>Total context switch swapping component time of 4000ms (4 seconds)</a:t>
            </a:r>
          </a:p>
          <a:p>
            <a:r>
              <a:rPr lang="en-US" altLang="en-US" dirty="0"/>
              <a:t>Can reduce if reduce size of memory swapped – by knowing how much memory really being used</a:t>
            </a:r>
          </a:p>
          <a:p>
            <a:pPr lvl="1"/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E6FCBF9-24F1-4406-894F-17942C5B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09" y="232005"/>
            <a:ext cx="7635875" cy="576262"/>
          </a:xfrm>
        </p:spPr>
        <p:txBody>
          <a:bodyPr/>
          <a:lstStyle/>
          <a:p>
            <a:r>
              <a:rPr lang="en-US" altLang="en-US" sz="2800" dirty="0"/>
              <a:t>Context Switch Time and Swapping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681AA8-7211-4633-A995-73D1EB5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160463"/>
            <a:ext cx="7635875" cy="4754562"/>
          </a:xfrm>
        </p:spPr>
        <p:txBody>
          <a:bodyPr/>
          <a:lstStyle/>
          <a:p>
            <a:r>
              <a:rPr lang="en-US" altLang="en-US" dirty="0"/>
              <a:t>Other constraints as well on swapping</a:t>
            </a:r>
          </a:p>
          <a:p>
            <a:pPr lvl="1"/>
            <a:r>
              <a:rPr lang="en-US" altLang="en-US" dirty="0"/>
              <a:t>Pending I/O – can’t swap out as I/O would occur to wrong process</a:t>
            </a:r>
          </a:p>
          <a:p>
            <a:pPr lvl="1"/>
            <a:r>
              <a:rPr lang="en-US" altLang="en-US" dirty="0"/>
              <a:t>Or always transfer I/O to kernel space, then to I/O device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</a:p>
          <a:p>
            <a:r>
              <a:rPr lang="en-US" altLang="en-US" dirty="0"/>
              <a:t>Standard swapping not used in modern operating systems</a:t>
            </a:r>
          </a:p>
          <a:p>
            <a:pPr lvl="1"/>
            <a:r>
              <a:rPr lang="en-US" altLang="en-US" dirty="0"/>
              <a:t>But modified version common</a:t>
            </a:r>
          </a:p>
          <a:p>
            <a:pPr lvl="2"/>
            <a:r>
              <a:rPr lang="en-US" altLang="en-US" dirty="0"/>
              <a:t>Swap only when free memory extremely 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688424" cy="1690687"/>
          </a:xfrm>
        </p:spPr>
        <p:txBody>
          <a:bodyPr/>
          <a:lstStyle/>
          <a:p>
            <a:r>
              <a:rPr lang="en-US" altLang="en-US" dirty="0"/>
              <a:t>Need to censure that a process can access only those addresses in its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209CE51F-64DD-4B8D-BF31-A2E470ED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Swapping on Mobile Systems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6533EDA-BAFB-4F4B-AD8D-AB780E3C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01" y="1060450"/>
            <a:ext cx="7723187" cy="4935538"/>
          </a:xfrm>
        </p:spPr>
        <p:txBody>
          <a:bodyPr/>
          <a:lstStyle/>
          <a:p>
            <a:r>
              <a:rPr lang="en-US" altLang="en-US" dirty="0"/>
              <a:t>Not typically supported</a:t>
            </a:r>
          </a:p>
          <a:p>
            <a:pPr lvl="1"/>
            <a:r>
              <a:rPr lang="en-US" altLang="en-US" dirty="0"/>
              <a:t>Flash memory based</a:t>
            </a:r>
          </a:p>
          <a:p>
            <a:pPr lvl="2"/>
            <a:r>
              <a:rPr lang="en-US" altLang="en-US" dirty="0"/>
              <a:t>Small amount of space</a:t>
            </a:r>
          </a:p>
          <a:p>
            <a:pPr lvl="2"/>
            <a:r>
              <a:rPr lang="en-US" altLang="en-US" dirty="0"/>
              <a:t>Limited number of write cycles</a:t>
            </a:r>
          </a:p>
          <a:p>
            <a:pPr lvl="2"/>
            <a:r>
              <a:rPr lang="en-US" altLang="en-US" dirty="0"/>
              <a:t>Poor throughput between flash memory and CPU on mobile platform</a:t>
            </a:r>
          </a:p>
          <a:p>
            <a:r>
              <a:rPr lang="en-US" altLang="en-US" dirty="0"/>
              <a:t>Instead use other methods to free memory if low</a:t>
            </a:r>
          </a:p>
          <a:p>
            <a:pPr lvl="1"/>
            <a:r>
              <a:rPr lang="en-US" altLang="en-US" dirty="0"/>
              <a:t>iOS </a:t>
            </a:r>
            <a:r>
              <a:rPr lang="en-US" altLang="en-US" b="1" i="1" dirty="0"/>
              <a:t>asks</a:t>
            </a:r>
            <a:r>
              <a:rPr lang="en-US" altLang="en-US" dirty="0"/>
              <a:t> apps to voluntarily relinquish allocated memory</a:t>
            </a:r>
          </a:p>
          <a:p>
            <a:pPr lvl="2"/>
            <a:r>
              <a:rPr lang="en-US" altLang="en-US" dirty="0"/>
              <a:t>Read-only data thrown out and reloaded from flash if needed</a:t>
            </a:r>
          </a:p>
          <a:p>
            <a:pPr lvl="2"/>
            <a:r>
              <a:rPr lang="en-US" altLang="en-US" dirty="0"/>
              <a:t>Failure to free can result in termination</a:t>
            </a:r>
          </a:p>
          <a:p>
            <a:pPr lvl="1"/>
            <a:r>
              <a:rPr lang="en-US" altLang="en-US" dirty="0"/>
              <a:t>Android terminates apps if low free memory, but first writes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dirty="0"/>
              <a:t> to flash for fast restart</a:t>
            </a:r>
          </a:p>
          <a:p>
            <a:pPr lvl="1"/>
            <a:r>
              <a:rPr lang="en-US" altLang="en-US" dirty="0"/>
              <a:t>Both OSes support paging as discussed below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4735D7-A004-488D-9911-97DF52D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38549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with Paging</a:t>
            </a:r>
            <a:endParaRPr lang="en-US" altLang="en-US" sz="2400" dirty="0"/>
          </a:p>
        </p:txBody>
      </p:sp>
      <p:pic>
        <p:nvPicPr>
          <p:cNvPr id="60419" name="Picture 2" descr="W:\os-book\OS10\slide-dir\os-figures\9_20.jpg">
            <a:extLst>
              <a:ext uri="{FF2B5EF4-FFF2-40B4-BE49-F238E27FC236}">
                <a16:creationId xmlns:a16="http://schemas.microsoft.com/office/drawing/2014/main" id="{D7C55644-50F2-4074-8699-2BE71EB4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295400"/>
            <a:ext cx="4875212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B652F6E-8935-4E03-8244-BD24D7F2B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416" y="226854"/>
            <a:ext cx="7876009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Example: The Intel 32 and 64-bit Architectures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41EA058-298F-4E9F-B388-B239FEEFE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233488"/>
            <a:ext cx="7669765" cy="4530725"/>
          </a:xfrm>
        </p:spPr>
        <p:txBody>
          <a:bodyPr/>
          <a:lstStyle/>
          <a:p>
            <a:r>
              <a:rPr lang="en-US" altLang="en-US" dirty="0"/>
              <a:t>Dominant industry chips</a:t>
            </a:r>
          </a:p>
          <a:p>
            <a:r>
              <a:rPr lang="en-US" altLang="en-US" dirty="0"/>
              <a:t>Pentium CPUs are 32-bit and called IA-32 architecture</a:t>
            </a:r>
          </a:p>
          <a:p>
            <a:r>
              <a:rPr lang="en-US" altLang="en-US" dirty="0"/>
              <a:t>Current Intel CPUs are 64-bit and called IA-64 architecture</a:t>
            </a:r>
          </a:p>
          <a:p>
            <a:r>
              <a:rPr lang="en-US" altLang="en-US" dirty="0"/>
              <a:t>Many variations in the chips, cover the main ideas here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DB4188C-D822-4667-96B6-5A34F2748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721" y="232005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Example: The Intel IA-32 Architecture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0E50A7-12CC-4711-932D-A49351A86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080" y="1339361"/>
            <a:ext cx="7735918" cy="4530725"/>
          </a:xfrm>
        </p:spPr>
        <p:txBody>
          <a:bodyPr/>
          <a:lstStyle/>
          <a:p>
            <a:r>
              <a:rPr lang="en-US" altLang="en-US" dirty="0"/>
              <a:t>Supports both segmentation and segmentation with paging</a:t>
            </a:r>
          </a:p>
          <a:p>
            <a:pPr lvl="1"/>
            <a:r>
              <a:rPr lang="en-US" altLang="en-US" dirty="0"/>
              <a:t>Each segment can be 4 GB</a:t>
            </a:r>
          </a:p>
          <a:p>
            <a:pPr lvl="1"/>
            <a:r>
              <a:rPr lang="en-US" altLang="en-US" dirty="0"/>
              <a:t>Up to 16 K segments per process</a:t>
            </a:r>
          </a:p>
          <a:p>
            <a:pPr lvl="1"/>
            <a:r>
              <a:rPr lang="en-US" altLang="en-US" dirty="0"/>
              <a:t>Divided into two partitions</a:t>
            </a:r>
          </a:p>
          <a:p>
            <a:pPr lvl="2"/>
            <a:r>
              <a:rPr lang="en-US" altLang="en-US" dirty="0"/>
              <a:t>First partition of up to 8 K segments are private to process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LDT</a:t>
            </a:r>
            <a:r>
              <a:rPr lang="en-US" altLang="en-US" dirty="0"/>
              <a:t>))</a:t>
            </a:r>
          </a:p>
          <a:p>
            <a:pPr lvl="2"/>
            <a:r>
              <a:rPr lang="en-US" altLang="en-US" dirty="0"/>
              <a:t>Second partition of up to 8K segments shared among all processes (kept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global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descriptor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GDT</a:t>
            </a:r>
            <a:r>
              <a:rPr lang="en-US" altLang="en-US" dirty="0"/>
              <a:t>))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61E1DC-399D-435D-8FAC-1A1024061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408" y="231649"/>
            <a:ext cx="8146467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Example: The Intel IA-32 Architecture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606FB1F-38F1-4099-94DE-A7FB2E327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323452"/>
            <a:ext cx="767909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CPU generates logical address</a:t>
            </a:r>
          </a:p>
          <a:p>
            <a:pPr lvl="1">
              <a:defRPr/>
            </a:pPr>
            <a:r>
              <a:rPr lang="en-US" altLang="en-US" dirty="0"/>
              <a:t>Selector given to segmentation unit</a:t>
            </a:r>
          </a:p>
          <a:p>
            <a:pPr lvl="2">
              <a:defRPr/>
            </a:pPr>
            <a:r>
              <a:rPr lang="en-US" altLang="en-US" dirty="0"/>
              <a:t>Which produces linear addresses </a:t>
            </a: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Linear address given to paging unit</a:t>
            </a:r>
          </a:p>
          <a:p>
            <a:pPr lvl="2">
              <a:defRPr/>
            </a:pPr>
            <a:r>
              <a:rPr lang="en-US" altLang="en-US" dirty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/>
              <a:t>Paging units form equivalent of MMU</a:t>
            </a:r>
          </a:p>
          <a:p>
            <a:pPr lvl="2">
              <a:defRPr/>
            </a:pPr>
            <a:r>
              <a:rPr lang="en-US" altLang="en-US" dirty="0"/>
              <a:t>Pages sizes can be 4 KB or 4 MB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63492" name="Picture 1" descr="Screen Shot 2013-01-04 at 12.24.50 PM.png">
            <a:extLst>
              <a:ext uri="{FF2B5EF4-FFF2-40B4-BE49-F238E27FC236}">
                <a16:creationId xmlns:a16="http://schemas.microsoft.com/office/drawing/2014/main" id="{1802C1BC-A147-4105-A498-ACB30341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458776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0FC880D-958B-4972-B907-A987920BA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5296" y="188588"/>
            <a:ext cx="7670800" cy="6191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Logical to Physical Address Translation in IA-32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B1B5BAA-DC9D-46F7-82BF-E599416F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049463" y="3084513"/>
            <a:ext cx="45958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>
            <a:extLst>
              <a:ext uri="{FF2B5EF4-FFF2-40B4-BE49-F238E27FC236}">
                <a16:creationId xmlns:a16="http://schemas.microsoft.com/office/drawing/2014/main" id="{79C420AF-26CF-4190-AF70-4350F653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524000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A802929-8C9E-4AD9-851A-726A5C7B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38549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IA-32 Paging Architecture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EA02C8D5-7EBE-42A0-8DC3-0C75C34F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220788"/>
            <a:ext cx="450373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8E4418B-4D1F-4C2F-86CA-BEEA5DC9A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661" y="24509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Intel x86-64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79EF759-8E97-43E4-B675-04E06FE8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86" y="1122363"/>
            <a:ext cx="763292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Current generation Intel x86 architecture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64 bits is ginormous (&gt; 16 exabytes)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In practice only implement 48 bit addressing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Page sizes of 4 KB, 2 MB, 1 GB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Four levels of paging hierarchy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also use PAE so virtual addresses are 48 bits and physical addresses are 52 bits</a:t>
            </a:r>
          </a:p>
        </p:txBody>
      </p:sp>
      <p:pic>
        <p:nvPicPr>
          <p:cNvPr id="68612" name="Picture 2" descr="8_25.pdf">
            <a:extLst>
              <a:ext uri="{FF2B5EF4-FFF2-40B4-BE49-F238E27FC236}">
                <a16:creationId xmlns:a16="http://schemas.microsoft.com/office/drawing/2014/main" id="{BDCE453A-1476-4754-9D6F-16790CEC8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108450"/>
            <a:ext cx="7283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ABA6F6-3348-45EF-9241-C55F4F2E5F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12894</TotalTime>
  <Words>2633</Words>
  <Application>Microsoft Office PowerPoint</Application>
  <PresentationFormat>On-screen Show (4:3)</PresentationFormat>
  <Paragraphs>348</Paragraphs>
  <Slides>48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9:  Main Memory</vt:lpstr>
      <vt:lpstr>Chapter 9:  Memory Management</vt:lpstr>
      <vt:lpstr>Background</vt:lpstr>
      <vt:lpstr>Protection</vt:lpstr>
      <vt:lpstr>Hardware Address Protection</vt:lpstr>
      <vt:lpstr>Contiguous Allocation</vt:lpstr>
      <vt:lpstr>Contiguous Allocation (Cont.)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Model of Logical and 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on Mobile Systems</vt:lpstr>
      <vt:lpstr>Swapping with Paging</vt:lpstr>
      <vt:lpstr>Example: The Intel 32 and 64-bit Architectures</vt:lpstr>
      <vt:lpstr>Example: The Intel IA-32 Architecture</vt:lpstr>
      <vt:lpstr>Example: The Intel IA-32 Architecture (Cont.)</vt:lpstr>
      <vt:lpstr>Logical to Physical Address Translation in IA-32</vt:lpstr>
      <vt:lpstr>Intel IA-32 Paging Architecture</vt:lpstr>
      <vt:lpstr>Intel x86-64</vt:lpstr>
      <vt:lpstr>End of Chapter 9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Acer</cp:lastModifiedBy>
  <cp:revision>352</cp:revision>
  <cp:lastPrinted>2013-09-30T19:34:56Z</cp:lastPrinted>
  <dcterms:created xsi:type="dcterms:W3CDTF">2011-01-13T23:43:38Z</dcterms:created>
  <dcterms:modified xsi:type="dcterms:W3CDTF">2021-08-24T14:36:41Z</dcterms:modified>
</cp:coreProperties>
</file>