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2" r:id="rId3"/>
    <p:sldId id="334" r:id="rId4"/>
    <p:sldId id="335" r:id="rId5"/>
    <p:sldId id="407" r:id="rId6"/>
    <p:sldId id="339" r:id="rId7"/>
    <p:sldId id="40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428" r:id="rId21"/>
    <p:sldId id="429" r:id="rId22"/>
    <p:sldId id="367" r:id="rId23"/>
    <p:sldId id="368" r:id="rId24"/>
    <p:sldId id="415" r:id="rId25"/>
    <p:sldId id="370" r:id="rId26"/>
    <p:sldId id="406" r:id="rId2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1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594209-1678-4B2A-B4BD-A47AA0BEB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B38C903-E9C1-4EEE-9C85-26502C5E84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850B4EB-9FB5-4ED4-996A-5001077F3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28AB70D-4AAF-4011-9DC4-6EE495450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82C72706-C095-41BF-ABD3-54ADB8CE31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BE6C0C-13A5-439B-BE94-9E35C63CD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22FACF-CE45-4AC3-B2A2-36D2B0BD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EF3471BA-404F-42D2-A7C9-714D69CA2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F13DF-CA13-4724-A04B-D47B564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A6E394C-E4A1-4942-8688-4E6C278D7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27B09FD-7807-493C-9E6C-6D565DCA0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FC2CB2C-F279-41F0-AC48-D92315680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A920543-D350-443A-A721-991FEA81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5653E0-F2FD-4551-8B22-FE330671DA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09E82CE-770C-49D3-84E8-6A6FC8AF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892899B-C57A-458A-8DEF-195B9885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E6F61F9-6FB5-4918-9153-29413636A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2A2CBD-2239-4BE7-9133-34E34F8619C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C82101A-24CB-4B36-B9D2-613DABCA4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04C5FBE-F01E-4B1E-BA23-180B64B1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71C26FC-F52D-411F-A4CB-DE8513A2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C0BC62-2152-49E6-8AF5-50FF44F1E1D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2389DE3-D492-4B0A-B0C5-CFC9B6B6F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3180D19-5B10-4758-A8C9-92667670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35D95203-074A-4EA2-A43A-43C79DFAF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4756FE-28C0-4689-86B3-AA8D861AF58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BD125F85-1222-4EE5-8421-F621F6A6C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3A3A95C-A148-408D-A44E-6944866E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5DA9622-ECD4-4E4D-A9C5-B037F3BF2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872443-CB56-4F1E-A9D0-0CA6A3CCD69F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A18C2702-4265-41C0-BAB1-23B3407FB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39B9B21-AD3F-4EC3-88E5-425A77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45A9722-F4BC-45A6-9014-F76DB9CBC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FA84A1-1FEE-4467-9D36-F04EF63A92D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1B7CE1BA-7068-4A1D-A07E-04E7B13B5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34D636C2-C7FC-470A-9494-50E3661E3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EE992A3-26D2-44B8-92BB-28FFF646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55654F-329B-48DD-8FA1-1D00BD4AA2C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C5E8084-CD27-45F0-948B-527CF3E8C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1C2F6CE-343E-4E7D-B50B-7FBBE87E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44BEB4D-82F3-449B-9712-6972E5687F8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0E599D3-2632-4086-9DB8-1FF08C87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A3F07A-60C1-42E9-9126-114FEC61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9BEE85B-DDF0-428C-949C-A06BBCB8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2BAA5E16-6E79-4015-B59F-188FC316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499CD96-98CE-4281-8965-5FF9F04F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F6C5EC6-B569-4B47-BBFE-7A432627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153856F-DB42-4573-9C9E-EEACB7D6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1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5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6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0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2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2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0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8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:a16="http://schemas.microsoft.com/office/drawing/2014/main" id="{232881E8-BA9B-47D1-8183-4E80DA2D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7B2B01F9-D51F-41E8-9F71-322BE1213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B6698D-C7F4-42D4-A599-0CA36744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7C8C63-9073-4440-8E29-7538D370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DC0DDF2-EDD9-4546-941A-8819EECEA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CF44F51-AC2C-44E8-8762-844722B4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11A7E9F-2DA0-447A-A945-F78748D7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C185E49-346F-4CDE-8D31-F91EE49B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10.</a:t>
            </a:r>
            <a:fld id="{ECA12CDF-10CC-4639-A492-60524225D2D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43D40-3BCA-4CC4-BCE0-2B11E774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BEB558B-1A8D-402E-B9D6-E8D44771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:a16="http://schemas.microsoft.com/office/drawing/2014/main" id="{35644D38-C2D4-4B99-9159-387D141C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3BCD139-3A6D-4B81-8226-0503E6A63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10: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235568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357313"/>
            <a:ext cx="67865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22363"/>
            <a:ext cx="7607299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</a:t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   </a:t>
            </a:r>
            <a:r>
              <a:rPr lang="en-US" altLang="en-US" dirty="0"/>
              <a:t>-</a:t>
            </a:r>
            <a:r>
              <a:rPr lang="en-US" altLang="en-US" b="1" dirty="0"/>
              <a:t>  </a:t>
            </a:r>
            <a:r>
              <a:rPr lang="en-US" altLang="en-US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222868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945" y="175298"/>
            <a:ext cx="786104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33475"/>
            <a:ext cx="7679094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155" y="60152"/>
            <a:ext cx="8662696" cy="58998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241529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Can vary by reference string: consider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Belady</a:t>
            </a:r>
            <a:r>
              <a:rPr lang="ja-JP" altLang="en-US" b="1" dirty="0">
                <a:solidFill>
                  <a:srgbClr val="006699"/>
                </a:solidFill>
                <a:latin typeface="+mj-lt"/>
              </a:rPr>
              <a:t>’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s Anomaly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D6B9E3A-361D-4D6C-9A7F-B0347118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769" y="232975"/>
            <a:ext cx="7734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FIFO Illustrating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</p:txBody>
      </p:sp>
      <p:pic>
        <p:nvPicPr>
          <p:cNvPr id="39939" name="Picture 1" descr="9_13.pdf">
            <a:extLst>
              <a:ext uri="{FF2B5EF4-FFF2-40B4-BE49-F238E27FC236}">
                <a16:creationId xmlns:a16="http://schemas.microsoft.com/office/drawing/2014/main" id="{EE4A1B7A-865F-4B41-AE5D-E878A1F8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31422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19188"/>
            <a:ext cx="7495397" cy="2052637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dirty="0"/>
              <a:t>Used for measuring how well your algorithm performs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73" y="18524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1260964"/>
            <a:ext cx="7751989" cy="4835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635545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dirty="0"/>
              <a:t>When a page needs to be changed, look at the counters to find smallest value</a:t>
            </a:r>
          </a:p>
          <a:p>
            <a:pPr lvl="2"/>
            <a:r>
              <a:rPr lang="en-US" altLang="en-US" dirty="0"/>
              <a:t>Search through table needed</a:t>
            </a:r>
          </a:p>
          <a:p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dirty="0"/>
              <a:t>But each update more expensive</a:t>
            </a:r>
          </a:p>
          <a:p>
            <a:pPr lvl="1"/>
            <a:r>
              <a:rPr lang="en-US" altLang="en-US" dirty="0"/>
              <a:t>No search for replacement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B1EC99-547A-4C3C-A7EB-2C649B5A3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2587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23357C-07C3-4F42-A857-16101A8B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7704137" cy="4530725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Virtual Memory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Page and Frame Replacement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have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:a16="http://schemas.microsoft.com/office/drawing/2014/main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260350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49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54" y="23479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dirty="0"/>
              <a:t>LRU needs special hardware and still slow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pPr lvl="1"/>
            <a:r>
              <a:rPr lang="en-US" altLang="en-US" dirty="0"/>
              <a:t>Replace any with reference bit = 0 (if one exists)</a:t>
            </a:r>
          </a:p>
          <a:p>
            <a:pPr lvl="2"/>
            <a:r>
              <a:rPr lang="en-US" altLang="en-US" dirty="0"/>
              <a:t>We do not know the order, however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801" y="17902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dirty="0"/>
              <a:t>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0 -&gt;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leave page in memory</a:t>
            </a:r>
          </a:p>
          <a:p>
            <a:pPr lvl="3"/>
            <a:r>
              <a:rPr lang="en-US" altLang="en-US" dirty="0"/>
              <a:t>replace next page, subject to same rules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2AF32FC-4A14-4E1E-8D4F-440BF4A3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92" y="290747"/>
            <a:ext cx="8010525" cy="463550"/>
          </a:xfrm>
        </p:spPr>
        <p:txBody>
          <a:bodyPr/>
          <a:lstStyle/>
          <a:p>
            <a:pPr eaLnBrk="1" hangingPunct="1"/>
            <a:br>
              <a:rPr lang="en-US" altLang="en-US" sz="2800" dirty="0"/>
            </a:br>
            <a:r>
              <a:rPr lang="en-US" altLang="en-US" dirty="0"/>
              <a:t>Second-chance Algorithm</a:t>
            </a:r>
          </a:p>
        </p:txBody>
      </p:sp>
      <p:pic>
        <p:nvPicPr>
          <p:cNvPr id="46083" name="Picture 1" descr="9_17.pdf">
            <a:extLst>
              <a:ext uri="{FF2B5EF4-FFF2-40B4-BE49-F238E27FC236}">
                <a16:creationId xmlns:a16="http://schemas.microsoft.com/office/drawing/2014/main" id="{5B0ED9B7-9A22-4A06-8760-CF9EC5AF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6CF5A4B-5B56-4850-890B-CBC91DFC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926" y="24075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Second-Chance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9C55B83-EA3F-497C-A3D1-F3E32BFF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9" y="1250302"/>
            <a:ext cx="7609925" cy="4967936"/>
          </a:xfrm>
        </p:spPr>
        <p:txBody>
          <a:bodyPr/>
          <a:lstStyle/>
          <a:p>
            <a:r>
              <a:rPr lang="en-US" altLang="en-US" dirty="0"/>
              <a:t>Improve algorithm by using reference bit and modify bit (if available) in concert</a:t>
            </a:r>
          </a:p>
          <a:p>
            <a:r>
              <a:rPr lang="en-US" altLang="en-US" dirty="0"/>
              <a:t>Take ordered pair (reference, modify):</a:t>
            </a:r>
          </a:p>
          <a:p>
            <a:pPr lvl="1"/>
            <a:r>
              <a:rPr lang="en-US" altLang="en-US" dirty="0"/>
              <a:t>(0, 0) neither recently used not modified – best page to replace</a:t>
            </a:r>
          </a:p>
          <a:p>
            <a:pPr lvl="1"/>
            <a:r>
              <a:rPr lang="en-US" altLang="en-US" dirty="0"/>
              <a:t>(0, 1) not recently used but modified – not quite as good, must write out before replacement</a:t>
            </a:r>
          </a:p>
          <a:p>
            <a:pPr lvl="1"/>
            <a:r>
              <a:rPr lang="en-US" altLang="en-US" dirty="0"/>
              <a:t>(1, 0) recently used but clean – probably will be used again soon</a:t>
            </a:r>
          </a:p>
          <a:p>
            <a:pPr lvl="1"/>
            <a:r>
              <a:rPr lang="en-US" altLang="en-US" dirty="0"/>
              <a:t>(1, 1) recently used and modified – probably will be used again soon and need to write out before replacement</a:t>
            </a:r>
          </a:p>
          <a:p>
            <a:r>
              <a:rPr lang="en-US" altLang="en-US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dirty="0"/>
              <a:t>Might need to search circular queue several times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52D61FC-D241-4C09-9149-F4748258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9" y="1230348"/>
            <a:ext cx="7311024" cy="4556841"/>
          </a:xfrm>
        </p:spPr>
        <p:txBody>
          <a:bodyPr/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dirty="0"/>
              <a:t>Not common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Lease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 Replaces page with smallest count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Most Frequently Used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MFU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087A24C-814D-4E6C-B047-D9A2C00F07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195229"/>
            <a:ext cx="7744408" cy="4530725"/>
          </a:xfrm>
        </p:spPr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31579"/>
            <a:ext cx="767909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dirty="0"/>
              <a:t>Only part of the program needs to be in memory for execution</a:t>
            </a:r>
          </a:p>
          <a:p>
            <a:pPr lvl="1"/>
            <a:r>
              <a:rPr lang="en-US" altLang="en-US" dirty="0"/>
              <a:t>Logical address space can therefore be much larger than physical address space</a:t>
            </a:r>
          </a:p>
          <a:p>
            <a:pPr lvl="1"/>
            <a:r>
              <a:rPr lang="en-US" altLang="en-US" dirty="0"/>
              <a:t>Allows address spaces to be shared by several processes</a:t>
            </a:r>
          </a:p>
          <a:p>
            <a:pPr lvl="1"/>
            <a:r>
              <a:rPr lang="en-US" altLang="en-US" dirty="0"/>
              <a:t>Allows for more efficient process creation</a:t>
            </a:r>
          </a:p>
          <a:p>
            <a:pPr lvl="1"/>
            <a:r>
              <a:rPr lang="en-US" altLang="en-US" dirty="0"/>
              <a:t>More programs running concurrently</a:t>
            </a:r>
          </a:p>
          <a:p>
            <a:pPr lvl="1"/>
            <a:r>
              <a:rPr lang="en-US" altLang="en-US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44666"/>
            <a:ext cx="768842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69F4A5-E6CB-4B0B-8299-F4A8C1CE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D2BC1A3-DFC6-4D60-B5FB-EA52511A2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261355"/>
            <a:ext cx="7604158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Page 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Lazy swapper </a:t>
            </a:r>
            <a:r>
              <a:rPr lang="en-US" altLang="en-US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6699"/>
              </a:solidFill>
              <a:latin typeface="+mj-lt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A26912-DDBD-4FE1-BFA7-E72BE4D7C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303338"/>
            <a:ext cx="4049745" cy="5351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4340" name="Picture 4" descr="9">
            <a:extLst>
              <a:ext uri="{FF2B5EF4-FFF2-40B4-BE49-F238E27FC236}">
                <a16:creationId xmlns:a16="http://schemas.microsoft.com/office/drawing/2014/main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909" y="237771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E993E-0F50-409F-A8A7-195A5B94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133475"/>
            <a:ext cx="7679093" cy="4511675"/>
          </a:xfrm>
        </p:spPr>
        <p:txBody>
          <a:bodyPr/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dirty="0"/>
              <a:t>Algorithm – terminate? swap out? replace the page?</a:t>
            </a:r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394" y="1190625"/>
            <a:ext cx="7724775" cy="4530725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18159</TotalTime>
  <Words>1222</Words>
  <Application>Microsoft Office PowerPoint</Application>
  <PresentationFormat>On-screen Show (4:3)</PresentationFormat>
  <Paragraphs>197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10:  Virtual Memory</vt:lpstr>
      <vt:lpstr>Chapter 10:  Virtual Memory</vt:lpstr>
      <vt:lpstr>Background</vt:lpstr>
      <vt:lpstr>Virtual memory </vt:lpstr>
      <vt:lpstr>Virtual memory  (Cont.)</vt:lpstr>
      <vt:lpstr>Demand Paging</vt:lpstr>
      <vt:lpstr>Demand Paging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LRU Algorithm (Cont.)</vt:lpstr>
      <vt:lpstr>LRU Approximation Algorithms</vt:lpstr>
      <vt:lpstr>LRU Approximation Algorithms (cont.)</vt:lpstr>
      <vt:lpstr> Second-chance Algorithm</vt:lpstr>
      <vt:lpstr>Enhanced Second-Chance Algorithm</vt:lpstr>
      <vt:lpstr>Counting Algorithms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Acer</cp:lastModifiedBy>
  <cp:revision>288</cp:revision>
  <cp:lastPrinted>2013-09-10T17:57:57Z</cp:lastPrinted>
  <dcterms:created xsi:type="dcterms:W3CDTF">2011-01-13T23:43:38Z</dcterms:created>
  <dcterms:modified xsi:type="dcterms:W3CDTF">2021-09-03T14:50:39Z</dcterms:modified>
</cp:coreProperties>
</file>