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2" r:id="rId3"/>
    <p:sldId id="334" r:id="rId4"/>
    <p:sldId id="358" r:id="rId5"/>
    <p:sldId id="335" r:id="rId6"/>
    <p:sldId id="364" r:id="rId7"/>
    <p:sldId id="338" r:id="rId8"/>
    <p:sldId id="367" r:id="rId9"/>
    <p:sldId id="373" r:id="rId10"/>
    <p:sldId id="357" r:id="rId1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8" autoAdjust="0"/>
    <p:restoredTop sz="94667"/>
  </p:normalViewPr>
  <p:slideViewPr>
    <p:cSldViewPr snapToGrid="0">
      <p:cViewPr varScale="1">
        <p:scale>
          <a:sx n="82" d="100"/>
          <a:sy n="82" d="100"/>
        </p:scale>
        <p:origin x="1210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1F11CD9-AC1B-C542-AFD2-662F972728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438D7C0-6288-1E47-B81E-5C28781B85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F0C8DF6-6467-BE43-A730-590E055612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61BC3FE-2EE4-3240-B00E-8C27265595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FFFBBBBF-8BC8-4E37-B509-65EB2F230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A66058-CB98-0649-90B5-CCDFB2BDA9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01FBFB-4623-F84F-8147-A465333D54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9036B5-ADD9-4238-9FD6-8A24FE93F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43FE0D4-EC38-9045-82DF-3C1463D48C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1A15936-C650-B84E-8492-C4DE86D2DC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0245F58-33FF-F144-B163-F17D28556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2841D2-82CE-4D2C-AC23-7155FD278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C9C1967-CB66-494E-B886-2AD573C5C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2F4955-E5A0-4A37-BC95-FD265784B473}" type="slidenum">
              <a:rPr lang="en-US" altLang="en-US" sz="1300" smtClean="0">
                <a:latin typeface="Helvetica" panose="020B0604020202020204" pitchFamily="34" charset="0"/>
              </a:rPr>
              <a:pPr/>
              <a:t>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6D18793-BD8A-4940-B3BF-1E0625374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B8993DB-1A54-4695-9549-CD9B7213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D796343-F2C6-41D1-AC37-43C10B5EF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F0AFAE-FA20-4437-830A-0F0A930521E5}" type="slidenum">
              <a:rPr lang="en-US" altLang="en-US" sz="1300" smtClean="0">
                <a:latin typeface="Helvetica" panose="020B0604020202020204" pitchFamily="34" charset="0"/>
              </a:rPr>
              <a:pPr/>
              <a:t>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292C2D-7EEB-40BD-B317-7EF9385AE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3EA60A-DD78-4053-9698-3B0E52BC7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6B5CA1BE-F214-4A09-AD21-E2F2D06D9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6B971B-1971-44D2-A9EE-AD65F528618A}" type="slidenum">
              <a:rPr lang="en-US" altLang="en-US" sz="1300" smtClean="0">
                <a:latin typeface="Helvetica" panose="020B0604020202020204" pitchFamily="34" charset="0"/>
              </a:rPr>
              <a:pPr/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22ABD3-8729-4962-9BC3-34270C991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3C6845-9146-4B91-9035-F050D63E5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0C2F6CE6-6726-4F1C-B8DB-210D07267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14DFAC-88B2-4186-BD4C-0EC113119D01}" type="slidenum">
              <a:rPr lang="en-US" altLang="en-US" sz="1300" smtClean="0">
                <a:latin typeface="Helvetica" panose="020B0604020202020204" pitchFamily="34" charset="0"/>
              </a:rPr>
              <a:pPr/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18B3591-4F56-436B-AAA9-14A983B6C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2CFA24-2C09-40D9-BD35-DCDDC1752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B89BD32-2B27-436D-8803-6790479CF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F55662-F288-42E5-BBFA-E755D8C21323}" type="slidenum">
              <a:rPr lang="en-US" altLang="en-US" sz="1300" smtClean="0">
                <a:latin typeface="Helvetica" panose="020B0604020202020204" pitchFamily="34" charset="0"/>
              </a:rPr>
              <a:pPr/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1FC86C0-1334-48B6-AB50-E76B05D11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337E54-5D92-4B90-BE9F-4347EB6FB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E9B5BE7-85FA-4726-8ED6-BFDC11901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07E97C-18C1-4A53-A749-AA4B26C71BEF}" type="slidenum">
              <a:rPr lang="en-US" altLang="en-US" sz="1300" smtClean="0">
                <a:latin typeface="Helvetica" panose="020B0604020202020204" pitchFamily="34" charset="0"/>
              </a:rPr>
              <a:pPr/>
              <a:t>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5FA514D-6878-423F-AD3C-887FDFEDB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036E3EB-1F25-4A5F-855F-E7A2FF063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B8C95C29-84FE-451B-BDF0-A0286A8D1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43CE87-019F-4B28-A7BE-871FA88AAD66}" type="slidenum">
              <a:rPr lang="en-US" altLang="en-US" sz="1300" smtClean="0">
                <a:latin typeface="Helvetica" panose="020B0604020202020204" pitchFamily="34" charset="0"/>
              </a:rPr>
              <a:pPr/>
              <a:t>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064B55F-E002-4B9D-B863-8BEFFB07F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30C6CC6-35A2-4A1E-82F2-7379EF3DD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FB6917AA-55C5-4BB7-BBD9-52E143618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0A2E10-10F0-4F8E-9065-1A9E2A4C4E73}" type="slidenum">
              <a:rPr lang="en-US" altLang="en-US" sz="1300" smtClean="0">
                <a:latin typeface="Helvetica" panose="020B0604020202020204" pitchFamily="34" charset="0"/>
              </a:rPr>
              <a:pPr/>
              <a:t>10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9C74330-164D-47B7-BB08-D6BFA04DB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3857920-A785-4F76-B5B6-2090EBFC1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4588712-34F6-4B9C-B462-6CB4B3F7480D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1E6DB68-ED2D-4EAB-85AC-A6ADE576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63FB48-BB35-4250-AACB-9128BCAB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56CFDA5-CC7A-4E1D-993C-CCD0B375F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58C15C1-9324-44E9-92EB-5DFFD002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A8922F5-BC01-4D2D-A956-597757FD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04733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B2313F49-839C-4AD8-B3A5-6A227D44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E6ACBDF-567A-484F-A3B8-407414EA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2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77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8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3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7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5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7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92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8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9E6F5B5-53C5-4795-9EBE-5EAAB2EA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B8D9188-9B27-4034-9473-F91DF5B6B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4738" y="251437"/>
            <a:ext cx="75496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406F0AE-7ECB-4AE6-9DF3-AFEB81945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19CF8E-4E00-1D43-83D4-EC13EF05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2B0471C-DA29-4603-B073-C1FA7CEB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ADB883C-0964-AF4B-8A2B-78AC3871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A7FE80D-D9BB-FB41-958F-26F23AB9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BE05D9F-FF41-4F44-822D-E4DAF2576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17.</a:t>
            </a:r>
            <a:fld id="{40720326-97D6-4F63-A380-127521996EE1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890BDF2E-BB0D-9E49-B8B0-794EE3ED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180896E3-7D72-3E4C-A183-1E72126E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C1001A55-9F47-4B3F-901A-2FDABC7F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588ED47B-AF69-4DE4-9B07-5BC1C9E0B5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17: 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FBE18736-AE23-4D48-B752-81F801DB01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262188"/>
          </a:xfrm>
        </p:spPr>
        <p:txBody>
          <a:bodyPr/>
          <a:lstStyle/>
          <a:p>
            <a:pPr eaLnBrk="1" hangingPunct="1"/>
            <a:r>
              <a:rPr lang="en-US" altLang="en-US"/>
              <a:t>End of Chapter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5088177-D695-41C6-AF93-E1B79E02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406" y="242923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17: Protection</a:t>
            </a:r>
            <a:endParaRPr lang="en-US" altLang="en-US" b="0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7618546-C145-4C85-AD5A-11D70F487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72387"/>
            <a:ext cx="7351712" cy="4483100"/>
          </a:xfrm>
        </p:spPr>
        <p:txBody>
          <a:bodyPr/>
          <a:lstStyle/>
          <a:p>
            <a:r>
              <a:rPr lang="en-US" altLang="en-US" dirty="0"/>
              <a:t>Goals of Protection </a:t>
            </a:r>
          </a:p>
          <a:p>
            <a:r>
              <a:rPr lang="en-US" altLang="en-US" dirty="0"/>
              <a:t>Principles of Protection</a:t>
            </a:r>
          </a:p>
          <a:p>
            <a:r>
              <a:rPr lang="en-US" altLang="en-US" dirty="0"/>
              <a:t>Protection Rings</a:t>
            </a:r>
          </a:p>
          <a:p>
            <a:r>
              <a:rPr lang="en-US" altLang="en-US" dirty="0"/>
              <a:t>Domain of Protection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>
            <a:extLst>
              <a:ext uri="{FF2B5EF4-FFF2-40B4-BE49-F238E27FC236}">
                <a16:creationId xmlns:a16="http://schemas.microsoft.com/office/drawing/2014/main" id="{D1C04ADD-C46A-4337-91DC-1EE8BD2C8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692" y="247880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Goals of Protection</a:t>
            </a:r>
          </a:p>
        </p:txBody>
      </p:sp>
      <p:sp>
        <p:nvSpPr>
          <p:cNvPr id="11266" name="Rectangle 1027">
            <a:extLst>
              <a:ext uri="{FF2B5EF4-FFF2-40B4-BE49-F238E27FC236}">
                <a16:creationId xmlns:a16="http://schemas.microsoft.com/office/drawing/2014/main" id="{C56A7581-AC99-408C-8AC7-F29FC404F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6" y="1177502"/>
            <a:ext cx="7619090" cy="4530725"/>
          </a:xfrm>
        </p:spPr>
        <p:txBody>
          <a:bodyPr/>
          <a:lstStyle/>
          <a:p>
            <a:r>
              <a:rPr lang="en-US" altLang="en-US" dirty="0"/>
              <a:t>In one protection model,  computer consists of a collection of objects, hardware or 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Protection problem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5858233A-EF2E-4C27-81DD-3065CD85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408" y="243929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Protection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07FD6D04-C22C-4404-9224-71C493F4C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56" y="1172616"/>
            <a:ext cx="7699114" cy="4197350"/>
          </a:xfrm>
        </p:spPr>
        <p:txBody>
          <a:bodyPr/>
          <a:lstStyle/>
          <a:p>
            <a:r>
              <a:rPr lang="en-US" altLang="en-US" dirty="0"/>
              <a:t>Guiding principle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principle of least privilege</a:t>
            </a:r>
          </a:p>
          <a:p>
            <a:pPr lvl="1"/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perform their tasks</a:t>
            </a:r>
          </a:p>
          <a:p>
            <a:pPr lvl="1"/>
            <a:r>
              <a:rPr lang="en-US" altLang="en-US" dirty="0"/>
              <a:t>Properly set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permissions</a:t>
            </a:r>
            <a:r>
              <a:rPr lang="en-US" altLang="en-US" dirty="0"/>
              <a:t> can limit damage if entity has a bug, gets abused</a:t>
            </a:r>
          </a:p>
          <a:p>
            <a:pPr lvl="1"/>
            <a:r>
              <a:rPr lang="en-US" altLang="en-US" dirty="0"/>
              <a:t>Can be static (during life of system, during life of process) </a:t>
            </a:r>
          </a:p>
          <a:p>
            <a:pPr lvl="1"/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 switching, privilege escalation</a:t>
            </a:r>
          </a:p>
          <a:p>
            <a:pPr lvl="1"/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Compartmentalization</a:t>
            </a:r>
            <a:r>
              <a:rPr lang="en-US" altLang="ja-JP" dirty="0"/>
              <a:t> a derivative concept regarding access to data </a:t>
            </a:r>
          </a:p>
          <a:p>
            <a:pPr lvl="2"/>
            <a:r>
              <a:rPr lang="en-US" altLang="en-US" dirty="0"/>
              <a:t>Process of protecting each individual system component through the use of specific permissions and access restrictions</a:t>
            </a:r>
          </a:p>
          <a:p>
            <a:pPr lvl="2"/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A7F9321-F9B1-4E23-8B8C-B3655FDC8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369" y="252253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Protection (Cont.)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CCEAADA-EDEE-4E72-9720-2608CA8D3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430" y="1172616"/>
            <a:ext cx="7638757" cy="4530725"/>
          </a:xfrm>
        </p:spPr>
        <p:txBody>
          <a:bodyPr/>
          <a:lstStyle/>
          <a:p>
            <a:r>
              <a:rPr lang="en-US" altLang="en-US" dirty="0"/>
              <a:t>Must consider </a:t>
            </a:r>
            <a:r>
              <a:rPr lang="ja-JP" altLang="en-US" dirty="0"/>
              <a:t>“</a:t>
            </a:r>
            <a:r>
              <a:rPr lang="en-US" altLang="ja-JP" dirty="0"/>
              <a:t>grain</a:t>
            </a:r>
            <a:r>
              <a:rPr lang="ja-JP" altLang="en-US" dirty="0"/>
              <a:t>”</a:t>
            </a:r>
            <a:r>
              <a:rPr lang="en-US" altLang="ja-JP" dirty="0"/>
              <a:t> aspect</a:t>
            </a:r>
          </a:p>
          <a:p>
            <a:pPr lvl="1"/>
            <a:r>
              <a:rPr lang="en-US" altLang="en-US" dirty="0"/>
              <a:t>Rough-grained  privilege management easier, simpler, but least privilege now done in large chunks</a:t>
            </a:r>
          </a:p>
          <a:p>
            <a:pPr lvl="2"/>
            <a:r>
              <a:rPr lang="en-US" altLang="en-US" dirty="0"/>
              <a:t>For example, traditional Unix processes either have abilities of the associated user, or of root</a:t>
            </a:r>
          </a:p>
          <a:p>
            <a:pPr lvl="1"/>
            <a:r>
              <a:rPr lang="en-US" altLang="en-US" dirty="0"/>
              <a:t>Fine-grained management more complex, more overhead, but more protective</a:t>
            </a:r>
          </a:p>
          <a:p>
            <a:pPr lvl="2"/>
            <a:r>
              <a:rPr lang="en-US" altLang="en-US" dirty="0"/>
              <a:t>File ACL lists, RBAC</a:t>
            </a:r>
          </a:p>
          <a:p>
            <a:r>
              <a:rPr lang="en-US" altLang="en-US" dirty="0"/>
              <a:t>Domain can be user, process, procedure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Audit trail </a:t>
            </a:r>
            <a:r>
              <a:rPr lang="en-US" altLang="en-US" dirty="0"/>
              <a:t>– recording all protection-orientated activities, important to understanding what happened, why, and catching things that shouldn’t</a:t>
            </a:r>
          </a:p>
          <a:p>
            <a:r>
              <a:rPr lang="en-US" altLang="en-US" dirty="0"/>
              <a:t>No single principle is a panacea for security vulnerabilities –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defense in depth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DE65869-2316-4E3D-BE5D-5A16FDFF8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068" y="242923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 Rings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FEF96D5-E9E3-40F4-B0C6-56B0A8ED2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431" y="1172616"/>
            <a:ext cx="7685410" cy="4530725"/>
          </a:xfrm>
        </p:spPr>
        <p:txBody>
          <a:bodyPr/>
          <a:lstStyle/>
          <a:p>
            <a:r>
              <a:rPr lang="en-US" altLang="en-US" dirty="0"/>
              <a:t>Components ordered by amount of privilege and protected from each other</a:t>
            </a:r>
          </a:p>
          <a:p>
            <a:pPr lvl="1"/>
            <a:r>
              <a:rPr lang="en-US" altLang="en-US" dirty="0"/>
              <a:t>For example, the kernel is in one ring and user applications in another</a:t>
            </a:r>
          </a:p>
          <a:p>
            <a:pPr lvl="1"/>
            <a:r>
              <a:rPr lang="en-US" altLang="en-US" dirty="0"/>
              <a:t>This privilege separation requires hardware support</a:t>
            </a:r>
          </a:p>
          <a:p>
            <a:pPr lvl="1"/>
            <a:r>
              <a:rPr lang="en-US" altLang="en-US" dirty="0"/>
              <a:t>Gates used to transfer between levels, for example the </a:t>
            </a:r>
            <a:r>
              <a:rPr lang="en-US" altLang="en-US" dirty="0" err="1"/>
              <a:t>syscall</a:t>
            </a:r>
            <a:r>
              <a:rPr lang="en-US" altLang="en-US" dirty="0"/>
              <a:t> Intel instruction</a:t>
            </a:r>
          </a:p>
          <a:p>
            <a:pPr lvl="1"/>
            <a:r>
              <a:rPr lang="en-US" altLang="en-US" dirty="0"/>
              <a:t>Also traps and interrupts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Hypervisors</a:t>
            </a:r>
            <a:r>
              <a:rPr lang="en-US" altLang="en-US" dirty="0"/>
              <a:t> introduced the need for yet another ring</a:t>
            </a:r>
          </a:p>
          <a:p>
            <a:pPr lvl="1"/>
            <a:r>
              <a:rPr lang="en-US" altLang="en-US" dirty="0"/>
              <a:t>ARMv7 processors added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TrustZone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TZ</a:t>
            </a:r>
            <a:r>
              <a:rPr lang="en-US" altLang="en-US" dirty="0"/>
              <a:t>) ring to protect crypto functions with access via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Secure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Monitor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Call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SMC</a:t>
            </a:r>
            <a:r>
              <a:rPr lang="en-US" altLang="en-US" dirty="0"/>
              <a:t>) instruction</a:t>
            </a:r>
          </a:p>
          <a:p>
            <a:pPr lvl="2"/>
            <a:r>
              <a:rPr lang="en-US" altLang="en-US" dirty="0"/>
              <a:t>Protecting NFC secure element and crypto keys from even the kernel</a:t>
            </a:r>
          </a:p>
          <a:p>
            <a:pPr lvl="2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700D56B-846E-42CD-8EDF-4332518E9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4" y="238549"/>
            <a:ext cx="77136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 Rings (MULTICS)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70C3DCD-A60B-446E-B016-08D2B01A5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66" y="1174784"/>
            <a:ext cx="7369175" cy="1184275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be any two domain rings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j</a:t>
            </a:r>
            <a:r>
              <a:rPr lang="en-US" altLang="en-US" dirty="0"/>
              <a:t> &lt; </a:t>
            </a:r>
            <a:r>
              <a:rPr lang="en-US" altLang="en-US" i="1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 </a:t>
            </a:r>
            <a:r>
              <a:rPr lang="en-US" altLang="en-US" i="1" dirty="0" err="1">
                <a:sym typeface="Symbol" panose="05050102010706020507" pitchFamily="18" charset="2"/>
              </a:rPr>
              <a:t>D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665563EC-54CC-48D1-9CDE-C87245C7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84" y="1880248"/>
            <a:ext cx="600075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1B846F7-E605-45D2-B0B9-E45883C77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4738" y="174867"/>
            <a:ext cx="7549662" cy="576262"/>
          </a:xfrm>
        </p:spPr>
        <p:txBody>
          <a:bodyPr/>
          <a:lstStyle/>
          <a:p>
            <a:r>
              <a:rPr lang="en-US" altLang="en-US" dirty="0"/>
              <a:t>Domain of Protection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8C6B819-C42A-4737-88AA-D74C572BD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436" y="1028208"/>
            <a:ext cx="6728429" cy="4505258"/>
          </a:xfrm>
        </p:spPr>
        <p:txBody>
          <a:bodyPr/>
          <a:lstStyle/>
          <a:p>
            <a:r>
              <a:rPr lang="en-US" altLang="en-US" dirty="0"/>
              <a:t>Rings of protection separate functions into domains and order them hierarchically  </a:t>
            </a:r>
          </a:p>
          <a:p>
            <a:r>
              <a:rPr lang="en-US" altLang="en-US" dirty="0"/>
              <a:t>Computer can be treated as processes and objects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Hardware objects </a:t>
            </a:r>
            <a:r>
              <a:rPr lang="en-US" altLang="en-US" dirty="0"/>
              <a:t>(such as devices)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software objects </a:t>
            </a:r>
            <a:r>
              <a:rPr lang="en-US" altLang="en-US" dirty="0"/>
              <a:t>(such as files, programs, semaphores</a:t>
            </a:r>
          </a:p>
          <a:p>
            <a:r>
              <a:rPr lang="en-US" altLang="en-US" dirty="0"/>
              <a:t>Process for example should only have access to objects it currently requires to complete its task – 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need-to-know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principle</a:t>
            </a:r>
          </a:p>
          <a:p>
            <a:pPr marL="0" indent="0">
              <a:buNone/>
            </a:pP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1B846F7-E605-45D2-B0B9-E45883C77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4738" y="174867"/>
            <a:ext cx="7549662" cy="576262"/>
          </a:xfrm>
        </p:spPr>
        <p:txBody>
          <a:bodyPr/>
          <a:lstStyle/>
          <a:p>
            <a:r>
              <a:rPr lang="en-US" altLang="en-US" dirty="0"/>
              <a:t>Domain of Protection (Cont.)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8C6B819-C42A-4737-88AA-D74C572BD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436" y="1028207"/>
            <a:ext cx="7727950" cy="4530725"/>
          </a:xfrm>
        </p:spPr>
        <p:txBody>
          <a:bodyPr/>
          <a:lstStyle/>
          <a:p>
            <a:r>
              <a:rPr lang="en-US" altLang="en-US" dirty="0"/>
              <a:t>Implementation can be via process operating in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</a:p>
          <a:p>
            <a:pPr lvl="1"/>
            <a:r>
              <a:rPr lang="en-US" altLang="en-US" dirty="0"/>
              <a:t>Specifies resources process may access</a:t>
            </a:r>
          </a:p>
          <a:p>
            <a:pPr lvl="1"/>
            <a:r>
              <a:rPr lang="en-US" altLang="en-US" dirty="0"/>
              <a:t>Each domain specifies set of objects and types of operations on them</a:t>
            </a:r>
          </a:p>
          <a:p>
            <a:pPr lvl="1"/>
            <a:r>
              <a:rPr lang="en-US" altLang="en-US" dirty="0"/>
              <a:t>Ability to execute an operation on an object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right</a:t>
            </a:r>
          </a:p>
          <a:p>
            <a:pPr lvl="2"/>
            <a:r>
              <a:rPr lang="en-US" altLang="en-US" dirty="0"/>
              <a:t>&lt;object-name, rights-set&gt;</a:t>
            </a:r>
          </a:p>
          <a:p>
            <a:pPr lvl="1"/>
            <a:r>
              <a:rPr lang="en-US" altLang="en-US" dirty="0"/>
              <a:t>Domains may share access rights</a:t>
            </a:r>
          </a:p>
          <a:p>
            <a:pPr lvl="1"/>
            <a:r>
              <a:rPr lang="en-US" altLang="en-US" dirty="0"/>
              <a:t>Associations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dynamic</a:t>
            </a:r>
          </a:p>
          <a:p>
            <a:pPr lvl="1"/>
            <a:r>
              <a:rPr lang="en-US" altLang="en-US" dirty="0"/>
              <a:t>If dynamic, processes can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266076609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10512</TotalTime>
  <Words>524</Words>
  <Application>Microsoft Office PowerPoint</Application>
  <PresentationFormat>On-screen Show (4:3)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17:  Protection</vt:lpstr>
      <vt:lpstr>Chapter 17: Protection</vt:lpstr>
      <vt:lpstr>Goals of Protection</vt:lpstr>
      <vt:lpstr>Principles of Protection</vt:lpstr>
      <vt:lpstr>Principles of Protection (Cont.)</vt:lpstr>
      <vt:lpstr>Protection Rings</vt:lpstr>
      <vt:lpstr>Protection Rings (MULTICS)</vt:lpstr>
      <vt:lpstr>Domain of Protection</vt:lpstr>
      <vt:lpstr>Domain of Protection (Cont.)</vt:lpstr>
      <vt:lpstr>End of Chapter 17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Acer</cp:lastModifiedBy>
  <cp:revision>232</cp:revision>
  <cp:lastPrinted>2013-09-10T17:57:57Z</cp:lastPrinted>
  <dcterms:created xsi:type="dcterms:W3CDTF">2011-01-13T23:43:38Z</dcterms:created>
  <dcterms:modified xsi:type="dcterms:W3CDTF">2021-09-05T16:16:16Z</dcterms:modified>
</cp:coreProperties>
</file>