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6"/>
  </p:notesMasterIdLst>
  <p:handoutMasterIdLst>
    <p:handoutMasterId r:id="rId17"/>
  </p:handoutMasterIdLst>
  <p:sldIdLst>
    <p:sldId id="331" r:id="rId2"/>
    <p:sldId id="332" r:id="rId3"/>
    <p:sldId id="340" r:id="rId4"/>
    <p:sldId id="396" r:id="rId5"/>
    <p:sldId id="342" r:id="rId6"/>
    <p:sldId id="397" r:id="rId7"/>
    <p:sldId id="350" r:id="rId8"/>
    <p:sldId id="351" r:id="rId9"/>
    <p:sldId id="353" r:id="rId10"/>
    <p:sldId id="406" r:id="rId11"/>
    <p:sldId id="407" r:id="rId12"/>
    <p:sldId id="408" r:id="rId13"/>
    <p:sldId id="409" r:id="rId14"/>
    <p:sldId id="372" r:id="rId15"/>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6" autoAdjust="0"/>
    <p:restoredTop sz="94667" autoAdjust="0"/>
  </p:normalViewPr>
  <p:slideViewPr>
    <p:cSldViewPr snapToGrid="0">
      <p:cViewPr varScale="1">
        <p:scale>
          <a:sx n="82" d="100"/>
          <a:sy n="82" d="100"/>
        </p:scale>
        <p:origin x="1579" y="53"/>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7348BD2-2126-4A95-A08C-AF4618F11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0DC87-C1E6-4FB3-B239-D0682DC8602B}"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53250" name="Rectangle 2">
            <a:extLst>
              <a:ext uri="{FF2B5EF4-FFF2-40B4-BE49-F238E27FC236}">
                <a16:creationId xmlns:a16="http://schemas.microsoft.com/office/drawing/2014/main" id="{F2885C38-8B9F-4F24-896E-16A6FF7A12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B2897DC-8821-4C31-B810-B61939C2E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C7E058D-F5F5-495D-91F7-2467EDCAD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62199-6F6C-46EE-BE5A-84EC1EA35754}"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FCBAF789-8B37-4798-95D5-4A4D271CAD83}"/>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EF015B3-48AA-4171-9C4E-E2F9A1318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A1E0BD6-A860-45A4-BBE8-C4F5A53B6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4E2E95-4953-4CF2-9F21-6D5A095874EA}"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F9AC652-87C8-4978-BF0D-05AAFF80951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E446E99-AFDB-4B04-B4AF-4C7719B2B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8</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BC332BC-D587-4680-9C0B-B2C4020F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D24091-6A9E-4ECF-9F62-7E4ED49AF01F}"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8245421F-3E90-4118-B649-7C29CAA90DF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C0BCB20-5D40-430F-AAA0-D06FABAA2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a:t>Chapter 19:  </a:t>
            </a:r>
            <a:br>
              <a:rPr lang="en-US" altLang="en-US"/>
            </a:br>
            <a:r>
              <a:rPr lang="en-US" altLang="en-US"/>
              <a:t>Network and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883263F-658B-4D21-A50A-AFC21E76FF38}"/>
              </a:ext>
            </a:extLst>
          </p:cNvPr>
          <p:cNvSpPr>
            <a:spLocks noGrp="1" noChangeArrowheads="1"/>
          </p:cNvSpPr>
          <p:nvPr>
            <p:ph type="title"/>
          </p:nvPr>
        </p:nvSpPr>
        <p:spPr>
          <a:xfrm>
            <a:off x="522514" y="251437"/>
            <a:ext cx="8220270" cy="576262"/>
          </a:xfrm>
        </p:spPr>
        <p:txBody>
          <a:bodyPr/>
          <a:lstStyle/>
          <a:p>
            <a:r>
              <a:rPr lang="en-US" altLang="en-US" dirty="0"/>
              <a:t>    Network-oriented Operating Systems</a:t>
            </a:r>
          </a:p>
        </p:txBody>
      </p:sp>
      <p:sp>
        <p:nvSpPr>
          <p:cNvPr id="50178" name="Content Placeholder 2">
            <a:extLst>
              <a:ext uri="{FF2B5EF4-FFF2-40B4-BE49-F238E27FC236}">
                <a16:creationId xmlns:a16="http://schemas.microsoft.com/office/drawing/2014/main" id="{16AE095B-8478-4980-914F-F2F4EA1569BB}"/>
              </a:ext>
            </a:extLst>
          </p:cNvPr>
          <p:cNvSpPr>
            <a:spLocks noGrp="1" noChangeArrowheads="1"/>
          </p:cNvSpPr>
          <p:nvPr>
            <p:ph idx="1"/>
          </p:nvPr>
        </p:nvSpPr>
        <p:spPr>
          <a:xfrm>
            <a:off x="806450" y="1233488"/>
            <a:ext cx="7265988" cy="4530725"/>
          </a:xfrm>
        </p:spPr>
        <p:txBody>
          <a:bodyPr/>
          <a:lstStyle/>
          <a:p>
            <a:r>
              <a:rPr lang="en-US" altLang="en-US" dirty="0"/>
              <a:t>Two main types</a:t>
            </a:r>
          </a:p>
          <a:p>
            <a:r>
              <a:rPr lang="en-US" altLang="en-US" b="1" dirty="0">
                <a:solidFill>
                  <a:srgbClr val="006699"/>
                </a:solidFill>
                <a:latin typeface="+mj-lt"/>
              </a:rPr>
              <a:t>Network</a:t>
            </a:r>
            <a:r>
              <a:rPr lang="en-US" altLang="en-US" b="1" dirty="0">
                <a:solidFill>
                  <a:srgbClr val="3366FF"/>
                </a:solidFill>
              </a:rPr>
              <a:t> </a:t>
            </a:r>
            <a:r>
              <a:rPr lang="en-US" altLang="en-US" b="1" dirty="0">
                <a:solidFill>
                  <a:srgbClr val="006699"/>
                </a:solidFill>
                <a:latin typeface="+mj-lt"/>
              </a:rPr>
              <a:t>Operating Systems</a:t>
            </a:r>
          </a:p>
          <a:p>
            <a:pPr lvl="1"/>
            <a:r>
              <a:rPr lang="en-US" altLang="en-US" dirty="0"/>
              <a:t>Users are aware of multiplicity of machines</a:t>
            </a:r>
          </a:p>
          <a:p>
            <a:r>
              <a:rPr lang="en-US" altLang="en-US" b="1" dirty="0">
                <a:solidFill>
                  <a:srgbClr val="006699"/>
                </a:solidFill>
                <a:latin typeface="+mj-lt"/>
              </a:rPr>
              <a:t>Distributed Operating Systems</a:t>
            </a:r>
          </a:p>
          <a:p>
            <a:pPr lvl="1"/>
            <a:r>
              <a:rPr lang="en-US" altLang="en-US" dirty="0"/>
              <a:t>Users not aware of multiplicity of machines</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12109EF-2985-4A12-80F9-8E77B70C6E36}"/>
              </a:ext>
            </a:extLst>
          </p:cNvPr>
          <p:cNvSpPr>
            <a:spLocks noGrp="1" noChangeArrowheads="1"/>
          </p:cNvSpPr>
          <p:nvPr>
            <p:ph type="title"/>
          </p:nvPr>
        </p:nvSpPr>
        <p:spPr/>
        <p:txBody>
          <a:bodyPr/>
          <a:lstStyle/>
          <a:p>
            <a:r>
              <a:rPr lang="en-US" altLang="en-US"/>
              <a:t>Network Operating Systems</a:t>
            </a:r>
          </a:p>
        </p:txBody>
      </p:sp>
      <p:sp>
        <p:nvSpPr>
          <p:cNvPr id="31747" name="Content Placeholder 2">
            <a:extLst>
              <a:ext uri="{FF2B5EF4-FFF2-40B4-BE49-F238E27FC236}">
                <a16:creationId xmlns:a16="http://schemas.microsoft.com/office/drawing/2014/main" id="{C4DADEE3-FA5B-394C-97D9-BDF8888F00DE}"/>
              </a:ext>
            </a:extLst>
          </p:cNvPr>
          <p:cNvSpPr>
            <a:spLocks noGrp="1"/>
          </p:cNvSpPr>
          <p:nvPr>
            <p:ph idx="1"/>
          </p:nvPr>
        </p:nvSpPr>
        <p:spPr>
          <a:xfrm>
            <a:off x="806450" y="1233488"/>
            <a:ext cx="7727950" cy="4530725"/>
          </a:xfrm>
        </p:spPr>
        <p:txBody>
          <a:bodyPr/>
          <a:lstStyle/>
          <a:p>
            <a:pPr>
              <a:defRPr/>
            </a:pPr>
            <a:r>
              <a:rPr lang="en-US" altLang="en-US" dirty="0"/>
              <a:t>Users are aware of multiplicity of machines</a:t>
            </a:r>
          </a:p>
          <a:p>
            <a:pPr>
              <a:defRPr/>
            </a:pPr>
            <a:r>
              <a:rPr lang="en-US" altLang="en-US" dirty="0"/>
              <a:t>Access to resources of various machines is done explicitly by:</a:t>
            </a:r>
          </a:p>
          <a:p>
            <a:pPr lvl="1">
              <a:defRPr/>
            </a:pPr>
            <a:r>
              <a:rPr lang="en-US" altLang="en-US" dirty="0"/>
              <a:t>Remote logging into the appropriate remote machine (</a:t>
            </a:r>
            <a:r>
              <a:rPr lang="en-US" altLang="en-US" dirty="0" err="1"/>
              <a:t>ssh</a:t>
            </a:r>
            <a:r>
              <a:rPr lang="en-US" altLang="en-US" dirty="0"/>
              <a:t>)</a:t>
            </a:r>
          </a:p>
          <a:p>
            <a:pPr lvl="2">
              <a:buFont typeface="Arial" panose="020B0604020202020204" pitchFamily="34" charset="0"/>
              <a:buChar char="•"/>
              <a:defRPr/>
            </a:pPr>
            <a:r>
              <a:rPr lang="en-US" altLang="en-US" dirty="0" err="1">
                <a:latin typeface="Courier New" panose="02070309020205020404" pitchFamily="49" charset="0"/>
                <a:cs typeface="Courier New" panose="02070309020205020404" pitchFamily="49" charset="0"/>
              </a:rPr>
              <a:t>ssh</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kristen.cs.yale.edu</a:t>
            </a:r>
            <a:endParaRPr lang="en-US" altLang="en-US" dirty="0">
              <a:latin typeface="Courier New" panose="02070309020205020404" pitchFamily="49" charset="0"/>
              <a:cs typeface="Courier New" panose="02070309020205020404" pitchFamily="49" charset="0"/>
            </a:endParaRPr>
          </a:p>
          <a:p>
            <a:pPr lvl="1">
              <a:defRPr/>
            </a:pPr>
            <a:r>
              <a:rPr lang="en-US" altLang="en-US" dirty="0"/>
              <a:t>Transferring data from remote machines to local machines, via the File Transfer Protocol (FTP) mechanism</a:t>
            </a:r>
          </a:p>
          <a:p>
            <a:pPr lvl="1">
              <a:defRPr/>
            </a:pPr>
            <a:r>
              <a:rPr lang="en-US" altLang="en-US" dirty="0"/>
              <a:t>Upload, download, access, or share files through cloud storage</a:t>
            </a:r>
          </a:p>
          <a:p>
            <a:pPr>
              <a:defRPr/>
            </a:pPr>
            <a:r>
              <a:rPr lang="en-US" altLang="en-US" dirty="0"/>
              <a:t>Users must change paradigms – establish a </a:t>
            </a:r>
            <a:r>
              <a:rPr lang="en-US" altLang="en-US" b="1" dirty="0">
                <a:solidFill>
                  <a:srgbClr val="006699"/>
                </a:solidFill>
                <a:latin typeface="+mj-lt"/>
              </a:rPr>
              <a:t>session</a:t>
            </a:r>
            <a:r>
              <a:rPr lang="en-US" altLang="en-US" dirty="0"/>
              <a:t>, give network-based commands, use a web browser</a:t>
            </a:r>
          </a:p>
          <a:p>
            <a:pPr lvl="1">
              <a:defRPr/>
            </a:pPr>
            <a:r>
              <a:rPr lang="en-US" altLang="en-US" dirty="0"/>
              <a:t>More difficult for users </a:t>
            </a:r>
          </a:p>
          <a:p>
            <a:pPr marL="0" indent="0">
              <a:buFont typeface="Monotype Sorts" pitchFamily="2" charset="2"/>
              <a:buNone/>
              <a:defRPr/>
            </a:pPr>
            <a:endParaRPr lang="en-US" altLang="en-US" dirty="0"/>
          </a:p>
          <a:p>
            <a:pPr>
              <a:buFont typeface="Monotype Sorts" pitchFamily="2" charset="2"/>
              <a:buChar char="n"/>
              <a:defRP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63CD5A4-9E8A-4FDA-B98E-52FF0F9B2168}"/>
              </a:ext>
            </a:extLst>
          </p:cNvPr>
          <p:cNvSpPr>
            <a:spLocks noGrp="1" noChangeArrowheads="1"/>
          </p:cNvSpPr>
          <p:nvPr>
            <p:ph type="title"/>
          </p:nvPr>
        </p:nvSpPr>
        <p:spPr/>
        <p:txBody>
          <a:bodyPr/>
          <a:lstStyle/>
          <a:p>
            <a:r>
              <a:rPr lang="en-US" altLang="en-US" dirty="0"/>
              <a:t>Distributed Operating Systems</a:t>
            </a:r>
          </a:p>
        </p:txBody>
      </p:sp>
      <p:sp>
        <p:nvSpPr>
          <p:cNvPr id="54274" name="Content Placeholder 2">
            <a:extLst>
              <a:ext uri="{FF2B5EF4-FFF2-40B4-BE49-F238E27FC236}">
                <a16:creationId xmlns:a16="http://schemas.microsoft.com/office/drawing/2014/main" id="{6F0E65E5-A87D-4CE3-9CBE-70B1FE22C76F}"/>
              </a:ext>
            </a:extLst>
          </p:cNvPr>
          <p:cNvSpPr>
            <a:spLocks noGrp="1" noChangeArrowheads="1"/>
          </p:cNvSpPr>
          <p:nvPr>
            <p:ph idx="1"/>
          </p:nvPr>
        </p:nvSpPr>
        <p:spPr>
          <a:xfrm>
            <a:off x="806449" y="1233488"/>
            <a:ext cx="7701573" cy="4530725"/>
          </a:xfrm>
        </p:spPr>
        <p:txBody>
          <a:bodyPr/>
          <a:lstStyle/>
          <a:p>
            <a:r>
              <a:rPr lang="en-US" altLang="en-US" dirty="0"/>
              <a:t>Users not aware of multiplicity of machines</a:t>
            </a:r>
          </a:p>
          <a:p>
            <a:pPr lvl="1"/>
            <a:r>
              <a:rPr lang="en-US" altLang="en-US" dirty="0"/>
              <a:t>Access to remote resources similar to access to local resources</a:t>
            </a:r>
          </a:p>
          <a:p>
            <a:r>
              <a:rPr lang="en-US" altLang="en-US" b="1" dirty="0">
                <a:solidFill>
                  <a:srgbClr val="006699"/>
                </a:solidFill>
                <a:latin typeface="+mj-lt"/>
              </a:rPr>
              <a:t>Data Migration </a:t>
            </a:r>
            <a:r>
              <a:rPr lang="en-US" altLang="en-US" dirty="0"/>
              <a:t>– transfer data by transferring entire file, or transferring only those portions of the file necessary for the immediate task</a:t>
            </a:r>
          </a:p>
          <a:p>
            <a:r>
              <a:rPr lang="en-US" altLang="en-US" b="1" dirty="0">
                <a:solidFill>
                  <a:srgbClr val="006699"/>
                </a:solidFill>
                <a:latin typeface="+mj-lt"/>
              </a:rPr>
              <a:t>Computation Migration </a:t>
            </a:r>
            <a:r>
              <a:rPr lang="en-US" altLang="en-US" dirty="0"/>
              <a:t>– transfer the computation, rather than the data, across the system</a:t>
            </a:r>
          </a:p>
          <a:p>
            <a:pPr lvl="1"/>
            <a:r>
              <a:rPr lang="en-US" altLang="en-US" dirty="0"/>
              <a:t>Via remote procedure calls (RPCs)</a:t>
            </a:r>
          </a:p>
          <a:p>
            <a:pPr lvl="1"/>
            <a:r>
              <a:rPr lang="en-US" altLang="en-US" dirty="0"/>
              <a:t>Via messaging system</a:t>
            </a:r>
          </a:p>
          <a:p>
            <a:endParaRPr lang="en-US" altLang="en-US" b="1" dirty="0">
              <a:solidFill>
                <a:srgbClr val="3366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EE806B7-8986-49D4-AEA6-C3836C0FF5F5}"/>
              </a:ext>
            </a:extLst>
          </p:cNvPr>
          <p:cNvSpPr>
            <a:spLocks noGrp="1" noChangeArrowheads="1"/>
          </p:cNvSpPr>
          <p:nvPr>
            <p:ph type="title"/>
          </p:nvPr>
        </p:nvSpPr>
        <p:spPr>
          <a:xfrm>
            <a:off x="578500" y="251437"/>
            <a:ext cx="8151845" cy="576262"/>
          </a:xfrm>
        </p:spPr>
        <p:txBody>
          <a:bodyPr/>
          <a:lstStyle/>
          <a:p>
            <a:r>
              <a:rPr lang="en-US" altLang="en-US" dirty="0"/>
              <a:t>     Distributed-Operating Systems (Cont.)</a:t>
            </a:r>
          </a:p>
        </p:txBody>
      </p:sp>
      <p:sp>
        <p:nvSpPr>
          <p:cNvPr id="56322" name="Content Placeholder 2">
            <a:extLst>
              <a:ext uri="{FF2B5EF4-FFF2-40B4-BE49-F238E27FC236}">
                <a16:creationId xmlns:a16="http://schemas.microsoft.com/office/drawing/2014/main" id="{7EE9F130-88A6-49ED-A33A-F3D0562C03FA}"/>
              </a:ext>
            </a:extLst>
          </p:cNvPr>
          <p:cNvSpPr>
            <a:spLocks noGrp="1" noChangeArrowheads="1"/>
          </p:cNvSpPr>
          <p:nvPr>
            <p:ph idx="1"/>
          </p:nvPr>
        </p:nvSpPr>
        <p:spPr>
          <a:xfrm>
            <a:off x="806450" y="1233488"/>
            <a:ext cx="7721730" cy="4530725"/>
          </a:xfrm>
        </p:spPr>
        <p:txBody>
          <a:bodyPr/>
          <a:lstStyle/>
          <a:p>
            <a:r>
              <a:rPr lang="en-US" altLang="en-US" b="1" dirty="0">
                <a:solidFill>
                  <a:srgbClr val="006699"/>
                </a:solidFill>
                <a:latin typeface="+mj-lt"/>
              </a:rPr>
              <a:t>Process Migration</a:t>
            </a:r>
            <a:r>
              <a:rPr lang="en-US" altLang="en-US" b="1" dirty="0">
                <a:solidFill>
                  <a:srgbClr val="3366FF"/>
                </a:solidFill>
              </a:rPr>
              <a:t> </a:t>
            </a:r>
            <a:r>
              <a:rPr lang="en-US" altLang="en-US" dirty="0"/>
              <a:t>– execute an entire process, or parts of it, at different sites</a:t>
            </a:r>
          </a:p>
          <a:p>
            <a:pPr lvl="1"/>
            <a:r>
              <a:rPr lang="en-US" altLang="en-US" b="1" i="1" dirty="0"/>
              <a:t>Load balancing </a:t>
            </a:r>
            <a:r>
              <a:rPr lang="en-US" altLang="en-US" dirty="0"/>
              <a:t>– distribute processes across network to even the workload</a:t>
            </a:r>
          </a:p>
          <a:p>
            <a:pPr lvl="1"/>
            <a:r>
              <a:rPr lang="en-US" altLang="en-US" b="1" i="1" dirty="0"/>
              <a:t>Computation speedup </a:t>
            </a:r>
            <a:r>
              <a:rPr lang="en-US" altLang="en-US" dirty="0"/>
              <a:t>– subprocesses can run concurrently on different sites</a:t>
            </a:r>
          </a:p>
          <a:p>
            <a:pPr lvl="1"/>
            <a:r>
              <a:rPr lang="en-US" altLang="en-US" b="1" i="1" dirty="0"/>
              <a:t>Hardware preference </a:t>
            </a:r>
            <a:r>
              <a:rPr lang="en-US" altLang="en-US" dirty="0"/>
              <a:t>– process execution may require specialized processor</a:t>
            </a:r>
          </a:p>
          <a:p>
            <a:pPr lvl="1"/>
            <a:r>
              <a:rPr lang="en-US" altLang="en-US" b="1" i="1" dirty="0"/>
              <a:t>Software preference </a:t>
            </a:r>
            <a:r>
              <a:rPr lang="en-US" altLang="en-US" dirty="0"/>
              <a:t>– required software may be available at only a particular site</a:t>
            </a:r>
          </a:p>
          <a:p>
            <a:pPr lvl="1"/>
            <a:r>
              <a:rPr lang="en-US" altLang="en-US" b="1" i="1" dirty="0"/>
              <a:t>Data access </a:t>
            </a:r>
            <a:r>
              <a:rPr lang="en-US" altLang="en-US" dirty="0"/>
              <a:t>– run process remotely, rather than transfer all data locally</a:t>
            </a:r>
          </a:p>
          <a:p>
            <a:r>
              <a:rPr lang="en-US" altLang="en-US" dirty="0"/>
              <a:t>Consider the World Wide Web</a:t>
            </a: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a:t>End of Chapter 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240489"/>
            <a:ext cx="8229600" cy="576262"/>
          </a:xfrm>
        </p:spPr>
        <p:txBody>
          <a:bodyPr/>
          <a:lstStyle/>
          <a:p>
            <a:r>
              <a:rPr lang="en-US" altLang="en-US" dirty="0"/>
              <a:t>Chapter 19: Distributed Systems</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233488"/>
            <a:ext cx="7037388" cy="4530725"/>
          </a:xfrm>
        </p:spPr>
        <p:txBody>
          <a:bodyPr/>
          <a:lstStyle/>
          <a:p>
            <a:r>
              <a:rPr lang="en-US" altLang="en-US" dirty="0"/>
              <a:t>Network Structure</a:t>
            </a:r>
          </a:p>
          <a:p>
            <a:r>
              <a:rPr lang="en-US" altLang="en-US" dirty="0"/>
              <a:t>Communication Structure</a:t>
            </a:r>
          </a:p>
          <a:p>
            <a:r>
              <a:rPr lang="en-US" altLang="en-US" dirty="0"/>
              <a:t>Network and Distributed Operating Systems</a:t>
            </a:r>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p:txBody>
          <a:bodyPr/>
          <a:lstStyle/>
          <a:p>
            <a:r>
              <a:rPr lang="en-US" altLang="en-US"/>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0" y="1233488"/>
            <a:ext cx="7713663" cy="4530725"/>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lvl="1">
              <a:defRPr/>
            </a:pPr>
            <a:r>
              <a:rPr lang="en-US" altLang="en-US" dirty="0">
                <a:sym typeface="Symbol" pitchFamily="2" charset="2"/>
              </a:rPr>
              <a:t>Consists of multiple computers (workstations, laptops, mobile devices), peripherals (printers, storage arrays), and routers providing access to other networks</a:t>
            </a:r>
          </a:p>
          <a:p>
            <a:pPr lvl="1">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2">
              <a:buFont typeface="Webdings" pitchFamily="2" charset="2"/>
              <a:buChar char="4"/>
              <a:defRPr/>
            </a:pPr>
            <a:r>
              <a:rPr lang="en-US" altLang="en-US" dirty="0">
                <a:sym typeface="Symbol" pitchFamily="2" charset="2"/>
              </a:rPr>
              <a:t>Ethernet defined by standard IEEE 802.3 with speeds typically varying from 10Mbps to over 10Gbps</a:t>
            </a:r>
          </a:p>
          <a:p>
            <a:pPr lvl="2">
              <a:buFont typeface="Webdings" pitchFamily="2" charset="2"/>
              <a:buChar char="4"/>
              <a:defRPr/>
            </a:pPr>
            <a:r>
              <a:rPr lang="en-US" altLang="en-US" dirty="0">
                <a:sym typeface="Symbol" pitchFamily="2" charset="2"/>
              </a:rPr>
              <a:t>WiFi defined by standard IEEE 802.11 with speeds typically varying from 11Mbps to over 400Mbps.</a:t>
            </a:r>
          </a:p>
          <a:p>
            <a:pPr lvl="2">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p:txBody>
          <a:bodyPr/>
          <a:lstStyle/>
          <a:p>
            <a:r>
              <a:rPr lang="en-US" altLang="en-US"/>
              <a:t>Local-Area Network (LAN)</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75895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p:txBody>
          <a:bodyPr/>
          <a:lstStyle/>
          <a:p>
            <a:r>
              <a:rPr lang="en-US" altLang="en-US"/>
              <a:t>Network Structure (Cont.)</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233488"/>
            <a:ext cx="7959725" cy="4530725"/>
          </a:xfrm>
        </p:spPr>
        <p:txBody>
          <a:bodyPr/>
          <a:lstStyle/>
          <a:p>
            <a:r>
              <a:rPr lang="en-US" altLang="en-US" b="1" dirty="0">
                <a:solidFill>
                  <a:srgbClr val="006699"/>
                </a:solidFill>
                <a:latin typeface="+mj-lt"/>
              </a:rPr>
              <a:t>Wide-Area Network </a:t>
            </a:r>
            <a:r>
              <a:rPr lang="en-US" altLang="en-US" dirty="0"/>
              <a:t>(</a:t>
            </a:r>
            <a:r>
              <a:rPr lang="en-US" altLang="en-US" b="1" dirty="0">
                <a:solidFill>
                  <a:srgbClr val="006699"/>
                </a:solidFill>
                <a:latin typeface="+mj-lt"/>
              </a:rPr>
              <a:t>WAN</a:t>
            </a:r>
            <a:r>
              <a:rPr lang="en-US" altLang="en-US" dirty="0"/>
              <a:t>) – links geographically separated sites</a:t>
            </a:r>
          </a:p>
          <a:p>
            <a:pPr lvl="1"/>
            <a:r>
              <a:rPr lang="en-US" altLang="en-US" dirty="0"/>
              <a:t>Point-to-point connections via links </a:t>
            </a:r>
          </a:p>
          <a:p>
            <a:pPr lvl="2"/>
            <a:r>
              <a:rPr lang="en-US" altLang="en-US" dirty="0"/>
              <a:t>Telephone lines, leased (dedicated data) lines, optical cable, microwave links, radio waves, and satellite channels</a:t>
            </a:r>
          </a:p>
          <a:p>
            <a:pPr lvl="1"/>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pPr lvl="1"/>
            <a:r>
              <a:rPr lang="en-US" altLang="en-US" dirty="0"/>
              <a:t>Internet (World Wide Web) WAN enables hosts world wide to communicate</a:t>
            </a:r>
          </a:p>
          <a:p>
            <a:pPr lvl="1"/>
            <a:r>
              <a:rPr lang="en-US" altLang="en-US" dirty="0"/>
              <a:t>Speeds vary</a:t>
            </a:r>
          </a:p>
          <a:p>
            <a:pPr lvl="2"/>
            <a:r>
              <a:rPr lang="en-US" altLang="en-US" dirty="0"/>
              <a:t>Many backbone providers have speeds at 40-100Gbps</a:t>
            </a:r>
          </a:p>
          <a:p>
            <a:pPr lvl="2"/>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2"/>
            <a:r>
              <a:rPr lang="en-US" altLang="en-US" dirty="0"/>
              <a:t>WAN links constantly being upgraded</a:t>
            </a:r>
          </a:p>
          <a:p>
            <a:pPr lvl="1"/>
            <a:r>
              <a:rPr lang="en-US" altLang="en-US" dirty="0">
                <a:sym typeface="Symbol" panose="05050102010706020507" pitchFamily="18" charset="2"/>
              </a:rPr>
              <a:t>WANs and LANs interconnect, similar to cell phone network:</a:t>
            </a:r>
          </a:p>
          <a:p>
            <a:pPr lvl="2"/>
            <a:r>
              <a:rPr lang="en-US" altLang="en-US" dirty="0">
                <a:sym typeface="Symbol" panose="05050102010706020507" pitchFamily="18" charset="2"/>
              </a:rPr>
              <a:t>Cell phones use radio waves to cell towers</a:t>
            </a:r>
          </a:p>
          <a:p>
            <a:pPr lvl="2"/>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p:txBody>
          <a:bodyPr/>
          <a:lstStyle/>
          <a:p>
            <a:r>
              <a:rPr lang="en-US" altLang="en-US"/>
              <a:t>Wide-Area Network (WAN)</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multiple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p:txBody>
          <a:bodyPr/>
          <a:lstStyle/>
          <a:p>
            <a:r>
              <a:rPr lang="en-US" altLang="en-US"/>
              <a:t>Communication Protocol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14023</TotalTime>
  <Words>737</Words>
  <Application>Microsoft Office PowerPoint</Application>
  <PresentationFormat>On-screen Show (4:3)</PresentationFormat>
  <Paragraphs>82</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Courier New</vt:lpstr>
      <vt:lpstr>Helvetica</vt:lpstr>
      <vt:lpstr>Monotype Sorts</vt:lpstr>
      <vt:lpstr>Times New Roman</vt:lpstr>
      <vt:lpstr>Verdana</vt:lpstr>
      <vt:lpstr>Webdings</vt:lpstr>
      <vt:lpstr>Wingdings</vt:lpstr>
      <vt:lpstr>os-8</vt:lpstr>
      <vt:lpstr>Chapter 19:   Network and Distributed Systems</vt:lpstr>
      <vt:lpstr>Chapter 19: Distributed Systems</vt:lpstr>
      <vt:lpstr>Network Structure</vt:lpstr>
      <vt:lpstr>Local-Area Network (LAN)</vt:lpstr>
      <vt:lpstr>Network Structure (Cont.)</vt:lpstr>
      <vt:lpstr>Wide-Area Network (WAN)</vt:lpstr>
      <vt:lpstr>Communication Protocol</vt:lpstr>
      <vt:lpstr>Communication Protocol (Cont.)</vt:lpstr>
      <vt:lpstr>OSI Protocol Stack</vt:lpstr>
      <vt:lpstr>    Network-oriented Operating Systems</vt:lpstr>
      <vt:lpstr>Network Operating Systems</vt:lpstr>
      <vt:lpstr>Distributed Operating Systems</vt:lpstr>
      <vt:lpstr>     Distributed-Operating Systems (Cont.)</vt:lpstr>
      <vt:lpstr>End of Chapter 19</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Acer</cp:lastModifiedBy>
  <cp:revision>273</cp:revision>
  <cp:lastPrinted>2013-09-10T17:57:57Z</cp:lastPrinted>
  <dcterms:created xsi:type="dcterms:W3CDTF">2011-01-13T23:43:38Z</dcterms:created>
  <dcterms:modified xsi:type="dcterms:W3CDTF">2021-09-07T13:06:39Z</dcterms:modified>
</cp:coreProperties>
</file>