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7" r:id="rId2"/>
    <p:sldId id="260" r:id="rId3"/>
    <p:sldId id="258" r:id="rId4"/>
    <p:sldId id="269" r:id="rId5"/>
    <p:sldId id="259" r:id="rId6"/>
    <p:sldId id="261" r:id="rId7"/>
    <p:sldId id="265" r:id="rId8"/>
    <p:sldId id="262" r:id="rId9"/>
    <p:sldId id="263" r:id="rId10"/>
    <p:sldId id="266" r:id="rId11"/>
    <p:sldId id="264" r:id="rId12"/>
    <p:sldId id="267" r:id="rId13"/>
    <p:sldId id="268"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56" d="100"/>
          <a:sy n="56" d="100"/>
        </p:scale>
        <p:origin x="78"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8B7ACE-7586-4F66-A49C-EAF38B5C0A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1CA8E5D-EC00-43D2-937A-DF79C662CBB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9F23C2F-9745-4524-BD23-32B7E9157BE6}" type="datetimeFigureOut">
              <a:rPr lang="en-US"/>
              <a:pPr>
                <a:defRPr/>
              </a:pPr>
              <a:t>1/16/2022</a:t>
            </a:fld>
            <a:endParaRPr lang="en-US"/>
          </a:p>
        </p:txBody>
      </p:sp>
      <p:sp>
        <p:nvSpPr>
          <p:cNvPr id="4" name="Slide Image Placeholder 3">
            <a:extLst>
              <a:ext uri="{FF2B5EF4-FFF2-40B4-BE49-F238E27FC236}">
                <a16:creationId xmlns:a16="http://schemas.microsoft.com/office/drawing/2014/main" id="{057DE7D8-2CC9-45A2-82A0-AAC8B763E2A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DF4E11-7F5E-4455-B4E1-0C9E0B38698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715DEFD-8DDB-425F-8108-42270310E8F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8D5FE283-3A19-44D0-BBBD-0A76071DCE1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2392982-6A44-4209-9FEA-FC02F7004E6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59B79F-79D5-47AE-A2FF-2DE58FB451A0}"/>
              </a:ext>
            </a:extLst>
          </p:cNvPr>
          <p:cNvSpPr/>
          <p:nvPr userDrawn="1"/>
        </p:nvSpPr>
        <p:spPr>
          <a:xfrm>
            <a:off x="2819400" y="0"/>
            <a:ext cx="63246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en-US" sz="2000" b="1" dirty="0"/>
              <a:t>Pre-defense</a:t>
            </a:r>
            <a:endParaRPr lang="en-US" b="1" dirty="0"/>
          </a:p>
        </p:txBody>
      </p:sp>
      <p:pic>
        <p:nvPicPr>
          <p:cNvPr id="6" name="Picture 1">
            <a:extLst>
              <a:ext uri="{FF2B5EF4-FFF2-40B4-BE49-F238E27FC236}">
                <a16:creationId xmlns:a16="http://schemas.microsoft.com/office/drawing/2014/main" id="{9ADC4CD1-1405-42B7-B333-3055EEAC34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538" y="80963"/>
            <a:ext cx="21764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1EDCF5A-463E-4033-B06E-35DE7024C39C}"/>
              </a:ext>
            </a:extLst>
          </p:cNvPr>
          <p:cNvSpPr/>
          <p:nvPr userDrawn="1"/>
        </p:nvSpPr>
        <p:spPr>
          <a:xfrm>
            <a:off x="685800" y="3200400"/>
            <a:ext cx="381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Presented by</a:t>
            </a:r>
          </a:p>
        </p:txBody>
      </p:sp>
      <p:sp>
        <p:nvSpPr>
          <p:cNvPr id="8" name="Rectangle 7">
            <a:extLst>
              <a:ext uri="{FF2B5EF4-FFF2-40B4-BE49-F238E27FC236}">
                <a16:creationId xmlns:a16="http://schemas.microsoft.com/office/drawing/2014/main" id="{25591BA0-4BF3-4862-B61D-167AF425F001}"/>
              </a:ext>
            </a:extLst>
          </p:cNvPr>
          <p:cNvSpPr/>
          <p:nvPr userDrawn="1"/>
        </p:nvSpPr>
        <p:spPr>
          <a:xfrm>
            <a:off x="4800600" y="3200400"/>
            <a:ext cx="39624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Supervised by</a:t>
            </a:r>
          </a:p>
        </p:txBody>
      </p:sp>
      <p:sp>
        <p:nvSpPr>
          <p:cNvPr id="2" name="Title 1"/>
          <p:cNvSpPr>
            <a:spLocks noGrp="1"/>
          </p:cNvSpPr>
          <p:nvPr>
            <p:ph type="ctrTitle"/>
          </p:nvPr>
        </p:nvSpPr>
        <p:spPr>
          <a:xfrm>
            <a:off x="685800" y="1143000"/>
            <a:ext cx="77724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38862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4800600" y="3886200"/>
            <a:ext cx="39624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a:extLst>
              <a:ext uri="{FF2B5EF4-FFF2-40B4-BE49-F238E27FC236}">
                <a16:creationId xmlns:a16="http://schemas.microsoft.com/office/drawing/2014/main" id="{EE22AD18-902D-4F26-B42F-999AABEF3351}"/>
              </a:ext>
            </a:extLst>
          </p:cNvPr>
          <p:cNvSpPr>
            <a:spLocks noGrp="1"/>
          </p:cNvSpPr>
          <p:nvPr>
            <p:ph type="dt" sz="half" idx="14"/>
          </p:nvPr>
        </p:nvSpPr>
        <p:spPr/>
        <p:txBody>
          <a:bodyPr/>
          <a:lstStyle>
            <a:lvl1pPr>
              <a:defRPr/>
            </a:lvl1pPr>
          </a:lstStyle>
          <a:p>
            <a:pPr>
              <a:defRPr/>
            </a:pPr>
            <a:fld id="{0D101102-A440-4838-85B3-92A9F45CE4B4}" type="datetime1">
              <a:rPr lang="en-US"/>
              <a:pPr>
                <a:defRPr/>
              </a:pPr>
              <a:t>1/16/2022</a:t>
            </a:fld>
            <a:endParaRPr lang="en-US"/>
          </a:p>
        </p:txBody>
      </p:sp>
      <p:sp>
        <p:nvSpPr>
          <p:cNvPr id="10" name="Footer Placeholder 4">
            <a:extLst>
              <a:ext uri="{FF2B5EF4-FFF2-40B4-BE49-F238E27FC236}">
                <a16:creationId xmlns:a16="http://schemas.microsoft.com/office/drawing/2014/main" id="{3C627F0F-CC7C-4272-B782-BFC90E4E4862}"/>
              </a:ext>
            </a:extLst>
          </p:cNvPr>
          <p:cNvSpPr>
            <a:spLocks noGrp="1"/>
          </p:cNvSpPr>
          <p:nvPr>
            <p:ph type="ftr" sz="quarter" idx="15"/>
          </p:nvPr>
        </p:nvSpPr>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9AE33773-993B-40D5-9206-0AD9540D206B}"/>
              </a:ext>
            </a:extLst>
          </p:cNvPr>
          <p:cNvSpPr>
            <a:spLocks noGrp="1"/>
          </p:cNvSpPr>
          <p:nvPr>
            <p:ph type="sldNum" sz="quarter" idx="16"/>
          </p:nvPr>
        </p:nvSpPr>
        <p:spPr/>
        <p:txBody>
          <a:bodyPr/>
          <a:lstStyle>
            <a:lvl1pPr>
              <a:defRPr/>
            </a:lvl1pPr>
          </a:lstStyle>
          <a:p>
            <a:pPr>
              <a:defRPr/>
            </a:pPr>
            <a:fld id="{C7BCC452-EF79-4E83-9BE9-E19919525C5B}" type="slidenum">
              <a:rPr lang="en-US" altLang="en-US"/>
              <a:pPr>
                <a:defRPr/>
              </a:pPr>
              <a:t>‹#›</a:t>
            </a:fld>
            <a:endParaRPr lang="en-US" altLang="en-US"/>
          </a:p>
        </p:txBody>
      </p:sp>
    </p:spTree>
    <p:extLst>
      <p:ext uri="{BB962C8B-B14F-4D97-AF65-F5344CB8AC3E}">
        <p14:creationId xmlns:p14="http://schemas.microsoft.com/office/powerpoint/2010/main" val="279148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15817AE4-3CEF-4380-9D93-004E718D58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5943600"/>
            <a:ext cx="1154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43CEDEC-B577-45A1-8E62-4198120DB627}"/>
              </a:ext>
            </a:extLst>
          </p:cNvPr>
          <p:cNvSpPr/>
          <p:nvPr userDrawn="1"/>
        </p:nvSpPr>
        <p:spPr>
          <a:xfrm>
            <a:off x="1752600" y="5943600"/>
            <a:ext cx="738187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en-US" sz="2000" b="1" dirty="0"/>
              <a:t>Pre-defense</a:t>
            </a:r>
          </a:p>
        </p:txBody>
      </p:sp>
      <p:sp>
        <p:nvSpPr>
          <p:cNvPr id="6" name="Rectangle 5">
            <a:extLst>
              <a:ext uri="{FF2B5EF4-FFF2-40B4-BE49-F238E27FC236}">
                <a16:creationId xmlns:a16="http://schemas.microsoft.com/office/drawing/2014/main" id="{97763A5F-373B-4C73-A16C-919A8F32186F}"/>
              </a:ext>
            </a:extLst>
          </p:cNvPr>
          <p:cNvSpPr/>
          <p:nvPr userDrawn="1"/>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457200" y="1676400"/>
            <a:ext cx="82296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a:extLst>
              <a:ext uri="{FF2B5EF4-FFF2-40B4-BE49-F238E27FC236}">
                <a16:creationId xmlns:a16="http://schemas.microsoft.com/office/drawing/2014/main" id="{27EFEE4E-E97E-42D4-AE06-D415D59BD1B4}"/>
              </a:ext>
            </a:extLst>
          </p:cNvPr>
          <p:cNvSpPr>
            <a:spLocks noGrp="1"/>
          </p:cNvSpPr>
          <p:nvPr>
            <p:ph type="dt" sz="half" idx="14"/>
          </p:nvPr>
        </p:nvSpPr>
        <p:spPr/>
        <p:txBody>
          <a:bodyPr/>
          <a:lstStyle>
            <a:lvl1pPr>
              <a:defRPr/>
            </a:lvl1pPr>
          </a:lstStyle>
          <a:p>
            <a:pPr>
              <a:defRPr/>
            </a:pPr>
            <a:fld id="{94D50C89-C32F-46F7-AAF9-74CEDC72C7C1}" type="datetime1">
              <a:rPr lang="en-US"/>
              <a:pPr>
                <a:defRPr/>
              </a:pPr>
              <a:t>1/16/2022</a:t>
            </a:fld>
            <a:endParaRPr lang="en-US"/>
          </a:p>
        </p:txBody>
      </p:sp>
      <p:sp>
        <p:nvSpPr>
          <p:cNvPr id="8" name="Footer Placeholder 3">
            <a:extLst>
              <a:ext uri="{FF2B5EF4-FFF2-40B4-BE49-F238E27FC236}">
                <a16:creationId xmlns:a16="http://schemas.microsoft.com/office/drawing/2014/main" id="{194D8E5C-2A46-40CE-BD86-BACAE7043489}"/>
              </a:ext>
            </a:extLst>
          </p:cNvPr>
          <p:cNvSpPr>
            <a:spLocks noGrp="1"/>
          </p:cNvSpPr>
          <p:nvPr>
            <p:ph type="ftr" sz="quarter" idx="15"/>
          </p:nvPr>
        </p:nvSpPr>
        <p:spPr/>
        <p:txBody>
          <a:bodyPr/>
          <a:lstStyle>
            <a:lvl1pPr>
              <a:defRPr/>
            </a:lvl1pPr>
          </a:lstStyle>
          <a:p>
            <a:pPr>
              <a:defRPr/>
            </a:pPr>
            <a:endParaRPr lang="en-US"/>
          </a:p>
        </p:txBody>
      </p:sp>
      <p:sp>
        <p:nvSpPr>
          <p:cNvPr id="10" name="Slide Number Placeholder 4">
            <a:extLst>
              <a:ext uri="{FF2B5EF4-FFF2-40B4-BE49-F238E27FC236}">
                <a16:creationId xmlns:a16="http://schemas.microsoft.com/office/drawing/2014/main" id="{15A75D28-B452-4BC3-99C0-86CF56A87CDD}"/>
              </a:ext>
            </a:extLst>
          </p:cNvPr>
          <p:cNvSpPr>
            <a:spLocks noGrp="1"/>
          </p:cNvSpPr>
          <p:nvPr>
            <p:ph type="sldNum" sz="quarter" idx="16"/>
          </p:nvPr>
        </p:nvSpPr>
        <p:spPr/>
        <p:txBody>
          <a:bodyPr/>
          <a:lstStyle>
            <a:lvl1pPr>
              <a:defRPr/>
            </a:lvl1pPr>
          </a:lstStyle>
          <a:p>
            <a:pPr>
              <a:defRPr/>
            </a:pPr>
            <a:fld id="{2C517172-B27F-4019-9389-9939D0EC87FF}" type="slidenum">
              <a:rPr lang="en-US" altLang="en-US"/>
              <a:pPr>
                <a:defRPr/>
              </a:pPr>
              <a:t>‹#›</a:t>
            </a:fld>
            <a:endParaRPr lang="en-US" altLang="en-US"/>
          </a:p>
        </p:txBody>
      </p:sp>
    </p:spTree>
    <p:extLst>
      <p:ext uri="{BB962C8B-B14F-4D97-AF65-F5344CB8AC3E}">
        <p14:creationId xmlns:p14="http://schemas.microsoft.com/office/powerpoint/2010/main" val="1155355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1AFEC04-7AF6-4DA9-A204-9034A00868B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B6D281C-E331-4EFC-84EE-6206C5ADABA4}"/>
              </a:ext>
            </a:extLst>
          </p:cNvPr>
          <p:cNvSpPr>
            <a:spLocks noGrp="1"/>
          </p:cNvSpPr>
          <p:nvPr>
            <p:ph type="body" idx="1"/>
          </p:nvPr>
        </p:nvSpPr>
        <p:spPr bwMode="auto">
          <a:xfrm>
            <a:off x="457200" y="16002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C1F408F-8D70-4589-8ACA-B9D53457C0A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EF92C10-442B-4147-9A87-28AEF98D5B7D}" type="datetime1">
              <a:rPr lang="en-US"/>
              <a:pPr>
                <a:defRPr/>
              </a:pPr>
              <a:t>1/16/2022</a:t>
            </a:fld>
            <a:endParaRPr lang="en-US"/>
          </a:p>
        </p:txBody>
      </p:sp>
      <p:sp>
        <p:nvSpPr>
          <p:cNvPr id="5" name="Footer Placeholder 4">
            <a:extLst>
              <a:ext uri="{FF2B5EF4-FFF2-40B4-BE49-F238E27FC236}">
                <a16:creationId xmlns:a16="http://schemas.microsoft.com/office/drawing/2014/main" id="{5226E82E-3CFA-4D7D-9F45-E3ABC96CBA3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427C275B-7AA5-4480-B0E5-2640C3E58B3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73C90D7-FBEB-47AD-9590-3A6CCC41B90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esultinbd.net/" TargetMode="External"/><Relationship Id="rId2" Type="http://schemas.openxmlformats.org/officeDocument/2006/relationships/hyperlink" Target="https://www.admissionwar.com/" TargetMode="External"/><Relationship Id="rId1" Type="http://schemas.openxmlformats.org/officeDocument/2006/relationships/slideLayout" Target="../slideLayouts/slideLayout2.xml"/><Relationship Id="rId5" Type="http://schemas.openxmlformats.org/officeDocument/2006/relationships/hyperlink" Target="https://10minuteschool.com/" TargetMode="External"/><Relationship Id="rId4" Type="http://schemas.openxmlformats.org/officeDocument/2006/relationships/hyperlink" Target="http://www.eduic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D8C9-3C64-4AB2-9A21-5692092CC6EB}"/>
              </a:ext>
            </a:extLst>
          </p:cNvPr>
          <p:cNvSpPr>
            <a:spLocks noGrp="1"/>
          </p:cNvSpPr>
          <p:nvPr>
            <p:ph type="title"/>
          </p:nvPr>
        </p:nvSpPr>
        <p:spPr>
          <a:xfrm>
            <a:off x="457200" y="431758"/>
            <a:ext cx="8229600" cy="1143000"/>
          </a:xfrm>
        </p:spPr>
        <p:txBody>
          <a:bodyPr rtlCol="0">
            <a:normAutofit/>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2D71C2CB-90D4-4CC6-B5F9-B12C9ECD22BF}"/>
              </a:ext>
            </a:extLst>
          </p:cNvPr>
          <p:cNvSpPr>
            <a:spLocks noGrp="1"/>
          </p:cNvSpPr>
          <p:nvPr>
            <p:ph sz="quarter" idx="13"/>
          </p:nvPr>
        </p:nvSpPr>
        <p:spPr>
          <a:xfrm>
            <a:off x="457200" y="1833520"/>
            <a:ext cx="8229600" cy="3962400"/>
          </a:xfrm>
        </p:spPr>
        <p:txBody>
          <a:bodyPr rtlCol="0">
            <a:normAutofit fontScale="85000" lnSpcReduction="20000"/>
          </a:bodyPr>
          <a:lstStyle/>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Problem Definition </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Introduction .</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Motivation .</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Comparative study .</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Methodology .</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Result Analysis.</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Future work and conclusion</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References </a:t>
            </a:r>
          </a:p>
          <a:p>
            <a:pPr marL="0" indent="0" eaLnBrk="1" fontAlgn="auto" hangingPunct="1">
              <a:spcAft>
                <a:spcPts val="0"/>
              </a:spcAft>
              <a:buFont typeface="Arial" panose="020B0604020202020204" pitchFamily="34" charset="0"/>
              <a:buNone/>
              <a:defRPr/>
            </a:pPr>
            <a:endParaRPr lang="en-US" dirty="0"/>
          </a:p>
        </p:txBody>
      </p:sp>
      <p:sp>
        <p:nvSpPr>
          <p:cNvPr id="6148" name="Slide Number Placeholder 3">
            <a:extLst>
              <a:ext uri="{FF2B5EF4-FFF2-40B4-BE49-F238E27FC236}">
                <a16:creationId xmlns:a16="http://schemas.microsoft.com/office/drawing/2014/main" id="{57FF3C3C-A7EA-4110-8163-E7FE5DB68A42}"/>
              </a:ext>
            </a:extLst>
          </p:cNvPr>
          <p:cNvSpPr>
            <a:spLocks noGrp="1"/>
          </p:cNvSpPr>
          <p:nvPr>
            <p:ph type="sldNum" sz="quarter" idx="16"/>
          </p:nvPr>
        </p:nvSpPr>
        <p:spPr bwMode="auto">
          <a:xfrm>
            <a:off x="6553200" y="651347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CB4872-9887-4D18-9B63-3910D68399BB}"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F8BE-10BB-4155-BF7F-AFB6802EF75C}"/>
              </a:ext>
            </a:extLst>
          </p:cNvPr>
          <p:cNvSpPr>
            <a:spLocks noGrp="1"/>
          </p:cNvSpPr>
          <p:nvPr>
            <p:ph type="title"/>
          </p:nvPr>
        </p:nvSpPr>
        <p:spPr>
          <a:xfrm>
            <a:off x="609600" y="304800"/>
            <a:ext cx="8229600" cy="1143000"/>
          </a:xfrm>
        </p:spPr>
        <p:txBody>
          <a:bodyPr/>
          <a:lstStyle/>
          <a:p>
            <a:pPr>
              <a:defRPr/>
            </a:pPr>
            <a:r>
              <a:rPr lang="en-GB" dirty="0">
                <a:latin typeface="Times New Roman" panose="02020603050405020304" pitchFamily="18" charset="0"/>
                <a:cs typeface="Times New Roman" panose="02020603050405020304" pitchFamily="18" charset="0"/>
              </a:rPr>
              <a:t>COMPARATIVE STUDY</a:t>
            </a:r>
          </a:p>
        </p:txBody>
      </p:sp>
      <p:graphicFrame>
        <p:nvGraphicFramePr>
          <p:cNvPr id="5" name="Content Placeholder 4">
            <a:extLst>
              <a:ext uri="{FF2B5EF4-FFF2-40B4-BE49-F238E27FC236}">
                <a16:creationId xmlns:a16="http://schemas.microsoft.com/office/drawing/2014/main" id="{357390F9-88DE-4348-938C-E3947702ED3F}"/>
              </a:ext>
            </a:extLst>
          </p:cNvPr>
          <p:cNvGraphicFramePr>
            <a:graphicFrameLocks noGrp="1"/>
          </p:cNvGraphicFramePr>
          <p:nvPr>
            <p:ph sz="quarter" idx="13"/>
            <p:extLst>
              <p:ext uri="{D42A27DB-BD31-4B8C-83A1-F6EECF244321}">
                <p14:modId xmlns:p14="http://schemas.microsoft.com/office/powerpoint/2010/main" val="2262740670"/>
              </p:ext>
            </p:extLst>
          </p:nvPr>
        </p:nvGraphicFramePr>
        <p:xfrm>
          <a:off x="457200" y="1828800"/>
          <a:ext cx="8229600" cy="3810000"/>
        </p:xfrm>
        <a:graphic>
          <a:graphicData uri="http://schemas.openxmlformats.org/drawingml/2006/table">
            <a:tbl>
              <a:tblPr firstRow="1" firstCol="1" bandRow="1">
                <a:tableStyleId>{5C22544A-7EE6-4342-B048-85BDC9FD1C3A}</a:tableStyleId>
              </a:tblPr>
              <a:tblGrid>
                <a:gridCol w="1232794">
                  <a:extLst>
                    <a:ext uri="{9D8B030D-6E8A-4147-A177-3AD203B41FA5}">
                      <a16:colId xmlns:a16="http://schemas.microsoft.com/office/drawing/2014/main" val="20000"/>
                    </a:ext>
                  </a:extLst>
                </a:gridCol>
                <a:gridCol w="1150498">
                  <a:extLst>
                    <a:ext uri="{9D8B030D-6E8A-4147-A177-3AD203B41FA5}">
                      <a16:colId xmlns:a16="http://schemas.microsoft.com/office/drawing/2014/main" val="20001"/>
                    </a:ext>
                  </a:extLst>
                </a:gridCol>
                <a:gridCol w="1282172">
                  <a:extLst>
                    <a:ext uri="{9D8B030D-6E8A-4147-A177-3AD203B41FA5}">
                      <a16:colId xmlns:a16="http://schemas.microsoft.com/office/drawing/2014/main" val="20002"/>
                    </a:ext>
                  </a:extLst>
                </a:gridCol>
                <a:gridCol w="1436888">
                  <a:extLst>
                    <a:ext uri="{9D8B030D-6E8A-4147-A177-3AD203B41FA5}">
                      <a16:colId xmlns:a16="http://schemas.microsoft.com/office/drawing/2014/main" val="20003"/>
                    </a:ext>
                  </a:extLst>
                </a:gridCol>
                <a:gridCol w="1683776">
                  <a:extLst>
                    <a:ext uri="{9D8B030D-6E8A-4147-A177-3AD203B41FA5}">
                      <a16:colId xmlns:a16="http://schemas.microsoft.com/office/drawing/2014/main" val="20004"/>
                    </a:ext>
                  </a:extLst>
                </a:gridCol>
                <a:gridCol w="1443472">
                  <a:extLst>
                    <a:ext uri="{9D8B030D-6E8A-4147-A177-3AD203B41FA5}">
                      <a16:colId xmlns:a16="http://schemas.microsoft.com/office/drawing/2014/main" val="20005"/>
                    </a:ext>
                  </a:extLst>
                </a:gridCol>
              </a:tblGrid>
              <a:tr h="906581">
                <a:tc>
                  <a:txBody>
                    <a:bodyPr/>
                    <a:lstStyle/>
                    <a:p>
                      <a:pPr algn="ctr">
                        <a:lnSpc>
                          <a:spcPct val="150000"/>
                        </a:lnSpc>
                        <a:spcAft>
                          <a:spcPts val="1000"/>
                        </a:spcAft>
                      </a:pPr>
                      <a:r>
                        <a:rPr lang="en-GB" sz="1100" dirty="0">
                          <a:effectLst/>
                        </a:rPr>
                        <a:t>Case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University Admission Care BD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Admission War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Eduicon.Com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Admission Help Desk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10 Minute School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0645">
                <a:tc>
                  <a:txBody>
                    <a:bodyPr/>
                    <a:lstStyle/>
                    <a:p>
                      <a:pPr algn="ctr">
                        <a:lnSpc>
                          <a:spcPct val="150000"/>
                        </a:lnSpc>
                        <a:spcAft>
                          <a:spcPts val="1000"/>
                        </a:spcAft>
                      </a:pPr>
                      <a:r>
                        <a:rPr lang="en-GB" sz="1100">
                          <a:effectLst/>
                        </a:rPr>
                        <a:t>Registration Login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0645">
                <a:tc>
                  <a:txBody>
                    <a:bodyPr/>
                    <a:lstStyle/>
                    <a:p>
                      <a:pPr algn="ctr">
                        <a:lnSpc>
                          <a:spcPct val="150000"/>
                        </a:lnSpc>
                        <a:spcAft>
                          <a:spcPts val="1000"/>
                        </a:spcAft>
                      </a:pPr>
                      <a:r>
                        <a:rPr lang="en-GB" sz="1100">
                          <a:effectLst/>
                        </a:rPr>
                        <a:t>Question Bank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0645">
                <a:tc>
                  <a:txBody>
                    <a:bodyPr/>
                    <a:lstStyle/>
                    <a:p>
                      <a:pPr algn="ctr">
                        <a:lnSpc>
                          <a:spcPct val="150000"/>
                        </a:lnSpc>
                        <a:spcAft>
                          <a:spcPts val="1000"/>
                        </a:spcAft>
                      </a:pPr>
                      <a:r>
                        <a:rPr lang="en-GB" sz="1100">
                          <a:effectLst/>
                        </a:rPr>
                        <a:t>Learning Zone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93613">
                <a:tc>
                  <a:txBody>
                    <a:bodyPr/>
                    <a:lstStyle/>
                    <a:p>
                      <a:pPr algn="ctr">
                        <a:lnSpc>
                          <a:spcPct val="150000"/>
                        </a:lnSpc>
                        <a:spcAft>
                          <a:spcPts val="1000"/>
                        </a:spcAft>
                      </a:pPr>
                      <a:r>
                        <a:rPr lang="en-GB" sz="1100">
                          <a:effectLst/>
                        </a:rPr>
                        <a:t>Online Quiz System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dirty="0">
                          <a:effectLst/>
                        </a:rPr>
                        <a:t>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10004"/>
                  </a:ext>
                </a:extLst>
              </a:tr>
              <a:tr h="593613">
                <a:tc>
                  <a:txBody>
                    <a:bodyPr/>
                    <a:lstStyle/>
                    <a:p>
                      <a:pPr algn="ctr">
                        <a:lnSpc>
                          <a:spcPct val="150000"/>
                        </a:lnSpc>
                        <a:spcAft>
                          <a:spcPts val="1000"/>
                        </a:spcAft>
                      </a:pPr>
                      <a:r>
                        <a:rPr lang="en-GB" sz="1100">
                          <a:effectLst/>
                        </a:rPr>
                        <a:t>Notices &amp; Update News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10005"/>
                  </a:ext>
                </a:extLst>
              </a:tr>
              <a:tr h="280645">
                <a:tc>
                  <a:txBody>
                    <a:bodyPr/>
                    <a:lstStyle/>
                    <a:p>
                      <a:pPr algn="ctr">
                        <a:lnSpc>
                          <a:spcPct val="150000"/>
                        </a:lnSpc>
                        <a:spcAft>
                          <a:spcPts val="1000"/>
                        </a:spcAft>
                      </a:pPr>
                      <a:r>
                        <a:rPr lang="en-GB" sz="1100">
                          <a:effectLst/>
                        </a:rPr>
                        <a:t>Motivation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593613">
                <a:tc>
                  <a:txBody>
                    <a:bodyPr/>
                    <a:lstStyle/>
                    <a:p>
                      <a:pPr algn="ctr">
                        <a:lnSpc>
                          <a:spcPct val="150000"/>
                        </a:lnSpc>
                        <a:spcAft>
                          <a:spcPts val="1000"/>
                        </a:spcAft>
                      </a:pPr>
                      <a:r>
                        <a:rPr lang="en-GB" sz="1100" dirty="0">
                          <a:effectLst/>
                        </a:rPr>
                        <a:t>Subject Review &amp; Future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dirty="0">
                          <a:effectLst/>
                        </a:rPr>
                        <a:t>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10007"/>
                  </a:ext>
                </a:extLst>
              </a:tr>
            </a:tbl>
          </a:graphicData>
        </a:graphic>
      </p:graphicFrame>
      <p:sp>
        <p:nvSpPr>
          <p:cNvPr id="14404" name="Slide Number Placeholder 3">
            <a:extLst>
              <a:ext uri="{FF2B5EF4-FFF2-40B4-BE49-F238E27FC236}">
                <a16:creationId xmlns:a16="http://schemas.microsoft.com/office/drawing/2014/main" id="{B843191D-C3EB-4B9C-8BA8-B2422BB72DAA}"/>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DF8D7F-9889-4925-801F-3A3FD1C855BD}" type="slidenum">
              <a:rPr lang="en-US" altLang="en-US" smtClean="0">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6222-44A2-4082-A3CF-6095B9ECE1C6}"/>
              </a:ext>
            </a:extLst>
          </p:cNvPr>
          <p:cNvSpPr>
            <a:spLocks noGrp="1"/>
          </p:cNvSpPr>
          <p:nvPr>
            <p:ph type="title"/>
          </p:nvPr>
        </p:nvSpPr>
        <p:spPr/>
        <p:txBody>
          <a:bodyPr/>
          <a:lstStyle/>
          <a:p>
            <a:pPr>
              <a:defRPr/>
            </a:pPr>
            <a:r>
              <a:rPr lang="en-GB" dirty="0">
                <a:latin typeface="Times New Roman" panose="02020603050405020304" pitchFamily="18" charset="0"/>
                <a:cs typeface="Times New Roman" panose="02020603050405020304" pitchFamily="18" charset="0"/>
              </a:rPr>
              <a:t> Methodology Agile model </a:t>
            </a:r>
          </a:p>
        </p:txBody>
      </p:sp>
      <p:pic>
        <p:nvPicPr>
          <p:cNvPr id="15363" name="Content Placeholder 5">
            <a:extLst>
              <a:ext uri="{FF2B5EF4-FFF2-40B4-BE49-F238E27FC236}">
                <a16:creationId xmlns:a16="http://schemas.microsoft.com/office/drawing/2014/main" id="{58DFAFB5-DC9D-4E39-8638-D41120392B8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1766888" y="1676400"/>
            <a:ext cx="5610225" cy="3962400"/>
          </a:xfrm>
        </p:spPr>
      </p:pic>
      <p:sp>
        <p:nvSpPr>
          <p:cNvPr id="15364" name="Slide Number Placeholder 3">
            <a:extLst>
              <a:ext uri="{FF2B5EF4-FFF2-40B4-BE49-F238E27FC236}">
                <a16:creationId xmlns:a16="http://schemas.microsoft.com/office/drawing/2014/main" id="{42333D74-17B1-490C-8113-C9DEF29A80E1}"/>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DA8853-C370-4F92-B0FF-26DDCAF9FFA5}"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35D3-3A4B-442F-B816-C1D596E35202}"/>
              </a:ext>
            </a:extLst>
          </p:cNvPr>
          <p:cNvSpPr>
            <a:spLocks noGrp="1"/>
          </p:cNvSpPr>
          <p:nvPr>
            <p:ph type="title"/>
          </p:nvPr>
        </p:nvSpPr>
        <p:spPr>
          <a:xfrm>
            <a:off x="304800" y="136525"/>
            <a:ext cx="8229600" cy="1143000"/>
          </a:xfrm>
        </p:spPr>
        <p:txBody>
          <a:bodyPr/>
          <a:lstStyle/>
          <a:p>
            <a:pPr>
              <a:defRPr/>
            </a:pPr>
            <a:r>
              <a:rPr lang="en-GB"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B30F7520-1265-41E9-B010-1B7EA57AD1DA}"/>
              </a:ext>
            </a:extLst>
          </p:cNvPr>
          <p:cNvSpPr>
            <a:spLocks noGrp="1"/>
          </p:cNvSpPr>
          <p:nvPr>
            <p:ph sz="quarter" idx="13"/>
          </p:nvPr>
        </p:nvSpPr>
        <p:spPr/>
        <p:txBody>
          <a:bodyPr/>
          <a:lstStyle/>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We want to add some more new features in the future, which will take our project further. Below are some of them:</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 Convert to Android app.</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 offline admission preparation </a:t>
            </a:r>
            <a:r>
              <a:rPr lang="en-US" sz="1800" dirty="0" err="1">
                <a:latin typeface="Times New Roman" panose="02020603050405020304" pitchFamily="18" charset="0"/>
                <a:ea typeface="Calibri" panose="020F0502020204030204" pitchFamily="34" charset="0"/>
                <a:cs typeface="Times New Roman" panose="02020603050405020304" pitchFamily="18" charset="0"/>
              </a:rPr>
              <a:t>ebook</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 Job Study and BCS.</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 Added skills development courses and certificates.</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 Hospitality and transportation arrangements for students.</a:t>
            </a:r>
            <a:endParaRPr lang="en-GB" sz="1800" dirty="0">
              <a:ea typeface="Calibri" panose="020F0502020204030204" pitchFamily="34" charset="0"/>
              <a:cs typeface="Times New Roman" panose="02020603050405020304" pitchFamily="18" charset="0"/>
            </a:endParaRPr>
          </a:p>
          <a:p>
            <a:pPr>
              <a:defRPr/>
            </a:pPr>
            <a:endParaRPr lang="en-GB" dirty="0"/>
          </a:p>
        </p:txBody>
      </p:sp>
      <p:sp>
        <p:nvSpPr>
          <p:cNvPr id="16388" name="Slide Number Placeholder 3">
            <a:extLst>
              <a:ext uri="{FF2B5EF4-FFF2-40B4-BE49-F238E27FC236}">
                <a16:creationId xmlns:a16="http://schemas.microsoft.com/office/drawing/2014/main" id="{92A57B15-D05B-4AC1-9251-C3844971ABB8}"/>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0961B0-B433-4803-86E1-649DCFD004E2}" type="slidenum">
              <a:rPr lang="en-US" altLang="en-US" smtClean="0">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EDF9-9E9C-4A62-909E-5FAD168763EC}"/>
              </a:ext>
            </a:extLst>
          </p:cNvPr>
          <p:cNvSpPr>
            <a:spLocks noGrp="1"/>
          </p:cNvSpPr>
          <p:nvPr>
            <p:ph type="title"/>
          </p:nvPr>
        </p:nvSpPr>
        <p:spPr/>
        <p:txBody>
          <a:bodyPr/>
          <a:lstStyle/>
          <a:p>
            <a:pPr>
              <a:defRPr/>
            </a:pPr>
            <a:r>
              <a:rPr lang="en-US" dirty="0">
                <a:latin typeface="Times New Roman" panose="02020603050405020304" pitchFamily="18" charset="0"/>
                <a:ea typeface="Calibri" panose="020F0502020204030204" pitchFamily="34" charset="0"/>
                <a:cs typeface="Times New Roman" panose="02020603050405020304" pitchFamily="18" charset="0"/>
              </a:rPr>
              <a:t>REFERENCES :</a:t>
            </a:r>
            <a:br>
              <a:rPr lang="en-GB" dirty="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9698A26-7755-4E24-A614-B60C8A01E465}"/>
              </a:ext>
            </a:extLst>
          </p:cNvPr>
          <p:cNvSpPr>
            <a:spLocks noGrp="1"/>
          </p:cNvSpPr>
          <p:nvPr>
            <p:ph sz="quarter" idx="13"/>
          </p:nvPr>
        </p:nvSpPr>
        <p:spPr>
          <a:xfrm>
            <a:off x="457200" y="1676400"/>
            <a:ext cx="8229600" cy="4191000"/>
          </a:xfrm>
        </p:spPr>
        <p:txBody>
          <a:bodyPr/>
          <a:lstStyle/>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[1]</a:t>
            </a:r>
            <a:r>
              <a:rPr lang="en-US" sz="1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Shahinoor</a:t>
            </a:r>
            <a:r>
              <a:rPr lang="en-US" sz="1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 A., Ahmed, M., Akhter, R., &amp; </a:t>
            </a:r>
            <a:r>
              <a:rPr lang="en-US" sz="12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Tasnim</a:t>
            </a:r>
            <a:r>
              <a:rPr lang="en-US" sz="1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M. (2018). Admission Helpdesk. </a:t>
            </a:r>
            <a:endParaRPr lang="en-GB" sz="1200" dirty="0">
              <a:ea typeface="Calibri" panose="020F0502020204030204" pitchFamily="34" charset="0"/>
              <a:cs typeface="Times New Roman" panose="02020603050405020304" pitchFamily="18" charset="0"/>
            </a:endParaRPr>
          </a:p>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[2] </a:t>
            </a:r>
            <a:r>
              <a:rPr lang="en-US" sz="1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Nath, N. R., Ahmed, M., &amp; </a:t>
            </a:r>
            <a:r>
              <a:rPr lang="en-US" sz="12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Rajbongshi</a:t>
            </a:r>
            <a:r>
              <a:rPr lang="en-US" sz="1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U. (2019). Private University Admission Assistant by Neel Ratan Nath.</a:t>
            </a:r>
            <a:endParaRPr lang="en-GB" sz="1200" dirty="0">
              <a:ea typeface="Calibri" panose="020F0502020204030204" pitchFamily="34" charset="0"/>
              <a:cs typeface="Times New Roman" panose="02020603050405020304" pitchFamily="18" charset="0"/>
            </a:endParaRPr>
          </a:p>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[3]</a:t>
            </a:r>
            <a:r>
              <a:rPr lang="en-US" sz="1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Samad, M. A. Comparison of Preference and Admission Status of Applicants in Different Under-graduate Programs with Special Emphasis to DVM Degree at Bangladesh Agricultural University.</a:t>
            </a:r>
            <a:endParaRPr lang="en-GB" sz="1200" dirty="0">
              <a:ea typeface="Calibri" panose="020F0502020204030204" pitchFamily="34" charset="0"/>
              <a:cs typeface="Times New Roman" panose="02020603050405020304" pitchFamily="18" charset="0"/>
            </a:endParaRPr>
          </a:p>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[4] </a:t>
            </a:r>
            <a:r>
              <a:rPr lang="en-US" sz="1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a:rPr>
              <a:t>https://www.admissionwar.com/</a:t>
            </a:r>
            <a:endParaRPr lang="en-GB" sz="1200" dirty="0">
              <a:ea typeface="Calibri" panose="020F0502020204030204" pitchFamily="34" charset="0"/>
              <a:cs typeface="Times New Roman" panose="02020603050405020304" pitchFamily="18" charset="0"/>
            </a:endParaRPr>
          </a:p>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[5] </a:t>
            </a:r>
            <a:r>
              <a:rPr lang="en-US" sz="1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http://resultinbd.net/</a:t>
            </a:r>
            <a:endParaRPr lang="en-GB" sz="1200" dirty="0">
              <a:ea typeface="Calibri" panose="020F0502020204030204" pitchFamily="34" charset="0"/>
              <a:cs typeface="Times New Roman" panose="02020603050405020304" pitchFamily="18" charset="0"/>
            </a:endParaRPr>
          </a:p>
          <a:p>
            <a:pPr>
              <a:lnSpc>
                <a:spcPct val="150000"/>
              </a:lnSpc>
              <a:spcAft>
                <a:spcPts val="1000"/>
              </a:spcAft>
              <a:tabLst>
                <a:tab pos="424180" algn="l"/>
              </a:tabLs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[6] </a:t>
            </a:r>
            <a:r>
              <a:rPr lang="en-US" sz="1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4"/>
              </a:rPr>
              <a:t>http://www.eduicon.com/</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ea typeface="Calibri" panose="020F0502020204030204" pitchFamily="34" charset="0"/>
              <a:cs typeface="Times New Roman" panose="02020603050405020304" pitchFamily="18" charset="0"/>
            </a:endParaRPr>
          </a:p>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[7] </a:t>
            </a:r>
            <a:r>
              <a:rPr lang="en-US" sz="1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https://www.w3schools.com</a:t>
            </a:r>
            <a:endParaRPr lang="en-GB" sz="1200" dirty="0">
              <a:ea typeface="Calibri" panose="020F0502020204030204" pitchFamily="34" charset="0"/>
              <a:cs typeface="Times New Roman" panose="02020603050405020304" pitchFamily="18" charset="0"/>
            </a:endParaRPr>
          </a:p>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[8] </a:t>
            </a:r>
            <a:r>
              <a:rPr lang="en-US" sz="1200" dirty="0">
                <a:latin typeface="Times New Roman" panose="02020603050405020304" pitchFamily="18" charset="0"/>
                <a:ea typeface="Calibri" panose="020F0502020204030204" pitchFamily="34" charset="0"/>
                <a:cs typeface="Times New Roman" panose="02020603050405020304" pitchFamily="18" charset="0"/>
                <a:hlinkClick r:id="rId5"/>
              </a:rPr>
              <a:t>https://10minuteschool.com/</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[9] https://bootstrapstudio.io/docs/</a:t>
            </a:r>
          </a:p>
          <a:p>
            <a:pPr>
              <a:lnSpc>
                <a:spcPct val="150000"/>
              </a:lnSpc>
              <a:spcAft>
                <a:spcPts val="1000"/>
              </a:spcAft>
              <a:defRP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defRPr/>
            </a:pPr>
            <a:endParaRPr lang="en-US" sz="1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defRPr/>
            </a:pPr>
            <a:endParaRPr lang="en-GB" sz="1200" dirty="0">
              <a:ea typeface="Calibri" panose="020F0502020204030204" pitchFamily="34" charset="0"/>
              <a:cs typeface="Times New Roman" panose="02020603050405020304" pitchFamily="18" charset="0"/>
            </a:endParaRPr>
          </a:p>
          <a:p>
            <a:pPr>
              <a:defRPr/>
            </a:pPr>
            <a:endParaRPr lang="en-GB" dirty="0"/>
          </a:p>
        </p:txBody>
      </p:sp>
      <p:sp>
        <p:nvSpPr>
          <p:cNvPr id="17412" name="Slide Number Placeholder 3">
            <a:extLst>
              <a:ext uri="{FF2B5EF4-FFF2-40B4-BE49-F238E27FC236}">
                <a16:creationId xmlns:a16="http://schemas.microsoft.com/office/drawing/2014/main" id="{F78CFAF4-0FFC-4A8D-83BD-8152A2254A6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B1CD18-D3FF-4F50-A38A-7E4F968AD3FB}" type="slidenum">
              <a:rPr lang="en-US" altLang="en-US" smtClean="0">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40CC-B1CD-470A-9D5C-86366D5D86FC}"/>
              </a:ext>
            </a:extLst>
          </p:cNvPr>
          <p:cNvSpPr>
            <a:spLocks noGrp="1"/>
          </p:cNvSpPr>
          <p:nvPr>
            <p:ph type="title"/>
          </p:nvPr>
        </p:nvSpPr>
        <p:spPr>
          <a:xfrm>
            <a:off x="457200" y="419100"/>
            <a:ext cx="8229600" cy="1143000"/>
          </a:xfrm>
        </p:spPr>
        <p:txBody>
          <a:bodyPr/>
          <a:lstStyle/>
          <a:p>
            <a:pPr>
              <a:defRPr/>
            </a:pPr>
            <a:r>
              <a:rPr lang="en-GB" dirty="0">
                <a:latin typeface="Times New Roman" panose="02020603050405020304" pitchFamily="18" charset="0"/>
                <a:cs typeface="Times New Roman" panose="02020603050405020304" pitchFamily="18" charset="0"/>
              </a:rPr>
              <a:t>Problem definition?</a:t>
            </a:r>
          </a:p>
        </p:txBody>
      </p:sp>
      <p:sp>
        <p:nvSpPr>
          <p:cNvPr id="7171" name="Slide Number Placeholder 3">
            <a:extLst>
              <a:ext uri="{FF2B5EF4-FFF2-40B4-BE49-F238E27FC236}">
                <a16:creationId xmlns:a16="http://schemas.microsoft.com/office/drawing/2014/main" id="{1F86D660-B687-46BD-A3DE-089A4B06AEE4}"/>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9E4DA8-5DB9-450A-9374-3269B192D4F1}"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pic>
        <p:nvPicPr>
          <p:cNvPr id="7172" name="Picture 6" descr="Forms response chart. Question title: আপনি কিভাবে ভর্তি পরিক্ষা সম্পর্কে জ্ঞান অর্জন করছেন?. Number of responses: 6 responses.">
            <a:extLst>
              <a:ext uri="{FF2B5EF4-FFF2-40B4-BE49-F238E27FC236}">
                <a16:creationId xmlns:a16="http://schemas.microsoft.com/office/drawing/2014/main" id="{F5AF7211-5B3C-4B04-8FA7-3CBE4AAA95C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457200" y="1925638"/>
            <a:ext cx="4572000" cy="1731962"/>
          </a:xfrm>
          <a:noFill/>
        </p:spPr>
      </p:pic>
      <p:pic>
        <p:nvPicPr>
          <p:cNvPr id="7173" name="Picture 8" descr="Forms response chart. Question title: আপনি কি বিশ্ববিদ্যালয় ভর্তির ইউনিট সম্পর্কে জানেন?. Number of responses: 6 responses.">
            <a:extLst>
              <a:ext uri="{FF2B5EF4-FFF2-40B4-BE49-F238E27FC236}">
                <a16:creationId xmlns:a16="http://schemas.microsoft.com/office/drawing/2014/main" id="{97FCE980-C15B-4ACC-A972-F0EDA5455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38600"/>
            <a:ext cx="49958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10" descr="Forms response chart. Question title: আপনি আপনার প্রস্তুতি যাচাই এর জন্য কোন পদ্ধতি অবলম্বন করেন?. Number of responses: 6 responses.">
            <a:extLst>
              <a:ext uri="{FF2B5EF4-FFF2-40B4-BE49-F238E27FC236}">
                <a16:creationId xmlns:a16="http://schemas.microsoft.com/office/drawing/2014/main" id="{C2D89795-4A06-487E-8C43-E83AA2359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013" y="2133600"/>
            <a:ext cx="434498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2228-DD6F-4ADF-9330-540E85E8508D}"/>
              </a:ext>
            </a:extLst>
          </p:cNvPr>
          <p:cNvSpPr>
            <a:spLocks noGrp="1"/>
          </p:cNvSpPr>
          <p:nvPr>
            <p:ph type="title"/>
          </p:nvPr>
        </p:nvSpPr>
        <p:spPr/>
        <p:txBody>
          <a:bodyPr/>
          <a:lstStyle/>
          <a:p>
            <a:pPr>
              <a:defRPr/>
            </a:pPr>
            <a:r>
              <a:rPr lang="en-GB"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8E9E7E55-191E-42BB-B06E-F64BB0FD516C}"/>
              </a:ext>
            </a:extLst>
          </p:cNvPr>
          <p:cNvSpPr>
            <a:spLocks noGrp="1"/>
          </p:cNvSpPr>
          <p:nvPr>
            <p:ph sz="quarter" idx="13"/>
          </p:nvPr>
        </p:nvSpPr>
        <p:spPr/>
        <p:txBody>
          <a:bodyPr/>
          <a:lstStyle/>
          <a:p>
            <a:pPr>
              <a:defRPr/>
            </a:pPr>
            <a:r>
              <a:rPr lang="en-GB" sz="1800" dirty="0">
                <a:solidFill>
                  <a:srgbClr val="3C3C3C"/>
                </a:solidFill>
                <a:latin typeface="Times New Roman" panose="02020603050405020304" pitchFamily="18" charset="0"/>
                <a:cs typeface="Times New Roman" panose="02020603050405020304" pitchFamily="18" charset="0"/>
              </a:rPr>
              <a:t>We live in an age of science. Science and technology made our life easy and comfortable. To collect admission requirement student need to search the website of the university and visiting the university. </a:t>
            </a:r>
          </a:p>
          <a:p>
            <a:pPr>
              <a:defRPr/>
            </a:pPr>
            <a:r>
              <a:rPr lang="en-GB" sz="1800" dirty="0">
                <a:solidFill>
                  <a:srgbClr val="3C3C3C"/>
                </a:solidFill>
                <a:latin typeface="Times New Roman" panose="02020603050405020304" pitchFamily="18" charset="0"/>
                <a:cs typeface="Times New Roman" panose="02020603050405020304" pitchFamily="18" charset="0"/>
              </a:rPr>
              <a:t>Sometimes students can't know about university admission test guides properly. Our project made by all types of a guideline of admission test, our web-based application is contained by preparation to a full guide of admission test. Our application why used it? Our project feature is the Learning Zone. Notification of result. Seat plan Helpline University location map. The grading system of admission.</a:t>
            </a:r>
            <a:endParaRPr lang="en-GB" sz="1800" dirty="0">
              <a:latin typeface="Times New Roman" panose="02020603050405020304" pitchFamily="18" charset="0"/>
              <a:cs typeface="Times New Roman" panose="02020603050405020304" pitchFamily="18" charset="0"/>
            </a:endParaRPr>
          </a:p>
        </p:txBody>
      </p:sp>
      <p:sp>
        <p:nvSpPr>
          <p:cNvPr id="8196" name="Slide Number Placeholder 3">
            <a:extLst>
              <a:ext uri="{FF2B5EF4-FFF2-40B4-BE49-F238E27FC236}">
                <a16:creationId xmlns:a16="http://schemas.microsoft.com/office/drawing/2014/main" id="{1363BF38-6F4D-450D-ADF9-01D56B83945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FBB18A-4800-4228-A73B-137F014951A1}"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B42B-FAD5-4279-A9FD-5E43FA451EC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EF9FE14E-B321-4315-892D-D49885903439}"/>
              </a:ext>
            </a:extLst>
          </p:cNvPr>
          <p:cNvSpPr>
            <a:spLocks noGrp="1"/>
          </p:cNvSpPr>
          <p:nvPr>
            <p:ph sz="quarter" idx="13"/>
          </p:nvPr>
        </p:nvSpPr>
        <p:spPr/>
        <p:txBody>
          <a:bodyPr/>
          <a:lstStyle/>
          <a:p>
            <a:endParaRPr lang="en-GB"/>
          </a:p>
        </p:txBody>
      </p:sp>
      <p:sp>
        <p:nvSpPr>
          <p:cNvPr id="4" name="Slide Number Placeholder 3">
            <a:extLst>
              <a:ext uri="{FF2B5EF4-FFF2-40B4-BE49-F238E27FC236}">
                <a16:creationId xmlns:a16="http://schemas.microsoft.com/office/drawing/2014/main" id="{50450106-862F-4085-B52F-9BB497440241}"/>
              </a:ext>
            </a:extLst>
          </p:cNvPr>
          <p:cNvSpPr>
            <a:spLocks noGrp="1"/>
          </p:cNvSpPr>
          <p:nvPr>
            <p:ph type="sldNum" sz="quarter" idx="16"/>
          </p:nvPr>
        </p:nvSpPr>
        <p:spPr/>
        <p:txBody>
          <a:bodyPr/>
          <a:lstStyle/>
          <a:p>
            <a:pPr>
              <a:defRPr/>
            </a:pPr>
            <a:fld id="{2C517172-B27F-4019-9389-9939D0EC87FF}" type="slidenum">
              <a:rPr lang="en-US" altLang="en-US" smtClean="0"/>
              <a:pPr>
                <a:defRPr/>
              </a:pPr>
              <a:t>4</a:t>
            </a:fld>
            <a:endParaRPr lang="en-US" altLang="en-US"/>
          </a:p>
        </p:txBody>
      </p:sp>
    </p:spTree>
    <p:extLst>
      <p:ext uri="{BB962C8B-B14F-4D97-AF65-F5344CB8AC3E}">
        <p14:creationId xmlns:p14="http://schemas.microsoft.com/office/powerpoint/2010/main" val="127416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93EB-CB94-4631-ACD4-2620B0DC9089}"/>
              </a:ext>
            </a:extLst>
          </p:cNvPr>
          <p:cNvSpPr>
            <a:spLocks noGrp="1"/>
          </p:cNvSpPr>
          <p:nvPr>
            <p:ph type="title"/>
          </p:nvPr>
        </p:nvSpPr>
        <p:spPr/>
        <p:txBody>
          <a:bodyPr/>
          <a:lstStyle/>
          <a:p>
            <a:pPr>
              <a:defRPr/>
            </a:pPr>
            <a:r>
              <a:rPr lang="en-GB" dirty="0">
                <a:latin typeface="Times New Roman" panose="02020603050405020304" pitchFamily="18" charset="0"/>
                <a:cs typeface="Times New Roman" panose="02020603050405020304" pitchFamily="18" charset="0"/>
              </a:rPr>
              <a:t>Motivations</a:t>
            </a:r>
            <a:r>
              <a:rPr lang="en-GB" dirty="0"/>
              <a:t> </a:t>
            </a:r>
          </a:p>
        </p:txBody>
      </p:sp>
      <p:sp>
        <p:nvSpPr>
          <p:cNvPr id="3" name="Content Placeholder 2">
            <a:extLst>
              <a:ext uri="{FF2B5EF4-FFF2-40B4-BE49-F238E27FC236}">
                <a16:creationId xmlns:a16="http://schemas.microsoft.com/office/drawing/2014/main" id="{E786156C-2314-4AD6-ACD8-42246AD0EC8E}"/>
              </a:ext>
            </a:extLst>
          </p:cNvPr>
          <p:cNvSpPr>
            <a:spLocks noGrp="1"/>
          </p:cNvSpPr>
          <p:nvPr>
            <p:ph sz="quarter" idx="13"/>
          </p:nvPr>
        </p:nvSpPr>
        <p:spPr/>
        <p:txBody>
          <a:bodyPr/>
          <a:lstStyle/>
          <a:p>
            <a:pPr>
              <a:defRPr/>
            </a:pPr>
            <a:r>
              <a:rPr lang="en-GB" sz="2800" dirty="0">
                <a:solidFill>
                  <a:srgbClr val="3C3C3C"/>
                </a:solidFill>
                <a:latin typeface="Times New Roman" panose="02020603050405020304" pitchFamily="18" charset="0"/>
                <a:cs typeface="Times New Roman" panose="02020603050405020304" pitchFamily="18" charset="0"/>
              </a:rPr>
              <a:t>Every year a large number of candidates face a lot of problems during the admission test. They don’t get proper guideline for their Admission test's, we want to help and notice them all information and guideline with our site. And this will be the first proper guideline website on admission tests.</a:t>
            </a:r>
            <a:endParaRPr lang="en-GB" sz="2800" dirty="0">
              <a:latin typeface="Times New Roman" panose="02020603050405020304" pitchFamily="18" charset="0"/>
              <a:cs typeface="Times New Roman" panose="02020603050405020304" pitchFamily="18" charset="0"/>
            </a:endParaRPr>
          </a:p>
        </p:txBody>
      </p:sp>
      <p:sp>
        <p:nvSpPr>
          <p:cNvPr id="9220" name="Slide Number Placeholder 3">
            <a:extLst>
              <a:ext uri="{FF2B5EF4-FFF2-40B4-BE49-F238E27FC236}">
                <a16:creationId xmlns:a16="http://schemas.microsoft.com/office/drawing/2014/main" id="{5C5F5E5E-E8D7-4A0B-94EE-C77658F1D5A3}"/>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C4FD8E-7B84-44DD-ABCF-D48DA8E3E7A2}"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BE64-B8FE-44A6-A0D3-87868F2D4044}"/>
              </a:ext>
            </a:extLst>
          </p:cNvPr>
          <p:cNvSpPr>
            <a:spLocks noGrp="1"/>
          </p:cNvSpPr>
          <p:nvPr>
            <p:ph type="title"/>
          </p:nvPr>
        </p:nvSpPr>
        <p:spPr>
          <a:xfrm>
            <a:off x="457200" y="457200"/>
            <a:ext cx="8229600" cy="1143000"/>
          </a:xfrm>
        </p:spPr>
        <p:txBody>
          <a:bodyPr/>
          <a:lstStyle/>
          <a:p>
            <a:pPr>
              <a:defRPr/>
            </a:pPr>
            <a:r>
              <a:rPr lang="en-GB" dirty="0">
                <a:solidFill>
                  <a:schemeClr val="tx2">
                    <a:lumMod val="60000"/>
                    <a:lumOff val="40000"/>
                  </a:schemeClr>
                </a:solidFill>
                <a:latin typeface="Times New Roman" panose="02020603050405020304" pitchFamily="18" charset="0"/>
                <a:cs typeface="Times New Roman" panose="02020603050405020304" pitchFamily="18" charset="0"/>
              </a:rPr>
              <a:t>Objective</a:t>
            </a:r>
            <a:br>
              <a:rPr lang="en-GB" b="0" dirty="0">
                <a:solidFill>
                  <a:srgbClr val="7A7A7A"/>
                </a:solidFill>
                <a:latin typeface="Poppins" panose="00000500000000000000" pitchFamily="2" charset="0"/>
              </a:rPr>
            </a:br>
            <a:endParaRPr lang="en-GB" dirty="0"/>
          </a:p>
        </p:txBody>
      </p:sp>
      <p:sp>
        <p:nvSpPr>
          <p:cNvPr id="3" name="Content Placeholder 2">
            <a:extLst>
              <a:ext uri="{FF2B5EF4-FFF2-40B4-BE49-F238E27FC236}">
                <a16:creationId xmlns:a16="http://schemas.microsoft.com/office/drawing/2014/main" id="{A91F7786-EE0E-4722-B98C-42C0AE756884}"/>
              </a:ext>
            </a:extLst>
          </p:cNvPr>
          <p:cNvSpPr>
            <a:spLocks noGrp="1"/>
          </p:cNvSpPr>
          <p:nvPr>
            <p:ph sz="quarter" idx="13"/>
          </p:nvPr>
        </p:nvSpPr>
        <p:spPr/>
        <p:txBody>
          <a:bodyPr/>
          <a:lstStyle/>
          <a:p>
            <a:pPr>
              <a:defRPr/>
            </a:pPr>
            <a:r>
              <a:rPr lang="en-GB" sz="1600" dirty="0">
                <a:solidFill>
                  <a:srgbClr val="3C3C3C"/>
                </a:solidFill>
                <a:latin typeface="Times New Roman" panose="02020603050405020304" pitchFamily="18" charset="0"/>
                <a:cs typeface="Times New Roman" panose="02020603050405020304" pitchFamily="18" charset="0"/>
              </a:rPr>
              <a:t> Our main goal is to make a website where students can get proper guidelines for university admission. </a:t>
            </a:r>
          </a:p>
          <a:p>
            <a:pPr marL="0" indent="0">
              <a:buNone/>
              <a:defRPr/>
            </a:pPr>
            <a:r>
              <a:rPr lang="en-GB" sz="1600" dirty="0">
                <a:solidFill>
                  <a:srgbClr val="3C3C3C"/>
                </a:solidFill>
                <a:latin typeface="Times New Roman" panose="02020603050405020304" pitchFamily="18" charset="0"/>
                <a:cs typeface="Times New Roman" panose="02020603050405020304" pitchFamily="18" charset="0"/>
              </a:rPr>
              <a:t> Students can learn from our website for admission preparation.</a:t>
            </a:r>
          </a:p>
          <a:p>
            <a:pPr>
              <a:defRPr/>
            </a:pPr>
            <a:r>
              <a:rPr lang="en-GB" sz="1600" dirty="0">
                <a:solidFill>
                  <a:srgbClr val="3C3C3C"/>
                </a:solidFill>
                <a:latin typeface="Times New Roman" panose="02020603050405020304" pitchFamily="18" charset="0"/>
                <a:cs typeface="Times New Roman" panose="02020603050405020304" pitchFamily="18" charset="0"/>
              </a:rPr>
              <a:t>  Students get all the information about all the public universities in Bangladesh. (Subject requirement, map) </a:t>
            </a:r>
          </a:p>
          <a:p>
            <a:pPr>
              <a:defRPr/>
            </a:pPr>
            <a:r>
              <a:rPr lang="en-GB" sz="1600" dirty="0">
                <a:solidFill>
                  <a:srgbClr val="3C3C3C"/>
                </a:solidFill>
                <a:latin typeface="Times New Roman" panose="02020603050405020304" pitchFamily="18" charset="0"/>
                <a:cs typeface="Times New Roman" panose="02020603050405020304" pitchFamily="18" charset="0"/>
              </a:rPr>
              <a:t> Students can test their skills in the self-test zone. They can give quiz/model tests on their preferred subjects and see their study progress. </a:t>
            </a:r>
          </a:p>
          <a:p>
            <a:pPr>
              <a:defRPr/>
            </a:pPr>
            <a:r>
              <a:rPr lang="en-GB" sz="1600" dirty="0">
                <a:solidFill>
                  <a:srgbClr val="3C3C3C"/>
                </a:solidFill>
                <a:latin typeface="Times New Roman" panose="02020603050405020304" pitchFamily="18" charset="0"/>
                <a:cs typeface="Times New Roman" panose="02020603050405020304" pitchFamily="18" charset="0"/>
              </a:rPr>
              <a:t> Students can get university subjects related to future planning and the future of the subject in the job sector. </a:t>
            </a:r>
          </a:p>
          <a:p>
            <a:pPr>
              <a:defRPr/>
            </a:pPr>
            <a:r>
              <a:rPr lang="en-GB" sz="1600" dirty="0">
                <a:solidFill>
                  <a:srgbClr val="3C3C3C"/>
                </a:solidFill>
                <a:latin typeface="Times New Roman" panose="02020603050405020304" pitchFamily="18" charset="0"/>
                <a:cs typeface="Times New Roman" panose="02020603050405020304" pitchFamily="18" charset="0"/>
              </a:rPr>
              <a:t> Students can get to their preferred university by giving their results and studying medium.</a:t>
            </a:r>
          </a:p>
          <a:p>
            <a:pPr>
              <a:defRPr/>
            </a:pPr>
            <a:r>
              <a:rPr lang="en-GB" sz="1600" dirty="0">
                <a:solidFill>
                  <a:srgbClr val="3C3C3C"/>
                </a:solidFill>
                <a:latin typeface="Times New Roman" panose="02020603050405020304" pitchFamily="18" charset="0"/>
                <a:cs typeface="Times New Roman" panose="02020603050405020304" pitchFamily="18" charset="0"/>
              </a:rPr>
              <a:t>  Students will receive all admission notices and upcoming events on our website. </a:t>
            </a:r>
          </a:p>
          <a:p>
            <a:pPr>
              <a:defRPr/>
            </a:pPr>
            <a:endParaRPr lang="en-GB" sz="1600" dirty="0"/>
          </a:p>
        </p:txBody>
      </p:sp>
      <p:sp>
        <p:nvSpPr>
          <p:cNvPr id="10244" name="Slide Number Placeholder 3">
            <a:extLst>
              <a:ext uri="{FF2B5EF4-FFF2-40B4-BE49-F238E27FC236}">
                <a16:creationId xmlns:a16="http://schemas.microsoft.com/office/drawing/2014/main" id="{80B3FCA6-F4B8-4614-9516-EA90DC8DB9C3}"/>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7E3173-8A2F-43CE-9300-9B2655E7B173}"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25FC-49FC-4B0E-A886-0515182E6513}"/>
              </a:ext>
            </a:extLst>
          </p:cNvPr>
          <p:cNvSpPr>
            <a:spLocks noGrp="1"/>
          </p:cNvSpPr>
          <p:nvPr>
            <p:ph type="title"/>
          </p:nvPr>
        </p:nvSpPr>
        <p:spPr/>
        <p:txBody>
          <a:bodyPr/>
          <a:lstStyle/>
          <a:p>
            <a:pPr>
              <a:defRPr/>
            </a:pPr>
            <a:r>
              <a:rPr lang="en-US" dirty="0">
                <a:latin typeface="Times New Roman" panose="02020603050405020304" pitchFamily="18" charset="0"/>
                <a:ea typeface="Calibri" panose="020F0502020204030204" pitchFamily="34" charset="0"/>
                <a:cs typeface="Times New Roman" panose="02020603050405020304" pitchFamily="18" charset="0"/>
              </a:rPr>
              <a:t>Expected outcome: </a:t>
            </a:r>
            <a:br>
              <a:rPr lang="en-GB" dirty="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49CD385-4FCE-4741-AA89-C1234AE06668}"/>
              </a:ext>
            </a:extLst>
          </p:cNvPr>
          <p:cNvSpPr>
            <a:spLocks noGrp="1"/>
          </p:cNvSpPr>
          <p:nvPr>
            <p:ph sz="quarter" idx="13"/>
          </p:nvPr>
        </p:nvSpPr>
        <p:spPr>
          <a:xfrm>
            <a:off x="457200" y="1676400"/>
            <a:ext cx="8229600" cy="4191000"/>
          </a:xfrm>
        </p:spPr>
        <p:txBody>
          <a:bodyPr/>
          <a:lstStyle/>
          <a:p>
            <a:pPr marL="0" indent="0">
              <a:lnSpc>
                <a:spcPct val="150000"/>
              </a:lnSpc>
              <a:spcAft>
                <a:spcPts val="1000"/>
              </a:spcAft>
              <a:buFont typeface="Arial" panose="020B0604020202020204" pitchFamily="34" charset="0"/>
              <a:buNone/>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The expected outcome of this project is given below:</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This will be an easy way to collect university information.</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There will be proper guidelines and information about all public universities in Bangladesh.</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Learning and self-testing will help students to be preferable for admission tests from home.</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This website will be user-friendly.</a:t>
            </a:r>
            <a:endParaRPr lang="en-GB" sz="1800" dirty="0">
              <a:ea typeface="Calibri" panose="020F0502020204030204" pitchFamily="34" charset="0"/>
              <a:cs typeface="Times New Roman" panose="02020603050405020304" pitchFamily="18" charset="0"/>
            </a:endParaRPr>
          </a:p>
          <a:p>
            <a:pPr>
              <a:lnSpc>
                <a:spcPct val="150000"/>
              </a:lnSpc>
              <a:spcAft>
                <a:spcPts val="1000"/>
              </a:spcAf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All information will be given to the student by mail/SMS.</a:t>
            </a:r>
            <a:endParaRPr lang="en-GB" sz="1800" dirty="0">
              <a:ea typeface="Calibri" panose="020F0502020204030204" pitchFamily="34" charset="0"/>
              <a:cs typeface="Times New Roman" panose="02020603050405020304" pitchFamily="18" charset="0"/>
            </a:endParaRPr>
          </a:p>
          <a:p>
            <a:pPr>
              <a:defRPr/>
            </a:pPr>
            <a:endParaRPr lang="en-GB" dirty="0"/>
          </a:p>
        </p:txBody>
      </p:sp>
      <p:sp>
        <p:nvSpPr>
          <p:cNvPr id="11268" name="Slide Number Placeholder 3">
            <a:extLst>
              <a:ext uri="{FF2B5EF4-FFF2-40B4-BE49-F238E27FC236}">
                <a16:creationId xmlns:a16="http://schemas.microsoft.com/office/drawing/2014/main" id="{0094438C-9859-414C-B6AA-A62BA3591EB3}"/>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CB4223-FAE1-4FA4-BCAE-4DAFA25B52B6}" type="slidenum">
              <a:rPr lang="en-US" altLang="en-US" smtClean="0">
                <a:solidFill>
                  <a:srgbClr val="898989"/>
                </a:solidFill>
                <a:latin typeface="Calibri" panose="020F0502020204030204" pitchFamily="34" charset="0"/>
              </a:rPr>
              <a:pPr/>
              <a:t>7</a:t>
            </a:fld>
            <a:endParaRPr lang="en-US"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E106-BD30-4DC3-BE3C-C1FF408E4E55}"/>
              </a:ext>
            </a:extLst>
          </p:cNvPr>
          <p:cNvSpPr>
            <a:spLocks noGrp="1"/>
          </p:cNvSpPr>
          <p:nvPr>
            <p:ph type="title"/>
          </p:nvPr>
        </p:nvSpPr>
        <p:spPr/>
        <p:txBody>
          <a:bodyPr/>
          <a:lstStyle/>
          <a:p>
            <a:pPr>
              <a:defRPr/>
            </a:pPr>
            <a:r>
              <a:rPr lang="en-GB" dirty="0"/>
              <a:t>	</a:t>
            </a:r>
            <a:r>
              <a:rPr lang="en-GB" dirty="0">
                <a:latin typeface="Times New Roman" panose="02020603050405020304" pitchFamily="18" charset="0"/>
                <a:cs typeface="Times New Roman" panose="02020603050405020304" pitchFamily="18" charset="0"/>
              </a:rPr>
              <a:t>BPM</a:t>
            </a:r>
            <a:r>
              <a:rPr lang="en-GB" dirty="0"/>
              <a:t> </a:t>
            </a:r>
          </a:p>
        </p:txBody>
      </p:sp>
      <p:sp>
        <p:nvSpPr>
          <p:cNvPr id="12291" name="Slide Number Placeholder 3">
            <a:extLst>
              <a:ext uri="{FF2B5EF4-FFF2-40B4-BE49-F238E27FC236}">
                <a16:creationId xmlns:a16="http://schemas.microsoft.com/office/drawing/2014/main" id="{17F08AEC-81DF-4B68-8B6A-CF80C52FE6AF}"/>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B4AE33-C650-4B9D-8544-5021B7F4F7A8}"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pic>
        <p:nvPicPr>
          <p:cNvPr id="12292" name="Content Placeholder 8">
            <a:extLst>
              <a:ext uri="{FF2B5EF4-FFF2-40B4-BE49-F238E27FC236}">
                <a16:creationId xmlns:a16="http://schemas.microsoft.com/office/drawing/2014/main" id="{0FC2C48B-3AD7-40AD-926D-EDA3486979F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1600200" y="1417638"/>
            <a:ext cx="6019800" cy="4221162"/>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D15D-DD4B-4FA2-AC28-BDA7BEAB52DC}"/>
              </a:ext>
            </a:extLst>
          </p:cNvPr>
          <p:cNvSpPr>
            <a:spLocks noGrp="1"/>
          </p:cNvSpPr>
          <p:nvPr>
            <p:ph type="title"/>
          </p:nvPr>
        </p:nvSpPr>
        <p:spPr/>
        <p:txBody>
          <a:bodyPr/>
          <a:lstStyle/>
          <a:p>
            <a:pPr>
              <a:defRPr/>
            </a:pPr>
            <a:r>
              <a:rPr lang="en-GB" dirty="0"/>
              <a:t>Use case diagram </a:t>
            </a:r>
          </a:p>
        </p:txBody>
      </p:sp>
      <p:sp>
        <p:nvSpPr>
          <p:cNvPr id="13316" name="Slide Number Placeholder 3">
            <a:extLst>
              <a:ext uri="{FF2B5EF4-FFF2-40B4-BE49-F238E27FC236}">
                <a16:creationId xmlns:a16="http://schemas.microsoft.com/office/drawing/2014/main" id="{BC228392-BBCB-4F20-883C-15FBA3CC1471}"/>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BBB218-2662-49C1-9BCB-8B148C1D964F}"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pic>
        <p:nvPicPr>
          <p:cNvPr id="7" name="Content Placeholder 6">
            <a:extLst>
              <a:ext uri="{FF2B5EF4-FFF2-40B4-BE49-F238E27FC236}">
                <a16:creationId xmlns:a16="http://schemas.microsoft.com/office/drawing/2014/main" id="{86932069-ED0A-41E8-9C1C-19E53F215A9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77080" y="1524000"/>
            <a:ext cx="7757319" cy="436136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700</Words>
  <Application>Microsoft Office PowerPoint</Application>
  <PresentationFormat>On-screen Show (4:3)</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Poppins</vt:lpstr>
      <vt:lpstr>Times New Roman</vt:lpstr>
      <vt:lpstr>Office Theme</vt:lpstr>
      <vt:lpstr>Table of Content</vt:lpstr>
      <vt:lpstr>Problem definition?</vt:lpstr>
      <vt:lpstr>Introduction </vt:lpstr>
      <vt:lpstr>PowerPoint Presentation</vt:lpstr>
      <vt:lpstr>Motivations </vt:lpstr>
      <vt:lpstr>Objective </vt:lpstr>
      <vt:lpstr>Expected outcome:  </vt:lpstr>
      <vt:lpstr> BPM </vt:lpstr>
      <vt:lpstr>Use case diagram </vt:lpstr>
      <vt:lpstr>COMPARATIVE STUDY</vt:lpstr>
      <vt:lpstr> Methodology Agile model </vt:lpstr>
      <vt:lpstr>FUTURE WORK</vt:lpstr>
      <vt:lpstr>REFERENCES : </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Md.Kawser Ahamed Masum</cp:lastModifiedBy>
  <cp:revision>28</cp:revision>
  <dcterms:created xsi:type="dcterms:W3CDTF">2011-07-17T02:56:35Z</dcterms:created>
  <dcterms:modified xsi:type="dcterms:W3CDTF">2022-01-16T10:01:37Z</dcterms:modified>
</cp:coreProperties>
</file>