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5" r:id="rId3"/>
    <p:sldId id="277" r:id="rId4"/>
    <p:sldId id="276" r:id="rId5"/>
    <p:sldId id="287" r:id="rId6"/>
    <p:sldId id="278" r:id="rId7"/>
    <p:sldId id="279" r:id="rId8"/>
    <p:sldId id="295" r:id="rId9"/>
    <p:sldId id="296" r:id="rId10"/>
    <p:sldId id="297" r:id="rId11"/>
    <p:sldId id="280" r:id="rId12"/>
    <p:sldId id="281" r:id="rId13"/>
    <p:sldId id="288" r:id="rId14"/>
    <p:sldId id="289" r:id="rId15"/>
    <p:sldId id="284" r:id="rId16"/>
    <p:sldId id="285" r:id="rId17"/>
    <p:sldId id="265" r:id="rId18"/>
    <p:sldId id="290" r:id="rId19"/>
    <p:sldId id="291" r:id="rId20"/>
    <p:sldId id="292" r:id="rId21"/>
    <p:sldId id="293" r:id="rId22"/>
    <p:sldId id="294" r:id="rId23"/>
    <p:sldId id="298"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U" initials="D" lastIdx="1" clrIdx="0">
    <p:extLst>
      <p:ext uri="{19B8F6BF-5375-455C-9EA6-DF929625EA0E}">
        <p15:presenceInfo xmlns:p15="http://schemas.microsoft.com/office/powerpoint/2012/main" userId="D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660"/>
  </p:normalViewPr>
  <p:slideViewPr>
    <p:cSldViewPr snapToGrid="0" showGuides="1">
      <p:cViewPr varScale="1">
        <p:scale>
          <a:sx n="67" d="100"/>
          <a:sy n="67" d="100"/>
        </p:scale>
        <p:origin x="47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5C62C-6491-460B-90AF-9A106A88F548}" type="datetimeFigureOut">
              <a:rPr lang="en-US" smtClean="0"/>
              <a:t>23-Dec-18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26F69-89B2-421F-A26A-F2F2CB562FCA}" type="slidenum">
              <a:rPr lang="en-US" smtClean="0"/>
              <a:t>‹#›</a:t>
            </a:fld>
            <a:endParaRPr lang="en-US"/>
          </a:p>
        </p:txBody>
      </p:sp>
    </p:spTree>
    <p:extLst>
      <p:ext uri="{BB962C8B-B14F-4D97-AF65-F5344CB8AC3E}">
        <p14:creationId xmlns:p14="http://schemas.microsoft.com/office/powerpoint/2010/main" val="258909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D26F69-89B2-421F-A26A-F2F2CB562FCA}" type="slidenum">
              <a:rPr lang="en-US" smtClean="0"/>
              <a:t>5</a:t>
            </a:fld>
            <a:endParaRPr lang="en-US"/>
          </a:p>
        </p:txBody>
      </p:sp>
    </p:spTree>
    <p:extLst>
      <p:ext uri="{BB962C8B-B14F-4D97-AF65-F5344CB8AC3E}">
        <p14:creationId xmlns:p14="http://schemas.microsoft.com/office/powerpoint/2010/main" val="341866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26F69-89B2-421F-A26A-F2F2CB562FCA}" type="slidenum">
              <a:rPr lang="en-US" smtClean="0"/>
              <a:t>16</a:t>
            </a:fld>
            <a:endParaRPr lang="en-US"/>
          </a:p>
        </p:txBody>
      </p:sp>
    </p:spTree>
    <p:extLst>
      <p:ext uri="{BB962C8B-B14F-4D97-AF65-F5344CB8AC3E}">
        <p14:creationId xmlns:p14="http://schemas.microsoft.com/office/powerpoint/2010/main" val="34525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E469EE-6006-4320-87C7-D7B5166FE578}" type="datetime1">
              <a:rPr lang="en-US" smtClean="0"/>
              <a:t>23-Dec-18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37009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C047C-6863-4F0E-9607-06FFC795A4DB}" type="datetime1">
              <a:rPr lang="en-US" smtClean="0"/>
              <a:t>23-Dec-18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412838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CA3C5-F305-429C-A708-E6CB82144C0D}" type="datetime1">
              <a:rPr lang="en-US" smtClean="0"/>
              <a:t>23-Dec-18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344771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308D4-DA87-4DA4-B409-F569D80C156A}" type="datetime1">
              <a:rPr lang="en-US" smtClean="0"/>
              <a:t>23-Dec-18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324567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8E3E1-527C-4781-B23A-80A205A83E88}" type="datetime1">
              <a:rPr lang="en-US" smtClean="0"/>
              <a:t>23-Dec-18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25358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DDE31C-A495-42A1-B1C5-BF995987D74F}" type="datetime1">
              <a:rPr lang="en-US" smtClean="0"/>
              <a:t>23-Dec-18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247965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08BC94-6FD1-4DD7-BD61-68A4E0447840}" type="datetime1">
              <a:rPr lang="en-US" smtClean="0"/>
              <a:t>23-Dec-18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61447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DE0A1F-BF8F-4B09-B415-3E55DAD6287E}" type="datetime1">
              <a:rPr lang="en-US" smtClean="0"/>
              <a:t>23-Dec-18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399693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DF3C2-1A80-4779-B311-B1FAB101F94F}" type="datetime1">
              <a:rPr lang="en-US" smtClean="0"/>
              <a:t>23-Dec-18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324019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B12DA5-EFD7-4302-B4D6-7F20AB38AE83}" type="datetime1">
              <a:rPr lang="en-US" smtClean="0"/>
              <a:t>23-Dec-18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342988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57DE6-0A7E-46C9-980C-B8A868FD79D4}" type="datetime1">
              <a:rPr lang="en-US" smtClean="0"/>
              <a:t>23-Dec-18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7949F-E114-4BC9-94FF-F4DC6450027E}" type="slidenum">
              <a:rPr lang="en-US" smtClean="0"/>
              <a:t>‹#›</a:t>
            </a:fld>
            <a:endParaRPr lang="en-US"/>
          </a:p>
        </p:txBody>
      </p:sp>
    </p:spTree>
    <p:extLst>
      <p:ext uri="{BB962C8B-B14F-4D97-AF65-F5344CB8AC3E}">
        <p14:creationId xmlns:p14="http://schemas.microsoft.com/office/powerpoint/2010/main" val="230396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9068B-F173-4200-AC70-3341E883405B}" type="datetime1">
              <a:rPr lang="en-US" smtClean="0"/>
              <a:t>23-Dec-18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7949F-E114-4BC9-94FF-F4DC6450027E}" type="slidenum">
              <a:rPr lang="en-US" smtClean="0"/>
              <a:t>‹#›</a:t>
            </a:fld>
            <a:endParaRPr lang="en-US"/>
          </a:p>
        </p:txBody>
      </p:sp>
    </p:spTree>
    <p:extLst>
      <p:ext uri="{BB962C8B-B14F-4D97-AF65-F5344CB8AC3E}">
        <p14:creationId xmlns:p14="http://schemas.microsoft.com/office/powerpoint/2010/main" val="117170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masumr1029/Proje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837" y="1549637"/>
            <a:ext cx="9144000" cy="1923257"/>
          </a:xfrm>
        </p:spPr>
        <p:txBody>
          <a:bodyPr>
            <a:normAutofit/>
          </a:bodyPr>
          <a:lstStyle/>
          <a:p>
            <a:r>
              <a:rPr lang="en-US" sz="4000" b="1" dirty="0" smtClean="0">
                <a:latin typeface="Times New Roman" panose="02020603050405020304" pitchFamily="18" charset="0"/>
                <a:cs typeface="Times New Roman" panose="02020603050405020304" pitchFamily="18" charset="0"/>
              </a:rPr>
              <a:t>CV Shortlisting Tool</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71116" y="5325744"/>
            <a:ext cx="7335441" cy="1576388"/>
          </a:xfrm>
        </p:spPr>
        <p:txBody>
          <a:bodyPr>
            <a:noAutofit/>
          </a:bodyPr>
          <a:lstStyle/>
          <a:p>
            <a:endParaRPr lang="en-US" sz="1800"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DAFFODIL INTERNATION </a:t>
            </a:r>
            <a:r>
              <a:rPr lang="en-US" sz="2800" b="1" dirty="0">
                <a:latin typeface="Times New Roman" panose="02020603050405020304" pitchFamily="18" charset="0"/>
                <a:cs typeface="Times New Roman" panose="02020603050405020304" pitchFamily="18" charset="0"/>
              </a:rPr>
              <a:t>U</a:t>
            </a:r>
            <a:r>
              <a:rPr lang="en-US" sz="2800" b="1" dirty="0" smtClean="0">
                <a:latin typeface="Times New Roman" panose="02020603050405020304" pitchFamily="18" charset="0"/>
                <a:cs typeface="Times New Roman" panose="02020603050405020304" pitchFamily="18" charset="0"/>
              </a:rPr>
              <a:t>NIVERSITY</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594" y="257969"/>
            <a:ext cx="1614487" cy="1614487"/>
          </a:xfrm>
          <a:prstGeom prst="rect">
            <a:avLst/>
          </a:prstGeom>
        </p:spPr>
      </p:pic>
      <p:sp>
        <p:nvSpPr>
          <p:cNvPr id="6" name="TextBox 5"/>
          <p:cNvSpPr txBox="1"/>
          <p:nvPr/>
        </p:nvSpPr>
        <p:spPr>
          <a:xfrm>
            <a:off x="7157442" y="3515022"/>
            <a:ext cx="4120754" cy="160043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Supervised </a:t>
            </a:r>
            <a:r>
              <a:rPr lang="en-US" sz="2000" b="1" dirty="0" smtClean="0">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r>
              <a:rPr lang="en-US" sz="2000" dirty="0"/>
              <a:t>Ms. </a:t>
            </a:r>
            <a:r>
              <a:rPr lang="en-US" sz="2000" dirty="0" err="1"/>
              <a:t>Syeda</a:t>
            </a:r>
            <a:r>
              <a:rPr lang="en-US" sz="2000" dirty="0"/>
              <a:t> </a:t>
            </a:r>
            <a:r>
              <a:rPr lang="en-US" sz="2000" dirty="0" err="1"/>
              <a:t>Sumbul</a:t>
            </a:r>
            <a:r>
              <a:rPr lang="en-US" sz="2000" dirty="0"/>
              <a:t> Hossain</a:t>
            </a:r>
          </a:p>
          <a:p>
            <a:r>
              <a:rPr lang="en-US" sz="2000" dirty="0"/>
              <a:t>Lecturer </a:t>
            </a:r>
          </a:p>
          <a:p>
            <a:r>
              <a:rPr lang="en-US" sz="2000" dirty="0">
                <a:latin typeface="Times New Roman" panose="02020603050405020304" pitchFamily="18" charset="0"/>
                <a:cs typeface="Times New Roman" panose="02020603050405020304" pitchFamily="18" charset="0"/>
              </a:rPr>
              <a:t>Dept. of </a:t>
            </a:r>
            <a:r>
              <a:rPr lang="en-US" sz="2000" dirty="0" smtClean="0">
                <a:latin typeface="Times New Roman" panose="02020603050405020304" pitchFamily="18" charset="0"/>
                <a:cs typeface="Times New Roman" panose="02020603050405020304" pitchFamily="18" charset="0"/>
              </a:rPr>
              <a:t>SWE</a:t>
            </a:r>
          </a:p>
          <a:p>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428279" y="3515022"/>
            <a:ext cx="3214687" cy="160043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dirty="0" err="1">
                <a:latin typeface="Times New Roman" panose="02020603050405020304" pitchFamily="18" charset="0"/>
                <a:cs typeface="Times New Roman" panose="02020603050405020304" pitchFamily="18" charset="0"/>
              </a:rPr>
              <a:t>Masum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Rana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 151-35-1029</a:t>
            </a:r>
          </a:p>
          <a:p>
            <a:r>
              <a:rPr lang="en-US" sz="2000" dirty="0">
                <a:latin typeface="Times New Roman" panose="02020603050405020304" pitchFamily="18" charset="0"/>
                <a:cs typeface="Times New Roman" panose="02020603050405020304" pitchFamily="18" charset="0"/>
              </a:rPr>
              <a:t>Dept. of SWE</a:t>
            </a:r>
          </a:p>
          <a:p>
            <a:endParaRPr lang="en-US" dirty="0"/>
          </a:p>
        </p:txBody>
      </p:sp>
    </p:spTree>
    <p:extLst>
      <p:ext uri="{BB962C8B-B14F-4D97-AF65-F5344CB8AC3E}">
        <p14:creationId xmlns:p14="http://schemas.microsoft.com/office/powerpoint/2010/main" val="322081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ctr" rtl="0">
              <a:lnSpc>
                <a:spcPct val="90000"/>
              </a:lnSpc>
              <a:spcBef>
                <a:spcPct val="0"/>
              </a:spcBef>
            </a:pPr>
            <a:r>
              <a:rPr lang="en-US" sz="4000" b="1" dirty="0">
                <a:latin typeface="Times New Roman" panose="02020603050405020304" pitchFamily="18" charset="0"/>
                <a:cs typeface="Times New Roman" panose="02020603050405020304" pitchFamily="18" charset="0"/>
              </a:rPr>
              <a:t>System Sequence Diagram</a:t>
            </a:r>
            <a:r>
              <a:rPr lang="en-US" sz="4000" b="1" dirty="0" smtClean="0">
                <a:latin typeface="Times New Roman" panose="02020603050405020304" pitchFamily="18" charset="0"/>
                <a:cs typeface="Times New Roman" panose="02020603050405020304" pitchFamily="18" charset="0"/>
              </a:rPr>
              <a:t>:</a:t>
            </a:r>
            <a:r>
              <a:rPr lang="en-US" sz="4000" b="1" dirty="0">
                <a:latin typeface="Times New Roman" panose="02020603050405020304" pitchFamily="18" charset="0"/>
                <a:cs typeface="Times New Roman" panose="02020603050405020304" pitchFamily="18" charset="0"/>
              </a:rPr>
              <a:t> Command Analyze CV’s</a:t>
            </a:r>
            <a:r>
              <a:rPr lang="en-US" b="1" dirty="0"/>
              <a:t/>
            </a: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3143" y="2087008"/>
            <a:ext cx="4885714" cy="3828571"/>
          </a:xfrm>
        </p:spPr>
      </p:pic>
      <p:sp>
        <p:nvSpPr>
          <p:cNvPr id="4" name="Footer Placeholder 3"/>
          <p:cNvSpPr>
            <a:spLocks noGrp="1"/>
          </p:cNvSpPr>
          <p:nvPr>
            <p:ph type="ftr" sz="quarter" idx="11"/>
          </p:nvPr>
        </p:nvSpPr>
        <p:spPr>
          <a:xfrm>
            <a:off x="3653143" y="6127750"/>
            <a:ext cx="4114800" cy="365125"/>
          </a:xfrm>
        </p:spPr>
        <p:txBody>
          <a:bodyPr/>
          <a:lstStyle/>
          <a:p>
            <a:r>
              <a:rPr lang="en-US" sz="1400" dirty="0" smtClean="0"/>
              <a:t>Figure 1.5: SSD for analyze CV</a:t>
            </a:r>
            <a:endParaRPr lang="en-US" sz="1400" dirty="0"/>
          </a:p>
        </p:txBody>
      </p:sp>
      <p:sp>
        <p:nvSpPr>
          <p:cNvPr id="6" name="Footer Placeholder 3"/>
          <p:cNvSpPr txBox="1">
            <a:spLocks/>
          </p:cNvSpPr>
          <p:nvPr/>
        </p:nvSpPr>
        <p:spPr>
          <a:xfrm>
            <a:off x="7730331" y="6492875"/>
            <a:ext cx="446166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7" name="TextBox 6"/>
          <p:cNvSpPr txBox="1"/>
          <p:nvPr/>
        </p:nvSpPr>
        <p:spPr>
          <a:xfrm>
            <a:off x="838200" y="6293190"/>
            <a:ext cx="914400" cy="369332"/>
          </a:xfrm>
          <a:prstGeom prst="rect">
            <a:avLst/>
          </a:prstGeom>
          <a:noFill/>
        </p:spPr>
        <p:txBody>
          <a:bodyPr wrap="square" rtlCol="0">
            <a:spAutoFit/>
          </a:bodyPr>
          <a:lstStyle/>
          <a:p>
            <a:r>
              <a:rPr lang="en-US" dirty="0">
                <a:solidFill>
                  <a:schemeClr val="tx1">
                    <a:lumMod val="50000"/>
                    <a:lumOff val="50000"/>
                  </a:schemeClr>
                </a:solidFill>
              </a:rPr>
              <a:t>9</a:t>
            </a:r>
          </a:p>
        </p:txBody>
      </p:sp>
    </p:spTree>
    <p:extLst>
      <p:ext uri="{BB962C8B-B14F-4D97-AF65-F5344CB8AC3E}">
        <p14:creationId xmlns:p14="http://schemas.microsoft.com/office/powerpoint/2010/main" val="2930010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Dataflow Diagram(Level-0)</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539038" y="6492875"/>
            <a:ext cx="4538662" cy="365125"/>
          </a:xfrm>
        </p:spPr>
        <p:txBody>
          <a:bodyPr/>
          <a:lstStyle/>
          <a:p>
            <a:r>
              <a:rPr lang="en-US" sz="1600" dirty="0"/>
              <a:t>Copyright © 2018 Daffodil International University</a:t>
            </a:r>
          </a:p>
          <a:p>
            <a:endParaRPr lang="en-US" dirty="0"/>
          </a:p>
        </p:txBody>
      </p:sp>
      <p:sp>
        <p:nvSpPr>
          <p:cNvPr id="7" name="TextBox 6"/>
          <p:cNvSpPr txBox="1"/>
          <p:nvPr/>
        </p:nvSpPr>
        <p:spPr>
          <a:xfrm>
            <a:off x="3992293" y="6043613"/>
            <a:ext cx="2677208" cy="307777"/>
          </a:xfrm>
          <a:prstGeom prst="rect">
            <a:avLst/>
          </a:prstGeom>
          <a:noFill/>
        </p:spPr>
        <p:txBody>
          <a:bodyPr wrap="none" rtlCol="0">
            <a:spAutoFit/>
          </a:bodyPr>
          <a:lstStyle/>
          <a:p>
            <a:r>
              <a:rPr lang="en-US" sz="1400" dirty="0" smtClean="0">
                <a:solidFill>
                  <a:schemeClr val="tx1">
                    <a:lumMod val="75000"/>
                    <a:lumOff val="25000"/>
                  </a:schemeClr>
                </a:solidFill>
              </a:rPr>
              <a:t>Figure 1.6- Dataflow Diagram(L-0)</a:t>
            </a:r>
            <a:endParaRPr lang="en-US" sz="1400" dirty="0">
              <a:solidFill>
                <a:schemeClr val="tx1">
                  <a:lumMod val="75000"/>
                  <a:lumOff val="25000"/>
                </a:schemeClr>
              </a:solidFill>
            </a:endParaRPr>
          </a:p>
        </p:txBody>
      </p:sp>
      <p:sp>
        <p:nvSpPr>
          <p:cNvPr id="8" name="TextBox 7"/>
          <p:cNvSpPr txBox="1"/>
          <p:nvPr/>
        </p:nvSpPr>
        <p:spPr>
          <a:xfrm>
            <a:off x="838200" y="6228279"/>
            <a:ext cx="914400" cy="369332"/>
          </a:xfrm>
          <a:prstGeom prst="rect">
            <a:avLst/>
          </a:prstGeom>
          <a:noFill/>
        </p:spPr>
        <p:txBody>
          <a:bodyPr wrap="square" rtlCol="0">
            <a:spAutoFit/>
          </a:bodyPr>
          <a:lstStyle/>
          <a:p>
            <a:r>
              <a:rPr lang="en-US" dirty="0" smtClean="0">
                <a:solidFill>
                  <a:schemeClr val="tx1">
                    <a:lumMod val="50000"/>
                    <a:lumOff val="50000"/>
                  </a:schemeClr>
                </a:solidFill>
              </a:rPr>
              <a:t>10</a:t>
            </a:r>
            <a:endParaRPr lang="en-US" dirty="0">
              <a:solidFill>
                <a:schemeClr val="tx1">
                  <a:lumMod val="50000"/>
                  <a:lumOff val="5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1690688"/>
            <a:ext cx="6672262" cy="3962714"/>
          </a:xfrm>
        </p:spPr>
      </p:pic>
    </p:spTree>
    <p:extLst>
      <p:ext uri="{BB962C8B-B14F-4D97-AF65-F5344CB8AC3E}">
        <p14:creationId xmlns:p14="http://schemas.microsoft.com/office/powerpoint/2010/main" val="2472982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Dataflow </a:t>
            </a:r>
            <a:r>
              <a:rPr lang="en-US" b="1" dirty="0" smtClean="0">
                <a:latin typeface="Times New Roman" panose="02020603050405020304" pitchFamily="18" charset="0"/>
                <a:cs typeface="Times New Roman" panose="02020603050405020304" pitchFamily="18" charset="0"/>
              </a:rPr>
              <a:t>Diagram(Level-1)</a:t>
            </a:r>
            <a:endParaRPr lang="en-US" dirty="0"/>
          </a:p>
        </p:txBody>
      </p:sp>
      <p:sp>
        <p:nvSpPr>
          <p:cNvPr id="4" name="Footer Placeholder 3"/>
          <p:cNvSpPr>
            <a:spLocks noGrp="1"/>
          </p:cNvSpPr>
          <p:nvPr>
            <p:ph type="ftr" sz="quarter" idx="11"/>
          </p:nvPr>
        </p:nvSpPr>
        <p:spPr>
          <a:xfrm>
            <a:off x="7605712" y="6492875"/>
            <a:ext cx="4448175" cy="365125"/>
          </a:xfrm>
        </p:spPr>
        <p:txBody>
          <a:bodyPr/>
          <a:lstStyle/>
          <a:p>
            <a:r>
              <a:rPr lang="en-US" sz="1600" dirty="0"/>
              <a:t>Copyright © 2018 Daffodil International University</a:t>
            </a:r>
          </a:p>
          <a:p>
            <a:endParaRPr lang="en-US" dirty="0"/>
          </a:p>
        </p:txBody>
      </p:sp>
      <p:sp>
        <p:nvSpPr>
          <p:cNvPr id="7" name="TextBox 6"/>
          <p:cNvSpPr txBox="1"/>
          <p:nvPr/>
        </p:nvSpPr>
        <p:spPr>
          <a:xfrm>
            <a:off x="4092306" y="6053179"/>
            <a:ext cx="2656112" cy="369332"/>
          </a:xfrm>
          <a:prstGeom prst="rect">
            <a:avLst/>
          </a:prstGeom>
          <a:noFill/>
        </p:spPr>
        <p:txBody>
          <a:bodyPr wrap="none" rtlCol="0">
            <a:spAutoFit/>
          </a:bodyPr>
          <a:lstStyle/>
          <a:p>
            <a:r>
              <a:rPr lang="en-US" sz="1400" dirty="0" smtClean="0">
                <a:solidFill>
                  <a:schemeClr val="tx1">
                    <a:lumMod val="75000"/>
                    <a:lumOff val="25000"/>
                  </a:schemeClr>
                </a:solidFill>
              </a:rPr>
              <a:t>Figure 1.7: Dataflow Diagram(L-1</a:t>
            </a:r>
            <a:r>
              <a:rPr lang="en-US" i="1" dirty="0" smtClean="0">
                <a:solidFill>
                  <a:schemeClr val="tx1">
                    <a:lumMod val="75000"/>
                    <a:lumOff val="25000"/>
                  </a:schemeClr>
                </a:solidFill>
              </a:rPr>
              <a:t>)</a:t>
            </a:r>
            <a:endParaRPr lang="en-US" i="1" dirty="0">
              <a:solidFill>
                <a:schemeClr val="tx1">
                  <a:lumMod val="75000"/>
                  <a:lumOff val="25000"/>
                </a:schemeClr>
              </a:solidFill>
            </a:endParaRPr>
          </a:p>
        </p:txBody>
      </p:sp>
      <p:sp>
        <p:nvSpPr>
          <p:cNvPr id="8" name="TextBox 7"/>
          <p:cNvSpPr txBox="1"/>
          <p:nvPr/>
        </p:nvSpPr>
        <p:spPr>
          <a:xfrm>
            <a:off x="838200" y="6237845"/>
            <a:ext cx="914400" cy="369332"/>
          </a:xfrm>
          <a:prstGeom prst="rect">
            <a:avLst/>
          </a:prstGeom>
          <a:noFill/>
        </p:spPr>
        <p:txBody>
          <a:bodyPr wrap="square" rtlCol="0">
            <a:spAutoFit/>
          </a:bodyPr>
          <a:lstStyle/>
          <a:p>
            <a:r>
              <a:rPr lang="en-US" dirty="0" smtClean="0">
                <a:solidFill>
                  <a:schemeClr val="tx1">
                    <a:lumMod val="50000"/>
                    <a:lumOff val="50000"/>
                  </a:schemeClr>
                </a:solidFill>
              </a:rPr>
              <a:t>11</a:t>
            </a:r>
            <a:endParaRPr lang="en-US" dirty="0">
              <a:solidFill>
                <a:schemeClr val="tx1">
                  <a:lumMod val="50000"/>
                  <a:lumOff val="50000"/>
                </a:schemeClr>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487" y="1690688"/>
            <a:ext cx="5843587" cy="3899537"/>
          </a:xfrm>
        </p:spPr>
      </p:pic>
    </p:spTree>
    <p:extLst>
      <p:ext uri="{BB962C8B-B14F-4D97-AF65-F5344CB8AC3E}">
        <p14:creationId xmlns:p14="http://schemas.microsoft.com/office/powerpoint/2010/main" val="3641966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Class Diagram</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5775" y="1815545"/>
            <a:ext cx="3976687" cy="3481150"/>
          </a:xfrm>
        </p:spPr>
      </p:pic>
      <p:sp>
        <p:nvSpPr>
          <p:cNvPr id="4" name="Footer Placeholder 3"/>
          <p:cNvSpPr>
            <a:spLocks noGrp="1"/>
          </p:cNvSpPr>
          <p:nvPr>
            <p:ph type="ftr" sz="quarter" idx="11"/>
          </p:nvPr>
        </p:nvSpPr>
        <p:spPr/>
        <p:txBody>
          <a:bodyPr/>
          <a:lstStyle/>
          <a:p>
            <a:r>
              <a:rPr lang="en-US" sz="1400" dirty="0" smtClean="0"/>
              <a:t>Figure 1.8: Class Diagram</a:t>
            </a:r>
            <a:endParaRPr lang="en-US" sz="1400" dirty="0"/>
          </a:p>
        </p:txBody>
      </p:sp>
      <p:sp>
        <p:nvSpPr>
          <p:cNvPr id="6" name="Footer Placeholder 3"/>
          <p:cNvSpPr txBox="1">
            <a:spLocks/>
          </p:cNvSpPr>
          <p:nvPr/>
        </p:nvSpPr>
        <p:spPr>
          <a:xfrm>
            <a:off x="7605712" y="6492875"/>
            <a:ext cx="44481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7" name="TextBox 6"/>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12</a:t>
            </a:r>
            <a:endParaRPr lang="en-US" dirty="0">
              <a:solidFill>
                <a:schemeClr val="tx1">
                  <a:lumMod val="50000"/>
                  <a:lumOff val="50000"/>
                </a:schemeClr>
              </a:solidFill>
            </a:endParaRPr>
          </a:p>
        </p:txBody>
      </p:sp>
    </p:spTree>
    <p:extLst>
      <p:ext uri="{BB962C8B-B14F-4D97-AF65-F5344CB8AC3E}">
        <p14:creationId xmlns:p14="http://schemas.microsoft.com/office/powerpoint/2010/main" val="1693747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Database Design Diagram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886201" y="6127750"/>
            <a:ext cx="4114800" cy="365125"/>
          </a:xfrm>
        </p:spPr>
        <p:txBody>
          <a:bodyPr/>
          <a:lstStyle/>
          <a:p>
            <a:r>
              <a:rPr lang="en-US" sz="1400" dirty="0" smtClean="0"/>
              <a:t>Figure 1.9: Database Diagram</a:t>
            </a:r>
            <a:endParaRPr lang="en-US" sz="1400" dirty="0"/>
          </a:p>
        </p:txBody>
      </p:sp>
      <p:sp>
        <p:nvSpPr>
          <p:cNvPr id="7" name="Footer Placeholder 3"/>
          <p:cNvSpPr txBox="1">
            <a:spLocks/>
          </p:cNvSpPr>
          <p:nvPr/>
        </p:nvSpPr>
        <p:spPr>
          <a:xfrm>
            <a:off x="7605712" y="6492875"/>
            <a:ext cx="44481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8" name="TextBox 7"/>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13</a:t>
            </a:r>
            <a:endParaRPr lang="en-US" dirty="0">
              <a:solidFill>
                <a:schemeClr val="tx1">
                  <a:lumMod val="50000"/>
                  <a:lumOff val="5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8089" y="1737519"/>
            <a:ext cx="4252912" cy="4343400"/>
          </a:xfrm>
        </p:spPr>
      </p:pic>
    </p:spTree>
    <p:extLst>
      <p:ext uri="{BB962C8B-B14F-4D97-AF65-F5344CB8AC3E}">
        <p14:creationId xmlns:p14="http://schemas.microsoft.com/office/powerpoint/2010/main" val="2418321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lvl="0" algn="ctr"/>
            <a:r>
              <a:rPr lang="en-US" b="1" dirty="0">
                <a:latin typeface="Times New Roman" panose="02020603050405020304" pitchFamily="18" charset="0"/>
                <a:cs typeface="Times New Roman" panose="02020603050405020304" pitchFamily="18" charset="0"/>
              </a:rPr>
              <a:t>Background </a:t>
            </a:r>
            <a:r>
              <a:rPr lang="en-US" b="1" dirty="0" smtClean="0">
                <a:latin typeface="Times New Roman" panose="02020603050405020304" pitchFamily="18" charset="0"/>
                <a:cs typeface="Times New Roman" panose="02020603050405020304" pitchFamily="18" charset="0"/>
              </a:rPr>
              <a:t>Study</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4175"/>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Vector Space </a:t>
            </a:r>
            <a:r>
              <a:rPr lang="en-US" b="1" dirty="0" smtClean="0">
                <a:latin typeface="Times New Roman" panose="02020603050405020304" pitchFamily="18" charset="0"/>
                <a:cs typeface="Times New Roman" panose="02020603050405020304" pitchFamily="18" charset="0"/>
              </a:rPr>
              <a:t>Model</a:t>
            </a:r>
          </a:p>
          <a:p>
            <a:r>
              <a:rPr lang="en-US" sz="2400" dirty="0">
                <a:latin typeface="Times New Roman" panose="02020603050405020304" pitchFamily="18" charset="0"/>
                <a:cs typeface="Times New Roman" panose="02020603050405020304" pitchFamily="18" charset="0"/>
              </a:rPr>
              <a:t>Document indexing where content bearing terms are extracted from the document </a:t>
            </a:r>
            <a:r>
              <a:rPr lang="en-US" sz="2400" dirty="0" smtClean="0">
                <a:latin typeface="Times New Roman" panose="02020603050405020304" pitchFamily="18" charset="0"/>
                <a:cs typeface="Times New Roman" panose="02020603050405020304" pitchFamily="18" charset="0"/>
              </a:rPr>
              <a:t>text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weighting of the indexed terms to enhance retrieval of document relevant to the </a:t>
            </a:r>
            <a:r>
              <a:rPr lang="en-US" sz="2400" dirty="0" smtClean="0">
                <a:latin typeface="Times New Roman" panose="02020603050405020304" pitchFamily="18" charset="0"/>
                <a:cs typeface="Times New Roman" panose="02020603050405020304" pitchFamily="18" charset="0"/>
              </a:rPr>
              <a:t>user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Ranks the document with respect to the query according to a similarity </a:t>
            </a:r>
            <a:r>
              <a:rPr lang="en-US" sz="2400" dirty="0" smtClean="0">
                <a:latin typeface="Times New Roman" panose="02020603050405020304" pitchFamily="18" charset="0"/>
                <a:cs typeface="Times New Roman" panose="02020603050405020304" pitchFamily="18" charset="0"/>
              </a:rPr>
              <a:t>measure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a:p>
          <a:p>
            <a:endParaRPr lang="en-US" dirty="0"/>
          </a:p>
        </p:txBody>
      </p:sp>
      <p:sp>
        <p:nvSpPr>
          <p:cNvPr id="4" name="Footer Placeholder 3"/>
          <p:cNvSpPr>
            <a:spLocks noGrp="1"/>
          </p:cNvSpPr>
          <p:nvPr>
            <p:ph type="ftr" sz="quarter" idx="11"/>
          </p:nvPr>
        </p:nvSpPr>
        <p:spPr>
          <a:xfrm>
            <a:off x="7253288" y="6321425"/>
            <a:ext cx="4605338" cy="365125"/>
          </a:xfrm>
        </p:spPr>
        <p:txBody>
          <a:bodyPr/>
          <a:lstStyle/>
          <a:p>
            <a:r>
              <a:rPr lang="en-US" sz="1600" dirty="0"/>
              <a:t>Copyright © 2018 Daffodil International University</a:t>
            </a:r>
          </a:p>
        </p:txBody>
      </p:sp>
      <p:sp>
        <p:nvSpPr>
          <p:cNvPr id="5" name="TextBox 4"/>
          <p:cNvSpPr txBox="1"/>
          <p:nvPr/>
        </p:nvSpPr>
        <p:spPr>
          <a:xfrm>
            <a:off x="1109661" y="4513897"/>
            <a:ext cx="592455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Vector space model</a:t>
            </a:r>
            <a:r>
              <a:rPr lang="en-US" dirty="0"/>
              <a:t> or </a:t>
            </a:r>
            <a:r>
              <a:rPr lang="en-US" b="1" dirty="0"/>
              <a:t>term vector model</a:t>
            </a:r>
            <a:r>
              <a:rPr lang="en-US" dirty="0"/>
              <a:t> is an algebraic model for representing text documents (and any objects, in general) as vectors of identifiers, such as, for example, index terms. It is used in information filtering, information retrieval, indexing and relevancy </a:t>
            </a:r>
            <a:r>
              <a:rPr lang="en-US" dirty="0" smtClean="0"/>
              <a:t>rankings</a:t>
            </a:r>
            <a:r>
              <a:rPr lang="en-US" sz="1600" dirty="0" smtClean="0"/>
              <a:t>.</a:t>
            </a:r>
            <a:endParaRPr lang="en-US" sz="1600" dirty="0"/>
          </a:p>
        </p:txBody>
      </p:sp>
      <p:sp>
        <p:nvSpPr>
          <p:cNvPr id="6" name="TextBox 5"/>
          <p:cNvSpPr txBox="1"/>
          <p:nvPr/>
        </p:nvSpPr>
        <p:spPr>
          <a:xfrm>
            <a:off x="838200" y="6317218"/>
            <a:ext cx="914400" cy="369332"/>
          </a:xfrm>
          <a:prstGeom prst="rect">
            <a:avLst/>
          </a:prstGeom>
          <a:noFill/>
        </p:spPr>
        <p:txBody>
          <a:bodyPr wrap="square" rtlCol="0">
            <a:spAutoFit/>
          </a:bodyPr>
          <a:lstStyle/>
          <a:p>
            <a:r>
              <a:rPr lang="en-US" dirty="0" smtClean="0">
                <a:solidFill>
                  <a:schemeClr val="tx1">
                    <a:lumMod val="50000"/>
                    <a:lumOff val="50000"/>
                  </a:schemeClr>
                </a:solidFill>
              </a:rPr>
              <a:t>14</a:t>
            </a:r>
            <a:endParaRPr lang="en-US" dirty="0">
              <a:solidFill>
                <a:schemeClr val="tx1">
                  <a:lumMod val="50000"/>
                  <a:lumOff val="50000"/>
                </a:schemeClr>
              </a:solidFill>
            </a:endParaRPr>
          </a:p>
        </p:txBody>
      </p:sp>
    </p:spTree>
    <p:extLst>
      <p:ext uri="{BB962C8B-B14F-4D97-AF65-F5344CB8AC3E}">
        <p14:creationId xmlns:p14="http://schemas.microsoft.com/office/powerpoint/2010/main" val="3414730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Workflow of Vector Space Model</a:t>
            </a:r>
            <a:endParaRPr lang="en-US" dirty="0"/>
          </a:p>
        </p:txBody>
      </p:sp>
      <p:sp>
        <p:nvSpPr>
          <p:cNvPr id="6" name="Footer Placeholder 3"/>
          <p:cNvSpPr txBox="1">
            <a:spLocks/>
          </p:cNvSpPr>
          <p:nvPr/>
        </p:nvSpPr>
        <p:spPr>
          <a:xfrm>
            <a:off x="7253288" y="6321425"/>
            <a:ext cx="460533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endParaRPr lang="en-US" sz="1600" dirty="0"/>
          </a:p>
        </p:txBody>
      </p:sp>
      <p:sp>
        <p:nvSpPr>
          <p:cNvPr id="8" name="TextBox 7"/>
          <p:cNvSpPr txBox="1"/>
          <p:nvPr/>
        </p:nvSpPr>
        <p:spPr>
          <a:xfrm>
            <a:off x="736583" y="6317218"/>
            <a:ext cx="914400" cy="369332"/>
          </a:xfrm>
          <a:prstGeom prst="rect">
            <a:avLst/>
          </a:prstGeom>
          <a:noFill/>
        </p:spPr>
        <p:txBody>
          <a:bodyPr wrap="square" rtlCol="0">
            <a:spAutoFit/>
          </a:bodyPr>
          <a:lstStyle/>
          <a:p>
            <a:r>
              <a:rPr lang="en-US" dirty="0" smtClean="0">
                <a:solidFill>
                  <a:schemeClr val="tx1">
                    <a:lumMod val="50000"/>
                    <a:lumOff val="50000"/>
                  </a:schemeClr>
                </a:solidFill>
              </a:rPr>
              <a:t>15</a:t>
            </a:r>
            <a:endParaRPr lang="en-US" dirty="0">
              <a:solidFill>
                <a:schemeClr val="tx1">
                  <a:lumMod val="50000"/>
                  <a:lumOff val="50000"/>
                </a:schemeClr>
              </a:solidFill>
            </a:endParaRPr>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0239" y="1129687"/>
            <a:ext cx="4640053" cy="5191738"/>
          </a:xfrm>
        </p:spPr>
      </p:pic>
      <p:sp>
        <p:nvSpPr>
          <p:cNvPr id="7" name="Footer Placeholder 3"/>
          <p:cNvSpPr>
            <a:spLocks noGrp="1"/>
          </p:cNvSpPr>
          <p:nvPr>
            <p:ph type="ftr" sz="quarter" idx="11"/>
          </p:nvPr>
        </p:nvSpPr>
        <p:spPr>
          <a:xfrm>
            <a:off x="3526632" y="6317218"/>
            <a:ext cx="4114800" cy="365125"/>
          </a:xfrm>
        </p:spPr>
        <p:txBody>
          <a:bodyPr/>
          <a:lstStyle/>
          <a:p>
            <a:r>
              <a:rPr lang="en-US" sz="1400" dirty="0" smtClean="0"/>
              <a:t>Figure 1.10: Vector Space Model</a:t>
            </a:r>
            <a:endParaRPr lang="en-US" sz="1400" dirty="0"/>
          </a:p>
        </p:txBody>
      </p:sp>
    </p:spTree>
    <p:extLst>
      <p:ext uri="{BB962C8B-B14F-4D97-AF65-F5344CB8AC3E}">
        <p14:creationId xmlns:p14="http://schemas.microsoft.com/office/powerpoint/2010/main" val="2827250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1962"/>
            <a:ext cx="10515600" cy="1325563"/>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  Tools </a:t>
            </a:r>
            <a:r>
              <a:rPr lang="en-US" sz="4000" b="1" dirty="0">
                <a:latin typeface="Times New Roman" panose="02020603050405020304" pitchFamily="18" charset="0"/>
                <a:cs typeface="Times New Roman" panose="02020603050405020304" pitchFamily="18" charset="0"/>
              </a:rPr>
              <a:t>&amp; Technology</a:t>
            </a:r>
          </a:p>
        </p:txBody>
      </p:sp>
      <p:sp>
        <p:nvSpPr>
          <p:cNvPr id="3" name="Content Placeholder 2"/>
          <p:cNvSpPr>
            <a:spLocks noGrp="1"/>
          </p:cNvSpPr>
          <p:nvPr>
            <p:ph idx="1"/>
          </p:nvPr>
        </p:nvSpPr>
        <p:spPr>
          <a:xfrm>
            <a:off x="1262742" y="1825625"/>
            <a:ext cx="10091057" cy="4351338"/>
          </a:xfrm>
        </p:spPr>
        <p:txBody>
          <a:bodyPr>
            <a:normAutofit/>
          </a:bodyPr>
          <a:lstStyle/>
          <a:p>
            <a:r>
              <a:rPr lang="en-US" dirty="0" smtClean="0"/>
              <a:t>Python 3.7</a:t>
            </a:r>
          </a:p>
          <a:p>
            <a:r>
              <a:rPr lang="en-US" dirty="0" smtClean="0"/>
              <a:t>SQLite 3</a:t>
            </a:r>
          </a:p>
          <a:p>
            <a:r>
              <a:rPr lang="en-US" dirty="0" err="1"/>
              <a:t>Tkinter</a:t>
            </a:r>
            <a:endParaRPr lang="en-US" dirty="0"/>
          </a:p>
        </p:txBody>
      </p:sp>
      <p:sp>
        <p:nvSpPr>
          <p:cNvPr id="4" name="Footer Placeholder 3"/>
          <p:cNvSpPr>
            <a:spLocks noGrp="1"/>
          </p:cNvSpPr>
          <p:nvPr>
            <p:ph type="ftr" sz="quarter" idx="11"/>
          </p:nvPr>
        </p:nvSpPr>
        <p:spPr>
          <a:xfrm>
            <a:off x="7300912" y="6492875"/>
            <a:ext cx="4891088" cy="365125"/>
          </a:xfrm>
        </p:spPr>
        <p:txBody>
          <a:bodyPr/>
          <a:lstStyle/>
          <a:p>
            <a:r>
              <a:rPr lang="en-US" sz="1600" dirty="0"/>
              <a:t>Copyright © 2018 Daffodil International University</a:t>
            </a:r>
          </a:p>
          <a:p>
            <a:endParaRPr lang="en-US" dirty="0"/>
          </a:p>
        </p:txBody>
      </p:sp>
      <p:sp>
        <p:nvSpPr>
          <p:cNvPr id="5" name="TextBox 4"/>
          <p:cNvSpPr txBox="1"/>
          <p:nvPr/>
        </p:nvSpPr>
        <p:spPr>
          <a:xfrm>
            <a:off x="805542" y="6308209"/>
            <a:ext cx="914400" cy="369332"/>
          </a:xfrm>
          <a:prstGeom prst="rect">
            <a:avLst/>
          </a:prstGeom>
          <a:noFill/>
        </p:spPr>
        <p:txBody>
          <a:bodyPr wrap="square" rtlCol="0">
            <a:spAutoFit/>
          </a:bodyPr>
          <a:lstStyle/>
          <a:p>
            <a:r>
              <a:rPr lang="en-US" dirty="0" smtClean="0">
                <a:solidFill>
                  <a:schemeClr val="tx1">
                    <a:lumMod val="50000"/>
                    <a:lumOff val="50000"/>
                  </a:schemeClr>
                </a:solidFill>
              </a:rPr>
              <a:t>16</a:t>
            </a:r>
            <a:endParaRPr lang="en-US" dirty="0">
              <a:solidFill>
                <a:schemeClr val="tx1">
                  <a:lumMod val="50000"/>
                  <a:lumOff val="50000"/>
                </a:schemeClr>
              </a:solidFill>
            </a:endParaRPr>
          </a:p>
        </p:txBody>
      </p:sp>
    </p:spTree>
    <p:extLst>
      <p:ext uri="{BB962C8B-B14F-4D97-AF65-F5344CB8AC3E}">
        <p14:creationId xmlns:p14="http://schemas.microsoft.com/office/powerpoint/2010/main" val="1229221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User Interface </a:t>
            </a:r>
            <a:endParaRPr lang="en-US"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3071814" y="1244125"/>
            <a:ext cx="6410324" cy="4926488"/>
          </a:xfrm>
          <a:prstGeom prst="rect">
            <a:avLst/>
          </a:prstGeom>
        </p:spPr>
      </p:pic>
      <p:sp>
        <p:nvSpPr>
          <p:cNvPr id="5" name="Footer Placeholder 3"/>
          <p:cNvSpPr txBox="1">
            <a:spLocks/>
          </p:cNvSpPr>
          <p:nvPr/>
        </p:nvSpPr>
        <p:spPr>
          <a:xfrm>
            <a:off x="7605712" y="6492875"/>
            <a:ext cx="44481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6" name="Footer Placeholder 3"/>
          <p:cNvSpPr>
            <a:spLocks noGrp="1"/>
          </p:cNvSpPr>
          <p:nvPr>
            <p:ph type="ftr" sz="quarter" idx="11"/>
          </p:nvPr>
        </p:nvSpPr>
        <p:spPr/>
        <p:txBody>
          <a:bodyPr/>
          <a:lstStyle/>
          <a:p>
            <a:r>
              <a:rPr lang="en-US" sz="1400" dirty="0" smtClean="0"/>
              <a:t>Figure 1.11: User Interface 1</a:t>
            </a:r>
            <a:endParaRPr lang="en-US" sz="1400" dirty="0"/>
          </a:p>
        </p:txBody>
      </p:sp>
      <p:sp>
        <p:nvSpPr>
          <p:cNvPr id="7" name="TextBox 6"/>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17</a:t>
            </a:r>
            <a:endParaRPr lang="en-US" dirty="0">
              <a:solidFill>
                <a:schemeClr val="tx1">
                  <a:lumMod val="50000"/>
                  <a:lumOff val="50000"/>
                </a:schemeClr>
              </a:solidFill>
            </a:endParaRPr>
          </a:p>
        </p:txBody>
      </p:sp>
    </p:spTree>
    <p:extLst>
      <p:ext uri="{BB962C8B-B14F-4D97-AF65-F5344CB8AC3E}">
        <p14:creationId xmlns:p14="http://schemas.microsoft.com/office/powerpoint/2010/main" val="156876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User Interface </a:t>
            </a:r>
            <a:r>
              <a:rPr lang="en-US" b="1" dirty="0" smtClean="0">
                <a:latin typeface="Times New Roman" panose="02020603050405020304" pitchFamily="18" charset="0"/>
                <a:cs typeface="Times New Roman" panose="02020603050405020304" pitchFamily="18" charset="0"/>
              </a:rPr>
              <a:t>(Cont.)</a:t>
            </a:r>
            <a:endParaRPr lang="en-US" dirty="0"/>
          </a:p>
        </p:txBody>
      </p:sp>
      <p:sp>
        <p:nvSpPr>
          <p:cNvPr id="4" name="Footer Placeholder 3"/>
          <p:cNvSpPr>
            <a:spLocks noGrp="1"/>
          </p:cNvSpPr>
          <p:nvPr>
            <p:ph type="ftr" sz="quarter" idx="11"/>
          </p:nvPr>
        </p:nvSpPr>
        <p:spPr/>
        <p:txBody>
          <a:bodyPr/>
          <a:lstStyle/>
          <a:p>
            <a:r>
              <a:rPr lang="en-US" dirty="0"/>
              <a:t>Figure </a:t>
            </a:r>
            <a:r>
              <a:rPr lang="en-US" dirty="0" smtClean="0"/>
              <a:t>1.12: </a:t>
            </a:r>
            <a:r>
              <a:rPr lang="en-US" dirty="0"/>
              <a:t>User Interface 2</a:t>
            </a:r>
          </a:p>
        </p:txBody>
      </p:sp>
      <p:pic>
        <p:nvPicPr>
          <p:cNvPr id="5" name="Picture 4"/>
          <p:cNvPicPr>
            <a:picLocks noChangeAspect="1"/>
          </p:cNvPicPr>
          <p:nvPr/>
        </p:nvPicPr>
        <p:blipFill>
          <a:blip r:embed="rId2"/>
          <a:stretch>
            <a:fillRect/>
          </a:stretch>
        </p:blipFill>
        <p:spPr>
          <a:xfrm>
            <a:off x="3057526" y="1390651"/>
            <a:ext cx="6353174" cy="4794725"/>
          </a:xfrm>
          <a:prstGeom prst="rect">
            <a:avLst/>
          </a:prstGeom>
        </p:spPr>
      </p:pic>
      <p:sp>
        <p:nvSpPr>
          <p:cNvPr id="6" name="Footer Placeholder 3"/>
          <p:cNvSpPr txBox="1">
            <a:spLocks/>
          </p:cNvSpPr>
          <p:nvPr/>
        </p:nvSpPr>
        <p:spPr>
          <a:xfrm>
            <a:off x="7605712" y="6492875"/>
            <a:ext cx="44481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7" name="TextBox 6"/>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18</a:t>
            </a:r>
            <a:endParaRPr lang="en-US" dirty="0">
              <a:solidFill>
                <a:schemeClr val="tx1">
                  <a:lumMod val="50000"/>
                  <a:lumOff val="50000"/>
                </a:schemeClr>
              </a:solidFill>
            </a:endParaRPr>
          </a:p>
        </p:txBody>
      </p:sp>
    </p:spTree>
    <p:extLst>
      <p:ext uri="{BB962C8B-B14F-4D97-AF65-F5344CB8AC3E}">
        <p14:creationId xmlns:p14="http://schemas.microsoft.com/office/powerpoint/2010/main" val="2261581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571500" indent="-571500">
              <a:buFont typeface="+mj-lt"/>
              <a:buAutoNum type="romanLcPeriod"/>
            </a:pPr>
            <a:r>
              <a:rPr lang="en-US" sz="2000" dirty="0" smtClean="0">
                <a:latin typeface="Times New Roman" panose="02020603050405020304" pitchFamily="18" charset="0"/>
                <a:cs typeface="Times New Roman" panose="02020603050405020304" pitchFamily="18" charset="0"/>
              </a:rPr>
              <a:t>Motivation</a:t>
            </a:r>
          </a:p>
          <a:p>
            <a:pPr marL="571500" indent="-571500">
              <a:buFont typeface="+mj-lt"/>
              <a:buAutoNum type="romanLcPeriod"/>
            </a:pPr>
            <a:r>
              <a:rPr lang="en-US" sz="2000" dirty="0" smtClean="0">
                <a:latin typeface="Times New Roman" panose="02020603050405020304" pitchFamily="18" charset="0"/>
                <a:cs typeface="Times New Roman" panose="02020603050405020304" pitchFamily="18" charset="0"/>
              </a:rPr>
              <a:t>Objectives</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Software Requirements Specification</a:t>
            </a:r>
          </a:p>
          <a:p>
            <a:pPr marL="571500" indent="-571500">
              <a:buFont typeface="+mj-lt"/>
              <a:buAutoNum type="romanLcPeriod"/>
            </a:pPr>
            <a:r>
              <a:rPr lang="en-US" sz="2000" dirty="0" smtClean="0">
                <a:latin typeface="Times New Roman" panose="02020603050405020304" pitchFamily="18" charset="0"/>
                <a:cs typeface="Times New Roman" panose="02020603050405020304" pitchFamily="18" charset="0"/>
              </a:rPr>
              <a:t>Use Case Diagram</a:t>
            </a:r>
          </a:p>
          <a:p>
            <a:pPr marL="571500" indent="-571500">
              <a:buFont typeface="+mj-lt"/>
              <a:buAutoNum type="romanLcPeriod"/>
            </a:pPr>
            <a:r>
              <a:rPr lang="en-US" sz="2000" dirty="0" smtClean="0">
                <a:latin typeface="Times New Roman" panose="02020603050405020304" pitchFamily="18" charset="0"/>
                <a:cs typeface="Times New Roman" panose="02020603050405020304" pitchFamily="18" charset="0"/>
              </a:rPr>
              <a:t>Activity Diagram</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System Sequence Diagram</a:t>
            </a:r>
            <a:endParaRPr lang="en-US" sz="2000" dirty="0" smtClean="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2000" dirty="0" smtClean="0">
                <a:latin typeface="Times New Roman" panose="02020603050405020304" pitchFamily="18" charset="0"/>
                <a:cs typeface="Times New Roman" panose="02020603050405020304" pitchFamily="18" charset="0"/>
              </a:rPr>
              <a:t>Data flow Diagram</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Database Design </a:t>
            </a:r>
            <a:r>
              <a:rPr lang="en-US" sz="2000" dirty="0" smtClean="0">
                <a:latin typeface="Times New Roman" panose="02020603050405020304" pitchFamily="18" charset="0"/>
                <a:cs typeface="Times New Roman" panose="02020603050405020304" pitchFamily="18" charset="0"/>
              </a:rPr>
              <a:t>Diagram</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Background Study</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Tools &amp; </a:t>
            </a:r>
            <a:r>
              <a:rPr lang="en-US" sz="2000" dirty="0" smtClean="0">
                <a:latin typeface="Times New Roman" panose="02020603050405020304" pitchFamily="18" charset="0"/>
                <a:cs typeface="Times New Roman" panose="02020603050405020304" pitchFamily="18" charset="0"/>
              </a:rPr>
              <a:t>Technology</a:t>
            </a:r>
          </a:p>
          <a:p>
            <a:pPr marL="571500" indent="-571500">
              <a:buFont typeface="+mj-lt"/>
              <a:buAutoNum type="romanLcPeriod"/>
            </a:pPr>
            <a:r>
              <a:rPr lang="en-US" sz="2000" dirty="0" smtClean="0">
                <a:latin typeface="Times New Roman" panose="02020603050405020304" pitchFamily="18" charset="0"/>
                <a:cs typeface="Times New Roman" panose="02020603050405020304" pitchFamily="18" charset="0"/>
              </a:rPr>
              <a:t>User Interface </a:t>
            </a:r>
          </a:p>
          <a:p>
            <a:pPr marL="571500" indent="-571500">
              <a:buFont typeface="+mj-lt"/>
              <a:buAutoNum type="romanLcPeriod"/>
            </a:pPr>
            <a:endParaRPr lang="en-US" dirty="0" smtClean="0"/>
          </a:p>
          <a:p>
            <a:endParaRPr lang="en-US" dirty="0"/>
          </a:p>
        </p:txBody>
      </p:sp>
      <p:sp>
        <p:nvSpPr>
          <p:cNvPr id="4" name="Footer Placeholder 3"/>
          <p:cNvSpPr>
            <a:spLocks noGrp="1"/>
          </p:cNvSpPr>
          <p:nvPr>
            <p:ph type="ftr" sz="quarter" idx="11"/>
          </p:nvPr>
        </p:nvSpPr>
        <p:spPr>
          <a:xfrm>
            <a:off x="7400925" y="6337300"/>
            <a:ext cx="4791075" cy="365125"/>
          </a:xfrm>
        </p:spPr>
        <p:txBody>
          <a:bodyPr/>
          <a:lstStyle/>
          <a:p>
            <a:r>
              <a:rPr lang="en-US" sz="1600" dirty="0"/>
              <a:t>Copyright © 2018 Daffodil International University</a:t>
            </a:r>
          </a:p>
        </p:txBody>
      </p:sp>
      <p:sp>
        <p:nvSpPr>
          <p:cNvPr id="5" name="TextBox 4"/>
          <p:cNvSpPr txBox="1"/>
          <p:nvPr/>
        </p:nvSpPr>
        <p:spPr>
          <a:xfrm>
            <a:off x="838200" y="6150530"/>
            <a:ext cx="914400" cy="369332"/>
          </a:xfrm>
          <a:prstGeom prst="rect">
            <a:avLst/>
          </a:prstGeom>
          <a:noFill/>
        </p:spPr>
        <p:txBody>
          <a:bodyPr wrap="square" rtlCol="0">
            <a:spAutoFit/>
          </a:bodyPr>
          <a:lstStyle/>
          <a:p>
            <a:r>
              <a:rPr lang="en-US" dirty="0" smtClean="0">
                <a:solidFill>
                  <a:schemeClr val="tx1">
                    <a:lumMod val="50000"/>
                    <a:lumOff val="50000"/>
                  </a:schemeClr>
                </a:solidFill>
              </a:rPr>
              <a:t>1</a:t>
            </a:r>
            <a:endParaRPr lang="en-US" dirty="0">
              <a:solidFill>
                <a:schemeClr val="tx1">
                  <a:lumMod val="50000"/>
                  <a:lumOff val="50000"/>
                </a:schemeClr>
              </a:solidFill>
            </a:endParaRPr>
          </a:p>
        </p:txBody>
      </p:sp>
    </p:spTree>
    <p:extLst>
      <p:ext uri="{BB962C8B-B14F-4D97-AF65-F5344CB8AC3E}">
        <p14:creationId xmlns:p14="http://schemas.microsoft.com/office/powerpoint/2010/main" val="267626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US" b="1" dirty="0">
                <a:latin typeface="Times New Roman" panose="02020603050405020304" pitchFamily="18" charset="0"/>
                <a:cs typeface="Times New Roman" panose="02020603050405020304" pitchFamily="18" charset="0"/>
              </a:rPr>
              <a:t>User Interface (Cont.)</a:t>
            </a:r>
            <a:endParaRPr lang="en-US" dirty="0"/>
          </a:p>
        </p:txBody>
      </p:sp>
      <p:pic>
        <p:nvPicPr>
          <p:cNvPr id="5" name="Content Placeholder 4"/>
          <p:cNvPicPr>
            <a:picLocks noGrp="1" noChangeAspect="1"/>
          </p:cNvPicPr>
          <p:nvPr>
            <p:ph idx="1"/>
          </p:nvPr>
        </p:nvPicPr>
        <p:blipFill>
          <a:blip r:embed="rId2"/>
          <a:stretch>
            <a:fillRect/>
          </a:stretch>
        </p:blipFill>
        <p:spPr>
          <a:xfrm>
            <a:off x="3157538" y="1190294"/>
            <a:ext cx="6086474" cy="5166056"/>
          </a:xfrm>
          <a:prstGeom prst="rect">
            <a:avLst/>
          </a:prstGeom>
        </p:spPr>
      </p:pic>
      <p:sp>
        <p:nvSpPr>
          <p:cNvPr id="4" name="Footer Placeholder 3"/>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Figure </a:t>
            </a:r>
            <a:r>
              <a:rPr lang="en-US" sz="1400" dirty="0" smtClean="0">
                <a:latin typeface="Times New Roman" panose="02020603050405020304" pitchFamily="18" charset="0"/>
                <a:cs typeface="Times New Roman" panose="02020603050405020304" pitchFamily="18" charset="0"/>
              </a:rPr>
              <a:t>1.13: </a:t>
            </a:r>
            <a:r>
              <a:rPr lang="en-US" sz="1400" dirty="0">
                <a:latin typeface="Times New Roman" panose="02020603050405020304" pitchFamily="18" charset="0"/>
                <a:cs typeface="Times New Roman" panose="02020603050405020304" pitchFamily="18" charset="0"/>
              </a:rPr>
              <a:t>User Interface 3</a:t>
            </a:r>
          </a:p>
        </p:txBody>
      </p:sp>
      <p:sp>
        <p:nvSpPr>
          <p:cNvPr id="6" name="Footer Placeholder 3"/>
          <p:cNvSpPr txBox="1">
            <a:spLocks/>
          </p:cNvSpPr>
          <p:nvPr/>
        </p:nvSpPr>
        <p:spPr>
          <a:xfrm>
            <a:off x="7605712" y="6492875"/>
            <a:ext cx="44481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7" name="TextBox 6"/>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19</a:t>
            </a:r>
            <a:endParaRPr lang="en-US" dirty="0">
              <a:solidFill>
                <a:schemeClr val="tx1">
                  <a:lumMod val="50000"/>
                  <a:lumOff val="50000"/>
                </a:schemeClr>
              </a:solidFill>
            </a:endParaRPr>
          </a:p>
        </p:txBody>
      </p:sp>
    </p:spTree>
    <p:extLst>
      <p:ext uri="{BB962C8B-B14F-4D97-AF65-F5344CB8AC3E}">
        <p14:creationId xmlns:p14="http://schemas.microsoft.com/office/powerpoint/2010/main" val="2163114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User Interface (Cont.)</a:t>
            </a:r>
            <a:endParaRPr lang="en-US" dirty="0"/>
          </a:p>
        </p:txBody>
      </p:sp>
      <p:pic>
        <p:nvPicPr>
          <p:cNvPr id="5" name="Picture 4"/>
          <p:cNvPicPr>
            <a:picLocks noChangeAspect="1"/>
          </p:cNvPicPr>
          <p:nvPr/>
        </p:nvPicPr>
        <p:blipFill>
          <a:blip r:embed="rId2"/>
          <a:stretch>
            <a:fillRect/>
          </a:stretch>
        </p:blipFill>
        <p:spPr>
          <a:xfrm>
            <a:off x="3115866" y="1139393"/>
            <a:ext cx="5960268" cy="5080432"/>
          </a:xfrm>
          <a:prstGeom prst="rect">
            <a:avLst/>
          </a:prstGeom>
        </p:spPr>
      </p:pic>
      <p:sp>
        <p:nvSpPr>
          <p:cNvPr id="6" name="Footer Placeholder 3"/>
          <p:cNvSpPr txBox="1">
            <a:spLocks/>
          </p:cNvSpPr>
          <p:nvPr/>
        </p:nvSpPr>
        <p:spPr>
          <a:xfrm>
            <a:off x="7605712" y="6492875"/>
            <a:ext cx="44481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7" name="Footer Placeholder 3"/>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Figure </a:t>
            </a:r>
            <a:r>
              <a:rPr lang="en-US" sz="1400" dirty="0" smtClean="0">
                <a:latin typeface="Times New Roman" panose="02020603050405020304" pitchFamily="18" charset="0"/>
                <a:cs typeface="Times New Roman" panose="02020603050405020304" pitchFamily="18" charset="0"/>
              </a:rPr>
              <a:t>1.14: </a:t>
            </a:r>
            <a:r>
              <a:rPr lang="en-US" sz="1400" dirty="0">
                <a:latin typeface="Times New Roman" panose="02020603050405020304" pitchFamily="18" charset="0"/>
                <a:cs typeface="Times New Roman" panose="02020603050405020304" pitchFamily="18" charset="0"/>
              </a:rPr>
              <a:t>User Interface 4</a:t>
            </a:r>
          </a:p>
        </p:txBody>
      </p:sp>
      <p:sp>
        <p:nvSpPr>
          <p:cNvPr id="8" name="TextBox 7"/>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20</a:t>
            </a:r>
            <a:endParaRPr lang="en-US" dirty="0">
              <a:solidFill>
                <a:schemeClr val="tx1">
                  <a:lumMod val="50000"/>
                  <a:lumOff val="50000"/>
                </a:schemeClr>
              </a:solidFill>
            </a:endParaRPr>
          </a:p>
        </p:txBody>
      </p:sp>
    </p:spTree>
    <p:extLst>
      <p:ext uri="{BB962C8B-B14F-4D97-AF65-F5344CB8AC3E}">
        <p14:creationId xmlns:p14="http://schemas.microsoft.com/office/powerpoint/2010/main" val="3438766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User Interface (Cont.)</a:t>
            </a:r>
            <a:endParaRPr lang="en-US" sz="4000" dirty="0"/>
          </a:p>
        </p:txBody>
      </p:sp>
      <p:sp>
        <p:nvSpPr>
          <p:cNvPr id="6" name="Footer Placeholder 3"/>
          <p:cNvSpPr txBox="1">
            <a:spLocks/>
          </p:cNvSpPr>
          <p:nvPr/>
        </p:nvSpPr>
        <p:spPr>
          <a:xfrm>
            <a:off x="7743825" y="6547734"/>
            <a:ext cx="44481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Copyright © 2018 Daffodil International University</a:t>
            </a:r>
          </a:p>
          <a:p>
            <a:endParaRPr lang="en-US" dirty="0"/>
          </a:p>
        </p:txBody>
      </p:sp>
      <p:sp>
        <p:nvSpPr>
          <p:cNvPr id="7" name="Footer Placeholder 3"/>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Figure </a:t>
            </a:r>
            <a:r>
              <a:rPr lang="en-US" sz="1400" dirty="0" smtClean="0">
                <a:latin typeface="Times New Roman" panose="02020603050405020304" pitchFamily="18" charset="0"/>
                <a:cs typeface="Times New Roman" panose="02020603050405020304" pitchFamily="18" charset="0"/>
              </a:rPr>
              <a:t>1.15: </a:t>
            </a:r>
            <a:r>
              <a:rPr lang="en-US" sz="1400" dirty="0">
                <a:latin typeface="Times New Roman" panose="02020603050405020304" pitchFamily="18" charset="0"/>
                <a:cs typeface="Times New Roman" panose="02020603050405020304" pitchFamily="18" charset="0"/>
              </a:rPr>
              <a:t>User Interface 5</a:t>
            </a:r>
          </a:p>
        </p:txBody>
      </p:sp>
      <p:sp>
        <p:nvSpPr>
          <p:cNvPr id="8" name="TextBox 7"/>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21</a:t>
            </a:r>
            <a:endParaRPr lang="en-US" dirty="0">
              <a:solidFill>
                <a:schemeClr val="tx1">
                  <a:lumMod val="50000"/>
                  <a:lumOff val="50000"/>
                </a:schemeClr>
              </a:solidFill>
            </a:endParaRPr>
          </a:p>
        </p:txBody>
      </p:sp>
      <p:pic>
        <p:nvPicPr>
          <p:cNvPr id="3" name="Picture 2"/>
          <p:cNvPicPr>
            <a:picLocks noChangeAspect="1"/>
          </p:cNvPicPr>
          <p:nvPr/>
        </p:nvPicPr>
        <p:blipFill>
          <a:blip r:embed="rId2"/>
          <a:stretch>
            <a:fillRect/>
          </a:stretch>
        </p:blipFill>
        <p:spPr>
          <a:xfrm>
            <a:off x="2938462" y="1153548"/>
            <a:ext cx="6619875" cy="5298494"/>
          </a:xfrm>
          <a:prstGeom prst="rect">
            <a:avLst/>
          </a:prstGeom>
        </p:spPr>
      </p:pic>
    </p:spTree>
    <p:extLst>
      <p:ext uri="{BB962C8B-B14F-4D97-AF65-F5344CB8AC3E}">
        <p14:creationId xmlns:p14="http://schemas.microsoft.com/office/powerpoint/2010/main" val="512420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pPr algn="ctr"/>
            <a:r>
              <a:rPr lang="en-US" sz="4000" b="1" dirty="0" err="1" smtClean="0">
                <a:latin typeface="Times New Roman" panose="02020603050405020304" pitchFamily="18" charset="0"/>
                <a:cs typeface="Times New Roman" panose="02020603050405020304" pitchFamily="18" charset="0"/>
              </a:rPr>
              <a:t>Github</a:t>
            </a:r>
            <a:r>
              <a:rPr lang="en-US" sz="4000" b="1" dirty="0" smtClean="0">
                <a:latin typeface="Times New Roman" panose="02020603050405020304" pitchFamily="18" charset="0"/>
                <a:cs typeface="Times New Roman" panose="02020603050405020304" pitchFamily="18" charset="0"/>
              </a:rPr>
              <a:t> Link</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github.com/masumr1029/Project</a:t>
            </a:r>
            <a:r>
              <a:rPr lang="en-US" dirty="0" smtClean="0"/>
              <a:t> </a:t>
            </a:r>
            <a:endParaRPr lang="en-US" dirty="0"/>
          </a:p>
        </p:txBody>
      </p:sp>
      <p:sp>
        <p:nvSpPr>
          <p:cNvPr id="4" name="Footer Placeholder 3"/>
          <p:cNvSpPr>
            <a:spLocks noGrp="1"/>
          </p:cNvSpPr>
          <p:nvPr>
            <p:ph type="ftr" sz="quarter" idx="11"/>
          </p:nvPr>
        </p:nvSpPr>
        <p:spPr/>
        <p:txBody>
          <a:bodyPr/>
          <a:lstStyle/>
          <a:p>
            <a:endParaRPr lang="en-US"/>
          </a:p>
        </p:txBody>
      </p:sp>
      <p:sp>
        <p:nvSpPr>
          <p:cNvPr id="5" name="Footer Placeholder 3"/>
          <p:cNvSpPr txBox="1">
            <a:spLocks/>
          </p:cNvSpPr>
          <p:nvPr/>
        </p:nvSpPr>
        <p:spPr>
          <a:xfrm>
            <a:off x="7605712" y="6492875"/>
            <a:ext cx="44481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6" name="TextBox 5"/>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22</a:t>
            </a:r>
            <a:endParaRPr lang="en-US" dirty="0">
              <a:solidFill>
                <a:schemeClr val="tx1">
                  <a:lumMod val="50000"/>
                  <a:lumOff val="50000"/>
                </a:schemeClr>
              </a:solidFill>
            </a:endParaRPr>
          </a:p>
        </p:txBody>
      </p:sp>
    </p:spTree>
    <p:extLst>
      <p:ext uri="{BB962C8B-B14F-4D97-AF65-F5344CB8AC3E}">
        <p14:creationId xmlns:p14="http://schemas.microsoft.com/office/powerpoint/2010/main" val="20964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11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THANKS! </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339013" y="6392862"/>
            <a:ext cx="5105400" cy="365125"/>
          </a:xfrm>
        </p:spPr>
        <p:txBody>
          <a:bodyPr/>
          <a:lstStyle/>
          <a:p>
            <a:r>
              <a:rPr lang="en-US" sz="1600" dirty="0"/>
              <a:t>Copyright © 2018 Daffodil International University</a:t>
            </a:r>
          </a:p>
        </p:txBody>
      </p:sp>
      <p:sp>
        <p:nvSpPr>
          <p:cNvPr id="6" name="TextBox 5"/>
          <p:cNvSpPr txBox="1"/>
          <p:nvPr/>
        </p:nvSpPr>
        <p:spPr>
          <a:xfrm>
            <a:off x="838200" y="6293190"/>
            <a:ext cx="914400" cy="369332"/>
          </a:xfrm>
          <a:prstGeom prst="rect">
            <a:avLst/>
          </a:prstGeom>
          <a:noFill/>
        </p:spPr>
        <p:txBody>
          <a:bodyPr wrap="square" rtlCol="0">
            <a:spAutoFit/>
          </a:bodyPr>
          <a:lstStyle/>
          <a:p>
            <a:r>
              <a:rPr lang="en-US" dirty="0" smtClean="0">
                <a:solidFill>
                  <a:schemeClr val="tx1">
                    <a:lumMod val="50000"/>
                    <a:lumOff val="50000"/>
                  </a:schemeClr>
                </a:solidFill>
              </a:rPr>
              <a:t>23</a:t>
            </a:r>
            <a:endParaRPr lang="en-US" dirty="0">
              <a:solidFill>
                <a:schemeClr val="tx1">
                  <a:lumMod val="50000"/>
                  <a:lumOff val="50000"/>
                </a:schemeClr>
              </a:solidFill>
            </a:endParaRPr>
          </a:p>
        </p:txBody>
      </p:sp>
    </p:spTree>
    <p:extLst>
      <p:ext uri="{BB962C8B-B14F-4D97-AF65-F5344CB8AC3E}">
        <p14:creationId xmlns:p14="http://schemas.microsoft.com/office/powerpoint/2010/main" val="3437599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9449"/>
            <a:ext cx="10515600" cy="1325563"/>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Motivation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87574"/>
            <a:ext cx="10515600" cy="4351338"/>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Many Organizations, when recruit an employee for a post they get a lot of CV’s. Among all the submitted CV’s, it takes long time to find out the perfect candidate by checking each CV’s one by one. To reduce the problem the system will help them to shortlist the CV’s without go through all of them.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339012" y="6356349"/>
            <a:ext cx="4733925" cy="365125"/>
          </a:xfrm>
        </p:spPr>
        <p:txBody>
          <a:bodyPr/>
          <a:lstStyle/>
          <a:p>
            <a:r>
              <a:rPr lang="en-US" sz="1600" dirty="0"/>
              <a:t>Copyright © 2018 Daffodil International University</a:t>
            </a:r>
          </a:p>
        </p:txBody>
      </p:sp>
      <p:sp>
        <p:nvSpPr>
          <p:cNvPr id="5" name="TextBox 4"/>
          <p:cNvSpPr txBox="1"/>
          <p:nvPr/>
        </p:nvSpPr>
        <p:spPr>
          <a:xfrm>
            <a:off x="838200" y="6150530"/>
            <a:ext cx="914400" cy="369332"/>
          </a:xfrm>
          <a:prstGeom prst="rect">
            <a:avLst/>
          </a:prstGeom>
          <a:noFill/>
        </p:spPr>
        <p:txBody>
          <a:bodyPr wrap="square" rtlCol="0">
            <a:spAutoFit/>
          </a:bodyPr>
          <a:lstStyle/>
          <a:p>
            <a:r>
              <a:rPr lang="en-US" dirty="0">
                <a:solidFill>
                  <a:schemeClr val="tx1">
                    <a:lumMod val="50000"/>
                    <a:lumOff val="50000"/>
                  </a:schemeClr>
                </a:solidFill>
              </a:rPr>
              <a:t>2</a:t>
            </a:r>
          </a:p>
        </p:txBody>
      </p:sp>
    </p:spTree>
    <p:extLst>
      <p:ext uri="{BB962C8B-B14F-4D97-AF65-F5344CB8AC3E}">
        <p14:creationId xmlns:p14="http://schemas.microsoft.com/office/powerpoint/2010/main" val="2071352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1102"/>
            <a:ext cx="10515600" cy="1325563"/>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Objectives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02642"/>
            <a:ext cx="10515600" cy="3779839"/>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Make a short list of CV’s and </a:t>
            </a: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ind the appropriate candidate for a particular job post without go through all the submitted CV’s. </a:t>
            </a:r>
            <a:endParaRPr lang="en-US" dirty="0"/>
          </a:p>
        </p:txBody>
      </p:sp>
      <p:sp>
        <p:nvSpPr>
          <p:cNvPr id="4" name="Footer Placeholder 3"/>
          <p:cNvSpPr>
            <a:spLocks noGrp="1"/>
          </p:cNvSpPr>
          <p:nvPr>
            <p:ph type="ftr" sz="quarter" idx="11"/>
          </p:nvPr>
        </p:nvSpPr>
        <p:spPr>
          <a:xfrm>
            <a:off x="7539037" y="6294435"/>
            <a:ext cx="4505325" cy="365125"/>
          </a:xfrm>
        </p:spPr>
        <p:txBody>
          <a:bodyPr/>
          <a:lstStyle/>
          <a:p>
            <a:r>
              <a:rPr lang="en-US" sz="1600" dirty="0"/>
              <a:t>Copyright © 2018 Daffodil International University</a:t>
            </a:r>
          </a:p>
        </p:txBody>
      </p:sp>
      <p:sp>
        <p:nvSpPr>
          <p:cNvPr id="5" name="TextBox 4"/>
          <p:cNvSpPr txBox="1"/>
          <p:nvPr/>
        </p:nvSpPr>
        <p:spPr>
          <a:xfrm>
            <a:off x="838200" y="6150530"/>
            <a:ext cx="914400" cy="369332"/>
          </a:xfrm>
          <a:prstGeom prst="rect">
            <a:avLst/>
          </a:prstGeom>
          <a:noFill/>
        </p:spPr>
        <p:txBody>
          <a:bodyPr wrap="square" rtlCol="0">
            <a:spAutoFit/>
          </a:bodyPr>
          <a:lstStyle/>
          <a:p>
            <a:r>
              <a:rPr lang="en-US" dirty="0">
                <a:solidFill>
                  <a:schemeClr val="tx1">
                    <a:lumMod val="50000"/>
                    <a:lumOff val="50000"/>
                  </a:schemeClr>
                </a:solidFill>
              </a:rPr>
              <a:t>3</a:t>
            </a:r>
          </a:p>
        </p:txBody>
      </p:sp>
    </p:spTree>
    <p:extLst>
      <p:ext uri="{BB962C8B-B14F-4D97-AF65-F5344CB8AC3E}">
        <p14:creationId xmlns:p14="http://schemas.microsoft.com/office/powerpoint/2010/main" val="1530113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Software Requirements Specification</a:t>
            </a:r>
            <a:br>
              <a:rPr lang="en-US" sz="4000" b="1" dirty="0">
                <a:latin typeface="Times New Roman" panose="02020603050405020304" pitchFamily="18" charset="0"/>
                <a:cs typeface="Times New Roman" panose="02020603050405020304" pitchFamily="18" charset="0"/>
              </a:rPr>
            </a:br>
            <a:endParaRPr lang="en-US" sz="40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85326447"/>
              </p:ext>
            </p:extLst>
          </p:nvPr>
        </p:nvGraphicFramePr>
        <p:xfrm>
          <a:off x="981074" y="1352350"/>
          <a:ext cx="10563225" cy="4849179"/>
        </p:xfrm>
        <a:graphic>
          <a:graphicData uri="http://schemas.openxmlformats.org/drawingml/2006/table">
            <a:tbl>
              <a:tblPr firstRow="1" bandRow="1">
                <a:tableStyleId>{5940675A-B579-460E-94D1-54222C63F5DA}</a:tableStyleId>
              </a:tblPr>
              <a:tblGrid>
                <a:gridCol w="2112645"/>
                <a:gridCol w="1749743"/>
                <a:gridCol w="2475547"/>
                <a:gridCol w="2112645"/>
                <a:gridCol w="2112645"/>
              </a:tblGrid>
              <a:tr h="350838">
                <a:tc>
                  <a:txBody>
                    <a:bodyPr/>
                    <a:lstStyle/>
                    <a:p>
                      <a:r>
                        <a:rPr lang="en-US" sz="2000" dirty="0" smtClean="0"/>
                        <a:t>SRS ID</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sz="2000" dirty="0" smtClean="0"/>
                        <a:t>SRS Name</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sz="2000" dirty="0" smtClean="0"/>
                        <a:t>Description</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sz="2000" dirty="0" smtClean="0"/>
                        <a:t>F/N</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sz="2000" dirty="0" smtClean="0"/>
                        <a:t>Priority</a:t>
                      </a:r>
                      <a:endParaRPr lang="en-US" sz="2000" b="1" dirty="0">
                        <a:latin typeface="Times New Roman" panose="02020603050405020304" pitchFamily="18" charset="0"/>
                        <a:cs typeface="Times New Roman" panose="02020603050405020304" pitchFamily="18" charset="0"/>
                      </a:endParaRPr>
                    </a:p>
                  </a:txBody>
                  <a:tcPr/>
                </a:tc>
              </a:tr>
              <a:tr h="1295400">
                <a:tc>
                  <a:txBody>
                    <a:bodyPr/>
                    <a:lstStyle/>
                    <a:p>
                      <a:r>
                        <a:rPr lang="en-US" dirty="0" smtClean="0"/>
                        <a:t>SRS-01</a:t>
                      </a:r>
                      <a:endParaRPr lang="en-US" dirty="0"/>
                    </a:p>
                  </a:txBody>
                  <a:tcPr/>
                </a:tc>
                <a:tc>
                  <a:txBody>
                    <a:bodyPr/>
                    <a:lstStyle/>
                    <a:p>
                      <a:r>
                        <a:rPr lang="en-US" dirty="0" smtClean="0"/>
                        <a:t>Add Requirements</a:t>
                      </a:r>
                      <a:endParaRPr lang="en-US" dirty="0"/>
                    </a:p>
                  </a:txBody>
                  <a:tcPr/>
                </a:tc>
                <a:tc>
                  <a:txBody>
                    <a:bodyPr/>
                    <a:lstStyle/>
                    <a:p>
                      <a:r>
                        <a:rPr lang="en-US" dirty="0" smtClean="0"/>
                        <a:t>Admin/HR</a:t>
                      </a:r>
                      <a:r>
                        <a:rPr lang="en-US" baseline="0" dirty="0" smtClean="0"/>
                        <a:t> need to add job requirements such as skills, experiences etc. </a:t>
                      </a:r>
                      <a:endParaRPr lang="en-US" dirty="0"/>
                    </a:p>
                  </a:txBody>
                  <a:tcPr/>
                </a:tc>
                <a:tc>
                  <a:txBody>
                    <a:bodyPr/>
                    <a:lstStyle/>
                    <a:p>
                      <a:r>
                        <a:rPr lang="en-US" dirty="0" smtClean="0"/>
                        <a:t>Functional</a:t>
                      </a:r>
                      <a:endParaRPr lang="en-US" dirty="0"/>
                    </a:p>
                  </a:txBody>
                  <a:tcPr/>
                </a:tc>
                <a:tc>
                  <a:txBody>
                    <a:bodyPr/>
                    <a:lstStyle/>
                    <a:p>
                      <a:r>
                        <a:rPr lang="en-US" dirty="0" smtClean="0"/>
                        <a:t>High</a:t>
                      </a:r>
                      <a:endParaRPr lang="en-US" dirty="0"/>
                    </a:p>
                  </a:txBody>
                  <a:tcPr/>
                </a:tc>
              </a:tr>
              <a:tr h="1052513">
                <a:tc>
                  <a:txBody>
                    <a:bodyPr/>
                    <a:lstStyle/>
                    <a:p>
                      <a:r>
                        <a:rPr lang="en-US" dirty="0" smtClean="0"/>
                        <a:t>SRS-02</a:t>
                      </a:r>
                      <a:endParaRPr lang="en-US" dirty="0"/>
                    </a:p>
                  </a:txBody>
                  <a:tcPr/>
                </a:tc>
                <a:tc>
                  <a:txBody>
                    <a:bodyPr/>
                    <a:lstStyle/>
                    <a:p>
                      <a:r>
                        <a:rPr lang="en-US" dirty="0" smtClean="0"/>
                        <a:t>Add CV’s</a:t>
                      </a:r>
                      <a:endParaRPr lang="en-US" dirty="0"/>
                    </a:p>
                  </a:txBody>
                  <a:tcPr/>
                </a:tc>
                <a:tc>
                  <a:txBody>
                    <a:bodyPr/>
                    <a:lstStyle/>
                    <a:p>
                      <a:r>
                        <a:rPr lang="en-US" dirty="0" smtClean="0"/>
                        <a:t>Admin/HR</a:t>
                      </a:r>
                      <a:r>
                        <a:rPr lang="en-US" baseline="0" dirty="0" smtClean="0"/>
                        <a:t> will Add CV’s for a particular job post by selecting Job ID</a:t>
                      </a:r>
                      <a:endParaRPr lang="en-US" dirty="0"/>
                    </a:p>
                  </a:txBody>
                  <a:tcPr/>
                </a:tc>
                <a:tc>
                  <a:txBody>
                    <a:bodyPr/>
                    <a:lstStyle/>
                    <a:p>
                      <a:r>
                        <a:rPr lang="en-US" dirty="0" smtClean="0"/>
                        <a:t>Functional</a:t>
                      </a:r>
                      <a:endParaRPr lang="en-US" dirty="0"/>
                    </a:p>
                  </a:txBody>
                  <a:tcPr/>
                </a:tc>
                <a:tc>
                  <a:txBody>
                    <a:bodyPr/>
                    <a:lstStyle/>
                    <a:p>
                      <a:r>
                        <a:rPr lang="en-US" dirty="0" smtClean="0"/>
                        <a:t>High</a:t>
                      </a:r>
                      <a:endParaRPr lang="en-US" dirty="0"/>
                    </a:p>
                  </a:txBody>
                  <a:tcPr/>
                </a:tc>
              </a:tr>
              <a:tr h="1052513">
                <a:tc>
                  <a:txBody>
                    <a:bodyPr/>
                    <a:lstStyle/>
                    <a:p>
                      <a:r>
                        <a:rPr lang="en-US" dirty="0" smtClean="0"/>
                        <a:t>SRS-03</a:t>
                      </a:r>
                      <a:endParaRPr lang="en-US" dirty="0"/>
                    </a:p>
                  </a:txBody>
                  <a:tcPr/>
                </a:tc>
                <a:tc>
                  <a:txBody>
                    <a:bodyPr/>
                    <a:lstStyle/>
                    <a:p>
                      <a:r>
                        <a:rPr lang="en-US" dirty="0" smtClean="0"/>
                        <a:t>Analysis CV’s</a:t>
                      </a:r>
                      <a:endParaRPr lang="en-US" dirty="0"/>
                    </a:p>
                  </a:txBody>
                  <a:tcPr/>
                </a:tc>
                <a:tc>
                  <a:txBody>
                    <a:bodyPr/>
                    <a:lstStyle/>
                    <a:p>
                      <a:r>
                        <a:rPr lang="en-US" dirty="0" smtClean="0"/>
                        <a:t>Admin/HR</a:t>
                      </a:r>
                      <a:r>
                        <a:rPr lang="en-US" baseline="0" dirty="0" smtClean="0"/>
                        <a:t> will command the system to analysis the CV’s</a:t>
                      </a:r>
                      <a:endParaRPr lang="en-US" dirty="0"/>
                    </a:p>
                  </a:txBody>
                  <a:tcPr/>
                </a:tc>
                <a:tc>
                  <a:txBody>
                    <a:bodyPr/>
                    <a:lstStyle/>
                    <a:p>
                      <a:r>
                        <a:rPr lang="en-US" dirty="0" smtClean="0"/>
                        <a:t>Functional</a:t>
                      </a:r>
                      <a:endParaRPr lang="en-US" dirty="0"/>
                    </a:p>
                  </a:txBody>
                  <a:tcPr/>
                </a:tc>
                <a:tc>
                  <a:txBody>
                    <a:bodyPr/>
                    <a:lstStyle/>
                    <a:p>
                      <a:r>
                        <a:rPr lang="en-US" dirty="0" smtClean="0"/>
                        <a:t>High</a:t>
                      </a:r>
                      <a:endParaRPr lang="en-US" dirty="0"/>
                    </a:p>
                  </a:txBody>
                  <a:tcPr/>
                </a:tc>
              </a:tr>
              <a:tr h="1052513">
                <a:tc>
                  <a:txBody>
                    <a:bodyPr/>
                    <a:lstStyle/>
                    <a:p>
                      <a:r>
                        <a:rPr lang="en-US" dirty="0" smtClean="0"/>
                        <a:t>SRS-04</a:t>
                      </a:r>
                      <a:endParaRPr lang="en-US" dirty="0"/>
                    </a:p>
                  </a:txBody>
                  <a:tcPr/>
                </a:tc>
                <a:tc>
                  <a:txBody>
                    <a:bodyPr/>
                    <a:lstStyle/>
                    <a:p>
                      <a:r>
                        <a:rPr lang="en-US" dirty="0" smtClean="0"/>
                        <a:t>View Shortlist CV’s </a:t>
                      </a:r>
                      <a:endParaRPr lang="en-US" dirty="0"/>
                    </a:p>
                  </a:txBody>
                  <a:tcPr/>
                </a:tc>
                <a:tc>
                  <a:txBody>
                    <a:bodyPr/>
                    <a:lstStyle/>
                    <a:p>
                      <a:r>
                        <a:rPr lang="en-US" dirty="0" smtClean="0"/>
                        <a:t>Admin/HR</a:t>
                      </a:r>
                      <a:r>
                        <a:rPr lang="en-US" baseline="0" dirty="0" smtClean="0"/>
                        <a:t> can shortlist and view  the analyzed CV’s by Shortlist option</a:t>
                      </a:r>
                      <a:endParaRPr lang="en-US" dirty="0"/>
                    </a:p>
                  </a:txBody>
                  <a:tcPr/>
                </a:tc>
                <a:tc>
                  <a:txBody>
                    <a:bodyPr/>
                    <a:lstStyle/>
                    <a:p>
                      <a:r>
                        <a:rPr lang="en-US" dirty="0" smtClean="0"/>
                        <a:t>Functional</a:t>
                      </a:r>
                      <a:endParaRPr lang="en-US" dirty="0"/>
                    </a:p>
                  </a:txBody>
                  <a:tcPr/>
                </a:tc>
                <a:tc>
                  <a:txBody>
                    <a:bodyPr/>
                    <a:lstStyle/>
                    <a:p>
                      <a:r>
                        <a:rPr lang="en-US" dirty="0" smtClean="0"/>
                        <a:t>High</a:t>
                      </a:r>
                      <a:endParaRPr lang="en-US" dirty="0"/>
                    </a:p>
                  </a:txBody>
                  <a:tcPr/>
                </a:tc>
              </a:tr>
            </a:tbl>
          </a:graphicData>
        </a:graphic>
      </p:graphicFrame>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11" name="Footer Placeholder 3"/>
          <p:cNvSpPr>
            <a:spLocks noGrp="1"/>
          </p:cNvSpPr>
          <p:nvPr>
            <p:ph type="ftr" sz="quarter" idx="11"/>
          </p:nvPr>
        </p:nvSpPr>
        <p:spPr>
          <a:xfrm>
            <a:off x="3738563" y="1027906"/>
            <a:ext cx="4114800" cy="365125"/>
          </a:xfrm>
        </p:spPr>
        <p:txBody>
          <a:bodyPr/>
          <a:lstStyle/>
          <a:p>
            <a:r>
              <a:rPr lang="en-US" sz="1400" dirty="0" smtClean="0"/>
              <a:t>Table 1: Functional Requirements</a:t>
            </a:r>
            <a:endParaRPr lang="en-US" sz="1400" dirty="0"/>
          </a:p>
        </p:txBody>
      </p:sp>
      <p:sp>
        <p:nvSpPr>
          <p:cNvPr id="12" name="Footer Placeholder 3"/>
          <p:cNvSpPr txBox="1">
            <a:spLocks/>
          </p:cNvSpPr>
          <p:nvPr/>
        </p:nvSpPr>
        <p:spPr>
          <a:xfrm>
            <a:off x="7581899" y="6383337"/>
            <a:ext cx="449103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endParaRPr lang="en-US" sz="1600" dirty="0"/>
          </a:p>
        </p:txBody>
      </p:sp>
      <p:sp>
        <p:nvSpPr>
          <p:cNvPr id="13" name="TextBox 12"/>
          <p:cNvSpPr txBox="1"/>
          <p:nvPr/>
        </p:nvSpPr>
        <p:spPr>
          <a:xfrm>
            <a:off x="838200" y="6198671"/>
            <a:ext cx="914400" cy="369332"/>
          </a:xfrm>
          <a:prstGeom prst="rect">
            <a:avLst/>
          </a:prstGeom>
          <a:noFill/>
        </p:spPr>
        <p:txBody>
          <a:bodyPr wrap="square" rtlCol="0">
            <a:spAutoFit/>
          </a:bodyPr>
          <a:lstStyle/>
          <a:p>
            <a:r>
              <a:rPr lang="en-US" dirty="0">
                <a:solidFill>
                  <a:schemeClr val="tx1">
                    <a:lumMod val="50000"/>
                    <a:lumOff val="50000"/>
                  </a:schemeClr>
                </a:solidFill>
              </a:rPr>
              <a:t>4</a:t>
            </a:r>
          </a:p>
        </p:txBody>
      </p:sp>
    </p:spTree>
    <p:extLst>
      <p:ext uri="{BB962C8B-B14F-4D97-AF65-F5344CB8AC3E}">
        <p14:creationId xmlns:p14="http://schemas.microsoft.com/office/powerpoint/2010/main" val="921039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Use Case Diagram </a:t>
            </a:r>
            <a:endParaRPr lang="en-US" sz="4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581899" y="6383337"/>
            <a:ext cx="4491038" cy="365125"/>
          </a:xfrm>
        </p:spPr>
        <p:txBody>
          <a:bodyPr/>
          <a:lstStyle/>
          <a:p>
            <a:r>
              <a:rPr lang="en-US" sz="1600" dirty="0"/>
              <a:t>Copyright © 2018 Daffodil International University</a:t>
            </a:r>
          </a:p>
        </p:txBody>
      </p:sp>
      <p:sp>
        <p:nvSpPr>
          <p:cNvPr id="12" name="TextBox 11"/>
          <p:cNvSpPr txBox="1"/>
          <p:nvPr/>
        </p:nvSpPr>
        <p:spPr>
          <a:xfrm>
            <a:off x="5271266" y="5888790"/>
            <a:ext cx="2310633" cy="307777"/>
          </a:xfrm>
          <a:prstGeom prst="rect">
            <a:avLst/>
          </a:prstGeom>
          <a:noFill/>
        </p:spPr>
        <p:txBody>
          <a:bodyPr wrap="none" rtlCol="0">
            <a:spAutoFit/>
          </a:bodyPr>
          <a:lstStyle/>
          <a:p>
            <a:r>
              <a:rPr lang="en-US" sz="1400" dirty="0" smtClean="0">
                <a:solidFill>
                  <a:schemeClr val="tx1">
                    <a:lumMod val="75000"/>
                    <a:lumOff val="25000"/>
                  </a:schemeClr>
                </a:solidFill>
              </a:rPr>
              <a:t>Figure 1.1- Use Case Diagram</a:t>
            </a:r>
            <a:endParaRPr lang="en-US" sz="1400" dirty="0">
              <a:solidFill>
                <a:schemeClr val="tx1">
                  <a:lumMod val="75000"/>
                  <a:lumOff val="25000"/>
                </a:schemeClr>
              </a:solidFill>
            </a:endParaRPr>
          </a:p>
        </p:txBody>
      </p:sp>
      <p:sp>
        <p:nvSpPr>
          <p:cNvPr id="6" name="TextBox 5"/>
          <p:cNvSpPr txBox="1"/>
          <p:nvPr/>
        </p:nvSpPr>
        <p:spPr>
          <a:xfrm>
            <a:off x="838200" y="6196567"/>
            <a:ext cx="914400" cy="369332"/>
          </a:xfrm>
          <a:prstGeom prst="rect">
            <a:avLst/>
          </a:prstGeom>
          <a:noFill/>
        </p:spPr>
        <p:txBody>
          <a:bodyPr wrap="square" rtlCol="0">
            <a:spAutoFit/>
          </a:bodyPr>
          <a:lstStyle/>
          <a:p>
            <a:r>
              <a:rPr lang="en-US" dirty="0" smtClean="0">
                <a:solidFill>
                  <a:schemeClr val="tx1">
                    <a:lumMod val="50000"/>
                    <a:lumOff val="50000"/>
                  </a:schemeClr>
                </a:solidFill>
              </a:rPr>
              <a:t>5</a:t>
            </a:r>
            <a:endParaRPr lang="en-US" dirty="0">
              <a:solidFill>
                <a:schemeClr val="tx1">
                  <a:lumMod val="50000"/>
                  <a:lumOff val="50000"/>
                </a:schemeClr>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1851" y="1690688"/>
            <a:ext cx="4995022" cy="3924300"/>
          </a:xfrm>
        </p:spPr>
      </p:pic>
    </p:spTree>
    <p:extLst>
      <p:ext uri="{BB962C8B-B14F-4D97-AF65-F5344CB8AC3E}">
        <p14:creationId xmlns:p14="http://schemas.microsoft.com/office/powerpoint/2010/main" val="3962769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336"/>
            <a:ext cx="10515600" cy="1325563"/>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Activity Diagram</a:t>
            </a:r>
            <a:endParaRPr lang="en-US" sz="4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730331" y="6492875"/>
            <a:ext cx="4461669" cy="365125"/>
          </a:xfrm>
        </p:spPr>
        <p:txBody>
          <a:bodyPr/>
          <a:lstStyle/>
          <a:p>
            <a:r>
              <a:rPr lang="en-US" sz="1600" dirty="0"/>
              <a:t>Copyright © 2018 Daffodil International University</a:t>
            </a:r>
          </a:p>
          <a:p>
            <a:endParaRPr lang="en-US" dirty="0"/>
          </a:p>
        </p:txBody>
      </p:sp>
      <p:sp>
        <p:nvSpPr>
          <p:cNvPr id="7" name="TextBox 6"/>
          <p:cNvSpPr txBox="1"/>
          <p:nvPr/>
        </p:nvSpPr>
        <p:spPr>
          <a:xfrm>
            <a:off x="4808265" y="6293190"/>
            <a:ext cx="2200026" cy="307777"/>
          </a:xfrm>
          <a:prstGeom prst="rect">
            <a:avLst/>
          </a:prstGeom>
          <a:noFill/>
        </p:spPr>
        <p:txBody>
          <a:bodyPr wrap="none" rtlCol="0">
            <a:spAutoFit/>
          </a:bodyPr>
          <a:lstStyle/>
          <a:p>
            <a:r>
              <a:rPr lang="en-US" sz="1400" dirty="0" smtClean="0">
                <a:solidFill>
                  <a:schemeClr val="tx1">
                    <a:lumMod val="75000"/>
                    <a:lumOff val="25000"/>
                  </a:schemeClr>
                </a:solidFill>
              </a:rPr>
              <a:t>Figure 1.2- Activity Diagram</a:t>
            </a:r>
            <a:endParaRPr lang="en-US" sz="1400" dirty="0">
              <a:solidFill>
                <a:schemeClr val="tx1">
                  <a:lumMod val="75000"/>
                  <a:lumOff val="25000"/>
                </a:schemeClr>
              </a:solidFill>
            </a:endParaRPr>
          </a:p>
        </p:txBody>
      </p:sp>
      <p:sp>
        <p:nvSpPr>
          <p:cNvPr id="8" name="TextBox 7"/>
          <p:cNvSpPr txBox="1"/>
          <p:nvPr/>
        </p:nvSpPr>
        <p:spPr>
          <a:xfrm>
            <a:off x="838200" y="6293190"/>
            <a:ext cx="914400" cy="369332"/>
          </a:xfrm>
          <a:prstGeom prst="rect">
            <a:avLst/>
          </a:prstGeom>
          <a:noFill/>
        </p:spPr>
        <p:txBody>
          <a:bodyPr wrap="square" rtlCol="0">
            <a:spAutoFit/>
          </a:bodyPr>
          <a:lstStyle/>
          <a:p>
            <a:r>
              <a:rPr lang="en-US" dirty="0">
                <a:solidFill>
                  <a:schemeClr val="tx1">
                    <a:lumMod val="50000"/>
                    <a:lumOff val="50000"/>
                  </a:schemeClr>
                </a:solidFill>
              </a:rPr>
              <a:t>6</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5" y="1285875"/>
            <a:ext cx="3644106" cy="4722812"/>
          </a:xfrm>
        </p:spPr>
      </p:pic>
    </p:spTree>
    <p:extLst>
      <p:ext uri="{BB962C8B-B14F-4D97-AF65-F5344CB8AC3E}">
        <p14:creationId xmlns:p14="http://schemas.microsoft.com/office/powerpoint/2010/main" val="2315177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761445"/>
            <a:ext cx="10515600" cy="1325563"/>
          </a:xfrm>
        </p:spPr>
        <p:txBody>
          <a:bodyPr>
            <a:noAutofit/>
          </a:bodyPr>
          <a:lstStyle/>
          <a:p>
            <a:pPr lvl="2" algn="ctr" rtl="0">
              <a:lnSpc>
                <a:spcPct val="90000"/>
              </a:lnSpc>
              <a:spcBef>
                <a:spcPct val="0"/>
              </a:spcBef>
            </a:pPr>
            <a:r>
              <a:rPr lang="en-US" sz="4000" b="1" dirty="0">
                <a:latin typeface="Times New Roman" panose="02020603050405020304" pitchFamily="18" charset="0"/>
                <a:cs typeface="Times New Roman" panose="02020603050405020304" pitchFamily="18" charset="0"/>
              </a:rPr>
              <a:t>System Sequence Diagram: Add job details</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1" y="2087008"/>
            <a:ext cx="5662266" cy="3828571"/>
          </a:xfrm>
        </p:spPr>
      </p:pic>
      <p:sp>
        <p:nvSpPr>
          <p:cNvPr id="4" name="Footer Placeholder 3"/>
          <p:cNvSpPr>
            <a:spLocks noGrp="1"/>
          </p:cNvSpPr>
          <p:nvPr>
            <p:ph type="ftr" sz="quarter" idx="11"/>
          </p:nvPr>
        </p:nvSpPr>
        <p:spPr>
          <a:xfrm>
            <a:off x="3867150" y="6299200"/>
            <a:ext cx="4114800" cy="365125"/>
          </a:xfrm>
        </p:spPr>
        <p:txBody>
          <a:bodyPr/>
          <a:lstStyle/>
          <a:p>
            <a:r>
              <a:rPr lang="en-US" sz="1400" dirty="0" smtClean="0"/>
              <a:t>Figure 1.3: SSD for Add jobs details</a:t>
            </a:r>
            <a:endParaRPr lang="en-US" sz="1400" dirty="0"/>
          </a:p>
        </p:txBody>
      </p:sp>
      <p:sp>
        <p:nvSpPr>
          <p:cNvPr id="6" name="Footer Placeholder 3"/>
          <p:cNvSpPr txBox="1">
            <a:spLocks/>
          </p:cNvSpPr>
          <p:nvPr/>
        </p:nvSpPr>
        <p:spPr>
          <a:xfrm>
            <a:off x="7730331" y="6492875"/>
            <a:ext cx="446166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7" name="TextBox 6"/>
          <p:cNvSpPr txBox="1"/>
          <p:nvPr/>
        </p:nvSpPr>
        <p:spPr>
          <a:xfrm>
            <a:off x="838200" y="6293190"/>
            <a:ext cx="914400" cy="369332"/>
          </a:xfrm>
          <a:prstGeom prst="rect">
            <a:avLst/>
          </a:prstGeom>
          <a:noFill/>
        </p:spPr>
        <p:txBody>
          <a:bodyPr wrap="square" rtlCol="0">
            <a:spAutoFit/>
          </a:bodyPr>
          <a:lstStyle/>
          <a:p>
            <a:r>
              <a:rPr lang="en-US" dirty="0">
                <a:solidFill>
                  <a:schemeClr val="tx1">
                    <a:lumMod val="50000"/>
                    <a:lumOff val="50000"/>
                  </a:schemeClr>
                </a:solidFill>
              </a:rPr>
              <a:t>7</a:t>
            </a:r>
          </a:p>
        </p:txBody>
      </p:sp>
    </p:spTree>
    <p:extLst>
      <p:ext uri="{BB962C8B-B14F-4D97-AF65-F5344CB8AC3E}">
        <p14:creationId xmlns:p14="http://schemas.microsoft.com/office/powerpoint/2010/main" val="2623165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96081"/>
            <a:ext cx="10515600" cy="1325563"/>
          </a:xfrm>
        </p:spPr>
        <p:txBody>
          <a:bodyPr>
            <a:normAutofit/>
          </a:bodyPr>
          <a:lstStyle/>
          <a:p>
            <a:pPr lvl="2" algn="ctr" rtl="0">
              <a:lnSpc>
                <a:spcPct val="90000"/>
              </a:lnSpc>
              <a:spcBef>
                <a:spcPct val="0"/>
              </a:spcBef>
            </a:pPr>
            <a:r>
              <a:rPr lang="en-US" sz="4000" b="1" dirty="0">
                <a:latin typeface="Times New Roman" panose="02020603050405020304" pitchFamily="18" charset="0"/>
                <a:cs typeface="Times New Roman" panose="02020603050405020304" pitchFamily="18" charset="0"/>
              </a:rPr>
              <a:t>System Sequence Diagram: Add </a:t>
            </a:r>
            <a:r>
              <a:rPr lang="en-US" sz="4000" b="1" dirty="0" smtClean="0">
                <a:latin typeface="Times New Roman" panose="02020603050405020304" pitchFamily="18" charset="0"/>
                <a:cs typeface="Times New Roman" panose="02020603050405020304" pitchFamily="18" charset="0"/>
              </a:rPr>
              <a:t>CV</a:t>
            </a:r>
            <a:endParaRPr lang="en-US"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2837" y="2086769"/>
            <a:ext cx="4886325" cy="3829050"/>
          </a:xfrm>
        </p:spPr>
      </p:pic>
      <p:sp>
        <p:nvSpPr>
          <p:cNvPr id="4" name="Footer Placeholder 3"/>
          <p:cNvSpPr>
            <a:spLocks noGrp="1"/>
          </p:cNvSpPr>
          <p:nvPr>
            <p:ph type="ftr" sz="quarter" idx="11"/>
          </p:nvPr>
        </p:nvSpPr>
        <p:spPr>
          <a:xfrm>
            <a:off x="3615531" y="6127750"/>
            <a:ext cx="4114800" cy="365125"/>
          </a:xfrm>
        </p:spPr>
        <p:txBody>
          <a:bodyPr/>
          <a:lstStyle/>
          <a:p>
            <a:r>
              <a:rPr lang="en-US" sz="1400" dirty="0" smtClean="0"/>
              <a:t>Figure 1.4: SSD for Add CV</a:t>
            </a:r>
            <a:endParaRPr lang="en-US" sz="1400" dirty="0"/>
          </a:p>
        </p:txBody>
      </p:sp>
      <p:sp>
        <p:nvSpPr>
          <p:cNvPr id="6" name="Footer Placeholder 3"/>
          <p:cNvSpPr txBox="1">
            <a:spLocks/>
          </p:cNvSpPr>
          <p:nvPr/>
        </p:nvSpPr>
        <p:spPr>
          <a:xfrm>
            <a:off x="7730331" y="6492875"/>
            <a:ext cx="446166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t>Copyright © 2018 Daffodil International University</a:t>
            </a:r>
          </a:p>
          <a:p>
            <a:endParaRPr lang="en-US" dirty="0"/>
          </a:p>
        </p:txBody>
      </p:sp>
      <p:sp>
        <p:nvSpPr>
          <p:cNvPr id="7" name="TextBox 6"/>
          <p:cNvSpPr txBox="1"/>
          <p:nvPr/>
        </p:nvSpPr>
        <p:spPr>
          <a:xfrm>
            <a:off x="838200" y="6293190"/>
            <a:ext cx="914400" cy="369332"/>
          </a:xfrm>
          <a:prstGeom prst="rect">
            <a:avLst/>
          </a:prstGeom>
          <a:noFill/>
        </p:spPr>
        <p:txBody>
          <a:bodyPr wrap="square" rtlCol="0">
            <a:spAutoFit/>
          </a:bodyPr>
          <a:lstStyle/>
          <a:p>
            <a:r>
              <a:rPr lang="en-US" dirty="0">
                <a:solidFill>
                  <a:schemeClr val="tx1">
                    <a:lumMod val="50000"/>
                    <a:lumOff val="50000"/>
                  </a:schemeClr>
                </a:solidFill>
              </a:rPr>
              <a:t>8</a:t>
            </a:r>
          </a:p>
        </p:txBody>
      </p:sp>
    </p:spTree>
    <p:extLst>
      <p:ext uri="{BB962C8B-B14F-4D97-AF65-F5344CB8AC3E}">
        <p14:creationId xmlns:p14="http://schemas.microsoft.com/office/powerpoint/2010/main" val="273440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606</Words>
  <Application>Microsoft Office PowerPoint</Application>
  <PresentationFormat>Widescreen</PresentationFormat>
  <Paragraphs>146</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CV Shortlisting Tool </vt:lpstr>
      <vt:lpstr>Contents</vt:lpstr>
      <vt:lpstr>Motivation</vt:lpstr>
      <vt:lpstr>Objectives</vt:lpstr>
      <vt:lpstr>Software Requirements Specification </vt:lpstr>
      <vt:lpstr>Use Case Diagram </vt:lpstr>
      <vt:lpstr>Activity Diagram</vt:lpstr>
      <vt:lpstr>System Sequence Diagram: Add job details </vt:lpstr>
      <vt:lpstr>System Sequence Diagram: Add CV</vt:lpstr>
      <vt:lpstr>System Sequence Diagram: Command Analyze CV’s </vt:lpstr>
      <vt:lpstr>Dataflow Diagram(Level-0)</vt:lpstr>
      <vt:lpstr>Dataflow Diagram(Level-1)</vt:lpstr>
      <vt:lpstr>Class Diagram</vt:lpstr>
      <vt:lpstr>Database Design Diagram</vt:lpstr>
      <vt:lpstr>Background Study </vt:lpstr>
      <vt:lpstr>Workflow of Vector Space Model</vt:lpstr>
      <vt:lpstr>  Tools &amp; Technology</vt:lpstr>
      <vt:lpstr>User Interface </vt:lpstr>
      <vt:lpstr>User Interface (Cont.)</vt:lpstr>
      <vt:lpstr>User Interface (Cont.)</vt:lpstr>
      <vt:lpstr>User Interface (Cont.)</vt:lpstr>
      <vt:lpstr>User Interface (Cont.)</vt:lpstr>
      <vt:lpstr>Github Link</vt:lpstr>
      <vt:lpstr>THANKS!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Firming Assistance</dc:title>
  <dc:creator>DIU</dc:creator>
  <cp:lastModifiedBy>DIU</cp:lastModifiedBy>
  <cp:revision>81</cp:revision>
  <dcterms:created xsi:type="dcterms:W3CDTF">2018-01-31T18:27:05Z</dcterms:created>
  <dcterms:modified xsi:type="dcterms:W3CDTF">2018-12-23T09:17:27Z</dcterms:modified>
</cp:coreProperties>
</file>