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1" r:id="rId6"/>
    <p:sldId id="260" r:id="rId7"/>
    <p:sldId id="262" r:id="rId8"/>
    <p:sldId id="263" r:id="rId9"/>
    <p:sldId id="265" r:id="rId10"/>
    <p:sldId id="267" r:id="rId11"/>
    <p:sldId id="268" r:id="rId12"/>
    <p:sldId id="277" r:id="rId13"/>
    <p:sldId id="270" r:id="rId14"/>
    <p:sldId id="278" r:id="rId15"/>
    <p:sldId id="27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CF8D8-EDB1-4891-B6D0-066164470405}"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B725F-E982-48E4-81BF-FEDD71EDB400}" type="slidenum">
              <a:rPr lang="en-US" smtClean="0"/>
              <a:t>‹#›</a:t>
            </a:fld>
            <a:endParaRPr lang="en-US"/>
          </a:p>
        </p:txBody>
      </p:sp>
    </p:spTree>
    <p:extLst>
      <p:ext uri="{BB962C8B-B14F-4D97-AF65-F5344CB8AC3E}">
        <p14:creationId xmlns:p14="http://schemas.microsoft.com/office/powerpoint/2010/main" val="193989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02C651-B10C-4E40-94F4-E6776EF4DF49}" type="datetime1">
              <a:rPr lang="en-US" smtClean="0"/>
              <a:t>9/20/2024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lvl1pPr>
              <a:defRPr sz="1400">
                <a:latin typeface="Times New Roman" panose="02020603050405020304" pitchFamily="18" charset="0"/>
                <a:cs typeface="Times New Roman" panose="02020603050405020304" pitchFamily="18" charset="0"/>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757AE-8766-467D-A373-942CC0A8202B}"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B4E44E-1C34-4F40-A8C4-C62F272D4529}"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41B41-DBDA-4512-9F9E-12BA5D61CFC8}"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B4CB-F1B3-49B6-A081-E29D5A80A88F}"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A93A1-B38E-4EB7-A451-AC1808659D75}" type="datetime1">
              <a:rPr lang="en-US" smtClean="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8BAD9B-766A-4EC1-8CCE-D6C93DC0AFE3}" type="datetime1">
              <a:rPr lang="en-US" smtClean="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48DC4-E731-4496-9BAF-1B8EECBBB363}"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B5FF2-77F3-42E9-B2D3-3A673F79EE7A}"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C8F60-A6B6-4830-91E7-F63212765357}"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0AEF9-6DF3-4FC7-A754-F1A1799F655C}"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03734-DBA5-45EF-9DA1-1D4228B9710C}"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58C8DF-F698-42BF-A667-F531FEC55D72}" type="datetime1">
              <a:rPr lang="en-US" smtClean="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62180C-C128-4B65-AE68-747E997E7A11}" type="datetime1">
              <a:rPr lang="en-US" smtClean="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C2B98-2625-4AFD-BF6A-464225E5D81C}" type="datetime1">
              <a:rPr lang="en-US" smtClean="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075B6-6EC8-4DEC-8619-93ED195D1BA8}"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7D497-FF76-4049-B64A-A12E82A2AA90}"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E6D86-C609-4783-8D65-8361A5835C58}" type="datetime1">
              <a:rPr lang="en-US" smtClean="0"/>
              <a:t>9/20/2024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4946-5026-4EDC-95C3-19AF9D99C13B}"/>
              </a:ext>
            </a:extLst>
          </p:cNvPr>
          <p:cNvSpPr>
            <a:spLocks noGrp="1"/>
          </p:cNvSpPr>
          <p:nvPr>
            <p:ph type="ctrTitle"/>
          </p:nvPr>
        </p:nvSpPr>
        <p:spPr>
          <a:xfrm>
            <a:off x="1876424" y="0"/>
            <a:ext cx="8791575" cy="2387600"/>
          </a:xfrm>
        </p:spPr>
        <p:txBody>
          <a:bodyPr/>
          <a:lstStyle/>
          <a:p>
            <a:r>
              <a:rPr lang="en-US" cap="none" dirty="0">
                <a:latin typeface="Constantia" panose="02030602050306030303" pitchFamily="18" charset="0"/>
              </a:rPr>
              <a:t>            Presentation</a:t>
            </a:r>
            <a:br>
              <a:rPr lang="en-US" cap="none" dirty="0">
                <a:latin typeface="Constantia" panose="02030602050306030303" pitchFamily="18" charset="0"/>
              </a:rPr>
            </a:br>
            <a:r>
              <a:rPr lang="en-US" cap="none" dirty="0">
                <a:latin typeface="Constantia" panose="02030602050306030303" pitchFamily="18" charset="0"/>
              </a:rPr>
              <a:t>                  On</a:t>
            </a:r>
            <a:br>
              <a:rPr lang="en-US" cap="none" dirty="0">
                <a:latin typeface="Constantia" panose="02030602050306030303" pitchFamily="18" charset="0"/>
              </a:rPr>
            </a:br>
            <a:r>
              <a:rPr lang="en-US" cap="none" dirty="0">
                <a:latin typeface="Constantia" panose="02030602050306030303" pitchFamily="18" charset="0"/>
              </a:rPr>
              <a:t>  Email Spam Classification</a:t>
            </a:r>
          </a:p>
        </p:txBody>
      </p:sp>
      <p:sp>
        <p:nvSpPr>
          <p:cNvPr id="3" name="Subtitle 2">
            <a:extLst>
              <a:ext uri="{FF2B5EF4-FFF2-40B4-BE49-F238E27FC236}">
                <a16:creationId xmlns:a16="http://schemas.microsoft.com/office/drawing/2014/main" id="{00B9B1E2-8D98-4658-81C7-F0951F997655}"/>
              </a:ext>
            </a:extLst>
          </p:cNvPr>
          <p:cNvSpPr>
            <a:spLocks noGrp="1"/>
          </p:cNvSpPr>
          <p:nvPr>
            <p:ph type="subTitle" idx="1"/>
          </p:nvPr>
        </p:nvSpPr>
        <p:spPr>
          <a:xfrm>
            <a:off x="2054087" y="2603500"/>
            <a:ext cx="10137913" cy="3941417"/>
          </a:xfrm>
        </p:spPr>
        <p:txBody>
          <a:bodyPr>
            <a:normAutofit/>
          </a:bodyPr>
          <a:lstStyle/>
          <a:p>
            <a:r>
              <a:rPr lang="en-US" sz="2400" cap="none" dirty="0">
                <a:solidFill>
                  <a:schemeClr val="bg1"/>
                </a:solidFill>
                <a:latin typeface="Times New Roman" panose="02020603050405020304" pitchFamily="18" charset="0"/>
                <a:cs typeface="Times New Roman" panose="02020603050405020304" pitchFamily="18" charset="0"/>
              </a:rPr>
              <a:t>    </a:t>
            </a:r>
          </a:p>
          <a:p>
            <a:r>
              <a:rPr lang="en-US" sz="2400" b="1" cap="none" dirty="0">
                <a:solidFill>
                  <a:schemeClr val="bg1"/>
                </a:solidFill>
                <a:latin typeface="Times New Roman" panose="02020603050405020304" pitchFamily="18" charset="0"/>
                <a:cs typeface="Times New Roman" panose="02020603050405020304" pitchFamily="18" charset="0"/>
              </a:rPr>
              <a:t>Team members: </a:t>
            </a:r>
          </a:p>
          <a:p>
            <a:r>
              <a:rPr lang="en-US" sz="2400" cap="none" dirty="0">
                <a:solidFill>
                  <a:schemeClr val="bg1"/>
                </a:solidFill>
                <a:latin typeface="Times New Roman" panose="02020603050405020304" pitchFamily="18" charset="0"/>
                <a:cs typeface="Times New Roman" panose="02020603050405020304" pitchFamily="18" charset="0"/>
              </a:rPr>
              <a:t> Md Masum Rana            Id:  1902005</a:t>
            </a:r>
          </a:p>
          <a:p>
            <a:r>
              <a:rPr lang="en-US" sz="2400" cap="none" dirty="0">
                <a:solidFill>
                  <a:schemeClr val="bg1"/>
                </a:solidFill>
                <a:latin typeface="Times New Roman" panose="02020603050405020304" pitchFamily="18" charset="0"/>
                <a:cs typeface="Times New Roman" panose="02020603050405020304" pitchFamily="18" charset="0"/>
              </a:rPr>
              <a:t> Hasi Rani Roy                Id:  1902031                  </a:t>
            </a:r>
          </a:p>
          <a:p>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Mostakim</a:t>
            </a:r>
            <a:r>
              <a:rPr lang="en-US" sz="2400" cap="none" dirty="0">
                <a:solidFill>
                  <a:schemeClr val="bg1"/>
                </a:solidFill>
                <a:latin typeface="Times New Roman" panose="02020603050405020304" pitchFamily="18" charset="0"/>
                <a:cs typeface="Times New Roman" panose="02020603050405020304" pitchFamily="18" charset="0"/>
              </a:rPr>
              <a:t> Ara </a:t>
            </a:r>
            <a:r>
              <a:rPr lang="en-US" sz="2400" cap="none" dirty="0" err="1">
                <a:solidFill>
                  <a:schemeClr val="bg1"/>
                </a:solidFill>
                <a:latin typeface="Times New Roman" panose="02020603050405020304" pitchFamily="18" charset="0"/>
                <a:cs typeface="Times New Roman" panose="02020603050405020304" pitchFamily="18" charset="0"/>
              </a:rPr>
              <a:t>Jaba</a:t>
            </a:r>
            <a:r>
              <a:rPr lang="en-US" sz="2400" cap="none" dirty="0">
                <a:solidFill>
                  <a:schemeClr val="bg1"/>
                </a:solidFill>
                <a:latin typeface="Times New Roman" panose="02020603050405020304" pitchFamily="18" charset="0"/>
                <a:cs typeface="Times New Roman" panose="02020603050405020304" pitchFamily="18" charset="0"/>
              </a:rPr>
              <a:t>        Id:  1802048</a:t>
            </a:r>
          </a:p>
          <a:p>
            <a:endParaRPr lang="en-US" sz="2400" cap="none" dirty="0">
              <a:solidFill>
                <a:schemeClr val="bg1"/>
              </a:solidFill>
              <a:latin typeface="Times New Roman" panose="02020603050405020304" pitchFamily="18" charset="0"/>
              <a:cs typeface="Times New Roman" panose="02020603050405020304" pitchFamily="18" charset="0"/>
            </a:endParaRPr>
          </a:p>
          <a:p>
            <a:endParaRPr lang="en-US" sz="2400" cap="none"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1F4290-9599-49F7-95FD-4AAB37AE237F}"/>
              </a:ext>
            </a:extLst>
          </p:cNvPr>
          <p:cNvSpPr>
            <a:spLocks noGrp="1"/>
          </p:cNvSpPr>
          <p:nvPr>
            <p:ph type="sldNum" sz="quarter" idx="12"/>
          </p:nvPr>
        </p:nvSpPr>
        <p:spPr>
          <a:xfrm>
            <a:off x="10943833" y="5981699"/>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2013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1F5C-DF42-4BD7-85F6-E258BE9D6161}"/>
              </a:ext>
            </a:extLst>
          </p:cNvPr>
          <p:cNvSpPr>
            <a:spLocks noGrp="1"/>
          </p:cNvSpPr>
          <p:nvPr>
            <p:ph type="title"/>
          </p:nvPr>
        </p:nvSpPr>
        <p:spPr>
          <a:xfrm>
            <a:off x="1298713" y="618518"/>
            <a:ext cx="9748698" cy="5490734"/>
          </a:xfrm>
        </p:spPr>
        <p:txBody>
          <a:bodyPr/>
          <a:lstStyle/>
          <a:p>
            <a:r>
              <a:rPr lang="en-US" b="1" cap="none" dirty="0">
                <a:solidFill>
                  <a:schemeClr val="bg1"/>
                </a:solidFill>
                <a:latin typeface="Times New Roman" panose="02020603050405020304" pitchFamily="18" charset="0"/>
                <a:cs typeface="Times New Roman" panose="02020603050405020304" pitchFamily="18" charset="0"/>
              </a:rPr>
              <a:t>Model building process:</a:t>
            </a:r>
            <a:br>
              <a:rPr lang="en-US" b="1" cap="none" dirty="0">
                <a:solidFill>
                  <a:schemeClr val="bg1"/>
                </a:solidFill>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panose="02020603050405020304" pitchFamily="18" charset="0"/>
                <a:cs typeface="Times New Roman" panose="02020603050405020304" pitchFamily="18" charset="0"/>
              </a:rPr>
              <a:t>1. Data Collection: </a:t>
            </a:r>
            <a:r>
              <a:rPr lang="en-US" sz="2000" cap="none" dirty="0">
                <a:solidFill>
                  <a:schemeClr val="bg1"/>
                </a:solidFill>
                <a:latin typeface="Times New Roman" panose="02020603050405020304" pitchFamily="18" charset="0"/>
                <a:cs typeface="Times New Roman" panose="02020603050405020304" pitchFamily="18" charset="0"/>
              </a:rPr>
              <a:t>To build our proposed model 1</a:t>
            </a:r>
            <a:r>
              <a:rPr lang="en-US" sz="2000" cap="none" baseline="30000" dirty="0">
                <a:solidFill>
                  <a:schemeClr val="bg1"/>
                </a:solidFill>
                <a:latin typeface="Times New Roman" panose="02020603050405020304" pitchFamily="18" charset="0"/>
                <a:cs typeface="Times New Roman" panose="02020603050405020304" pitchFamily="18" charset="0"/>
              </a:rPr>
              <a:t>st</a:t>
            </a:r>
            <a:r>
              <a:rPr lang="en-US" sz="2000" cap="none" dirty="0">
                <a:solidFill>
                  <a:schemeClr val="bg1"/>
                </a:solidFill>
                <a:latin typeface="Times New Roman" panose="02020603050405020304" pitchFamily="18" charset="0"/>
                <a:cs typeface="Times New Roman" panose="02020603050405020304" pitchFamily="18" charset="0"/>
              </a:rPr>
              <a:t> we collect our dataset from Kaggle that contains 5575 lines.</a:t>
            </a:r>
            <a:br>
              <a:rPr lang="en-US" sz="2000" cap="none" dirty="0">
                <a:solidFill>
                  <a:schemeClr val="bg1"/>
                </a:solidFill>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panose="02020603050405020304" pitchFamily="18" charset="0"/>
                <a:cs typeface="Times New Roman" panose="02020603050405020304" pitchFamily="18" charset="0"/>
              </a:rPr>
              <a:t>2. </a:t>
            </a:r>
            <a:r>
              <a:rPr lang="en-US" sz="2000" b="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 </a:t>
            </a:r>
            <a:r>
              <a:rPr lang="en-US" sz="20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part, we check missing values and then duplicate values. If we find </a:t>
            </a:r>
            <a:r>
              <a:rPr lang="en-US" sz="2000" cap="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000" cap="none" dirty="0">
                <a:solidFill>
                  <a:srgbClr val="000000"/>
                </a:solidFill>
                <a:effectLst/>
                <a:latin typeface="Times New Roman" panose="02020603050405020304" pitchFamily="18" charset="0"/>
                <a:ea typeface="Times New Roman" panose="02020603050405020304" pitchFamily="18" charset="0"/>
              </a:rPr>
              <a:t>ny duplicate value then remove it. </a:t>
            </a:r>
            <a:br>
              <a:rPr lang="en-US" sz="2000" cap="none" dirty="0">
                <a:solidFill>
                  <a:srgbClr val="000000"/>
                </a:solidFill>
                <a:effectLst/>
                <a:latin typeface="Times New Roman" panose="02020603050405020304" pitchFamily="18" charset="0"/>
                <a:ea typeface="Times New Roman" panose="02020603050405020304" pitchFamily="18" charset="0"/>
              </a:rPr>
            </a:br>
            <a:r>
              <a:rPr lang="en-US" sz="2000" b="1" cap="none" dirty="0">
                <a:solidFill>
                  <a:srgbClr val="000000"/>
                </a:solidFill>
                <a:effectLst/>
                <a:latin typeface="Times New Roman" panose="02020603050405020304" pitchFamily="18" charset="0"/>
                <a:ea typeface="Times New Roman" panose="02020603050405020304" pitchFamily="18" charset="0"/>
              </a:rPr>
              <a:t>3. Data preprocessing:</a:t>
            </a:r>
            <a:br>
              <a:rPr lang="en-US" sz="2000" b="1" cap="none" dirty="0">
                <a:solidFill>
                  <a:srgbClr val="000000"/>
                </a:solidFill>
                <a:effectLst/>
                <a:latin typeface="Times New Roman" panose="02020603050405020304" pitchFamily="18" charset="0"/>
                <a:ea typeface="Times New Roman" panose="02020603050405020304" pitchFamily="18" charset="0"/>
              </a:rPr>
            </a:br>
            <a:r>
              <a:rPr lang="en-US" sz="2000" b="1" cap="none" dirty="0">
                <a:solidFill>
                  <a:srgbClr val="000000"/>
                </a:solidFill>
                <a:effectLst/>
                <a:latin typeface="Times New Roman" panose="02020603050405020304" pitchFamily="18" charset="0"/>
                <a:ea typeface="Times New Roman" panose="02020603050405020304" pitchFamily="18" charset="0"/>
              </a:rPr>
              <a:t>	</a:t>
            </a:r>
            <a:r>
              <a:rPr lang="en-US" sz="2000" cap="none" dirty="0" err="1">
                <a:solidFill>
                  <a:srgbClr val="000000"/>
                </a:solidFill>
                <a:latin typeface="Times New Roman" panose="02020603050405020304" pitchFamily="18" charset="0"/>
                <a:ea typeface="Times New Roman" panose="02020603050405020304" pitchFamily="18" charset="0"/>
              </a:rPr>
              <a:t>i</a:t>
            </a:r>
            <a:r>
              <a:rPr lang="en-US" sz="2000" cap="none" dirty="0">
                <a:solidFill>
                  <a:srgbClr val="000000"/>
                </a:solidFill>
                <a:effectLst/>
                <a:latin typeface="Times New Roman" panose="02020603050405020304" pitchFamily="18" charset="0"/>
                <a:ea typeface="Times New Roman" panose="02020603050405020304" pitchFamily="18" charset="0"/>
              </a:rPr>
              <a:t> </a:t>
            </a:r>
            <a:r>
              <a:rPr lang="en-US" sz="2000" cap="none" dirty="0">
                <a:solidFill>
                  <a:srgbClr val="000000"/>
                </a:solidFill>
                <a:latin typeface="Times New Roman" panose="02020603050405020304" pitchFamily="18" charset="0"/>
                <a:ea typeface="Times New Roman" panose="02020603050405020304" pitchFamily="18" charset="0"/>
              </a:rPr>
              <a:t>T</a:t>
            </a:r>
            <a:r>
              <a:rPr lang="en-US" sz="2000" cap="none" dirty="0">
                <a:solidFill>
                  <a:srgbClr val="000000"/>
                </a:solidFill>
                <a:effectLst/>
                <a:latin typeface="Times New Roman" panose="02020603050405020304" pitchFamily="18" charset="0"/>
                <a:ea typeface="Times New Roman" panose="02020603050405020304" pitchFamily="18" charset="0"/>
              </a:rPr>
              <a:t>okenization</a:t>
            </a:r>
            <a:br>
              <a:rPr lang="en-US" sz="2000" cap="none" dirty="0">
                <a:solidFill>
                  <a:srgbClr val="000000"/>
                </a:solidFill>
                <a:effectLst/>
                <a:latin typeface="Times New Roman" panose="02020603050405020304" pitchFamily="18" charset="0"/>
                <a:ea typeface="Times New Roman" panose="02020603050405020304" pitchFamily="18" charset="0"/>
              </a:rPr>
            </a:br>
            <a:r>
              <a:rPr lang="en-US" sz="2000" cap="none" dirty="0">
                <a:solidFill>
                  <a:srgbClr val="000000"/>
                </a:solidFill>
                <a:effectLst/>
                <a:latin typeface="Times New Roman" panose="02020603050405020304" pitchFamily="18" charset="0"/>
                <a:ea typeface="Times New Roman" panose="02020603050405020304" pitchFamily="18" charset="0"/>
              </a:rPr>
              <a:t>	ii. Remove special characters</a:t>
            </a:r>
            <a:br>
              <a:rPr lang="en-US" sz="2000" cap="none" dirty="0">
                <a:solidFill>
                  <a:srgbClr val="000000"/>
                </a:solidFill>
                <a:effectLst/>
                <a:latin typeface="Times New Roman" panose="02020603050405020304" pitchFamily="18" charset="0"/>
                <a:ea typeface="Times New Roman" panose="02020603050405020304" pitchFamily="18" charset="0"/>
              </a:rPr>
            </a:br>
            <a:r>
              <a:rPr lang="en-US" sz="2000" cap="none" dirty="0">
                <a:solidFill>
                  <a:srgbClr val="000000"/>
                </a:solidFill>
                <a:effectLst/>
                <a:latin typeface="Times New Roman" panose="02020603050405020304" pitchFamily="18" charset="0"/>
                <a:ea typeface="Times New Roman" panose="02020603050405020304" pitchFamily="18" charset="0"/>
              </a:rPr>
              <a:t>	iii. Remove stop words</a:t>
            </a:r>
            <a:br>
              <a:rPr lang="en-US" sz="2000" cap="none" dirty="0">
                <a:solidFill>
                  <a:srgbClr val="000000"/>
                </a:solidFill>
                <a:effectLst/>
                <a:latin typeface="Times New Roman" panose="02020603050405020304" pitchFamily="18" charset="0"/>
                <a:ea typeface="Times New Roman" panose="02020603050405020304" pitchFamily="18" charset="0"/>
              </a:rPr>
            </a:br>
            <a:r>
              <a:rPr lang="en-US" sz="2000" cap="none" dirty="0">
                <a:solidFill>
                  <a:srgbClr val="000000"/>
                </a:solidFill>
                <a:effectLst/>
                <a:latin typeface="Times New Roman" panose="02020603050405020304" pitchFamily="18" charset="0"/>
                <a:ea typeface="Times New Roman" panose="02020603050405020304" pitchFamily="18" charset="0"/>
              </a:rPr>
              <a:t>	iv.  </a:t>
            </a:r>
            <a:r>
              <a:rPr lang="en-US" sz="2000" cap="none" dirty="0">
                <a:solidFill>
                  <a:srgbClr val="000000"/>
                </a:solidFill>
                <a:latin typeface="Times New Roman" panose="02020603050405020304" pitchFamily="18" charset="0"/>
                <a:ea typeface="Times New Roman" panose="02020603050405020304" pitchFamily="18" charset="0"/>
              </a:rPr>
              <a:t>S</a:t>
            </a:r>
            <a:r>
              <a:rPr lang="en-US" sz="2000" cap="none" dirty="0">
                <a:solidFill>
                  <a:srgbClr val="000000"/>
                </a:solidFill>
                <a:effectLst/>
                <a:latin typeface="Times New Roman" panose="02020603050405020304" pitchFamily="18" charset="0"/>
                <a:ea typeface="Times New Roman" panose="02020603050405020304" pitchFamily="18" charset="0"/>
              </a:rPr>
              <a:t>temming</a:t>
            </a: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a:t>
            </a: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4. </a:t>
            </a:r>
            <a:r>
              <a:rPr lang="en-US" sz="2000" b="1" cap="none" dirty="0">
                <a:solidFill>
                  <a:srgbClr val="000000"/>
                </a:solidFill>
                <a:effectLst/>
                <a:latin typeface="Times New Roman" panose="02020603050405020304" pitchFamily="18" charset="0"/>
                <a:ea typeface="Times New Roman" panose="02020603050405020304" pitchFamily="18" charset="0"/>
              </a:rPr>
              <a:t>Feature extraction and selection: </a:t>
            </a:r>
            <a:r>
              <a:rPr lang="en-US" sz="2000" cap="none" dirty="0">
                <a:solidFill>
                  <a:srgbClr val="000000"/>
                </a:solidFill>
                <a:effectLst/>
                <a:latin typeface="Times New Roman" panose="02020603050405020304" pitchFamily="18" charset="0"/>
                <a:ea typeface="Times New Roman" panose="02020603050405020304" pitchFamily="18" charset="0"/>
              </a:rPr>
              <a:t>Feature extraction reduces the number of redundant data without losing vital information. The features can be extracted based on the weight and frequency measure of words from texts. Count Vectorization is Applied To Extract The Most Important Features.</a:t>
            </a:r>
            <a:r>
              <a:rPr lang="en-US" sz="2000" b="1" cap="none" dirty="0">
                <a:solidFill>
                  <a:srgbClr val="000000"/>
                </a:solidFill>
                <a:effectLst/>
                <a:latin typeface="Times New Roman" panose="02020603050405020304" pitchFamily="18" charset="0"/>
                <a:ea typeface="Times New Roman" panose="02020603050405020304" pitchFamily="18" charset="0"/>
              </a:rPr>
              <a:t> </a:t>
            </a:r>
            <a:br>
              <a:rPr lang="en-US" sz="2000" cap="none" dirty="0">
                <a:solidFill>
                  <a:srgbClr val="000000"/>
                </a:solidFill>
                <a:effectLst/>
                <a:latin typeface="Times New Roman" panose="02020603050405020304" pitchFamily="18" charset="0"/>
                <a:ea typeface="Times New Roman" panose="02020603050405020304" pitchFamily="18" charset="0"/>
              </a:rPr>
            </a:br>
            <a:endParaRPr lang="en-US" sz="2000" cap="none"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4C42C3D-23FE-4F78-90F2-00CD14EDA999}"/>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95413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BB61-2A05-4DD5-9E1C-FCFFF522C68B}"/>
              </a:ext>
            </a:extLst>
          </p:cNvPr>
          <p:cNvSpPr>
            <a:spLocks noGrp="1"/>
          </p:cNvSpPr>
          <p:nvPr>
            <p:ph type="title"/>
          </p:nvPr>
        </p:nvSpPr>
        <p:spPr>
          <a:xfrm>
            <a:off x="1144589" y="618517"/>
            <a:ext cx="9902821" cy="5264757"/>
          </a:xfrm>
        </p:spPr>
        <p:txBody>
          <a:bodyPr>
            <a:normAutofit/>
          </a:bodyPr>
          <a:lstStyle/>
          <a:p>
            <a:pPr marL="0" marR="31115" indent="-6350">
              <a:lnSpc>
                <a:spcPct val="110000"/>
              </a:lnSpc>
              <a:spcBef>
                <a:spcPts val="0"/>
              </a:spcBef>
              <a:spcAft>
                <a:spcPts val="965"/>
              </a:spcAft>
            </a:pPr>
            <a:r>
              <a:rPr lang="en-US" sz="1800" b="1" cap="none" dirty="0">
                <a:solidFill>
                  <a:schemeClr val="bg1"/>
                </a:solidFill>
                <a:latin typeface="Times New Roman" panose="02020603050405020304" pitchFamily="18" charset="0"/>
                <a:cs typeface="Times New Roman" panose="02020603050405020304" pitchFamily="18" charset="0"/>
              </a:rPr>
              <a:t>5. Model selection: </a:t>
            </a:r>
            <a:r>
              <a:rPr lang="en-US" sz="1800" cap="none" dirty="0">
                <a:solidFill>
                  <a:schemeClr val="bg1"/>
                </a:solidFill>
                <a:latin typeface="Times New Roman" panose="02020603050405020304" pitchFamily="18" charset="0"/>
                <a:cs typeface="Times New Roman" panose="02020603050405020304" pitchFamily="18" charset="0"/>
              </a:rPr>
              <a:t>T</a:t>
            </a:r>
            <a: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are many machine learning algorithms are used for spam email classification such as naïve bayes, support vector machine, decision tree, logistic regression, k-nearest neighbor etc.</a:t>
            </a:r>
            <a:b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Naïve bayes : </a:t>
            </a:r>
            <a: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is </a:t>
            </a:r>
            <a:r>
              <a:rPr lang="en-US" sz="1800" cap="none" dirty="0">
                <a:solidFill>
                  <a:schemeClr val="bg1"/>
                </a:solidFill>
                <a:latin typeface="Times New Roman" panose="02020603050405020304" pitchFamily="18" charset="0"/>
                <a:cs typeface="Times New Roman" panose="02020603050405020304" pitchFamily="18" charset="0"/>
              </a:rPr>
              <a:t>based on the bayes theorem, which is at the core of the classifier’s functionality. In our model we used multinominal naive bayes. It is commonly utilized for document classification tasks, where the goal is to determine if a document belongs to a specific category such as sports, politics, or technology.</a:t>
            </a:r>
            <a:b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 : </a:t>
            </a:r>
            <a:r>
              <a:rPr lang="en-US" sz="1800" cap="none" dirty="0">
                <a:solidFill>
                  <a:schemeClr val="bg1"/>
                </a:solidFill>
                <a:latin typeface="Times New Roman" panose="02020603050405020304" pitchFamily="18" charset="0"/>
                <a:cs typeface="Times New Roman" panose="02020603050405020304" pitchFamily="18" charset="0"/>
              </a:rPr>
              <a:t>A SVM is a supervised machine learning algorithm that can be used for classification or regression problems. It works by finding the optimal hyperplane that separates the data points of different classes with the maximum margin.</a:t>
            </a:r>
            <a:br>
              <a:rPr lang="en-US" sz="1800" cap="none" dirty="0">
                <a:solidFill>
                  <a:schemeClr val="bg1"/>
                </a:solidFill>
                <a:latin typeface="Times New Roman" panose="02020603050405020304" pitchFamily="18" charset="0"/>
                <a:cs typeface="Times New Roman" panose="02020603050405020304" pitchFamily="18" charset="0"/>
              </a:rPr>
            </a:br>
            <a:r>
              <a:rPr lang="en-US" sz="1800" b="1" cap="none" dirty="0">
                <a:solidFill>
                  <a:schemeClr val="bg1"/>
                </a:solidFill>
                <a:latin typeface="Times New Roman" panose="02020603050405020304" pitchFamily="18" charset="0"/>
                <a:cs typeface="Times New Roman" panose="02020603050405020304" pitchFamily="18" charset="0"/>
              </a:rPr>
              <a:t>K-nearest neighbor (K-NN) : </a:t>
            </a:r>
            <a:r>
              <a:rPr lang="en-US" sz="1800" cap="none" dirty="0">
                <a:solidFill>
                  <a:schemeClr val="bg1"/>
                </a:solidFill>
                <a:latin typeface="Times New Roman" panose="02020603050405020304" pitchFamily="18" charset="0"/>
                <a:cs typeface="Times New Roman" panose="02020603050405020304" pitchFamily="18" charset="0"/>
              </a:rPr>
              <a:t>It</a:t>
            </a:r>
            <a:r>
              <a:rPr lang="en-US" sz="1800" b="1" cap="none" dirty="0">
                <a:solidFill>
                  <a:schemeClr val="bg1"/>
                </a:solidFill>
                <a:latin typeface="Times New Roman" panose="02020603050405020304" pitchFamily="18" charset="0"/>
                <a:cs typeface="Times New Roman" panose="02020603050405020304" pitchFamily="18" charset="0"/>
              </a:rPr>
              <a:t> </a:t>
            </a:r>
            <a:r>
              <a:rPr lang="en-US" sz="1800" cap="none" dirty="0">
                <a:solidFill>
                  <a:schemeClr val="bg1"/>
                </a:solidFill>
                <a:latin typeface="Times New Roman" panose="02020603050405020304" pitchFamily="18" charset="0"/>
                <a:cs typeface="Times New Roman" panose="02020603050405020304" pitchFamily="18" charset="0"/>
              </a:rPr>
              <a:t>is considered an example-based classifier, that means that the training documents are used for comparison rather than an explicit category representation, such as the category profiles used by other classifiers. As such, there is no real training phase.</a:t>
            </a:r>
          </a:p>
        </p:txBody>
      </p:sp>
      <p:sp>
        <p:nvSpPr>
          <p:cNvPr id="3" name="Slide Number Placeholder 2">
            <a:extLst>
              <a:ext uri="{FF2B5EF4-FFF2-40B4-BE49-F238E27FC236}">
                <a16:creationId xmlns:a16="http://schemas.microsoft.com/office/drawing/2014/main" id="{1D274DC2-0295-4E3F-BBD6-CAD726D7DD8B}"/>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8834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A6C87-0BB3-4DF2-A86A-AE61AE39FDB5}"/>
              </a:ext>
            </a:extLst>
          </p:cNvPr>
          <p:cNvSpPr>
            <a:spLocks noGrp="1"/>
          </p:cNvSpPr>
          <p:nvPr>
            <p:ph type="title"/>
          </p:nvPr>
        </p:nvSpPr>
        <p:spPr>
          <a:xfrm>
            <a:off x="1141413" y="618517"/>
            <a:ext cx="9905998" cy="2098179"/>
          </a:xfrm>
        </p:spPr>
        <p:txBody>
          <a:bodyPr>
            <a:noAutofit/>
          </a:bodyPr>
          <a:lstStyle/>
          <a:p>
            <a:r>
              <a:rPr lang="en-US" sz="1800" b="1" cap="none" dirty="0">
                <a:solidFill>
                  <a:schemeClr val="bg1"/>
                </a:solidFill>
                <a:latin typeface="Times New Roman" panose="02020603050405020304" pitchFamily="18" charset="0"/>
                <a:cs typeface="Times New Roman" panose="02020603050405020304" pitchFamily="18" charset="0"/>
              </a:rPr>
              <a:t>Decision tree : </a:t>
            </a:r>
            <a:r>
              <a:rPr lang="en-US" sz="1800" cap="none" dirty="0">
                <a:solidFill>
                  <a:schemeClr val="bg1"/>
                </a:solidFill>
                <a:latin typeface="Times New Roman" panose="02020603050405020304" pitchFamily="18" charset="0"/>
                <a:cs typeface="Times New Roman" panose="02020603050405020304" pitchFamily="18" charset="0"/>
              </a:rPr>
              <a:t>It is a collection of well defined questions about test record attributes. Each time we get an answer, a follow up question is raised until a decision is not made on the record. The decision tree based algorithms goal is used to predict a target variable’s value on a given set of input values. This algorithm uses a tree structure to solve classification and regression problems. </a:t>
            </a:r>
            <a:br>
              <a:rPr lang="en-US" sz="1800" cap="none" dirty="0">
                <a:solidFill>
                  <a:schemeClr val="bg1"/>
                </a:solidFill>
                <a:latin typeface="Times New Roman" panose="02020603050405020304" pitchFamily="18" charset="0"/>
                <a:cs typeface="Times New Roman" panose="02020603050405020304" pitchFamily="18" charset="0"/>
              </a:rPr>
            </a:br>
            <a:br>
              <a:rPr lang="en-US" sz="1800" cap="none" dirty="0">
                <a:solidFill>
                  <a:schemeClr val="bg1"/>
                </a:solidFill>
                <a:latin typeface="Times New Roman" panose="02020603050405020304" pitchFamily="18" charset="0"/>
                <a:cs typeface="Times New Roman" panose="02020603050405020304" pitchFamily="18" charset="0"/>
              </a:rPr>
            </a:br>
            <a:r>
              <a:rPr lang="en-US" sz="1800" cap="none" dirty="0">
                <a:solidFill>
                  <a:schemeClr val="bg1"/>
                </a:solidFill>
                <a:latin typeface="Times New Roman" panose="02020603050405020304" pitchFamily="18" charset="0"/>
                <a:cs typeface="Times New Roman" panose="02020603050405020304" pitchFamily="18" charset="0"/>
              </a:rPr>
              <a:t>Here t</a:t>
            </a:r>
            <a: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 model selection step is covered  by find out accuracy and precision. Here naïve bayes provide highest precision as well as satisfying accuracy so that is why we select naïve bayes algorithm to build our model.</a:t>
            </a:r>
            <a:br>
              <a:rPr lang="en-US" sz="18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cap="none"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B0F26DA-1348-4BA0-BBE9-3143CD326593}"/>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2" name="Table 6">
            <a:extLst>
              <a:ext uri="{FF2B5EF4-FFF2-40B4-BE49-F238E27FC236}">
                <a16:creationId xmlns:a16="http://schemas.microsoft.com/office/drawing/2014/main" id="{99E188F7-93A2-4343-8637-9D349FA1C03F}"/>
              </a:ext>
            </a:extLst>
          </p:cNvPr>
          <p:cNvGraphicFramePr>
            <a:graphicFrameLocks noGrp="1"/>
          </p:cNvGraphicFramePr>
          <p:nvPr>
            <p:extLst>
              <p:ext uri="{D42A27DB-BD31-4B8C-83A1-F6EECF244321}">
                <p14:modId xmlns:p14="http://schemas.microsoft.com/office/powerpoint/2010/main" val="1044409916"/>
              </p:ext>
            </p:extLst>
          </p:nvPr>
        </p:nvGraphicFramePr>
        <p:xfrm>
          <a:off x="1141413" y="303879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36425703"/>
                    </a:ext>
                  </a:extLst>
                </a:gridCol>
                <a:gridCol w="2709333">
                  <a:extLst>
                    <a:ext uri="{9D8B030D-6E8A-4147-A177-3AD203B41FA5}">
                      <a16:colId xmlns:a16="http://schemas.microsoft.com/office/drawing/2014/main" val="4048649413"/>
                    </a:ext>
                  </a:extLst>
                </a:gridCol>
                <a:gridCol w="2709333">
                  <a:extLst>
                    <a:ext uri="{9D8B030D-6E8A-4147-A177-3AD203B41FA5}">
                      <a16:colId xmlns:a16="http://schemas.microsoft.com/office/drawing/2014/main" val="3966611123"/>
                    </a:ext>
                  </a:extLst>
                </a:gridCol>
              </a:tblGrid>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            Algorithm</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               Accuracy</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              Precision</a:t>
                      </a:r>
                    </a:p>
                  </a:txBody>
                  <a:tcPr/>
                </a:tc>
                <a:extLst>
                  <a:ext uri="{0D108BD9-81ED-4DB2-BD59-A6C34878D82A}">
                    <a16:rowId xmlns:a16="http://schemas.microsoft.com/office/drawing/2014/main" val="302981520"/>
                  </a:ext>
                </a:extLst>
              </a:tr>
              <a:tr h="370840">
                <a:tc>
                  <a:txBody>
                    <a:bodyPr/>
                    <a:lstStyle/>
                    <a:p>
                      <a:r>
                        <a:rPr lang="en-US" dirty="0"/>
                        <a:t>Naïve Bayes</a:t>
                      </a:r>
                    </a:p>
                  </a:txBody>
                  <a:tcPr/>
                </a:tc>
                <a:tc>
                  <a:txBody>
                    <a:bodyPr/>
                    <a:lstStyle/>
                    <a:p>
                      <a:r>
                        <a:rPr lang="en-US" dirty="0"/>
                        <a:t>              0.92</a:t>
                      </a:r>
                    </a:p>
                  </a:txBody>
                  <a:tcPr/>
                </a:tc>
                <a:tc>
                  <a:txBody>
                    <a:bodyPr/>
                    <a:lstStyle/>
                    <a:p>
                      <a:r>
                        <a:rPr lang="en-US" dirty="0"/>
                        <a:t>             0.87 </a:t>
                      </a:r>
                    </a:p>
                  </a:txBody>
                  <a:tcPr/>
                </a:tc>
                <a:extLst>
                  <a:ext uri="{0D108BD9-81ED-4DB2-BD59-A6C34878D82A}">
                    <a16:rowId xmlns:a16="http://schemas.microsoft.com/office/drawing/2014/main" val="1849824465"/>
                  </a:ext>
                </a:extLst>
              </a:tr>
              <a:tr h="370840">
                <a:tc>
                  <a:txBody>
                    <a:bodyPr/>
                    <a:lstStyle/>
                    <a:p>
                      <a:r>
                        <a:rPr lang="en-US" dirty="0"/>
                        <a:t>K-Nearest Neighbors</a:t>
                      </a:r>
                    </a:p>
                  </a:txBody>
                  <a:tcPr/>
                </a:tc>
                <a:tc>
                  <a:txBody>
                    <a:bodyPr/>
                    <a:lstStyle/>
                    <a:p>
                      <a:r>
                        <a:rPr lang="en-US" dirty="0"/>
                        <a:t>              0.68</a:t>
                      </a:r>
                    </a:p>
                  </a:txBody>
                  <a:tcPr/>
                </a:tc>
                <a:tc>
                  <a:txBody>
                    <a:bodyPr/>
                    <a:lstStyle/>
                    <a:p>
                      <a:r>
                        <a:rPr lang="en-US" dirty="0"/>
                        <a:t>             0.86</a:t>
                      </a:r>
                    </a:p>
                  </a:txBody>
                  <a:tcPr/>
                </a:tc>
                <a:extLst>
                  <a:ext uri="{0D108BD9-81ED-4DB2-BD59-A6C34878D82A}">
                    <a16:rowId xmlns:a16="http://schemas.microsoft.com/office/drawing/2014/main" val="1697318747"/>
                  </a:ext>
                </a:extLst>
              </a:tr>
              <a:tr h="370840">
                <a:tc>
                  <a:txBody>
                    <a:bodyPr/>
                    <a:lstStyle/>
                    <a:p>
                      <a:r>
                        <a:rPr lang="en-US" dirty="0"/>
                        <a:t>Decision Tree</a:t>
                      </a:r>
                    </a:p>
                  </a:txBody>
                  <a:tcPr/>
                </a:tc>
                <a:tc>
                  <a:txBody>
                    <a:bodyPr/>
                    <a:lstStyle/>
                    <a:p>
                      <a:r>
                        <a:rPr lang="en-US" dirty="0"/>
                        <a:t>              0.79</a:t>
                      </a:r>
                    </a:p>
                  </a:txBody>
                  <a:tcPr/>
                </a:tc>
                <a:tc>
                  <a:txBody>
                    <a:bodyPr/>
                    <a:lstStyle/>
                    <a:p>
                      <a:r>
                        <a:rPr lang="en-US" dirty="0"/>
                        <a:t>             0.74</a:t>
                      </a:r>
                    </a:p>
                  </a:txBody>
                  <a:tcPr/>
                </a:tc>
                <a:extLst>
                  <a:ext uri="{0D108BD9-81ED-4DB2-BD59-A6C34878D82A}">
                    <a16:rowId xmlns:a16="http://schemas.microsoft.com/office/drawing/2014/main" val="4015628163"/>
                  </a:ext>
                </a:extLst>
              </a:tr>
              <a:tr h="370840">
                <a:tc>
                  <a:txBody>
                    <a:bodyPr/>
                    <a:lstStyle/>
                    <a:p>
                      <a:r>
                        <a:rPr lang="en-US" dirty="0"/>
                        <a:t>Support Vector Machine</a:t>
                      </a:r>
                    </a:p>
                  </a:txBody>
                  <a:tcPr/>
                </a:tc>
                <a:tc>
                  <a:txBody>
                    <a:bodyPr/>
                    <a:lstStyle/>
                    <a:p>
                      <a:r>
                        <a:rPr lang="en-US" dirty="0"/>
                        <a:t>              0.85</a:t>
                      </a:r>
                    </a:p>
                  </a:txBody>
                  <a:tcPr/>
                </a:tc>
                <a:tc>
                  <a:txBody>
                    <a:bodyPr/>
                    <a:lstStyle/>
                    <a:p>
                      <a:r>
                        <a:rPr lang="en-US" dirty="0"/>
                        <a:t>             0.82</a:t>
                      </a:r>
                    </a:p>
                  </a:txBody>
                  <a:tcPr/>
                </a:tc>
                <a:extLst>
                  <a:ext uri="{0D108BD9-81ED-4DB2-BD59-A6C34878D82A}">
                    <a16:rowId xmlns:a16="http://schemas.microsoft.com/office/drawing/2014/main" val="3881288688"/>
                  </a:ext>
                </a:extLst>
              </a:tr>
            </a:tbl>
          </a:graphicData>
        </a:graphic>
      </p:graphicFrame>
      <p:sp>
        <p:nvSpPr>
          <p:cNvPr id="7" name="TextBox 6">
            <a:extLst>
              <a:ext uri="{FF2B5EF4-FFF2-40B4-BE49-F238E27FC236}">
                <a16:creationId xmlns:a16="http://schemas.microsoft.com/office/drawing/2014/main" id="{A0CF10D7-C910-49A7-81F4-8F5AE57B0A8B}"/>
              </a:ext>
            </a:extLst>
          </p:cNvPr>
          <p:cNvSpPr txBox="1"/>
          <p:nvPr/>
        </p:nvSpPr>
        <p:spPr>
          <a:xfrm>
            <a:off x="1881810" y="5215096"/>
            <a:ext cx="6414052" cy="646331"/>
          </a:xfrm>
          <a:prstGeom prst="rect">
            <a:avLst/>
          </a:prstGeom>
          <a:noFill/>
        </p:spPr>
        <p:txBody>
          <a:bodyPr wrap="square" rtlCol="0">
            <a:spAutoFit/>
          </a:bodyPr>
          <a:lstStyle/>
          <a:p>
            <a:r>
              <a:rPr lang="en-US" dirty="0">
                <a:solidFill>
                  <a:schemeClr val="bg1"/>
                </a:solidFill>
              </a:rPr>
              <a:t>Table 2. performance table of four machine learning algorithms.</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76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D894-D44B-4BDF-95B3-D05AB87C9BC9}"/>
              </a:ext>
            </a:extLst>
          </p:cNvPr>
          <p:cNvSpPr>
            <a:spLocks noGrp="1"/>
          </p:cNvSpPr>
          <p:nvPr>
            <p:ph type="title"/>
          </p:nvPr>
        </p:nvSpPr>
        <p:spPr>
          <a:xfrm>
            <a:off x="874644" y="618518"/>
            <a:ext cx="10172768" cy="3569169"/>
          </a:xfrm>
        </p:spPr>
        <p:txBody>
          <a:bodyPr>
            <a:normAutofit/>
          </a:bodyPr>
          <a:lstStyle/>
          <a:p>
            <a:r>
              <a:rPr lang="en-US" u="sng" cap="none" dirty="0">
                <a:solidFill>
                  <a:schemeClr val="bg1"/>
                </a:solidFill>
              </a:rPr>
              <a:t>Results And Discussion</a:t>
            </a:r>
            <a:br>
              <a:rPr lang="en-US" u="sng" cap="none" dirty="0">
                <a:solidFill>
                  <a:schemeClr val="bg1"/>
                </a:solidFill>
              </a:rPr>
            </a:br>
            <a:r>
              <a:rPr lang="en-US" sz="2000" cap="none" dirty="0">
                <a:solidFill>
                  <a:schemeClr val="bg1"/>
                </a:solidFill>
                <a:latin typeface="Times New Roman" panose="02020603050405020304" pitchFamily="18" charset="0"/>
                <a:cs typeface="Times New Roman" panose="02020603050405020304" pitchFamily="18" charset="0"/>
              </a:rPr>
              <a:t>This is our web application.</a:t>
            </a:r>
            <a:r>
              <a:rPr lang="en-US" sz="2000" cap="none" dirty="0">
                <a:solidFill>
                  <a:srgbClr val="000000"/>
                </a:solidFill>
                <a:effectLst/>
                <a:latin typeface="Times New Roman" panose="02020603050405020304" pitchFamily="18" charset="0"/>
                <a:ea typeface="Times New Roman" panose="02020603050405020304" pitchFamily="18" charset="0"/>
              </a:rPr>
              <a:t> Here we enter an email and it detect this email and also shows either it is spam or ham.</a:t>
            </a:r>
            <a:br>
              <a:rPr lang="en-US" sz="2000" cap="none" dirty="0">
                <a:solidFill>
                  <a:srgbClr val="000000"/>
                </a:solidFill>
                <a:effectLst/>
                <a:latin typeface="Times New Roman" panose="02020603050405020304" pitchFamily="18" charset="0"/>
                <a:ea typeface="Times New Roman" panose="02020603050405020304" pitchFamily="18" charset="0"/>
              </a:rPr>
            </a:br>
            <a:br>
              <a:rPr lang="en-US" dirty="0">
                <a:solidFill>
                  <a:schemeClr val="bg1"/>
                </a:solidFill>
              </a:rPr>
            </a:br>
            <a:br>
              <a:rPr lang="en-US" sz="1800" cap="none"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ADBCE116-2696-4DDD-9903-165A66564846}"/>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Content Placeholder 7">
            <a:extLst>
              <a:ext uri="{FF2B5EF4-FFF2-40B4-BE49-F238E27FC236}">
                <a16:creationId xmlns:a16="http://schemas.microsoft.com/office/drawing/2014/main" id="{16C950FC-8FD4-4825-B861-11201498322A}"/>
              </a:ext>
            </a:extLst>
          </p:cNvPr>
          <p:cNvPicPr>
            <a:picLocks noGrp="1" noChangeAspect="1"/>
          </p:cNvPicPr>
          <p:nvPr>
            <p:ph idx="1"/>
          </p:nvPr>
        </p:nvPicPr>
        <p:blipFill>
          <a:blip r:embed="rId2"/>
          <a:stretch>
            <a:fillRect/>
          </a:stretch>
        </p:blipFill>
        <p:spPr>
          <a:xfrm>
            <a:off x="1827994" y="2653540"/>
            <a:ext cx="6651028" cy="2505075"/>
          </a:xfrm>
        </p:spPr>
      </p:pic>
      <p:sp>
        <p:nvSpPr>
          <p:cNvPr id="9" name="TextBox 8">
            <a:extLst>
              <a:ext uri="{FF2B5EF4-FFF2-40B4-BE49-F238E27FC236}">
                <a16:creationId xmlns:a16="http://schemas.microsoft.com/office/drawing/2014/main" id="{06996BD8-D99F-49A1-8CC0-97AA262E5306}"/>
              </a:ext>
            </a:extLst>
          </p:cNvPr>
          <p:cNvSpPr txBox="1"/>
          <p:nvPr/>
        </p:nvSpPr>
        <p:spPr>
          <a:xfrm>
            <a:off x="2093843" y="5295485"/>
            <a:ext cx="6188766" cy="1175578"/>
          </a:xfrm>
          <a:prstGeom prst="rect">
            <a:avLst/>
          </a:prstGeom>
          <a:noFill/>
        </p:spPr>
        <p:txBody>
          <a:bodyPr wrap="square" rtlCol="0">
            <a:spAutoFit/>
          </a:bodyPr>
          <a:lstStyle/>
          <a:p>
            <a:pPr marL="3175" marR="31115" indent="0" algn="just">
              <a:lnSpc>
                <a:spcPct val="110000"/>
              </a:lnSpc>
              <a:spcBef>
                <a:spcPts val="0"/>
              </a:spcBef>
              <a:spcAft>
                <a:spcPts val="775"/>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780"/>
              </a:spcAft>
            </a:pPr>
            <a:r>
              <a:rPr lang="en-US" sz="1800" dirty="0">
                <a:solidFill>
                  <a:srgbClr val="000000"/>
                </a:solidFill>
                <a:effectLst/>
                <a:latin typeface="Times New Roman" panose="02020603050405020304" pitchFamily="18" charset="0"/>
                <a:ea typeface="Times New Roman" panose="02020603050405020304" pitchFamily="18" charset="0"/>
              </a:rPr>
              <a:t>               Fig. </a:t>
            </a:r>
            <a:r>
              <a:rPr lang="en-US" dirty="0">
                <a:solidFill>
                  <a:srgbClr val="000000"/>
                </a:solidFill>
                <a:latin typeface="Times New Roman" panose="02020603050405020304" pitchFamily="18" charset="0"/>
                <a:ea typeface="Times New Roman" panose="02020603050405020304" pitchFamily="18" charset="0"/>
              </a:rPr>
              <a:t>2.</a:t>
            </a:r>
            <a:r>
              <a:rPr lang="en-US" sz="1800" dirty="0">
                <a:solidFill>
                  <a:srgbClr val="000000"/>
                </a:solidFill>
                <a:effectLst/>
                <a:latin typeface="Times New Roman" panose="02020603050405020304" pitchFamily="18" charset="0"/>
                <a:ea typeface="Times New Roman" panose="02020603050405020304" pitchFamily="18" charset="0"/>
              </a:rPr>
              <a:t> shows email spam detection interface</a:t>
            </a:r>
          </a:p>
          <a:p>
            <a:endParaRPr lang="en-US" dirty="0"/>
          </a:p>
        </p:txBody>
      </p:sp>
    </p:spTree>
    <p:extLst>
      <p:ext uri="{BB962C8B-B14F-4D97-AF65-F5344CB8AC3E}">
        <p14:creationId xmlns:p14="http://schemas.microsoft.com/office/powerpoint/2010/main" val="2437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0EA9-6207-4908-B97D-5D84A52F3F28}"/>
              </a:ext>
            </a:extLst>
          </p:cNvPr>
          <p:cNvSpPr>
            <a:spLocks noGrp="1"/>
          </p:cNvSpPr>
          <p:nvPr>
            <p:ph type="title"/>
          </p:nvPr>
        </p:nvSpPr>
        <p:spPr/>
        <p:txBody>
          <a:bodyPr/>
          <a:lstStyle/>
          <a:p>
            <a:r>
              <a:rPr lang="en-US" sz="1800" cap="none" dirty="0">
                <a:solidFill>
                  <a:srgbClr val="000000"/>
                </a:solidFill>
                <a:effectLst/>
                <a:latin typeface="Times New Roman" panose="02020603050405020304" pitchFamily="18" charset="0"/>
                <a:ea typeface="Times New Roman" panose="02020603050405020304" pitchFamily="18" charset="0"/>
              </a:rPr>
              <a:t>Here we enter an email and this web application shows that it is a spam email.</a:t>
            </a:r>
            <a:endParaRPr lang="en-US" cap="none" dirty="0"/>
          </a:p>
        </p:txBody>
      </p:sp>
      <p:pic>
        <p:nvPicPr>
          <p:cNvPr id="6" name="Content Placeholder 5">
            <a:extLst>
              <a:ext uri="{FF2B5EF4-FFF2-40B4-BE49-F238E27FC236}">
                <a16:creationId xmlns:a16="http://schemas.microsoft.com/office/drawing/2014/main" id="{89BC3305-8B3B-4121-8446-BEEEE3DD4B0C}"/>
              </a:ext>
            </a:extLst>
          </p:cNvPr>
          <p:cNvPicPr>
            <a:picLocks noGrp="1" noChangeAspect="1"/>
          </p:cNvPicPr>
          <p:nvPr>
            <p:ph idx="1"/>
          </p:nvPr>
        </p:nvPicPr>
        <p:blipFill>
          <a:blip r:embed="rId2"/>
          <a:stretch>
            <a:fillRect/>
          </a:stretch>
        </p:blipFill>
        <p:spPr>
          <a:xfrm>
            <a:off x="1141413" y="2097088"/>
            <a:ext cx="9906000" cy="3407729"/>
          </a:xfrm>
        </p:spPr>
      </p:pic>
      <p:sp>
        <p:nvSpPr>
          <p:cNvPr id="4" name="Slide Number Placeholder 3">
            <a:extLst>
              <a:ext uri="{FF2B5EF4-FFF2-40B4-BE49-F238E27FC236}">
                <a16:creationId xmlns:a16="http://schemas.microsoft.com/office/drawing/2014/main" id="{3EB9B2B1-BB18-45AF-B54E-B9DF1012F377}"/>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TextBox 6">
            <a:extLst>
              <a:ext uri="{FF2B5EF4-FFF2-40B4-BE49-F238E27FC236}">
                <a16:creationId xmlns:a16="http://schemas.microsoft.com/office/drawing/2014/main" id="{526F038F-078C-4087-8214-E4EBA9045C47}"/>
              </a:ext>
            </a:extLst>
          </p:cNvPr>
          <p:cNvSpPr txBox="1"/>
          <p:nvPr/>
        </p:nvSpPr>
        <p:spPr>
          <a:xfrm>
            <a:off x="2716696" y="5883274"/>
            <a:ext cx="5724939"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Fig. </a:t>
            </a:r>
            <a:r>
              <a:rPr lang="en-US" dirty="0">
                <a:solidFill>
                  <a:srgbClr val="000000"/>
                </a:solidFill>
                <a:latin typeface="Times New Roman" panose="02020603050405020304" pitchFamily="18" charset="0"/>
                <a:ea typeface="Times New Roman" panose="02020603050405020304" pitchFamily="18" charset="0"/>
              </a:rPr>
              <a:t>3.</a:t>
            </a:r>
            <a:r>
              <a:rPr lang="en-US" sz="1800" dirty="0">
                <a:solidFill>
                  <a:srgbClr val="000000"/>
                </a:solidFill>
                <a:effectLst/>
                <a:latin typeface="Times New Roman" panose="02020603050405020304" pitchFamily="18" charset="0"/>
                <a:ea typeface="Times New Roman" panose="02020603050405020304" pitchFamily="18" charset="0"/>
              </a:rPr>
              <a:t> shows  spam email      </a:t>
            </a:r>
            <a:endParaRPr lang="en-US" dirty="0"/>
          </a:p>
        </p:txBody>
      </p:sp>
    </p:spTree>
    <p:extLst>
      <p:ext uri="{BB962C8B-B14F-4D97-AF65-F5344CB8AC3E}">
        <p14:creationId xmlns:p14="http://schemas.microsoft.com/office/powerpoint/2010/main" val="86865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1893-0DC2-44AF-9B3A-C6BB4E4F5434}"/>
              </a:ext>
            </a:extLst>
          </p:cNvPr>
          <p:cNvSpPr>
            <a:spLocks noGrp="1"/>
          </p:cNvSpPr>
          <p:nvPr>
            <p:ph type="title"/>
          </p:nvPr>
        </p:nvSpPr>
        <p:spPr/>
        <p:txBody>
          <a:bodyPr>
            <a:normAutofit/>
          </a:bodyPr>
          <a:lstStyle/>
          <a:p>
            <a:r>
              <a:rPr lang="en-US" sz="2000" cap="none" dirty="0">
                <a:solidFill>
                  <a:schemeClr val="bg1"/>
                </a:solidFill>
                <a:latin typeface="Times New Roman" panose="02020603050405020304" pitchFamily="18" charset="0"/>
                <a:cs typeface="Times New Roman" panose="02020603050405020304" pitchFamily="18" charset="0"/>
              </a:rPr>
              <a:t>This figure shows that </a:t>
            </a:r>
            <a:r>
              <a:rPr lang="en-US" sz="20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is a ham mail.</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9555D31-2F9E-4992-8AA5-0F10ABABDCCC}"/>
              </a:ext>
            </a:extLst>
          </p:cNvPr>
          <p:cNvPicPr>
            <a:picLocks noGrp="1" noChangeAspect="1"/>
          </p:cNvPicPr>
          <p:nvPr>
            <p:ph idx="1"/>
          </p:nvPr>
        </p:nvPicPr>
        <p:blipFill>
          <a:blip r:embed="rId2"/>
          <a:stretch>
            <a:fillRect/>
          </a:stretch>
        </p:blipFill>
        <p:spPr>
          <a:xfrm>
            <a:off x="1141410" y="1971192"/>
            <a:ext cx="9906000" cy="3333598"/>
          </a:xfrm>
        </p:spPr>
      </p:pic>
      <p:sp>
        <p:nvSpPr>
          <p:cNvPr id="4" name="Slide Number Placeholder 3">
            <a:extLst>
              <a:ext uri="{FF2B5EF4-FFF2-40B4-BE49-F238E27FC236}">
                <a16:creationId xmlns:a16="http://schemas.microsoft.com/office/drawing/2014/main" id="{91CD2168-7065-4E8D-84DE-9CC65A648EE7}"/>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TextBox 7">
            <a:extLst>
              <a:ext uri="{FF2B5EF4-FFF2-40B4-BE49-F238E27FC236}">
                <a16:creationId xmlns:a16="http://schemas.microsoft.com/office/drawing/2014/main" id="{25D52976-4D23-42CC-8A66-B8A3B67BDF2A}"/>
              </a:ext>
            </a:extLst>
          </p:cNvPr>
          <p:cNvSpPr txBox="1"/>
          <p:nvPr/>
        </p:nvSpPr>
        <p:spPr>
          <a:xfrm>
            <a:off x="3008243" y="5605670"/>
            <a:ext cx="4426227"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Fig. 4. shows  spam email      </a:t>
            </a:r>
            <a:endParaRPr lang="en-US" dirty="0"/>
          </a:p>
        </p:txBody>
      </p:sp>
    </p:spTree>
    <p:extLst>
      <p:ext uri="{BB962C8B-B14F-4D97-AF65-F5344CB8AC3E}">
        <p14:creationId xmlns:p14="http://schemas.microsoft.com/office/powerpoint/2010/main" val="29861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05C-CD1E-4D6D-AAFF-2A5E29E587AF}"/>
              </a:ext>
            </a:extLst>
          </p:cNvPr>
          <p:cNvSpPr>
            <a:spLocks noGrp="1"/>
          </p:cNvSpPr>
          <p:nvPr>
            <p:ph type="title"/>
          </p:nvPr>
        </p:nvSpPr>
        <p:spPr/>
        <p:txBody>
          <a:bodyPr/>
          <a:lstStyle/>
          <a:p>
            <a:r>
              <a:rPr lang="en-US" cap="none" dirty="0">
                <a:solidFill>
                  <a:schemeClr val="bg1"/>
                </a:solidFill>
              </a:rPr>
              <a:t>                         </a:t>
            </a:r>
            <a:r>
              <a:rPr lang="en-US" u="sng" cap="none" dirty="0">
                <a:solidFill>
                  <a:schemeClr val="bg1"/>
                </a:solidFill>
              </a:rPr>
              <a:t>Conclusion </a:t>
            </a:r>
            <a:br>
              <a:rPr lang="en-US" u="sng" dirty="0">
                <a:solidFill>
                  <a:schemeClr val="bg1"/>
                </a:solidFill>
              </a:rPr>
            </a:br>
            <a:endParaRPr lang="en-US" u="sng" dirty="0"/>
          </a:p>
        </p:txBody>
      </p:sp>
      <p:sp>
        <p:nvSpPr>
          <p:cNvPr id="3" name="Content Placeholder 2">
            <a:extLst>
              <a:ext uri="{FF2B5EF4-FFF2-40B4-BE49-F238E27FC236}">
                <a16:creationId xmlns:a16="http://schemas.microsoft.com/office/drawing/2014/main" id="{31FB025A-3731-4B56-B8E7-03F0F96B5018}"/>
              </a:ext>
            </a:extLst>
          </p:cNvPr>
          <p:cNvSpPr>
            <a:spLocks noGrp="1"/>
          </p:cNvSpPr>
          <p:nvPr>
            <p:ph idx="1"/>
          </p:nvPr>
        </p:nvSpPr>
        <p:spPr/>
        <p:txBody>
          <a:bodyPr/>
          <a:lstStyle/>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Spam messages </a:t>
            </a:r>
            <a:r>
              <a:rPr lang="en-US" sz="2000" dirty="0">
                <a:solidFill>
                  <a:srgbClr val="000000"/>
                </a:solidFill>
                <a:latin typeface="Times New Roman" panose="02020603050405020304" pitchFamily="18" charset="0"/>
                <a:ea typeface="Times New Roman" panose="02020603050405020304" pitchFamily="18" charset="0"/>
              </a:rPr>
              <a:t>the end user clients receive in our daily lives. Spam emails are available nothing but an ad for any company, any kind of virus etc. It is easy for hackers to access our system using these spam emails. </a:t>
            </a:r>
            <a:r>
              <a:rPr lang="en-US" sz="2000" dirty="0">
                <a:solidFill>
                  <a:srgbClr val="000000"/>
                </a:solidFill>
                <a:effectLst/>
                <a:latin typeface="Times New Roman" panose="02020603050405020304" pitchFamily="18" charset="0"/>
                <a:ea typeface="Times New Roman" panose="02020603050405020304" pitchFamily="18" charset="0"/>
              </a:rPr>
              <a:t>Due to the increase in number of spam emails by the users, email spam has become one of the most demanding research topics. Various methods are used by different authors for spam email classification. We have used the concept of Naïve Bayes, Support Vector Machine, K-nearest Neighbor, Decision tree for spam email detection. The accuracy and precision percentage in the four methods have the less value, while in term of accuracy we can find that the Naïve Bayes and it shows a very satisfying performance among the other methods. </a:t>
            </a:r>
          </a:p>
          <a:p>
            <a:endParaRPr lang="en-US" dirty="0"/>
          </a:p>
        </p:txBody>
      </p:sp>
      <p:sp>
        <p:nvSpPr>
          <p:cNvPr id="4" name="Slide Number Placeholder 3">
            <a:extLst>
              <a:ext uri="{FF2B5EF4-FFF2-40B4-BE49-F238E27FC236}">
                <a16:creationId xmlns:a16="http://schemas.microsoft.com/office/drawing/2014/main" id="{4EB6D08D-5DF0-4788-8262-59167EB878C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1814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E734-2099-427E-856E-5428F1A3AC04}"/>
              </a:ext>
            </a:extLst>
          </p:cNvPr>
          <p:cNvSpPr>
            <a:spLocks noGrp="1"/>
          </p:cNvSpPr>
          <p:nvPr>
            <p:ph type="title"/>
          </p:nvPr>
        </p:nvSpPr>
        <p:spPr/>
        <p:txBody>
          <a:bodyPr/>
          <a:lstStyle/>
          <a:p>
            <a:r>
              <a:rPr lang="en-US" cap="none" dirty="0">
                <a:solidFill>
                  <a:schemeClr val="bg1"/>
                </a:solidFill>
              </a:rPr>
              <a:t>                       </a:t>
            </a:r>
            <a:r>
              <a:rPr lang="en-US" u="sng" cap="none" dirty="0">
                <a:solidFill>
                  <a:schemeClr val="bg1"/>
                </a:solidFill>
              </a:rPr>
              <a:t>Future Works</a:t>
            </a:r>
            <a:endParaRPr lang="en-US" u="sng" cap="none" dirty="0"/>
          </a:p>
        </p:txBody>
      </p:sp>
      <p:sp>
        <p:nvSpPr>
          <p:cNvPr id="3" name="Content Placeholder 2">
            <a:extLst>
              <a:ext uri="{FF2B5EF4-FFF2-40B4-BE49-F238E27FC236}">
                <a16:creationId xmlns:a16="http://schemas.microsoft.com/office/drawing/2014/main" id="{1BE0F850-168B-4CD8-854F-A9FB09E0FBD4}"/>
              </a:ext>
            </a:extLst>
          </p:cNvPr>
          <p:cNvSpPr>
            <a:spLocks noGrp="1"/>
          </p:cNvSpPr>
          <p:nvPr>
            <p:ph idx="1"/>
          </p:nvPr>
        </p:nvSpPr>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In future work, we plan to extend our study to explore the use of larger and more diverse datasets to improve the performance and robustness of our models. Additionally, we aim to explore deep learning approach for optimizing the efficiency and scalability of spam detection of email, which would involve exploring several new approaches to make the models faster and more reliable.</a:t>
            </a:r>
          </a:p>
        </p:txBody>
      </p:sp>
      <p:sp>
        <p:nvSpPr>
          <p:cNvPr id="4" name="Slide Number Placeholder 3">
            <a:extLst>
              <a:ext uri="{FF2B5EF4-FFF2-40B4-BE49-F238E27FC236}">
                <a16:creationId xmlns:a16="http://schemas.microsoft.com/office/drawing/2014/main" id="{8813B6A0-8A51-4C19-8D6A-ECC125C92230}"/>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97854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ACB2A2-B91D-4329-8630-142F15150A65}"/>
              </a:ext>
            </a:extLst>
          </p:cNvPr>
          <p:cNvSpPr>
            <a:spLocks noGrp="1"/>
          </p:cNvSpPr>
          <p:nvPr>
            <p:ph type="title"/>
          </p:nvPr>
        </p:nvSpPr>
        <p:spPr>
          <a:xfrm>
            <a:off x="1141413" y="618518"/>
            <a:ext cx="9905998" cy="5264756"/>
          </a:xfrm>
        </p:spPr>
        <p:txBody>
          <a:bodyPr>
            <a:normAutofit/>
          </a:bodyPr>
          <a:lstStyle/>
          <a:p>
            <a:r>
              <a:rPr lang="en-US" sz="6000" b="1" dirty="0">
                <a:latin typeface="Comic Sans MS" panose="030F0702030302020204" pitchFamily="66" charset="0"/>
              </a:rPr>
              <a:t>      </a:t>
            </a:r>
            <a:r>
              <a:rPr lang="en-US" sz="6000" b="1" dirty="0">
                <a:solidFill>
                  <a:schemeClr val="bg1"/>
                </a:solidFill>
                <a:latin typeface="Comic Sans MS" panose="030F0702030302020204" pitchFamily="66" charset="0"/>
              </a:rPr>
              <a:t>Thank You</a:t>
            </a:r>
          </a:p>
        </p:txBody>
      </p:sp>
      <p:sp>
        <p:nvSpPr>
          <p:cNvPr id="4" name="Slide Number Placeholder 3">
            <a:extLst>
              <a:ext uri="{FF2B5EF4-FFF2-40B4-BE49-F238E27FC236}">
                <a16:creationId xmlns:a16="http://schemas.microsoft.com/office/drawing/2014/main" id="{015E86E8-8D9F-4EE0-93B9-1AEB48BF14A4}"/>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6423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EF2D-B9BE-4B27-97EE-4CD3CEA53FFC}"/>
              </a:ext>
            </a:extLst>
          </p:cNvPr>
          <p:cNvSpPr>
            <a:spLocks noGrp="1"/>
          </p:cNvSpPr>
          <p:nvPr>
            <p:ph type="title"/>
          </p:nvPr>
        </p:nvSpPr>
        <p:spPr>
          <a:xfrm>
            <a:off x="1141413" y="618518"/>
            <a:ext cx="9905998" cy="1279784"/>
          </a:xfrm>
        </p:spPr>
        <p:txBody>
          <a:bodyPr>
            <a:normAutofit/>
          </a:bodyPr>
          <a:lstStyle/>
          <a:p>
            <a:r>
              <a:rPr lang="en-US" sz="3200" b="1" cap="none" dirty="0">
                <a:solidFill>
                  <a:schemeClr val="bg1"/>
                </a:solidFill>
                <a:latin typeface="Times New Roman" panose="02020603050405020304" pitchFamily="18" charset="0"/>
                <a:cs typeface="Times New Roman" panose="02020603050405020304" pitchFamily="18" charset="0"/>
              </a:rPr>
              <a:t>Outline of our Thesis</a:t>
            </a:r>
          </a:p>
        </p:txBody>
      </p:sp>
      <p:sp>
        <p:nvSpPr>
          <p:cNvPr id="3" name="Content Placeholder 2">
            <a:extLst>
              <a:ext uri="{FF2B5EF4-FFF2-40B4-BE49-F238E27FC236}">
                <a16:creationId xmlns:a16="http://schemas.microsoft.com/office/drawing/2014/main" id="{E7BD27A1-A6F3-4E44-8FD4-1C791443E1A0}"/>
              </a:ext>
            </a:extLst>
          </p:cNvPr>
          <p:cNvSpPr>
            <a:spLocks noGrp="1"/>
          </p:cNvSpPr>
          <p:nvPr>
            <p:ph idx="1"/>
          </p:nvPr>
        </p:nvSpPr>
        <p:spPr>
          <a:xfrm>
            <a:off x="1141412" y="1762540"/>
            <a:ext cx="9905999" cy="4837044"/>
          </a:xfrm>
        </p:spPr>
        <p:txBody>
          <a:bodyPr>
            <a:normAutofit lnSpcReduction="10000"/>
          </a:bodyPr>
          <a:lstStyle/>
          <a:p>
            <a:pPr>
              <a:buFont typeface="Wingdings" panose="05000000000000000000" pitchFamily="2" charset="2"/>
              <a:buChar char="q"/>
            </a:pPr>
            <a:r>
              <a:rPr lang="en-US" dirty="0">
                <a:solidFill>
                  <a:schemeClr val="bg1"/>
                </a:solidFill>
              </a:rPr>
              <a:t> Introduction</a:t>
            </a:r>
          </a:p>
          <a:p>
            <a:pPr>
              <a:buFont typeface="Wingdings" panose="05000000000000000000" pitchFamily="2" charset="2"/>
              <a:buChar char="q"/>
            </a:pPr>
            <a:r>
              <a:rPr lang="en-US" dirty="0">
                <a:solidFill>
                  <a:schemeClr val="bg1"/>
                </a:solidFill>
              </a:rPr>
              <a:t> Objectives</a:t>
            </a:r>
          </a:p>
          <a:p>
            <a:pPr>
              <a:buFont typeface="Wingdings" panose="05000000000000000000" pitchFamily="2" charset="2"/>
              <a:buChar char="q"/>
            </a:pPr>
            <a:r>
              <a:rPr lang="en-US" dirty="0">
                <a:solidFill>
                  <a:schemeClr val="bg1"/>
                </a:solidFill>
              </a:rPr>
              <a:t> Problem definition</a:t>
            </a:r>
          </a:p>
          <a:p>
            <a:pPr>
              <a:buFont typeface="Wingdings" panose="05000000000000000000" pitchFamily="2" charset="2"/>
              <a:buChar char="q"/>
            </a:pPr>
            <a:r>
              <a:rPr lang="en-US" dirty="0">
                <a:solidFill>
                  <a:schemeClr val="bg1"/>
                </a:solidFill>
              </a:rPr>
              <a:t> Language and Libraries</a:t>
            </a:r>
          </a:p>
          <a:p>
            <a:pPr>
              <a:buFont typeface="Wingdings" panose="05000000000000000000" pitchFamily="2" charset="2"/>
              <a:buChar char="q"/>
            </a:pPr>
            <a:r>
              <a:rPr lang="en-US" dirty="0">
                <a:solidFill>
                  <a:schemeClr val="bg1"/>
                </a:solidFill>
              </a:rPr>
              <a:t> Description of dataset</a:t>
            </a:r>
          </a:p>
          <a:p>
            <a:pPr>
              <a:buFont typeface="Wingdings" panose="05000000000000000000" pitchFamily="2" charset="2"/>
              <a:buChar char="q"/>
            </a:pPr>
            <a:r>
              <a:rPr lang="en-US" dirty="0">
                <a:solidFill>
                  <a:schemeClr val="bg1"/>
                </a:solidFill>
              </a:rPr>
              <a:t> Methodology</a:t>
            </a:r>
          </a:p>
          <a:p>
            <a:pPr>
              <a:buFont typeface="Wingdings" panose="05000000000000000000" pitchFamily="2" charset="2"/>
              <a:buChar char="q"/>
            </a:pPr>
            <a:r>
              <a:rPr lang="en-US" dirty="0">
                <a:solidFill>
                  <a:schemeClr val="bg1"/>
                </a:solidFill>
              </a:rPr>
              <a:t>Results and Discussion</a:t>
            </a:r>
          </a:p>
          <a:p>
            <a:pPr>
              <a:buFont typeface="Wingdings" panose="05000000000000000000" pitchFamily="2" charset="2"/>
              <a:buChar char="q"/>
            </a:pPr>
            <a:r>
              <a:rPr lang="en-US" dirty="0">
                <a:solidFill>
                  <a:schemeClr val="bg1"/>
                </a:solidFill>
              </a:rPr>
              <a:t> Conclusion </a:t>
            </a:r>
          </a:p>
          <a:p>
            <a:pPr>
              <a:buFont typeface="Wingdings" panose="05000000000000000000" pitchFamily="2" charset="2"/>
              <a:buChar char="q"/>
            </a:pPr>
            <a:r>
              <a:rPr lang="en-US" dirty="0">
                <a:solidFill>
                  <a:schemeClr val="bg1"/>
                </a:solidFill>
              </a:rPr>
              <a:t> Future works</a:t>
            </a:r>
          </a:p>
        </p:txBody>
      </p:sp>
      <p:sp>
        <p:nvSpPr>
          <p:cNvPr id="4" name="Slide Number Placeholder 3">
            <a:extLst>
              <a:ext uri="{FF2B5EF4-FFF2-40B4-BE49-F238E27FC236}">
                <a16:creationId xmlns:a16="http://schemas.microsoft.com/office/drawing/2014/main" id="{194140B6-5ED8-402E-9C42-3DBB1CC119A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07837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BE87-41E2-4766-BFB0-49AB26833AEE}"/>
              </a:ext>
            </a:extLst>
          </p:cNvPr>
          <p:cNvSpPr>
            <a:spLocks noGrp="1"/>
          </p:cNvSpPr>
          <p:nvPr>
            <p:ph type="title"/>
          </p:nvPr>
        </p:nvSpPr>
        <p:spPr/>
        <p:txBody>
          <a:bodyPr>
            <a:normAutofit/>
          </a:bodyPr>
          <a:lstStyle/>
          <a:p>
            <a:r>
              <a:rPr lang="en-US" sz="4000" b="1" cap="none" dirty="0">
                <a:solidFill>
                  <a:schemeClr val="bg1"/>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11ACA864-AA07-4D4C-9568-46EF857FC670}"/>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Content Placeholder 12">
            <a:extLst>
              <a:ext uri="{FF2B5EF4-FFF2-40B4-BE49-F238E27FC236}">
                <a16:creationId xmlns:a16="http://schemas.microsoft.com/office/drawing/2014/main" id="{B4F48F68-E275-4018-8A84-C3689D9EEBE6}"/>
              </a:ext>
            </a:extLst>
          </p:cNvPr>
          <p:cNvSpPr>
            <a:spLocks noGrp="1"/>
          </p:cNvSpPr>
          <p:nvPr>
            <p:ph idx="1"/>
          </p:nvPr>
        </p:nvSpPr>
        <p:spPr>
          <a:xfrm>
            <a:off x="1035394" y="1772408"/>
            <a:ext cx="9905999" cy="4467074"/>
          </a:xfrm>
        </p:spPr>
        <p:txBody>
          <a:bodyPr>
            <a:normAutofit fontScale="92500"/>
          </a:bodyPr>
          <a:lstStyle/>
          <a:p>
            <a:pPr algn="just"/>
            <a:r>
              <a:rPr lang="en-US" dirty="0">
                <a:solidFill>
                  <a:schemeClr val="bg1"/>
                </a:solidFill>
                <a:latin typeface="Times New Roman" panose="02020603050405020304" pitchFamily="18" charset="0"/>
                <a:cs typeface="Times New Roman" panose="02020603050405020304" pitchFamily="18"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the numerous recipients by email. Apart from being annoying, spam email can also pose a security threat to computer system. </a:t>
            </a:r>
          </a:p>
          <a:p>
            <a:pPr algn="just"/>
            <a:r>
              <a:rPr lang="en-US" dirty="0">
                <a:solidFill>
                  <a:schemeClr val="bg1"/>
                </a:solidFill>
                <a:latin typeface="Times New Roman" panose="02020603050405020304" pitchFamily="18" charset="0"/>
                <a:cs typeface="Times New Roman" panose="02020603050405020304" pitchFamily="18" charset="0"/>
              </a:rPr>
              <a:t>It is estimated  that s</a:t>
            </a:r>
            <a:r>
              <a:rPr lang="en-US" b="0" i="0" dirty="0">
                <a:solidFill>
                  <a:schemeClr val="bg1"/>
                </a:solidFill>
                <a:effectLst/>
                <a:latin typeface="Times New Roman" panose="02020603050405020304" pitchFamily="18" charset="0"/>
                <a:cs typeface="Times New Roman" panose="02020603050405020304" pitchFamily="18" charset="0"/>
              </a:rPr>
              <a:t>pam emails make up </a:t>
            </a:r>
            <a:r>
              <a:rPr lang="en-US" b="1" i="0" dirty="0">
                <a:solidFill>
                  <a:schemeClr val="bg1"/>
                </a:solidFill>
                <a:effectLst/>
                <a:latin typeface="Times New Roman" panose="02020603050405020304" pitchFamily="18" charset="0"/>
                <a:cs typeface="Times New Roman" panose="02020603050405020304" pitchFamily="18" charset="0"/>
              </a:rPr>
              <a:t>45% of all email sent globally</a:t>
            </a:r>
            <a:r>
              <a:rPr lang="en-US" b="0" i="0" dirty="0">
                <a:solidFill>
                  <a:schemeClr val="bg1"/>
                </a:solidFill>
                <a:effectLst/>
                <a:latin typeface="Times New Roman" panose="02020603050405020304" pitchFamily="18" charset="0"/>
                <a:cs typeface="Times New Roman" panose="02020603050405020304" pitchFamily="18" charset="0"/>
              </a:rPr>
              <a:t> with over </a:t>
            </a:r>
            <a:r>
              <a:rPr lang="en-US" b="1" i="0" dirty="0">
                <a:solidFill>
                  <a:schemeClr val="bg1"/>
                </a:solidFill>
                <a:effectLst/>
                <a:latin typeface="Times New Roman" panose="02020603050405020304" pitchFamily="18" charset="0"/>
                <a:cs typeface="Times New Roman" panose="02020603050405020304" pitchFamily="18" charset="0"/>
              </a:rPr>
              <a:t>150 billion spam emails sent daily</a:t>
            </a:r>
            <a:r>
              <a:rPr lang="en-US" b="0" i="0" dirty="0">
                <a:solidFill>
                  <a:schemeClr val="bg1"/>
                </a:solidFill>
                <a:effectLst/>
                <a:latin typeface="Times New Roman" panose="02020603050405020304" pitchFamily="18" charset="0"/>
                <a:cs typeface="Times New Roman" panose="02020603050405020304" pitchFamily="18" charset="0"/>
              </a:rPr>
              <a:t>. Approximately 36% of all spam emails were advertising, 26% were phishing attempts, and 2.5% were malware.</a:t>
            </a:r>
            <a:r>
              <a:rPr lang="en-US" dirty="0">
                <a:solidFill>
                  <a:schemeClr val="bg1"/>
                </a:solidFill>
                <a:latin typeface="Times New Roman" panose="02020603050405020304" pitchFamily="18" charset="0"/>
                <a:cs typeface="Times New Roman" panose="02020603050405020304" pitchFamily="18" charset="0"/>
              </a:rPr>
              <a:t> </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51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3F3-4A6F-4259-BCB6-7255DD6AC2D3}"/>
              </a:ext>
            </a:extLst>
          </p:cNvPr>
          <p:cNvSpPr>
            <a:spLocks noGrp="1"/>
          </p:cNvSpPr>
          <p:nvPr>
            <p:ph type="ctrTitle"/>
          </p:nvPr>
        </p:nvSpPr>
        <p:spPr/>
        <p:txBody>
          <a:bodyPr>
            <a:normAutofit/>
          </a:bodyPr>
          <a:lstStyle/>
          <a:p>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a:t>
            </a:r>
          </a:p>
        </p:txBody>
      </p:sp>
      <p:sp>
        <p:nvSpPr>
          <p:cNvPr id="24" name="Subtitle 23">
            <a:extLst>
              <a:ext uri="{FF2B5EF4-FFF2-40B4-BE49-F238E27FC236}">
                <a16:creationId xmlns:a16="http://schemas.microsoft.com/office/drawing/2014/main" id="{93F0856F-5533-4BA1-B1D6-F3D4C91B0F0F}"/>
              </a:ext>
            </a:extLst>
          </p:cNvPr>
          <p:cNvSpPr>
            <a:spLocks noGrp="1"/>
          </p:cNvSpPr>
          <p:nvPr>
            <p:ph type="subTitle" idx="1"/>
          </p:nvPr>
        </p:nvSpPr>
        <p:spPr>
          <a:xfrm>
            <a:off x="2005446" y="638979"/>
            <a:ext cx="8791575" cy="1655762"/>
          </a:xfrm>
        </p:spPr>
        <p:txBody>
          <a:bodyPr>
            <a:normAutofit fontScale="62500" lnSpcReduction="20000"/>
          </a:bodyPr>
          <a:lstStyle/>
          <a:p>
            <a:pPr algn="just"/>
            <a:r>
              <a:rPr lang="en-US" sz="2900" cap="none" dirty="0">
                <a:solidFill>
                  <a:schemeClr val="bg1"/>
                </a:solidFill>
                <a:latin typeface="Times New Roman" panose="02020603050405020304" pitchFamily="18" charset="0"/>
                <a:cs typeface="Times New Roman" panose="02020603050405020304" pitchFamily="18" charset="0"/>
              </a:rPr>
              <a:t>So, we need to identity which mail is ham or spam. Different machine learning algorithms have been used for the detection and classification of spam mails such as naïve bayes, support vector machines, k-nearest neighbor, decision tree etc. </a:t>
            </a:r>
          </a:p>
          <a:p>
            <a:pPr algn="just"/>
            <a:r>
              <a:rPr lang="en-US" sz="2900" cap="none" dirty="0">
                <a:solidFill>
                  <a:schemeClr val="bg1"/>
                </a:solidFill>
                <a:latin typeface="Times New Roman" panose="02020603050405020304" pitchFamily="18" charset="0"/>
                <a:cs typeface="Times New Roman" panose="02020603050405020304" pitchFamily="18" charset="0"/>
              </a:rPr>
              <a:t>In this project, we use machine learning classification algorithm (naïve bayes) to perform automatic spam filtering to use emails effectively.</a:t>
            </a:r>
          </a:p>
          <a:p>
            <a:pPr algn="just"/>
            <a:endParaRPr lang="en-US" sz="2400" cap="non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88BC5AB-E5A1-40A0-981E-57396A76DA0B}"/>
              </a:ext>
            </a:extLst>
          </p:cNvPr>
          <p:cNvSpPr>
            <a:spLocks noGrp="1"/>
          </p:cNvSpPr>
          <p:nvPr>
            <p:ph type="sldNum" sz="quarter" idx="12"/>
          </p:nvPr>
        </p:nvSpPr>
        <p:spPr>
          <a:xfrm>
            <a:off x="10667999" y="5853896"/>
            <a:ext cx="771089" cy="365125"/>
          </a:xfrm>
        </p:spPr>
        <p:txBody>
          <a:bodyPr/>
          <a:lstStyle/>
          <a:p>
            <a:fld id="{6D22F896-40B5-4ADD-8801-0D06FADFA095}" type="slidenum">
              <a:rPr lang="en-US" smtClean="0"/>
              <a:t>4</a:t>
            </a:fld>
            <a:endParaRPr lang="en-US" dirty="0"/>
          </a:p>
        </p:txBody>
      </p:sp>
      <p:pic>
        <p:nvPicPr>
          <p:cNvPr id="6" name="Content Placeholder 5">
            <a:extLst>
              <a:ext uri="{FF2B5EF4-FFF2-40B4-BE49-F238E27FC236}">
                <a16:creationId xmlns:a16="http://schemas.microsoft.com/office/drawing/2014/main" id="{A3C5F93F-070D-4699-A4D6-22C1C3963F06}"/>
              </a:ext>
            </a:extLst>
          </p:cNvPr>
          <p:cNvPicPr>
            <a:picLocks noGrp="1" noChangeAspect="1"/>
          </p:cNvPicPr>
          <p:nvPr>
            <p:ph idx="4294967295"/>
          </p:nvPr>
        </p:nvPicPr>
        <p:blipFill>
          <a:blip r:embed="rId2"/>
          <a:stretch>
            <a:fillRect/>
          </a:stretch>
        </p:blipFill>
        <p:spPr>
          <a:xfrm>
            <a:off x="1791493" y="3709365"/>
            <a:ext cx="1014413" cy="1014412"/>
          </a:xfrm>
        </p:spPr>
      </p:pic>
      <p:sp>
        <p:nvSpPr>
          <p:cNvPr id="7" name="Rectangle 6">
            <a:extLst>
              <a:ext uri="{FF2B5EF4-FFF2-40B4-BE49-F238E27FC236}">
                <a16:creationId xmlns:a16="http://schemas.microsoft.com/office/drawing/2014/main" id="{D400BC08-60FF-4A41-ACB1-E7FDF72519FB}"/>
              </a:ext>
            </a:extLst>
          </p:cNvPr>
          <p:cNvSpPr/>
          <p:nvPr/>
        </p:nvSpPr>
        <p:spPr>
          <a:xfrm>
            <a:off x="4152900" y="3558381"/>
            <a:ext cx="1854200" cy="1013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rial Narrow" panose="020B0606020202030204" pitchFamily="34" charset="0"/>
                <a:cs typeface="Times New Roman" panose="02020603050405020304" pitchFamily="18" charset="0"/>
              </a:rPr>
              <a:t>Machine Learning </a:t>
            </a:r>
          </a:p>
          <a:p>
            <a:pPr algn="ctr"/>
            <a:r>
              <a:rPr lang="en-US" b="1" dirty="0">
                <a:latin typeface="Arial Narrow" panose="020B0606020202030204" pitchFamily="34" charset="0"/>
                <a:cs typeface="Times New Roman" panose="02020603050405020304" pitchFamily="18" charset="0"/>
              </a:rPr>
              <a:t>Model</a:t>
            </a:r>
          </a:p>
        </p:txBody>
      </p:sp>
      <p:pic>
        <p:nvPicPr>
          <p:cNvPr id="11" name="Picture 10">
            <a:extLst>
              <a:ext uri="{FF2B5EF4-FFF2-40B4-BE49-F238E27FC236}">
                <a16:creationId xmlns:a16="http://schemas.microsoft.com/office/drawing/2014/main" id="{4C4820E3-84AE-4895-B574-295C232D820B}"/>
              </a:ext>
            </a:extLst>
          </p:cNvPr>
          <p:cNvPicPr>
            <a:picLocks noChangeAspect="1"/>
          </p:cNvPicPr>
          <p:nvPr/>
        </p:nvPicPr>
        <p:blipFill>
          <a:blip r:embed="rId3"/>
          <a:stretch>
            <a:fillRect/>
          </a:stretch>
        </p:blipFill>
        <p:spPr>
          <a:xfrm>
            <a:off x="7653966" y="4572000"/>
            <a:ext cx="1150899" cy="1013619"/>
          </a:xfrm>
          <a:prstGeom prst="rect">
            <a:avLst/>
          </a:prstGeom>
        </p:spPr>
      </p:pic>
      <p:sp>
        <p:nvSpPr>
          <p:cNvPr id="14" name="Arrow: Right 13">
            <a:extLst>
              <a:ext uri="{FF2B5EF4-FFF2-40B4-BE49-F238E27FC236}">
                <a16:creationId xmlns:a16="http://schemas.microsoft.com/office/drawing/2014/main" id="{29853C84-1F77-4ACD-A247-7D10DF19E8DA}"/>
              </a:ext>
            </a:extLst>
          </p:cNvPr>
          <p:cNvSpPr/>
          <p:nvPr/>
        </p:nvSpPr>
        <p:spPr>
          <a:xfrm flipV="1">
            <a:off x="2784475" y="4085508"/>
            <a:ext cx="1368425"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3D7AEE9-F7C5-4068-B75E-F973781B7375}"/>
              </a:ext>
            </a:extLst>
          </p:cNvPr>
          <p:cNvSpPr/>
          <p:nvPr/>
        </p:nvSpPr>
        <p:spPr>
          <a:xfrm rot="20212403">
            <a:off x="5949786" y="3857055"/>
            <a:ext cx="1649883"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1595A90-5A42-435F-BD9B-DCCAD514B144}"/>
              </a:ext>
            </a:extLst>
          </p:cNvPr>
          <p:cNvSpPr/>
          <p:nvPr/>
        </p:nvSpPr>
        <p:spPr>
          <a:xfrm rot="1782949" flipV="1">
            <a:off x="5894737" y="4700918"/>
            <a:ext cx="1881204"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DB52018-11A0-4F8F-8FBA-DEA84572A9BB}"/>
              </a:ext>
            </a:extLst>
          </p:cNvPr>
          <p:cNvSpPr txBox="1"/>
          <p:nvPr/>
        </p:nvSpPr>
        <p:spPr>
          <a:xfrm>
            <a:off x="7861300" y="4220169"/>
            <a:ext cx="914400" cy="369332"/>
          </a:xfrm>
          <a:prstGeom prst="rect">
            <a:avLst/>
          </a:prstGeom>
          <a:noFill/>
        </p:spPr>
        <p:txBody>
          <a:bodyPr wrap="square" rtlCol="0">
            <a:spAutoFit/>
          </a:bodyPr>
          <a:lstStyle/>
          <a:p>
            <a:r>
              <a:rPr lang="en-US" dirty="0">
                <a:solidFill>
                  <a:schemeClr val="bg1"/>
                </a:solidFill>
              </a:rPr>
              <a:t>Spam</a:t>
            </a:r>
          </a:p>
        </p:txBody>
      </p:sp>
      <p:pic>
        <p:nvPicPr>
          <p:cNvPr id="21" name="Picture 20">
            <a:extLst>
              <a:ext uri="{FF2B5EF4-FFF2-40B4-BE49-F238E27FC236}">
                <a16:creationId xmlns:a16="http://schemas.microsoft.com/office/drawing/2014/main" id="{994706B0-712C-4D07-9140-A517F91FC67E}"/>
              </a:ext>
            </a:extLst>
          </p:cNvPr>
          <p:cNvPicPr>
            <a:picLocks noChangeAspect="1"/>
          </p:cNvPicPr>
          <p:nvPr/>
        </p:nvPicPr>
        <p:blipFill>
          <a:blip r:embed="rId4"/>
          <a:stretch>
            <a:fillRect/>
          </a:stretch>
        </p:blipFill>
        <p:spPr>
          <a:xfrm>
            <a:off x="7542355" y="2770669"/>
            <a:ext cx="1186310" cy="1186310"/>
          </a:xfrm>
          <a:prstGeom prst="rect">
            <a:avLst/>
          </a:prstGeom>
        </p:spPr>
      </p:pic>
      <p:sp>
        <p:nvSpPr>
          <p:cNvPr id="22" name="TextBox 21">
            <a:extLst>
              <a:ext uri="{FF2B5EF4-FFF2-40B4-BE49-F238E27FC236}">
                <a16:creationId xmlns:a16="http://schemas.microsoft.com/office/drawing/2014/main" id="{70EEE040-A6F2-4A0A-8FD9-ADCC1BED3477}"/>
              </a:ext>
            </a:extLst>
          </p:cNvPr>
          <p:cNvSpPr txBox="1"/>
          <p:nvPr/>
        </p:nvSpPr>
        <p:spPr>
          <a:xfrm>
            <a:off x="7542355" y="2305313"/>
            <a:ext cx="1186310" cy="369332"/>
          </a:xfrm>
          <a:prstGeom prst="rect">
            <a:avLst/>
          </a:prstGeom>
          <a:noFill/>
        </p:spPr>
        <p:txBody>
          <a:bodyPr wrap="square" rtlCol="0">
            <a:spAutoFit/>
          </a:bodyPr>
          <a:lstStyle/>
          <a:p>
            <a:r>
              <a:rPr lang="en-US" dirty="0">
                <a:solidFill>
                  <a:schemeClr val="bg1"/>
                </a:solidFill>
              </a:rPr>
              <a:t>Not Spam</a:t>
            </a:r>
          </a:p>
        </p:txBody>
      </p:sp>
      <p:sp>
        <p:nvSpPr>
          <p:cNvPr id="23" name="TextBox 22">
            <a:extLst>
              <a:ext uri="{FF2B5EF4-FFF2-40B4-BE49-F238E27FC236}">
                <a16:creationId xmlns:a16="http://schemas.microsoft.com/office/drawing/2014/main" id="{7D4A5CC3-74C7-4CD1-8BAE-B03DB62AFBD3}"/>
              </a:ext>
            </a:extLst>
          </p:cNvPr>
          <p:cNvSpPr txBox="1"/>
          <p:nvPr/>
        </p:nvSpPr>
        <p:spPr>
          <a:xfrm>
            <a:off x="2277665" y="5544217"/>
            <a:ext cx="577149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Fig.1. Classification into Spam and non-spam</a:t>
            </a:r>
          </a:p>
        </p:txBody>
      </p:sp>
    </p:spTree>
    <p:extLst>
      <p:ext uri="{BB962C8B-B14F-4D97-AF65-F5344CB8AC3E}">
        <p14:creationId xmlns:p14="http://schemas.microsoft.com/office/powerpoint/2010/main" val="48416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DC8F-073D-46BD-94AD-0BD7EA2BF38C}"/>
              </a:ext>
            </a:extLst>
          </p:cNvPr>
          <p:cNvSpPr>
            <a:spLocks noGrp="1"/>
          </p:cNvSpPr>
          <p:nvPr>
            <p:ph type="title"/>
          </p:nvPr>
        </p:nvSpPr>
        <p:spPr/>
        <p:txBody>
          <a:bodyPr/>
          <a:lstStyle/>
          <a:p>
            <a:r>
              <a:rPr lang="en-US" cap="none" dirty="0">
                <a:solidFill>
                  <a:schemeClr val="bg1"/>
                </a:solidFill>
              </a:rPr>
              <a:t>Objectives</a:t>
            </a:r>
          </a:p>
        </p:txBody>
      </p:sp>
      <p:sp>
        <p:nvSpPr>
          <p:cNvPr id="3" name="Content Placeholder 2">
            <a:extLst>
              <a:ext uri="{FF2B5EF4-FFF2-40B4-BE49-F238E27FC236}">
                <a16:creationId xmlns:a16="http://schemas.microsoft.com/office/drawing/2014/main" id="{31AA03CE-AB4B-41D7-B720-4F435AA131EC}"/>
              </a:ext>
            </a:extLst>
          </p:cNvPr>
          <p:cNvSpPr>
            <a:spLocks noGrp="1"/>
          </p:cNvSpPr>
          <p:nvPr>
            <p:ph idx="1"/>
          </p:nvPr>
        </p:nvSpPr>
        <p:spPr/>
        <p:txBody>
          <a:bodyPr/>
          <a:lstStyle/>
          <a:p>
            <a:pPr lvl="0"/>
            <a:r>
              <a:rPr lang="en-US" dirty="0">
                <a:solidFill>
                  <a:schemeClr val="bg1"/>
                </a:solidFill>
                <a:latin typeface="Times New Roman" panose="02020603050405020304" pitchFamily="18" charset="0"/>
                <a:cs typeface="Times New Roman" panose="02020603050405020304" pitchFamily="18" charset="0"/>
              </a:rPr>
              <a:t> Effectively identify and filter out spam emails from user’s inboxes, thereby reducing the risk of users falling victim to phishing scams, malware, or other malicious activities associated with spam.</a:t>
            </a:r>
          </a:p>
          <a:p>
            <a:pPr lvl="0"/>
            <a:r>
              <a:rPr lang="en-US" dirty="0">
                <a:solidFill>
                  <a:schemeClr val="bg1"/>
                </a:solidFill>
                <a:latin typeface="Times New Roman" panose="02020603050405020304" pitchFamily="18" charset="0"/>
                <a:cs typeface="Times New Roman" panose="02020603050405020304" pitchFamily="18" charset="0"/>
              </a:rPr>
              <a:t>Develop a spam detection model with a high level of accuracy to minimize misclassifying legitimate emails as spam.</a:t>
            </a:r>
          </a:p>
          <a:p>
            <a:pPr lvl="0"/>
            <a:r>
              <a:rPr lang="en-US" dirty="0">
                <a:solidFill>
                  <a:schemeClr val="bg1"/>
                </a:solidFill>
                <a:latin typeface="Times New Roman" panose="02020603050405020304" pitchFamily="18" charset="0"/>
                <a:cs typeface="Times New Roman" panose="02020603050405020304" pitchFamily="18" charset="0"/>
              </a:rPr>
              <a:t>Also increase precision value to predict spam emails appropriately </a:t>
            </a:r>
          </a:p>
        </p:txBody>
      </p:sp>
      <p:sp>
        <p:nvSpPr>
          <p:cNvPr id="4" name="Slide Number Placeholder 3">
            <a:extLst>
              <a:ext uri="{FF2B5EF4-FFF2-40B4-BE49-F238E27FC236}">
                <a16:creationId xmlns:a16="http://schemas.microsoft.com/office/drawing/2014/main" id="{8EA9682F-433C-4774-9B68-8D9F8E43E561}"/>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2021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72AB-FF4B-4EC5-A8F2-87C9BA48128D}"/>
              </a:ext>
            </a:extLst>
          </p:cNvPr>
          <p:cNvSpPr>
            <a:spLocks noGrp="1"/>
          </p:cNvSpPr>
          <p:nvPr>
            <p:ph type="title"/>
          </p:nvPr>
        </p:nvSpPr>
        <p:spPr/>
        <p:txBody>
          <a:bodyPr/>
          <a:lstStyle/>
          <a:p>
            <a:r>
              <a:rPr lang="en-US" dirty="0"/>
              <a:t>                  </a:t>
            </a:r>
            <a:r>
              <a:rPr lang="en-US" b="1" cap="none" dirty="0">
                <a:solidFill>
                  <a:schemeClr val="bg1"/>
                </a:solidFill>
                <a:latin typeface="Times New Roman" panose="02020603050405020304" pitchFamily="18" charset="0"/>
                <a:cs typeface="Times New Roman" panose="02020603050405020304" pitchFamily="18" charset="0"/>
              </a:rPr>
              <a:t>Problem Definition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541AA8-0667-472E-99E7-5CD918FD9E06}"/>
              </a:ext>
            </a:extLst>
          </p:cNvPr>
          <p:cNvSpPr>
            <a:spLocks noGrp="1"/>
          </p:cNvSpPr>
          <p:nvPr>
            <p:ph idx="1"/>
          </p:nvPr>
        </p:nvSpPr>
        <p:spPr/>
        <p:txBody>
          <a:bodyPr/>
          <a:lstStyle/>
          <a:p>
            <a:r>
              <a:rPr lang="en-US" dirty="0">
                <a:solidFill>
                  <a:schemeClr val="bg1"/>
                </a:solidFill>
              </a:rPr>
              <a:t>Short message and email has grown into multi-billion dollars commercial industry.</a:t>
            </a:r>
          </a:p>
          <a:p>
            <a:r>
              <a:rPr lang="en-US" dirty="0">
                <a:solidFill>
                  <a:schemeClr val="bg1"/>
                </a:solidFill>
              </a:rPr>
              <a:t> SMS spam is still not as common as email spam.</a:t>
            </a:r>
          </a:p>
          <a:p>
            <a:r>
              <a:rPr lang="en-US" dirty="0">
                <a:solidFill>
                  <a:schemeClr val="bg1"/>
                </a:solidFill>
              </a:rPr>
              <a:t> </a:t>
            </a:r>
            <a:r>
              <a:rPr lang="en-US" b="0" i="0" dirty="0">
                <a:solidFill>
                  <a:schemeClr val="bg1"/>
                </a:solidFill>
                <a:effectLst/>
                <a:latin typeface="Google Sans"/>
              </a:rPr>
              <a:t>From 2020 to 2021, the global spam volume was the highest in July 2021, when 283 billion out of 336.41 billion emails were spam and it is increasing day by day</a:t>
            </a:r>
            <a:endParaRPr lang="en-US" dirty="0">
              <a:solidFill>
                <a:schemeClr val="bg1"/>
              </a:solidFill>
            </a:endParaRPr>
          </a:p>
        </p:txBody>
      </p:sp>
      <p:sp>
        <p:nvSpPr>
          <p:cNvPr id="4" name="Slide Number Placeholder 3">
            <a:extLst>
              <a:ext uri="{FF2B5EF4-FFF2-40B4-BE49-F238E27FC236}">
                <a16:creationId xmlns:a16="http://schemas.microsoft.com/office/drawing/2014/main" id="{65BC17A5-2F63-440A-8385-E37EA09A72A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76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C950-5F1F-4F6F-8A66-D96DDF965284}"/>
              </a:ext>
            </a:extLst>
          </p:cNvPr>
          <p:cNvSpPr>
            <a:spLocks noGrp="1"/>
          </p:cNvSpPr>
          <p:nvPr>
            <p:ph type="title"/>
          </p:nvPr>
        </p:nvSpPr>
        <p:spPr/>
        <p:txBody>
          <a:bodyPr/>
          <a:lstStyle/>
          <a:p>
            <a:r>
              <a:rPr lang="en-US" b="1" cap="none" dirty="0">
                <a:solidFill>
                  <a:schemeClr val="bg1"/>
                </a:solidFill>
                <a:latin typeface="Times New Roman" panose="02020603050405020304" pitchFamily="18" charset="0"/>
                <a:cs typeface="Times New Roman" panose="02020603050405020304" pitchFamily="18" charset="0"/>
              </a:rPr>
              <a:t>         Language And Libraries</a:t>
            </a:r>
          </a:p>
        </p:txBody>
      </p:sp>
      <p:sp>
        <p:nvSpPr>
          <p:cNvPr id="3" name="Content Placeholder 2">
            <a:extLst>
              <a:ext uri="{FF2B5EF4-FFF2-40B4-BE49-F238E27FC236}">
                <a16:creationId xmlns:a16="http://schemas.microsoft.com/office/drawing/2014/main" id="{BF505E37-7D63-401B-98DF-E01523ED116A}"/>
              </a:ext>
            </a:extLst>
          </p:cNvPr>
          <p:cNvSpPr>
            <a:spLocks noGrp="1"/>
          </p:cNvSpPr>
          <p:nvPr>
            <p:ph idx="1"/>
          </p:nvPr>
        </p:nvSpPr>
        <p:spPr>
          <a:xfrm>
            <a:off x="1141412" y="2249487"/>
            <a:ext cx="9905999" cy="3998912"/>
          </a:xfrm>
        </p:spPr>
        <p:txBody>
          <a:bodyPr>
            <a:normAutofit fontScale="85000" lnSpcReduction="20000"/>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        </a:t>
            </a:r>
          </a:p>
          <a:p>
            <a:pPr marL="0" indent="0">
              <a:buNone/>
            </a:pPr>
            <a:r>
              <a:rPr lang="en-US" b="1" u="sng" dirty="0">
                <a:solidFill>
                  <a:schemeClr val="bg1"/>
                </a:solidFill>
                <a:latin typeface="Times New Roman" panose="02020603050405020304" pitchFamily="18" charset="0"/>
                <a:cs typeface="Times New Roman" panose="02020603050405020304" pitchFamily="18" charset="0"/>
              </a:rPr>
              <a:t>Language:</a:t>
            </a: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Libraries:                                </a:t>
            </a:r>
          </a:p>
          <a:p>
            <a:pPr marL="0" indent="0">
              <a:buNone/>
            </a:pPr>
            <a:r>
              <a:rPr lang="en-US" dirty="0">
                <a:solidFill>
                  <a:schemeClr val="bg1"/>
                </a:solidFill>
                <a:latin typeface="Times New Roman" panose="02020603050405020304" pitchFamily="18" charset="0"/>
                <a:cs typeface="Times New Roman" panose="02020603050405020304" pitchFamily="18" charset="0"/>
              </a:rPr>
              <a:t>  1. Python                               1. Pandas           4. </a:t>
            </a:r>
            <a:r>
              <a:rPr lang="en-US" dirty="0" err="1">
                <a:solidFill>
                  <a:schemeClr val="bg1"/>
                </a:solidFill>
                <a:latin typeface="Times New Roman" panose="02020603050405020304" pitchFamily="18" charset="0"/>
                <a:cs typeface="Times New Roman" panose="02020603050405020304" pitchFamily="18" charset="0"/>
              </a:rPr>
              <a:t>Sklearn</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                                                 2. SMOTE        5. </a:t>
            </a:r>
            <a:r>
              <a:rPr lang="en-US" dirty="0" err="1">
                <a:solidFill>
                  <a:schemeClr val="bg1"/>
                </a:solidFill>
                <a:latin typeface="Times New Roman" panose="02020603050405020304" pitchFamily="18" charset="0"/>
                <a:cs typeface="Times New Roman" panose="02020603050405020304" pitchFamily="18" charset="0"/>
              </a:rPr>
              <a:t>Streamlit</a:t>
            </a:r>
            <a:r>
              <a:rPr lang="en-US"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b="1" u="sng" dirty="0">
                <a:solidFill>
                  <a:schemeClr val="bg1"/>
                </a:solidFill>
                <a:latin typeface="Times New Roman" panose="02020603050405020304" pitchFamily="18" charset="0"/>
                <a:cs typeface="Times New Roman" panose="02020603050405020304" pitchFamily="18" charset="0"/>
              </a:rPr>
              <a:t>Platform:</a:t>
            </a:r>
          </a:p>
          <a:p>
            <a:pPr marL="0" indent="0">
              <a:buNone/>
            </a:pPr>
            <a:r>
              <a:rPr lang="en-US" dirty="0">
                <a:solidFill>
                  <a:schemeClr val="bg1"/>
                </a:solidFill>
                <a:latin typeface="Times New Roman" panose="02020603050405020304" pitchFamily="18" charset="0"/>
                <a:cs typeface="Times New Roman" panose="02020603050405020304" pitchFamily="18" charset="0"/>
              </a:rPr>
              <a:t>VS Code</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A0D182-50E6-4FB1-A3B3-2832259D909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37070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8A76-0A14-4E98-BE0D-5F42331E7509}"/>
              </a:ext>
            </a:extLst>
          </p:cNvPr>
          <p:cNvSpPr>
            <a:spLocks noGrp="1"/>
          </p:cNvSpPr>
          <p:nvPr>
            <p:ph type="title"/>
          </p:nvPr>
        </p:nvSpPr>
        <p:spPr>
          <a:xfrm>
            <a:off x="1141412" y="327514"/>
            <a:ext cx="9905998" cy="1478570"/>
          </a:xfrm>
        </p:spPr>
        <p:txBody>
          <a:bodyPr/>
          <a:lstStyle/>
          <a:p>
            <a:r>
              <a:rPr lang="en-US" dirty="0"/>
              <a:t>                </a:t>
            </a:r>
            <a:r>
              <a:rPr lang="en-US" u="sng" cap="none" dirty="0">
                <a:solidFill>
                  <a:schemeClr val="bg1"/>
                </a:solidFill>
              </a:rPr>
              <a:t>Description Of Dataset</a:t>
            </a:r>
            <a:endParaRPr lang="en-US" u="sng" dirty="0"/>
          </a:p>
        </p:txBody>
      </p:sp>
      <p:sp>
        <p:nvSpPr>
          <p:cNvPr id="3" name="Content Placeholder 2">
            <a:extLst>
              <a:ext uri="{FF2B5EF4-FFF2-40B4-BE49-F238E27FC236}">
                <a16:creationId xmlns:a16="http://schemas.microsoft.com/office/drawing/2014/main" id="{45E49C24-DB6A-419E-999D-71A009504FA1}"/>
              </a:ext>
            </a:extLst>
          </p:cNvPr>
          <p:cNvSpPr>
            <a:spLocks noGrp="1"/>
          </p:cNvSpPr>
          <p:nvPr>
            <p:ph idx="1"/>
          </p:nvPr>
        </p:nvSpPr>
        <p:spPr>
          <a:xfrm>
            <a:off x="1141412" y="2073822"/>
            <a:ext cx="9905999" cy="3541714"/>
          </a:xfrm>
        </p:spPr>
        <p:txBody>
          <a:bodyPr/>
          <a:lstStyle/>
          <a:p>
            <a:pPr marL="0" indent="0">
              <a:buNone/>
            </a:pPr>
            <a:r>
              <a:rPr lang="en-US" dirty="0">
                <a:solidFill>
                  <a:schemeClr val="bg1"/>
                </a:solidFill>
              </a:rPr>
              <a:t>A data set is a collection of data that is used to train the model. A dataset acts an example to teach the machine learning algorithm how to make predictions. We collect our dataset from Kaggle that contains of 504 emails                                                                                     </a:t>
            </a:r>
          </a:p>
          <a:p>
            <a:pPr marL="0" indent="0">
              <a:buNone/>
            </a:pPr>
            <a:r>
              <a:rPr lang="en-US" dirty="0"/>
              <a:t>                                                                                                 </a:t>
            </a:r>
            <a:endParaRPr lang="en-US" dirty="0">
              <a:solidFill>
                <a:schemeClr val="bg1"/>
              </a:solidFill>
            </a:endParaRPr>
          </a:p>
        </p:txBody>
      </p:sp>
      <p:sp>
        <p:nvSpPr>
          <p:cNvPr id="4" name="Slide Number Placeholder 3">
            <a:extLst>
              <a:ext uri="{FF2B5EF4-FFF2-40B4-BE49-F238E27FC236}">
                <a16:creationId xmlns:a16="http://schemas.microsoft.com/office/drawing/2014/main" id="{125C210A-1BAE-4F7C-999C-7E2875B43742}"/>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TextBox 5">
            <a:extLst>
              <a:ext uri="{FF2B5EF4-FFF2-40B4-BE49-F238E27FC236}">
                <a16:creationId xmlns:a16="http://schemas.microsoft.com/office/drawing/2014/main" id="{8805C8D7-D1C5-4267-A6B5-95D7F3C95001}"/>
              </a:ext>
            </a:extLst>
          </p:cNvPr>
          <p:cNvSpPr txBox="1"/>
          <p:nvPr/>
        </p:nvSpPr>
        <p:spPr>
          <a:xfrm>
            <a:off x="4316846" y="5410851"/>
            <a:ext cx="4717774" cy="338554"/>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Table. Description of dataset</a:t>
            </a:r>
          </a:p>
        </p:txBody>
      </p:sp>
      <p:graphicFrame>
        <p:nvGraphicFramePr>
          <p:cNvPr id="5" name="Table 6">
            <a:extLst>
              <a:ext uri="{FF2B5EF4-FFF2-40B4-BE49-F238E27FC236}">
                <a16:creationId xmlns:a16="http://schemas.microsoft.com/office/drawing/2014/main" id="{64369761-CF35-417A-A475-2C71F496AE92}"/>
              </a:ext>
            </a:extLst>
          </p:cNvPr>
          <p:cNvGraphicFramePr>
            <a:graphicFrameLocks noGrp="1"/>
          </p:cNvGraphicFramePr>
          <p:nvPr>
            <p:extLst>
              <p:ext uri="{D42A27DB-BD31-4B8C-83A1-F6EECF244321}">
                <p14:modId xmlns:p14="http://schemas.microsoft.com/office/powerpoint/2010/main" val="2233797564"/>
              </p:ext>
            </p:extLst>
          </p:nvPr>
        </p:nvGraphicFramePr>
        <p:xfrm>
          <a:off x="1745397" y="422714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41279417"/>
                    </a:ext>
                  </a:extLst>
                </a:gridCol>
                <a:gridCol w="2709333">
                  <a:extLst>
                    <a:ext uri="{9D8B030D-6E8A-4147-A177-3AD203B41FA5}">
                      <a16:colId xmlns:a16="http://schemas.microsoft.com/office/drawing/2014/main" val="1798322048"/>
                    </a:ext>
                  </a:extLst>
                </a:gridCol>
                <a:gridCol w="2709333">
                  <a:extLst>
                    <a:ext uri="{9D8B030D-6E8A-4147-A177-3AD203B41FA5}">
                      <a16:colId xmlns:a16="http://schemas.microsoft.com/office/drawing/2014/main" val="600856619"/>
                    </a:ext>
                  </a:extLst>
                </a:gridCol>
              </a:tblGrid>
              <a:tr h="370840">
                <a:tc>
                  <a:txBody>
                    <a:bodyPr/>
                    <a:lstStyle/>
                    <a:p>
                      <a:r>
                        <a:rPr lang="en-US" dirty="0"/>
                        <a:t>          </a:t>
                      </a:r>
                      <a:r>
                        <a:rPr lang="en-US" dirty="0">
                          <a:solidFill>
                            <a:schemeClr val="bg1"/>
                          </a:solidFill>
                        </a:rPr>
                        <a:t>Number of data</a:t>
                      </a:r>
                    </a:p>
                  </a:txBody>
                  <a:tcPr/>
                </a:tc>
                <a:tc>
                  <a:txBody>
                    <a:bodyPr/>
                    <a:lstStyle/>
                    <a:p>
                      <a:r>
                        <a:rPr lang="en-US" dirty="0"/>
                        <a:t>            </a:t>
                      </a:r>
                      <a:r>
                        <a:rPr lang="en-US" dirty="0">
                          <a:solidFill>
                            <a:schemeClr val="bg1"/>
                          </a:solidFill>
                        </a:rPr>
                        <a:t>Ham</a:t>
                      </a:r>
                    </a:p>
                  </a:txBody>
                  <a:tcPr/>
                </a:tc>
                <a:tc>
                  <a:txBody>
                    <a:bodyPr/>
                    <a:lstStyle/>
                    <a:p>
                      <a:r>
                        <a:rPr lang="en-US" dirty="0"/>
                        <a:t>               </a:t>
                      </a:r>
                      <a:r>
                        <a:rPr lang="en-US" dirty="0">
                          <a:solidFill>
                            <a:schemeClr val="bg1"/>
                          </a:solidFill>
                        </a:rPr>
                        <a:t>Spam</a:t>
                      </a:r>
                    </a:p>
                  </a:txBody>
                  <a:tcPr/>
                </a:tc>
                <a:extLst>
                  <a:ext uri="{0D108BD9-81ED-4DB2-BD59-A6C34878D82A}">
                    <a16:rowId xmlns:a16="http://schemas.microsoft.com/office/drawing/2014/main" val="883579310"/>
                  </a:ext>
                </a:extLst>
              </a:tr>
              <a:tr h="370840">
                <a:tc>
                  <a:txBody>
                    <a:bodyPr/>
                    <a:lstStyle/>
                    <a:p>
                      <a:r>
                        <a:rPr lang="en-US" dirty="0"/>
                        <a:t>                504</a:t>
                      </a:r>
                    </a:p>
                  </a:txBody>
                  <a:tcPr/>
                </a:tc>
                <a:tc>
                  <a:txBody>
                    <a:bodyPr/>
                    <a:lstStyle/>
                    <a:p>
                      <a:r>
                        <a:rPr lang="en-US" dirty="0"/>
                        <a:t>              287</a:t>
                      </a:r>
                    </a:p>
                  </a:txBody>
                  <a:tcPr/>
                </a:tc>
                <a:tc>
                  <a:txBody>
                    <a:bodyPr/>
                    <a:lstStyle/>
                    <a:p>
                      <a:r>
                        <a:rPr lang="en-US" dirty="0"/>
                        <a:t>                217</a:t>
                      </a:r>
                    </a:p>
                  </a:txBody>
                  <a:tcPr/>
                </a:tc>
                <a:extLst>
                  <a:ext uri="{0D108BD9-81ED-4DB2-BD59-A6C34878D82A}">
                    <a16:rowId xmlns:a16="http://schemas.microsoft.com/office/drawing/2014/main" val="3654398719"/>
                  </a:ext>
                </a:extLst>
              </a:tr>
            </a:tbl>
          </a:graphicData>
        </a:graphic>
      </p:graphicFrame>
    </p:spTree>
    <p:extLst>
      <p:ext uri="{BB962C8B-B14F-4D97-AF65-F5344CB8AC3E}">
        <p14:creationId xmlns:p14="http://schemas.microsoft.com/office/powerpoint/2010/main" val="241413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8EE-C8B8-4F3E-BD7D-5976585A2215}"/>
              </a:ext>
            </a:extLst>
          </p:cNvPr>
          <p:cNvSpPr>
            <a:spLocks noGrp="1"/>
          </p:cNvSpPr>
          <p:nvPr>
            <p:ph type="title"/>
          </p:nvPr>
        </p:nvSpPr>
        <p:spPr>
          <a:xfrm>
            <a:off x="1326944" y="164701"/>
            <a:ext cx="9905998" cy="1478570"/>
          </a:xfrm>
        </p:spPr>
        <p:txBody>
          <a:bodyPr/>
          <a:lstStyle/>
          <a:p>
            <a:r>
              <a:rPr lang="en-US" dirty="0">
                <a:solidFill>
                  <a:schemeClr val="bg1"/>
                </a:solidFill>
              </a:rPr>
              <a:t>                  </a:t>
            </a:r>
            <a:endParaRPr lang="en-US" b="1" u="sng" dirty="0"/>
          </a:p>
        </p:txBody>
      </p:sp>
      <p:sp>
        <p:nvSpPr>
          <p:cNvPr id="4" name="Slide Number Placeholder 3">
            <a:extLst>
              <a:ext uri="{FF2B5EF4-FFF2-40B4-BE49-F238E27FC236}">
                <a16:creationId xmlns:a16="http://schemas.microsoft.com/office/drawing/2014/main" id="{9DE634A6-E324-4345-9B5B-6FB6F38E0CA6}"/>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a:extLst>
              <a:ext uri="{FF2B5EF4-FFF2-40B4-BE49-F238E27FC236}">
                <a16:creationId xmlns:a16="http://schemas.microsoft.com/office/drawing/2014/main" id="{9711198B-8004-4BDB-BFAE-99E678E64A6F}"/>
              </a:ext>
            </a:extLst>
          </p:cNvPr>
          <p:cNvSpPr txBox="1"/>
          <p:nvPr/>
        </p:nvSpPr>
        <p:spPr>
          <a:xfrm>
            <a:off x="3047999" y="6255627"/>
            <a:ext cx="5539410" cy="369332"/>
          </a:xfrm>
          <a:prstGeom prst="rect">
            <a:avLst/>
          </a:prstGeom>
          <a:noFill/>
        </p:spPr>
        <p:txBody>
          <a:bodyPr wrap="square" rtlCol="0">
            <a:spAutoFit/>
          </a:bodyPr>
          <a:lstStyle/>
          <a:p>
            <a:r>
              <a:rPr lang="en-US" dirty="0">
                <a:solidFill>
                  <a:schemeClr val="bg1"/>
                </a:solidFill>
              </a:rPr>
              <a:t>Fig. 1. </a:t>
            </a:r>
            <a:r>
              <a:rPr lang="en-US" sz="1800" dirty="0">
                <a:solidFill>
                  <a:srgbClr val="000000"/>
                </a:solidFill>
                <a:effectLst/>
                <a:latin typeface="Times New Roman" panose="02020603050405020304" pitchFamily="18" charset="0"/>
                <a:ea typeface="Times New Roman" panose="02020603050405020304" pitchFamily="18" charset="0"/>
              </a:rPr>
              <a:t>Block Diagram of System Architecture</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p:sp>
        <p:nvSpPr>
          <p:cNvPr id="5" name="Content Placeholder 4">
            <a:extLst>
              <a:ext uri="{FF2B5EF4-FFF2-40B4-BE49-F238E27FC236}">
                <a16:creationId xmlns:a16="http://schemas.microsoft.com/office/drawing/2014/main" id="{DD3D3BA1-3651-47C8-9C5D-B99ACCC55A28}"/>
              </a:ext>
            </a:extLst>
          </p:cNvPr>
          <p:cNvSpPr>
            <a:spLocks noGrp="1"/>
          </p:cNvSpPr>
          <p:nvPr>
            <p:ph idx="1"/>
          </p:nvPr>
        </p:nvSpPr>
        <p:spPr>
          <a:xfrm>
            <a:off x="573512" y="76400"/>
            <a:ext cx="10088353" cy="4306958"/>
          </a:xfrm>
        </p:spPr>
        <p:txBody>
          <a:bodyPr/>
          <a:lstStyle/>
          <a:p>
            <a:pPr marL="0" indent="0">
              <a:buNone/>
            </a:pPr>
            <a:r>
              <a:rPr lang="en-US" b="1" dirty="0">
                <a:solidFill>
                  <a:schemeClr val="bg1"/>
                </a:solidFill>
              </a:rPr>
              <a:t>                                         </a:t>
            </a:r>
            <a:r>
              <a:rPr lang="en-US" sz="4000" b="1" u="sng" dirty="0">
                <a:solidFill>
                  <a:schemeClr val="bg1"/>
                </a:solidFill>
              </a:rPr>
              <a:t>Methodology</a:t>
            </a:r>
          </a:p>
        </p:txBody>
      </p:sp>
      <p:sp>
        <p:nvSpPr>
          <p:cNvPr id="8" name="Rectangle 7">
            <a:extLst>
              <a:ext uri="{FF2B5EF4-FFF2-40B4-BE49-F238E27FC236}">
                <a16:creationId xmlns:a16="http://schemas.microsoft.com/office/drawing/2014/main" id="{1E292C9F-D421-415D-9D86-87598AD2CAA1}"/>
              </a:ext>
            </a:extLst>
          </p:cNvPr>
          <p:cNvSpPr/>
          <p:nvPr/>
        </p:nvSpPr>
        <p:spPr>
          <a:xfrm>
            <a:off x="4240696" y="1484243"/>
            <a:ext cx="2319130"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Set</a:t>
            </a:r>
          </a:p>
        </p:txBody>
      </p:sp>
      <p:sp>
        <p:nvSpPr>
          <p:cNvPr id="10" name="Rectangle 9">
            <a:extLst>
              <a:ext uri="{FF2B5EF4-FFF2-40B4-BE49-F238E27FC236}">
                <a16:creationId xmlns:a16="http://schemas.microsoft.com/office/drawing/2014/main" id="{3D2BA0D3-5A33-4C2D-AD7A-2C07D9E1B7B5}"/>
              </a:ext>
            </a:extLst>
          </p:cNvPr>
          <p:cNvSpPr/>
          <p:nvPr/>
        </p:nvSpPr>
        <p:spPr>
          <a:xfrm>
            <a:off x="4320207" y="5586991"/>
            <a:ext cx="2319130"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p>
        </p:txBody>
      </p:sp>
      <p:sp>
        <p:nvSpPr>
          <p:cNvPr id="11" name="Rectangle 10">
            <a:extLst>
              <a:ext uri="{FF2B5EF4-FFF2-40B4-BE49-F238E27FC236}">
                <a16:creationId xmlns:a16="http://schemas.microsoft.com/office/drawing/2014/main" id="{3C98DB29-0A75-4D9C-87CF-6F4AEA487798}"/>
              </a:ext>
            </a:extLst>
          </p:cNvPr>
          <p:cNvSpPr/>
          <p:nvPr/>
        </p:nvSpPr>
        <p:spPr>
          <a:xfrm>
            <a:off x="1292087" y="4551500"/>
            <a:ext cx="2319130"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Real-Time Input Data</a:t>
            </a:r>
          </a:p>
        </p:txBody>
      </p:sp>
      <p:sp>
        <p:nvSpPr>
          <p:cNvPr id="12" name="Rectangle 11">
            <a:extLst>
              <a:ext uri="{FF2B5EF4-FFF2-40B4-BE49-F238E27FC236}">
                <a16:creationId xmlns:a16="http://schemas.microsoft.com/office/drawing/2014/main" id="{905CD520-C37E-485B-ABAD-180B4255169F}"/>
              </a:ext>
            </a:extLst>
          </p:cNvPr>
          <p:cNvSpPr/>
          <p:nvPr/>
        </p:nvSpPr>
        <p:spPr>
          <a:xfrm>
            <a:off x="6094411" y="2567328"/>
            <a:ext cx="1525586"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Data</a:t>
            </a:r>
          </a:p>
        </p:txBody>
      </p:sp>
      <p:sp>
        <p:nvSpPr>
          <p:cNvPr id="13" name="Rectangle 12">
            <a:extLst>
              <a:ext uri="{FF2B5EF4-FFF2-40B4-BE49-F238E27FC236}">
                <a16:creationId xmlns:a16="http://schemas.microsoft.com/office/drawing/2014/main" id="{C859934B-1DEB-4D10-9F53-471185066AD9}"/>
              </a:ext>
            </a:extLst>
          </p:cNvPr>
          <p:cNvSpPr/>
          <p:nvPr/>
        </p:nvSpPr>
        <p:spPr>
          <a:xfrm>
            <a:off x="3167270" y="2551804"/>
            <a:ext cx="1603512"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Data </a:t>
            </a:r>
          </a:p>
        </p:txBody>
      </p:sp>
      <p:sp>
        <p:nvSpPr>
          <p:cNvPr id="15" name="Rectangle 14">
            <a:extLst>
              <a:ext uri="{FF2B5EF4-FFF2-40B4-BE49-F238E27FC236}">
                <a16:creationId xmlns:a16="http://schemas.microsoft.com/office/drawing/2014/main" id="{993B1534-CD9C-450C-9079-32D15D64C74F}"/>
              </a:ext>
            </a:extLst>
          </p:cNvPr>
          <p:cNvSpPr/>
          <p:nvPr/>
        </p:nvSpPr>
        <p:spPr>
          <a:xfrm>
            <a:off x="4320206" y="3472039"/>
            <a:ext cx="2504661"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sp>
        <p:nvSpPr>
          <p:cNvPr id="16" name="Rectangle 15">
            <a:extLst>
              <a:ext uri="{FF2B5EF4-FFF2-40B4-BE49-F238E27FC236}">
                <a16:creationId xmlns:a16="http://schemas.microsoft.com/office/drawing/2014/main" id="{59C9E023-EE48-4CC0-8A5A-3A12FB2FDDFD}"/>
              </a:ext>
            </a:extLst>
          </p:cNvPr>
          <p:cNvSpPr/>
          <p:nvPr/>
        </p:nvSpPr>
        <p:spPr>
          <a:xfrm>
            <a:off x="4292116" y="4555124"/>
            <a:ext cx="2319130" cy="526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a:t>
            </a:r>
          </a:p>
        </p:txBody>
      </p:sp>
      <p:cxnSp>
        <p:nvCxnSpPr>
          <p:cNvPr id="17" name="Straight Connector 16">
            <a:extLst>
              <a:ext uri="{FF2B5EF4-FFF2-40B4-BE49-F238E27FC236}">
                <a16:creationId xmlns:a16="http://schemas.microsoft.com/office/drawing/2014/main" id="{46E6AFFA-B594-421E-9BEF-3FCAB41185CA}"/>
              </a:ext>
            </a:extLst>
          </p:cNvPr>
          <p:cNvCxnSpPr>
            <a:cxnSpLocks/>
          </p:cNvCxnSpPr>
          <p:nvPr/>
        </p:nvCxnSpPr>
        <p:spPr>
          <a:xfrm>
            <a:off x="3776870" y="2229880"/>
            <a:ext cx="3273287"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7E1899E-5331-487A-A9D5-85C9777194C3}"/>
              </a:ext>
            </a:extLst>
          </p:cNvPr>
          <p:cNvCxnSpPr/>
          <p:nvPr/>
        </p:nvCxnSpPr>
        <p:spPr>
          <a:xfrm>
            <a:off x="3776870" y="2229880"/>
            <a:ext cx="0" cy="321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0C3075E-CB23-43D5-B195-A066F0068EC8}"/>
              </a:ext>
            </a:extLst>
          </p:cNvPr>
          <p:cNvCxnSpPr/>
          <p:nvPr/>
        </p:nvCxnSpPr>
        <p:spPr>
          <a:xfrm>
            <a:off x="7050157" y="2229880"/>
            <a:ext cx="0" cy="337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E005F47-077D-46F4-A77F-D20217D7C5C3}"/>
              </a:ext>
            </a:extLst>
          </p:cNvPr>
          <p:cNvCxnSpPr>
            <a:cxnSpLocks/>
            <a:stCxn id="8" idx="2"/>
          </p:cNvCxnSpPr>
          <p:nvPr/>
        </p:nvCxnSpPr>
        <p:spPr>
          <a:xfrm>
            <a:off x="5400261" y="2010377"/>
            <a:ext cx="0" cy="219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EB7CB51-7C64-47E7-AC5E-BB26ACFE6B71}"/>
              </a:ext>
            </a:extLst>
          </p:cNvPr>
          <p:cNvCxnSpPr/>
          <p:nvPr/>
        </p:nvCxnSpPr>
        <p:spPr>
          <a:xfrm>
            <a:off x="4572000" y="3077938"/>
            <a:ext cx="0" cy="414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4E1D372-330D-45B5-BE56-560A27594CA4}"/>
              </a:ext>
            </a:extLst>
          </p:cNvPr>
          <p:cNvCxnSpPr/>
          <p:nvPr/>
        </p:nvCxnSpPr>
        <p:spPr>
          <a:xfrm>
            <a:off x="6559826" y="3093462"/>
            <a:ext cx="0" cy="39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1A1338C-9F21-4FF9-9FE3-1E55B5C009F4}"/>
              </a:ext>
            </a:extLst>
          </p:cNvPr>
          <p:cNvCxnSpPr>
            <a:cxnSpLocks/>
            <a:stCxn id="15" idx="2"/>
          </p:cNvCxnSpPr>
          <p:nvPr/>
        </p:nvCxnSpPr>
        <p:spPr>
          <a:xfrm>
            <a:off x="5572537" y="3998173"/>
            <a:ext cx="0" cy="526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548630D-2DD0-4BDC-A85C-88DF2E98A201}"/>
              </a:ext>
            </a:extLst>
          </p:cNvPr>
          <p:cNvCxnSpPr>
            <a:cxnSpLocks/>
            <a:stCxn id="16" idx="2"/>
          </p:cNvCxnSpPr>
          <p:nvPr/>
        </p:nvCxnSpPr>
        <p:spPr>
          <a:xfrm>
            <a:off x="5451681" y="5081258"/>
            <a:ext cx="0" cy="505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B5B0C54-C732-4B0F-B370-7CE29EAE50DA}"/>
              </a:ext>
            </a:extLst>
          </p:cNvPr>
          <p:cNvCxnSpPr>
            <a:stCxn id="11" idx="3"/>
            <a:endCxn id="16" idx="1"/>
          </p:cNvCxnSpPr>
          <p:nvPr/>
        </p:nvCxnSpPr>
        <p:spPr>
          <a:xfrm>
            <a:off x="3611217" y="4814567"/>
            <a:ext cx="680899" cy="3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2077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740</TotalTime>
  <Words>1333</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Calibri</vt:lpstr>
      <vt:lpstr>Comic Sans MS</vt:lpstr>
      <vt:lpstr>Constantia</vt:lpstr>
      <vt:lpstr>Google Sans</vt:lpstr>
      <vt:lpstr>Times New Roman</vt:lpstr>
      <vt:lpstr>Tw Cen MT</vt:lpstr>
      <vt:lpstr>Wingdings</vt:lpstr>
      <vt:lpstr>Circuit</vt:lpstr>
      <vt:lpstr>            Presentation                   On   Email Spam Classification</vt:lpstr>
      <vt:lpstr>Outline of our Thesis</vt:lpstr>
      <vt:lpstr>Introduction</vt:lpstr>
      <vt:lpstr>                                                                                                         </vt:lpstr>
      <vt:lpstr>Objectives</vt:lpstr>
      <vt:lpstr>                  Problem Definition</vt:lpstr>
      <vt:lpstr>         Language And Libraries</vt:lpstr>
      <vt:lpstr>                Description Of Dataset</vt:lpstr>
      <vt:lpstr>                  </vt:lpstr>
      <vt:lpstr>Model building process: 1. Data Collection: To build our proposed model 1st we collect our dataset from Kaggle that contains 5575 lines. 2. Data cleaning: In this part, we check missing values and then duplicate values. If we find any duplicate value then remove it.  3. Data preprocessing:  i Tokenization  ii. Remove special characters  iii. Remove stop words  iv.  Stemming   4. Feature extraction and selection: Feature extraction reduces the number of redundant data without losing vital information. The features can be extracted based on the weight and frequency measure of words from texts. Count Vectorization is Applied To Extract The Most Important Features.  </vt:lpstr>
      <vt:lpstr>5. Model selection: There are many machine learning algorithms are used for spam email classification such as naïve bayes, support vector machine, decision tree, logistic regression, k-nearest neighbor etc. Naïve bayes : It is based on the bayes theorem, which is at the core of the classifier’s functionality. In our model we used multinominal naive bayes. It is commonly utilized for document classification tasks, where the goal is to determine if a document belongs to a specific category such as sports, politics, or technology. Support vector machine : A SVM is a supervised machine learning algorithm that can be used for classification or regression problems. It works by finding the optimal hyperplane that separates the data points of different classes with the maximum margin. K-nearest neighbor (K-NN) : It is considered an example-based classifier, that means that the training documents are used for comparison rather than an explicit category representation, such as the category profiles used by other classifiers. As such, there is no real training phase.</vt:lpstr>
      <vt:lpstr>Decision tree : It is a collection of well defined questions about test record attributes. Each time we get an answer, a follow up question is raised until a decision is not made on the record. The decision tree based algorithms goal is used to predict a target variable’s value on a given set of input values. This algorithm uses a tree structure to solve classification and regression problems.   Here the model selection step is covered  by find out accuracy and precision. Here naïve bayes provide highest precision as well as satisfying accuracy so that is why we select naïve bayes algorithm to build our model. </vt:lpstr>
      <vt:lpstr>Results And Discussion This is our web application. Here we enter an email and it detect this email and also shows either it is spam or ham.   </vt:lpstr>
      <vt:lpstr>Here we enter an email and this web application shows that it is a spam email.</vt:lpstr>
      <vt:lpstr>This figure shows that this is a ham mail.</vt:lpstr>
      <vt:lpstr>                         Conclusion  </vt:lpstr>
      <vt:lpstr>                       Future Works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Spam Email Classification</dc:title>
  <dc:creator>Hasi Roy</dc:creator>
  <cp:lastModifiedBy>Hasi Roy</cp:lastModifiedBy>
  <cp:revision>15</cp:revision>
  <dcterms:created xsi:type="dcterms:W3CDTF">2024-02-16T07:03:23Z</dcterms:created>
  <dcterms:modified xsi:type="dcterms:W3CDTF">2024-09-20T13:28:17Z</dcterms:modified>
</cp:coreProperties>
</file>