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92" r:id="rId8"/>
    <p:sldId id="289" r:id="rId9"/>
    <p:sldId id="265" r:id="rId10"/>
    <p:sldId id="267" r:id="rId11"/>
    <p:sldId id="268" r:id="rId12"/>
    <p:sldId id="280" r:id="rId13"/>
    <p:sldId id="281" r:id="rId14"/>
    <p:sldId id="282" r:id="rId15"/>
    <p:sldId id="288" r:id="rId16"/>
    <p:sldId id="283" r:id="rId17"/>
    <p:sldId id="286" r:id="rId18"/>
    <p:sldId id="293" r:id="rId19"/>
    <p:sldId id="270" r:id="rId20"/>
    <p:sldId id="276" r:id="rId21"/>
    <p:sldId id="277" r:id="rId22"/>
    <p:sldId id="278" r:id="rId23"/>
    <p:sldId id="279" r:id="rId24"/>
    <p:sldId id="290" r:id="rId25"/>
    <p:sldId id="291" r:id="rId26"/>
    <p:sldId id="271" r:id="rId27"/>
    <p:sldId id="272"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1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9415D-40CD-CB36-1A2F-44280A0D21CE}" v="1834" dt="2024-09-25T12:56:01.700"/>
    <p1510:client id="{24B49C4A-EBAC-79CE-67F6-256695AF7858}" v="436" dt="2024-09-26T19:55:53.642"/>
    <p1510:client id="{4825C383-057B-B316-900B-52308983FA43}" v="157" dt="2024-09-25T07:53:12.900"/>
    <p1510:client id="{BFB236EA-F4FA-C760-6E7E-E60FD65B75E1}" v="640" dt="2024-09-26T06:11:02.735"/>
    <p1510:client id="{C81CFB7C-888B-4E84-B013-926AE4B4AF8C}" v="1569" dt="2024-09-26T17:43:11.570"/>
    <p1510:client id="{F917053F-2E33-BB6E-BD4B-30788BCEA6A7}" v="2049" dt="2024-09-27T07:00:30.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796A94-12E4-4731-A72B-0E2FD2A753C9}" type="doc">
      <dgm:prSet loTypeId="urn:microsoft.com/office/officeart/2005/8/layout/hierarchy1" loCatId="hierarchy" qsTypeId="urn:microsoft.com/office/officeart/2005/8/quickstyle/simple2" qsCatId="simple" csTypeId="urn:microsoft.com/office/officeart/2005/8/colors/accent6_2" csCatId="accent6" phldr="1"/>
      <dgm:spPr/>
      <dgm:t>
        <a:bodyPr/>
        <a:lstStyle/>
        <a:p>
          <a:endParaRPr lang="en-US"/>
        </a:p>
      </dgm:t>
    </dgm:pt>
    <dgm:pt modelId="{038CAF99-5700-4733-AC4B-47FA4908DC4D}">
      <dgm:prSet/>
      <dgm:spPr/>
      <dgm:t>
        <a:bodyPr/>
        <a:lstStyle/>
        <a:p>
          <a:r>
            <a:rPr lang="en-US"/>
            <a:t>The core problem is the necessity for accurate and prompt prediction of potato leaf diseases, especially early blight and late blight.</a:t>
          </a:r>
        </a:p>
      </dgm:t>
    </dgm:pt>
    <dgm:pt modelId="{38D05C9E-F432-4D9C-AEA4-E6C946E6E76A}" type="parTrans" cxnId="{3784AB18-257C-4D92-A6EB-371E856D8DEC}">
      <dgm:prSet/>
      <dgm:spPr/>
      <dgm:t>
        <a:bodyPr/>
        <a:lstStyle/>
        <a:p>
          <a:endParaRPr lang="en-US"/>
        </a:p>
      </dgm:t>
    </dgm:pt>
    <dgm:pt modelId="{C46DBD15-741F-4E59-86FB-3E90056696A0}" type="sibTrans" cxnId="{3784AB18-257C-4D92-A6EB-371E856D8DEC}">
      <dgm:prSet/>
      <dgm:spPr/>
      <dgm:t>
        <a:bodyPr/>
        <a:lstStyle/>
        <a:p>
          <a:endParaRPr lang="en-US"/>
        </a:p>
      </dgm:t>
    </dgm:pt>
    <dgm:pt modelId="{AB7C0E1F-1DA0-47BE-928A-89493F0A45BD}">
      <dgm:prSet/>
      <dgm:spPr/>
      <dgm:t>
        <a:bodyPr/>
        <a:lstStyle/>
        <a:p>
          <a:r>
            <a:rPr lang="en-US"/>
            <a:t>Different diseases often display similar visual symptoms, making it hard to differentiate between them. The study aims to fill this gap by proposing a modified dataset and utilizing various models to enhance accuracy, providing a more reliable tool for farmers and agricultural stakeholders.</a:t>
          </a:r>
        </a:p>
      </dgm:t>
    </dgm:pt>
    <dgm:pt modelId="{C3A0CAA9-8798-4356-A068-E897DF333BE0}" type="parTrans" cxnId="{593DB455-76F1-48ED-A54B-346A27DCF4FD}">
      <dgm:prSet/>
      <dgm:spPr/>
      <dgm:t>
        <a:bodyPr/>
        <a:lstStyle/>
        <a:p>
          <a:endParaRPr lang="en-US"/>
        </a:p>
      </dgm:t>
    </dgm:pt>
    <dgm:pt modelId="{BBF067FB-6E9C-4CD0-AA44-1723148DFBF0}" type="sibTrans" cxnId="{593DB455-76F1-48ED-A54B-346A27DCF4FD}">
      <dgm:prSet/>
      <dgm:spPr/>
      <dgm:t>
        <a:bodyPr/>
        <a:lstStyle/>
        <a:p>
          <a:endParaRPr lang="en-US"/>
        </a:p>
      </dgm:t>
    </dgm:pt>
    <dgm:pt modelId="{E6B0E52F-B830-4AFC-9D94-D81A4635D18B}" type="pres">
      <dgm:prSet presAssocID="{1A796A94-12E4-4731-A72B-0E2FD2A753C9}" presName="hierChild1" presStyleCnt="0">
        <dgm:presLayoutVars>
          <dgm:chPref val="1"/>
          <dgm:dir/>
          <dgm:animOne val="branch"/>
          <dgm:animLvl val="lvl"/>
          <dgm:resizeHandles/>
        </dgm:presLayoutVars>
      </dgm:prSet>
      <dgm:spPr/>
    </dgm:pt>
    <dgm:pt modelId="{CD6C433D-5575-41E7-A4D6-F2B2412CAB52}" type="pres">
      <dgm:prSet presAssocID="{038CAF99-5700-4733-AC4B-47FA4908DC4D}" presName="hierRoot1" presStyleCnt="0"/>
      <dgm:spPr/>
    </dgm:pt>
    <dgm:pt modelId="{69AE346F-CFA7-461C-A371-303490036D55}" type="pres">
      <dgm:prSet presAssocID="{038CAF99-5700-4733-AC4B-47FA4908DC4D}" presName="composite" presStyleCnt="0"/>
      <dgm:spPr/>
    </dgm:pt>
    <dgm:pt modelId="{AE8EF491-4538-49A9-B92B-5A31087DD23C}" type="pres">
      <dgm:prSet presAssocID="{038CAF99-5700-4733-AC4B-47FA4908DC4D}" presName="background" presStyleLbl="node0" presStyleIdx="0" presStyleCnt="2"/>
      <dgm:spPr/>
    </dgm:pt>
    <dgm:pt modelId="{3DD43F9F-3C0E-436A-ABAB-6B7A97A5A5DC}" type="pres">
      <dgm:prSet presAssocID="{038CAF99-5700-4733-AC4B-47FA4908DC4D}" presName="text" presStyleLbl="fgAcc0" presStyleIdx="0" presStyleCnt="2">
        <dgm:presLayoutVars>
          <dgm:chPref val="3"/>
        </dgm:presLayoutVars>
      </dgm:prSet>
      <dgm:spPr/>
    </dgm:pt>
    <dgm:pt modelId="{A38C4F4D-3334-4BD4-BAA3-68E234DC72BE}" type="pres">
      <dgm:prSet presAssocID="{038CAF99-5700-4733-AC4B-47FA4908DC4D}" presName="hierChild2" presStyleCnt="0"/>
      <dgm:spPr/>
    </dgm:pt>
    <dgm:pt modelId="{88778B9E-439B-4DDB-A3DA-F16CAD412BD2}" type="pres">
      <dgm:prSet presAssocID="{AB7C0E1F-1DA0-47BE-928A-89493F0A45BD}" presName="hierRoot1" presStyleCnt="0"/>
      <dgm:spPr/>
    </dgm:pt>
    <dgm:pt modelId="{8BEA3164-FA5B-4968-A4CC-C9C2A8603A6C}" type="pres">
      <dgm:prSet presAssocID="{AB7C0E1F-1DA0-47BE-928A-89493F0A45BD}" presName="composite" presStyleCnt="0"/>
      <dgm:spPr/>
    </dgm:pt>
    <dgm:pt modelId="{96FD2492-2390-48BA-8F9F-951368A8A224}" type="pres">
      <dgm:prSet presAssocID="{AB7C0E1F-1DA0-47BE-928A-89493F0A45BD}" presName="background" presStyleLbl="node0" presStyleIdx="1" presStyleCnt="2"/>
      <dgm:spPr/>
    </dgm:pt>
    <dgm:pt modelId="{44C75E92-31AA-48E1-9F7C-10AEAD5A97D2}" type="pres">
      <dgm:prSet presAssocID="{AB7C0E1F-1DA0-47BE-928A-89493F0A45BD}" presName="text" presStyleLbl="fgAcc0" presStyleIdx="1" presStyleCnt="2">
        <dgm:presLayoutVars>
          <dgm:chPref val="3"/>
        </dgm:presLayoutVars>
      </dgm:prSet>
      <dgm:spPr/>
    </dgm:pt>
    <dgm:pt modelId="{6C17F735-5D63-4812-9AA7-5FB10273AD83}" type="pres">
      <dgm:prSet presAssocID="{AB7C0E1F-1DA0-47BE-928A-89493F0A45BD}" presName="hierChild2" presStyleCnt="0"/>
      <dgm:spPr/>
    </dgm:pt>
  </dgm:ptLst>
  <dgm:cxnLst>
    <dgm:cxn modelId="{3784AB18-257C-4D92-A6EB-371E856D8DEC}" srcId="{1A796A94-12E4-4731-A72B-0E2FD2A753C9}" destId="{038CAF99-5700-4733-AC4B-47FA4908DC4D}" srcOrd="0" destOrd="0" parTransId="{38D05C9E-F432-4D9C-AEA4-E6C946E6E76A}" sibTransId="{C46DBD15-741F-4E59-86FB-3E90056696A0}"/>
    <dgm:cxn modelId="{273C4E3B-D3A1-4FAF-91D6-0E777D7AB4E0}" type="presOf" srcId="{AB7C0E1F-1DA0-47BE-928A-89493F0A45BD}" destId="{44C75E92-31AA-48E1-9F7C-10AEAD5A97D2}" srcOrd="0" destOrd="0" presId="urn:microsoft.com/office/officeart/2005/8/layout/hierarchy1"/>
    <dgm:cxn modelId="{593DB455-76F1-48ED-A54B-346A27DCF4FD}" srcId="{1A796A94-12E4-4731-A72B-0E2FD2A753C9}" destId="{AB7C0E1F-1DA0-47BE-928A-89493F0A45BD}" srcOrd="1" destOrd="0" parTransId="{C3A0CAA9-8798-4356-A068-E897DF333BE0}" sibTransId="{BBF067FB-6E9C-4CD0-AA44-1723148DFBF0}"/>
    <dgm:cxn modelId="{B43FFD58-1C09-44A3-9B03-B4188D750EA5}" type="presOf" srcId="{038CAF99-5700-4733-AC4B-47FA4908DC4D}" destId="{3DD43F9F-3C0E-436A-ABAB-6B7A97A5A5DC}" srcOrd="0" destOrd="0" presId="urn:microsoft.com/office/officeart/2005/8/layout/hierarchy1"/>
    <dgm:cxn modelId="{5EA2E1DB-23C1-4D29-990C-DBADDF56E38B}" type="presOf" srcId="{1A796A94-12E4-4731-A72B-0E2FD2A753C9}" destId="{E6B0E52F-B830-4AFC-9D94-D81A4635D18B}" srcOrd="0" destOrd="0" presId="urn:microsoft.com/office/officeart/2005/8/layout/hierarchy1"/>
    <dgm:cxn modelId="{45502A58-B6D8-4FF2-AFF4-B8566FBC0D70}" type="presParOf" srcId="{E6B0E52F-B830-4AFC-9D94-D81A4635D18B}" destId="{CD6C433D-5575-41E7-A4D6-F2B2412CAB52}" srcOrd="0" destOrd="0" presId="urn:microsoft.com/office/officeart/2005/8/layout/hierarchy1"/>
    <dgm:cxn modelId="{3C36565F-7431-4B7B-9386-80DF366E07AE}" type="presParOf" srcId="{CD6C433D-5575-41E7-A4D6-F2B2412CAB52}" destId="{69AE346F-CFA7-461C-A371-303490036D55}" srcOrd="0" destOrd="0" presId="urn:microsoft.com/office/officeart/2005/8/layout/hierarchy1"/>
    <dgm:cxn modelId="{CFC46A92-36FE-4A6A-B6A4-624374EB739A}" type="presParOf" srcId="{69AE346F-CFA7-461C-A371-303490036D55}" destId="{AE8EF491-4538-49A9-B92B-5A31087DD23C}" srcOrd="0" destOrd="0" presId="urn:microsoft.com/office/officeart/2005/8/layout/hierarchy1"/>
    <dgm:cxn modelId="{A19C7285-81BA-4D04-B5E2-29A3E4CA7CD9}" type="presParOf" srcId="{69AE346F-CFA7-461C-A371-303490036D55}" destId="{3DD43F9F-3C0E-436A-ABAB-6B7A97A5A5DC}" srcOrd="1" destOrd="0" presId="urn:microsoft.com/office/officeart/2005/8/layout/hierarchy1"/>
    <dgm:cxn modelId="{B6712C14-FE20-4836-BEE9-425CB4D69B78}" type="presParOf" srcId="{CD6C433D-5575-41E7-A4D6-F2B2412CAB52}" destId="{A38C4F4D-3334-4BD4-BAA3-68E234DC72BE}" srcOrd="1" destOrd="0" presId="urn:microsoft.com/office/officeart/2005/8/layout/hierarchy1"/>
    <dgm:cxn modelId="{8EA411A5-F928-43FA-9FAC-6669B86F5EFD}" type="presParOf" srcId="{E6B0E52F-B830-4AFC-9D94-D81A4635D18B}" destId="{88778B9E-439B-4DDB-A3DA-F16CAD412BD2}" srcOrd="1" destOrd="0" presId="urn:microsoft.com/office/officeart/2005/8/layout/hierarchy1"/>
    <dgm:cxn modelId="{7B26831D-920D-429B-867F-C0E0741AE914}" type="presParOf" srcId="{88778B9E-439B-4DDB-A3DA-F16CAD412BD2}" destId="{8BEA3164-FA5B-4968-A4CC-C9C2A8603A6C}" srcOrd="0" destOrd="0" presId="urn:microsoft.com/office/officeart/2005/8/layout/hierarchy1"/>
    <dgm:cxn modelId="{5BA66987-75A6-489E-AB79-A8E74D0DA29F}" type="presParOf" srcId="{8BEA3164-FA5B-4968-A4CC-C9C2A8603A6C}" destId="{96FD2492-2390-48BA-8F9F-951368A8A224}" srcOrd="0" destOrd="0" presId="urn:microsoft.com/office/officeart/2005/8/layout/hierarchy1"/>
    <dgm:cxn modelId="{73373265-E43B-4B3E-ADFA-15EF5990EC32}" type="presParOf" srcId="{8BEA3164-FA5B-4968-A4CC-C9C2A8603A6C}" destId="{44C75E92-31AA-48E1-9F7C-10AEAD5A97D2}" srcOrd="1" destOrd="0" presId="urn:microsoft.com/office/officeart/2005/8/layout/hierarchy1"/>
    <dgm:cxn modelId="{D9F50979-72CB-4C7C-9F94-24A8ADA9D20A}" type="presParOf" srcId="{88778B9E-439B-4DDB-A3DA-F16CAD412BD2}" destId="{6C17F735-5D63-4812-9AA7-5FB10273AD8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D71159-59C6-4E28-B761-7127AE63FB0C}"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A7EDB287-00A3-43EE-AB9E-82AB8554FFFC}">
      <dgm:prSet/>
      <dgm:spPr/>
      <dgm:t>
        <a:bodyPr/>
        <a:lstStyle/>
        <a:p>
          <a:r>
            <a:rPr lang="en-US"/>
            <a:t>To accurately identify and classify various potato leaf diseases (e.g., late blight, early blight) at an early stage using deep learning models. </a:t>
          </a:r>
        </a:p>
      </dgm:t>
    </dgm:pt>
    <dgm:pt modelId="{39FD0A47-20CC-423A-99C8-2C49705F1697}" type="parTrans" cxnId="{3FE4B31B-283B-45D5-A994-5880322999C3}">
      <dgm:prSet/>
      <dgm:spPr/>
      <dgm:t>
        <a:bodyPr/>
        <a:lstStyle/>
        <a:p>
          <a:endParaRPr lang="en-US"/>
        </a:p>
      </dgm:t>
    </dgm:pt>
    <dgm:pt modelId="{67AAAA41-79FF-40F4-93A9-06EBBC8AD520}" type="sibTrans" cxnId="{3FE4B31B-283B-45D5-A994-5880322999C3}">
      <dgm:prSet/>
      <dgm:spPr/>
      <dgm:t>
        <a:bodyPr/>
        <a:lstStyle/>
        <a:p>
          <a:endParaRPr lang="en-US"/>
        </a:p>
      </dgm:t>
    </dgm:pt>
    <dgm:pt modelId="{DE46CD37-EA6C-4A8D-92C4-658237B64080}">
      <dgm:prSet/>
      <dgm:spPr/>
      <dgm:t>
        <a:bodyPr/>
        <a:lstStyle/>
        <a:p>
          <a:r>
            <a:rPr lang="en-US"/>
            <a:t>Develop a system that can autonomously detect diseases from images of potato leaves.</a:t>
          </a:r>
        </a:p>
      </dgm:t>
    </dgm:pt>
    <dgm:pt modelId="{C3C19606-FB39-4131-AFF0-CBC66E2C0A3D}" type="parTrans" cxnId="{F0223735-5D66-4FC1-BA14-D016367A3523}">
      <dgm:prSet/>
      <dgm:spPr/>
      <dgm:t>
        <a:bodyPr/>
        <a:lstStyle/>
        <a:p>
          <a:endParaRPr lang="en-US"/>
        </a:p>
      </dgm:t>
    </dgm:pt>
    <dgm:pt modelId="{1807D4B5-DCF3-46EA-A09A-560349FD3099}" type="sibTrans" cxnId="{F0223735-5D66-4FC1-BA14-D016367A3523}">
      <dgm:prSet/>
      <dgm:spPr/>
      <dgm:t>
        <a:bodyPr/>
        <a:lstStyle/>
        <a:p>
          <a:endParaRPr lang="en-US"/>
        </a:p>
      </dgm:t>
    </dgm:pt>
    <dgm:pt modelId="{B16491A5-8B0A-4DB2-BB5E-AC82469DA707}">
      <dgm:prSet/>
      <dgm:spPr/>
      <dgm:t>
        <a:bodyPr/>
        <a:lstStyle/>
        <a:p>
          <a:r>
            <a:rPr lang="en-US"/>
            <a:t>Minimize crop losses caused by diseases by identifying and managing infected plants promptly.</a:t>
          </a:r>
        </a:p>
      </dgm:t>
    </dgm:pt>
    <dgm:pt modelId="{2276C52E-9119-4546-B7C6-15DE8095FB87}" type="parTrans" cxnId="{6D33EBA9-6DC0-4E5D-814B-673705849317}">
      <dgm:prSet/>
      <dgm:spPr/>
      <dgm:t>
        <a:bodyPr/>
        <a:lstStyle/>
        <a:p>
          <a:endParaRPr lang="en-US"/>
        </a:p>
      </dgm:t>
    </dgm:pt>
    <dgm:pt modelId="{3C44078D-BA72-4976-A260-BFB0A85FA863}" type="sibTrans" cxnId="{6D33EBA9-6DC0-4E5D-814B-673705849317}">
      <dgm:prSet/>
      <dgm:spPr/>
      <dgm:t>
        <a:bodyPr/>
        <a:lstStyle/>
        <a:p>
          <a:endParaRPr lang="en-US"/>
        </a:p>
      </dgm:t>
    </dgm:pt>
    <dgm:pt modelId="{29E5DBD2-7DE3-4EAA-82BB-8F9465E2E54E}">
      <dgm:prSet/>
      <dgm:spPr/>
      <dgm:t>
        <a:bodyPr/>
        <a:lstStyle/>
        <a:p>
          <a:r>
            <a:rPr lang="en-US" dirty="0"/>
            <a:t>Also increase accuracy value to predict potato leaf disease appropriately.</a:t>
          </a:r>
        </a:p>
      </dgm:t>
    </dgm:pt>
    <dgm:pt modelId="{9D039BB3-B46D-4098-A465-BBF38161F333}" type="parTrans" cxnId="{1DE50079-EADB-446A-999F-F87CC71DE764}">
      <dgm:prSet/>
      <dgm:spPr/>
      <dgm:t>
        <a:bodyPr/>
        <a:lstStyle/>
        <a:p>
          <a:endParaRPr lang="en-US"/>
        </a:p>
      </dgm:t>
    </dgm:pt>
    <dgm:pt modelId="{0A39D00D-1B2E-4111-8772-21CD14B80BF9}" type="sibTrans" cxnId="{1DE50079-EADB-446A-999F-F87CC71DE764}">
      <dgm:prSet/>
      <dgm:spPr/>
      <dgm:t>
        <a:bodyPr/>
        <a:lstStyle/>
        <a:p>
          <a:endParaRPr lang="en-US"/>
        </a:p>
      </dgm:t>
    </dgm:pt>
    <dgm:pt modelId="{0C3EC4C9-D01E-45A2-BC05-E71EE98014D7}" type="pres">
      <dgm:prSet presAssocID="{2ED71159-59C6-4E28-B761-7127AE63FB0C}" presName="outerComposite" presStyleCnt="0">
        <dgm:presLayoutVars>
          <dgm:chMax val="5"/>
          <dgm:dir/>
          <dgm:resizeHandles val="exact"/>
        </dgm:presLayoutVars>
      </dgm:prSet>
      <dgm:spPr/>
    </dgm:pt>
    <dgm:pt modelId="{AF491B87-F951-47D5-A588-9BFBE8839097}" type="pres">
      <dgm:prSet presAssocID="{2ED71159-59C6-4E28-B761-7127AE63FB0C}" presName="dummyMaxCanvas" presStyleCnt="0">
        <dgm:presLayoutVars/>
      </dgm:prSet>
      <dgm:spPr/>
    </dgm:pt>
    <dgm:pt modelId="{278B2A4A-FC58-45C6-B887-BA4ACDB60EAE}" type="pres">
      <dgm:prSet presAssocID="{2ED71159-59C6-4E28-B761-7127AE63FB0C}" presName="FourNodes_1" presStyleLbl="node1" presStyleIdx="0" presStyleCnt="4">
        <dgm:presLayoutVars>
          <dgm:bulletEnabled val="1"/>
        </dgm:presLayoutVars>
      </dgm:prSet>
      <dgm:spPr/>
    </dgm:pt>
    <dgm:pt modelId="{211E574E-F323-4668-8C38-D4874FDFAA26}" type="pres">
      <dgm:prSet presAssocID="{2ED71159-59C6-4E28-B761-7127AE63FB0C}" presName="FourNodes_2" presStyleLbl="node1" presStyleIdx="1" presStyleCnt="4">
        <dgm:presLayoutVars>
          <dgm:bulletEnabled val="1"/>
        </dgm:presLayoutVars>
      </dgm:prSet>
      <dgm:spPr/>
    </dgm:pt>
    <dgm:pt modelId="{E787D578-61E1-4431-A5D0-AB1FC5F3B449}" type="pres">
      <dgm:prSet presAssocID="{2ED71159-59C6-4E28-B761-7127AE63FB0C}" presName="FourNodes_3" presStyleLbl="node1" presStyleIdx="2" presStyleCnt="4">
        <dgm:presLayoutVars>
          <dgm:bulletEnabled val="1"/>
        </dgm:presLayoutVars>
      </dgm:prSet>
      <dgm:spPr/>
    </dgm:pt>
    <dgm:pt modelId="{46BA5A77-C15B-4C6B-99A7-9ABB01BCFDC2}" type="pres">
      <dgm:prSet presAssocID="{2ED71159-59C6-4E28-B761-7127AE63FB0C}" presName="FourNodes_4" presStyleLbl="node1" presStyleIdx="3" presStyleCnt="4">
        <dgm:presLayoutVars>
          <dgm:bulletEnabled val="1"/>
        </dgm:presLayoutVars>
      </dgm:prSet>
      <dgm:spPr/>
    </dgm:pt>
    <dgm:pt modelId="{8A06E28A-49AD-4C4E-A548-BC2830A3C5C6}" type="pres">
      <dgm:prSet presAssocID="{2ED71159-59C6-4E28-B761-7127AE63FB0C}" presName="FourConn_1-2" presStyleLbl="fgAccFollowNode1" presStyleIdx="0" presStyleCnt="3">
        <dgm:presLayoutVars>
          <dgm:bulletEnabled val="1"/>
        </dgm:presLayoutVars>
      </dgm:prSet>
      <dgm:spPr/>
    </dgm:pt>
    <dgm:pt modelId="{11165903-58CD-4F58-8C1D-BC41FF0FC864}" type="pres">
      <dgm:prSet presAssocID="{2ED71159-59C6-4E28-B761-7127AE63FB0C}" presName="FourConn_2-3" presStyleLbl="fgAccFollowNode1" presStyleIdx="1" presStyleCnt="3">
        <dgm:presLayoutVars>
          <dgm:bulletEnabled val="1"/>
        </dgm:presLayoutVars>
      </dgm:prSet>
      <dgm:spPr/>
    </dgm:pt>
    <dgm:pt modelId="{0C8D2C81-9381-42C0-A028-69C2C73ECC38}" type="pres">
      <dgm:prSet presAssocID="{2ED71159-59C6-4E28-B761-7127AE63FB0C}" presName="FourConn_3-4" presStyleLbl="fgAccFollowNode1" presStyleIdx="2" presStyleCnt="3">
        <dgm:presLayoutVars>
          <dgm:bulletEnabled val="1"/>
        </dgm:presLayoutVars>
      </dgm:prSet>
      <dgm:spPr/>
    </dgm:pt>
    <dgm:pt modelId="{08F1AE3F-7236-4FA4-9A05-A9BBA0EB4705}" type="pres">
      <dgm:prSet presAssocID="{2ED71159-59C6-4E28-B761-7127AE63FB0C}" presName="FourNodes_1_text" presStyleLbl="node1" presStyleIdx="3" presStyleCnt="4">
        <dgm:presLayoutVars>
          <dgm:bulletEnabled val="1"/>
        </dgm:presLayoutVars>
      </dgm:prSet>
      <dgm:spPr/>
    </dgm:pt>
    <dgm:pt modelId="{A615EC38-0E8B-4053-8220-5D4AE44EB7D9}" type="pres">
      <dgm:prSet presAssocID="{2ED71159-59C6-4E28-B761-7127AE63FB0C}" presName="FourNodes_2_text" presStyleLbl="node1" presStyleIdx="3" presStyleCnt="4">
        <dgm:presLayoutVars>
          <dgm:bulletEnabled val="1"/>
        </dgm:presLayoutVars>
      </dgm:prSet>
      <dgm:spPr/>
    </dgm:pt>
    <dgm:pt modelId="{C77F482C-13F2-41FF-B7D4-7A9933C315E8}" type="pres">
      <dgm:prSet presAssocID="{2ED71159-59C6-4E28-B761-7127AE63FB0C}" presName="FourNodes_3_text" presStyleLbl="node1" presStyleIdx="3" presStyleCnt="4">
        <dgm:presLayoutVars>
          <dgm:bulletEnabled val="1"/>
        </dgm:presLayoutVars>
      </dgm:prSet>
      <dgm:spPr/>
    </dgm:pt>
    <dgm:pt modelId="{42D23896-F9DE-4F0A-8F17-4AB8DD0A4952}" type="pres">
      <dgm:prSet presAssocID="{2ED71159-59C6-4E28-B761-7127AE63FB0C}" presName="FourNodes_4_text" presStyleLbl="node1" presStyleIdx="3" presStyleCnt="4">
        <dgm:presLayoutVars>
          <dgm:bulletEnabled val="1"/>
        </dgm:presLayoutVars>
      </dgm:prSet>
      <dgm:spPr/>
    </dgm:pt>
  </dgm:ptLst>
  <dgm:cxnLst>
    <dgm:cxn modelId="{50409C09-210F-4D22-A7E7-067D713474F7}" type="presOf" srcId="{2ED71159-59C6-4E28-B761-7127AE63FB0C}" destId="{0C3EC4C9-D01E-45A2-BC05-E71EE98014D7}" srcOrd="0" destOrd="0" presId="urn:microsoft.com/office/officeart/2005/8/layout/vProcess5"/>
    <dgm:cxn modelId="{547D7519-A18A-4BB3-B0B5-5C975A4F5CC2}" type="presOf" srcId="{DE46CD37-EA6C-4A8D-92C4-658237B64080}" destId="{A615EC38-0E8B-4053-8220-5D4AE44EB7D9}" srcOrd="1" destOrd="0" presId="urn:microsoft.com/office/officeart/2005/8/layout/vProcess5"/>
    <dgm:cxn modelId="{3FE4B31B-283B-45D5-A994-5880322999C3}" srcId="{2ED71159-59C6-4E28-B761-7127AE63FB0C}" destId="{A7EDB287-00A3-43EE-AB9E-82AB8554FFFC}" srcOrd="0" destOrd="0" parTransId="{39FD0A47-20CC-423A-99C8-2C49705F1697}" sibTransId="{67AAAA41-79FF-40F4-93A9-06EBBC8AD520}"/>
    <dgm:cxn modelId="{6973E631-4FAD-4A5E-8D81-8C8CF314D490}" type="presOf" srcId="{DE46CD37-EA6C-4A8D-92C4-658237B64080}" destId="{211E574E-F323-4668-8C38-D4874FDFAA26}" srcOrd="0" destOrd="0" presId="urn:microsoft.com/office/officeart/2005/8/layout/vProcess5"/>
    <dgm:cxn modelId="{F0223735-5D66-4FC1-BA14-D016367A3523}" srcId="{2ED71159-59C6-4E28-B761-7127AE63FB0C}" destId="{DE46CD37-EA6C-4A8D-92C4-658237B64080}" srcOrd="1" destOrd="0" parTransId="{C3C19606-FB39-4131-AFF0-CBC66E2C0A3D}" sibTransId="{1807D4B5-DCF3-46EA-A09A-560349FD3099}"/>
    <dgm:cxn modelId="{060A8B38-C946-4DA6-8784-26F39E9A029C}" type="presOf" srcId="{3C44078D-BA72-4976-A260-BFB0A85FA863}" destId="{0C8D2C81-9381-42C0-A028-69C2C73ECC38}" srcOrd="0" destOrd="0" presId="urn:microsoft.com/office/officeart/2005/8/layout/vProcess5"/>
    <dgm:cxn modelId="{E8971664-192D-4C73-B1D5-415731E8EAE7}" type="presOf" srcId="{29E5DBD2-7DE3-4EAA-82BB-8F9465E2E54E}" destId="{42D23896-F9DE-4F0A-8F17-4AB8DD0A4952}" srcOrd="1" destOrd="0" presId="urn:microsoft.com/office/officeart/2005/8/layout/vProcess5"/>
    <dgm:cxn modelId="{1766FE6E-2517-4D47-A7C8-19E70F5CE736}" type="presOf" srcId="{A7EDB287-00A3-43EE-AB9E-82AB8554FFFC}" destId="{278B2A4A-FC58-45C6-B887-BA4ACDB60EAE}" srcOrd="0" destOrd="0" presId="urn:microsoft.com/office/officeart/2005/8/layout/vProcess5"/>
    <dgm:cxn modelId="{1DE50079-EADB-446A-999F-F87CC71DE764}" srcId="{2ED71159-59C6-4E28-B761-7127AE63FB0C}" destId="{29E5DBD2-7DE3-4EAA-82BB-8F9465E2E54E}" srcOrd="3" destOrd="0" parTransId="{9D039BB3-B46D-4098-A465-BBF38161F333}" sibTransId="{0A39D00D-1B2E-4111-8772-21CD14B80BF9}"/>
    <dgm:cxn modelId="{3B43A38B-4F52-4926-BB11-5C586E9933DE}" type="presOf" srcId="{A7EDB287-00A3-43EE-AB9E-82AB8554FFFC}" destId="{08F1AE3F-7236-4FA4-9A05-A9BBA0EB4705}" srcOrd="1" destOrd="0" presId="urn:microsoft.com/office/officeart/2005/8/layout/vProcess5"/>
    <dgm:cxn modelId="{51980C9D-314C-464D-AA5C-04E52F44FC69}" type="presOf" srcId="{29E5DBD2-7DE3-4EAA-82BB-8F9465E2E54E}" destId="{46BA5A77-C15B-4C6B-99A7-9ABB01BCFDC2}" srcOrd="0" destOrd="0" presId="urn:microsoft.com/office/officeart/2005/8/layout/vProcess5"/>
    <dgm:cxn modelId="{2C614D9E-EB92-48B8-ABA5-0AB397C4144F}" type="presOf" srcId="{B16491A5-8B0A-4DB2-BB5E-AC82469DA707}" destId="{E787D578-61E1-4431-A5D0-AB1FC5F3B449}" srcOrd="0" destOrd="0" presId="urn:microsoft.com/office/officeart/2005/8/layout/vProcess5"/>
    <dgm:cxn modelId="{6D33EBA9-6DC0-4E5D-814B-673705849317}" srcId="{2ED71159-59C6-4E28-B761-7127AE63FB0C}" destId="{B16491A5-8B0A-4DB2-BB5E-AC82469DA707}" srcOrd="2" destOrd="0" parTransId="{2276C52E-9119-4546-B7C6-15DE8095FB87}" sibTransId="{3C44078D-BA72-4976-A260-BFB0A85FA863}"/>
    <dgm:cxn modelId="{3D77B4BA-A246-40D6-B535-2F6E590403EB}" type="presOf" srcId="{B16491A5-8B0A-4DB2-BB5E-AC82469DA707}" destId="{C77F482C-13F2-41FF-B7D4-7A9933C315E8}" srcOrd="1" destOrd="0" presId="urn:microsoft.com/office/officeart/2005/8/layout/vProcess5"/>
    <dgm:cxn modelId="{BBA0C4F7-0EE3-4DB1-8A9F-A518B1DB4C29}" type="presOf" srcId="{1807D4B5-DCF3-46EA-A09A-560349FD3099}" destId="{11165903-58CD-4F58-8C1D-BC41FF0FC864}" srcOrd="0" destOrd="0" presId="urn:microsoft.com/office/officeart/2005/8/layout/vProcess5"/>
    <dgm:cxn modelId="{9969A1FC-0A83-4FF5-8696-2BD4A89FBBF6}" type="presOf" srcId="{67AAAA41-79FF-40F4-93A9-06EBBC8AD520}" destId="{8A06E28A-49AD-4C4E-A548-BC2830A3C5C6}" srcOrd="0" destOrd="0" presId="urn:microsoft.com/office/officeart/2005/8/layout/vProcess5"/>
    <dgm:cxn modelId="{803FD332-B2A4-4C0F-A77C-7F0A9FBF007E}" type="presParOf" srcId="{0C3EC4C9-D01E-45A2-BC05-E71EE98014D7}" destId="{AF491B87-F951-47D5-A588-9BFBE8839097}" srcOrd="0" destOrd="0" presId="urn:microsoft.com/office/officeart/2005/8/layout/vProcess5"/>
    <dgm:cxn modelId="{E093F2D0-4DB1-4851-B787-1D9B4A52D565}" type="presParOf" srcId="{0C3EC4C9-D01E-45A2-BC05-E71EE98014D7}" destId="{278B2A4A-FC58-45C6-B887-BA4ACDB60EAE}" srcOrd="1" destOrd="0" presId="urn:microsoft.com/office/officeart/2005/8/layout/vProcess5"/>
    <dgm:cxn modelId="{10B78B39-D963-46F7-B1B2-F0CA0D3029C8}" type="presParOf" srcId="{0C3EC4C9-D01E-45A2-BC05-E71EE98014D7}" destId="{211E574E-F323-4668-8C38-D4874FDFAA26}" srcOrd="2" destOrd="0" presId="urn:microsoft.com/office/officeart/2005/8/layout/vProcess5"/>
    <dgm:cxn modelId="{35700B84-573C-4A76-94DB-0B64846A426F}" type="presParOf" srcId="{0C3EC4C9-D01E-45A2-BC05-E71EE98014D7}" destId="{E787D578-61E1-4431-A5D0-AB1FC5F3B449}" srcOrd="3" destOrd="0" presId="urn:microsoft.com/office/officeart/2005/8/layout/vProcess5"/>
    <dgm:cxn modelId="{3D1FC196-803A-49FA-A029-4AF51A3CCCFD}" type="presParOf" srcId="{0C3EC4C9-D01E-45A2-BC05-E71EE98014D7}" destId="{46BA5A77-C15B-4C6B-99A7-9ABB01BCFDC2}" srcOrd="4" destOrd="0" presId="urn:microsoft.com/office/officeart/2005/8/layout/vProcess5"/>
    <dgm:cxn modelId="{A02A505F-F3E8-46CF-8DE8-183872A10F22}" type="presParOf" srcId="{0C3EC4C9-D01E-45A2-BC05-E71EE98014D7}" destId="{8A06E28A-49AD-4C4E-A548-BC2830A3C5C6}" srcOrd="5" destOrd="0" presId="urn:microsoft.com/office/officeart/2005/8/layout/vProcess5"/>
    <dgm:cxn modelId="{9D3CD7A2-08DD-4383-8EC6-1BCCC41581E6}" type="presParOf" srcId="{0C3EC4C9-D01E-45A2-BC05-E71EE98014D7}" destId="{11165903-58CD-4F58-8C1D-BC41FF0FC864}" srcOrd="6" destOrd="0" presId="urn:microsoft.com/office/officeart/2005/8/layout/vProcess5"/>
    <dgm:cxn modelId="{54407A5B-B9FE-422E-A4DC-FD2DD027CABA}" type="presParOf" srcId="{0C3EC4C9-D01E-45A2-BC05-E71EE98014D7}" destId="{0C8D2C81-9381-42C0-A028-69C2C73ECC38}" srcOrd="7" destOrd="0" presId="urn:microsoft.com/office/officeart/2005/8/layout/vProcess5"/>
    <dgm:cxn modelId="{E125743D-33A5-455B-9030-853CD1F1F341}" type="presParOf" srcId="{0C3EC4C9-D01E-45A2-BC05-E71EE98014D7}" destId="{08F1AE3F-7236-4FA4-9A05-A9BBA0EB4705}" srcOrd="8" destOrd="0" presId="urn:microsoft.com/office/officeart/2005/8/layout/vProcess5"/>
    <dgm:cxn modelId="{37F7868C-6778-4706-9376-37A9D30522B4}" type="presParOf" srcId="{0C3EC4C9-D01E-45A2-BC05-E71EE98014D7}" destId="{A615EC38-0E8B-4053-8220-5D4AE44EB7D9}" srcOrd="9" destOrd="0" presId="urn:microsoft.com/office/officeart/2005/8/layout/vProcess5"/>
    <dgm:cxn modelId="{310E42E4-EACF-465C-A631-DD48216862E9}" type="presParOf" srcId="{0C3EC4C9-D01E-45A2-BC05-E71EE98014D7}" destId="{C77F482C-13F2-41FF-B7D4-7A9933C315E8}" srcOrd="10" destOrd="0" presId="urn:microsoft.com/office/officeart/2005/8/layout/vProcess5"/>
    <dgm:cxn modelId="{F4D7B48C-ED30-46E2-9139-D40C31DB0449}" type="presParOf" srcId="{0C3EC4C9-D01E-45A2-BC05-E71EE98014D7}" destId="{42D23896-F9DE-4F0A-8F17-4AB8DD0A495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AF549F-C36E-4FCA-A02E-AB3DC5574A8D}"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US"/>
        </a:p>
      </dgm:t>
    </dgm:pt>
    <dgm:pt modelId="{087DD209-C590-4F2D-9987-17329D6160BA}">
      <dgm:prSet custT="1"/>
      <dgm:spPr>
        <a:noFill/>
        <a:ln>
          <a:noFill/>
        </a:ln>
      </dgm:spPr>
      <dgm:t>
        <a:bodyPr/>
        <a:lstStyle/>
        <a:p>
          <a:r>
            <a:rPr lang="en-US" sz="3600" b="1" dirty="0">
              <a:solidFill>
                <a:schemeClr val="bg1"/>
              </a:solidFill>
            </a:rPr>
            <a:t>Languages and Tools</a:t>
          </a:r>
        </a:p>
      </dgm:t>
    </dgm:pt>
    <dgm:pt modelId="{D6FBF018-B74D-4F06-A5C1-1D09C14E9853}" type="parTrans" cxnId="{EEC4001E-9F83-4E1C-87AA-116FAD9BEA34}">
      <dgm:prSet/>
      <dgm:spPr/>
      <dgm:t>
        <a:bodyPr/>
        <a:lstStyle/>
        <a:p>
          <a:endParaRPr lang="en-US"/>
        </a:p>
      </dgm:t>
    </dgm:pt>
    <dgm:pt modelId="{E418725F-669F-40B3-B8A4-C1DE897F6E22}" type="sibTrans" cxnId="{EEC4001E-9F83-4E1C-87AA-116FAD9BEA34}">
      <dgm:prSet/>
      <dgm:spPr/>
      <dgm:t>
        <a:bodyPr/>
        <a:lstStyle/>
        <a:p>
          <a:endParaRPr lang="en-US"/>
        </a:p>
      </dgm:t>
    </dgm:pt>
    <dgm:pt modelId="{D887C74B-87AA-4D88-A6AA-059BB367FAE3}">
      <dgm:prSet/>
      <dgm:spPr/>
      <dgm:t>
        <a:bodyPr/>
        <a:lstStyle/>
        <a:p>
          <a:r>
            <a:rPr lang="en-US" b="1" dirty="0"/>
            <a:t>Language:</a:t>
          </a:r>
          <a:r>
            <a:rPr lang="en-US" dirty="0"/>
            <a:t> Python</a:t>
          </a:r>
        </a:p>
      </dgm:t>
    </dgm:pt>
    <dgm:pt modelId="{3D3E1217-B5E1-4800-B5D6-9241D41CDCDD}" type="parTrans" cxnId="{783E3E65-FB56-4BA8-996F-467A5F703B56}">
      <dgm:prSet/>
      <dgm:spPr/>
      <dgm:t>
        <a:bodyPr/>
        <a:lstStyle/>
        <a:p>
          <a:endParaRPr lang="en-US"/>
        </a:p>
      </dgm:t>
    </dgm:pt>
    <dgm:pt modelId="{096B0659-B8BD-4354-B8A5-C1B243A1E07B}" type="sibTrans" cxnId="{783E3E65-FB56-4BA8-996F-467A5F703B56}">
      <dgm:prSet/>
      <dgm:spPr/>
      <dgm:t>
        <a:bodyPr/>
        <a:lstStyle/>
        <a:p>
          <a:endParaRPr lang="en-US"/>
        </a:p>
      </dgm:t>
    </dgm:pt>
    <dgm:pt modelId="{09B79B24-5E44-48B3-BA78-8FA4A212F074}">
      <dgm:prSet/>
      <dgm:spPr/>
      <dgm:t>
        <a:bodyPr/>
        <a:lstStyle/>
        <a:p>
          <a:r>
            <a:rPr lang="en-US" b="1" dirty="0"/>
            <a:t>Tools:</a:t>
          </a:r>
          <a:r>
            <a:rPr lang="en-US" dirty="0"/>
            <a:t> </a:t>
          </a:r>
          <a:r>
            <a:rPr lang="en-US" dirty="0" err="1"/>
            <a:t>Tensorflow</a:t>
          </a:r>
          <a:r>
            <a:rPr lang="en-US" dirty="0"/>
            <a:t>, </a:t>
          </a:r>
          <a:r>
            <a:rPr lang="en-US" dirty="0" err="1"/>
            <a:t>Keras</a:t>
          </a:r>
          <a:r>
            <a:rPr lang="en-US" dirty="0"/>
            <a:t>, Scikit-learn, </a:t>
          </a:r>
          <a:r>
            <a:rPr lang="en-US" dirty="0" err="1"/>
            <a:t>Numpy</a:t>
          </a:r>
          <a:r>
            <a:rPr lang="en-US" dirty="0"/>
            <a:t>, Matplotlib, </a:t>
          </a:r>
        </a:p>
      </dgm:t>
    </dgm:pt>
    <dgm:pt modelId="{6627B2DC-ECB4-4B39-B7E2-53A50DAD5322}" type="parTrans" cxnId="{44A5505D-3AAD-4D37-9176-500C1E371204}">
      <dgm:prSet/>
      <dgm:spPr/>
      <dgm:t>
        <a:bodyPr/>
        <a:lstStyle/>
        <a:p>
          <a:endParaRPr lang="en-US"/>
        </a:p>
      </dgm:t>
    </dgm:pt>
    <dgm:pt modelId="{2DF8B119-535E-487D-88C2-A82DA7662C4A}" type="sibTrans" cxnId="{44A5505D-3AAD-4D37-9176-500C1E371204}">
      <dgm:prSet/>
      <dgm:spPr/>
      <dgm:t>
        <a:bodyPr/>
        <a:lstStyle/>
        <a:p>
          <a:endParaRPr lang="en-US"/>
        </a:p>
      </dgm:t>
    </dgm:pt>
    <dgm:pt modelId="{237CE39E-5907-4EF0-9510-7D89FA6775DC}">
      <dgm:prSet/>
      <dgm:spPr/>
      <dgm:t>
        <a:bodyPr/>
        <a:lstStyle/>
        <a:p>
          <a:r>
            <a:rPr lang="en-US" b="1" dirty="0"/>
            <a:t>Platform: </a:t>
          </a:r>
          <a:r>
            <a:rPr lang="en-US" dirty="0" err="1"/>
            <a:t>Jupyter</a:t>
          </a:r>
          <a:r>
            <a:rPr lang="en-US" dirty="0"/>
            <a:t> Notebook</a:t>
          </a:r>
        </a:p>
      </dgm:t>
    </dgm:pt>
    <dgm:pt modelId="{E897F575-DF40-411C-84CD-D11C435CD2E6}" type="parTrans" cxnId="{A2BF39F1-118B-4340-A9FB-0768F141A30D}">
      <dgm:prSet/>
      <dgm:spPr/>
      <dgm:t>
        <a:bodyPr/>
        <a:lstStyle/>
        <a:p>
          <a:endParaRPr lang="en-US"/>
        </a:p>
      </dgm:t>
    </dgm:pt>
    <dgm:pt modelId="{50EE77AE-2B0E-446B-B6AC-22D4C26CBAF2}" type="sibTrans" cxnId="{A2BF39F1-118B-4340-A9FB-0768F141A30D}">
      <dgm:prSet/>
      <dgm:spPr/>
      <dgm:t>
        <a:bodyPr/>
        <a:lstStyle/>
        <a:p>
          <a:endParaRPr lang="en-US"/>
        </a:p>
      </dgm:t>
    </dgm:pt>
    <dgm:pt modelId="{47204333-06F5-4592-8642-74B0BB235314}" type="pres">
      <dgm:prSet presAssocID="{B9AF549F-C36E-4FCA-A02E-AB3DC5574A8D}" presName="hierChild1" presStyleCnt="0">
        <dgm:presLayoutVars>
          <dgm:orgChart val="1"/>
          <dgm:chPref val="1"/>
          <dgm:dir/>
          <dgm:animOne val="branch"/>
          <dgm:animLvl val="lvl"/>
          <dgm:resizeHandles/>
        </dgm:presLayoutVars>
      </dgm:prSet>
      <dgm:spPr/>
    </dgm:pt>
    <dgm:pt modelId="{082AE188-25A1-4E2C-862C-29847CDAB291}" type="pres">
      <dgm:prSet presAssocID="{087DD209-C590-4F2D-9987-17329D6160BA}" presName="hierRoot1" presStyleCnt="0">
        <dgm:presLayoutVars>
          <dgm:hierBranch val="init"/>
        </dgm:presLayoutVars>
      </dgm:prSet>
      <dgm:spPr/>
    </dgm:pt>
    <dgm:pt modelId="{ABEDEF74-BD3E-4238-8636-FD364C4FEEEF}" type="pres">
      <dgm:prSet presAssocID="{087DD209-C590-4F2D-9987-17329D6160BA}" presName="rootComposite1" presStyleCnt="0"/>
      <dgm:spPr/>
    </dgm:pt>
    <dgm:pt modelId="{A4BF7519-4CA7-4F8C-9BA7-F61575439428}" type="pres">
      <dgm:prSet presAssocID="{087DD209-C590-4F2D-9987-17329D6160BA}" presName="rootText1" presStyleLbl="node0" presStyleIdx="0" presStyleCnt="4" custScaleX="168858">
        <dgm:presLayoutVars>
          <dgm:chPref val="3"/>
        </dgm:presLayoutVars>
      </dgm:prSet>
      <dgm:spPr/>
    </dgm:pt>
    <dgm:pt modelId="{3903C890-1A4A-41CB-86EB-E8BBD5D034F9}" type="pres">
      <dgm:prSet presAssocID="{087DD209-C590-4F2D-9987-17329D6160BA}" presName="rootConnector1" presStyleLbl="node1" presStyleIdx="0" presStyleCnt="0"/>
      <dgm:spPr/>
    </dgm:pt>
    <dgm:pt modelId="{9928D1F4-75A1-4A51-BA88-15C40268CF83}" type="pres">
      <dgm:prSet presAssocID="{087DD209-C590-4F2D-9987-17329D6160BA}" presName="hierChild2" presStyleCnt="0"/>
      <dgm:spPr/>
    </dgm:pt>
    <dgm:pt modelId="{67C2563A-D3C3-4061-A459-06CFC95FC1EF}" type="pres">
      <dgm:prSet presAssocID="{087DD209-C590-4F2D-9987-17329D6160BA}" presName="hierChild3" presStyleCnt="0"/>
      <dgm:spPr/>
    </dgm:pt>
    <dgm:pt modelId="{331793D4-642B-4F6B-BA5A-29FCD4CD0FBA}" type="pres">
      <dgm:prSet presAssocID="{D887C74B-87AA-4D88-A6AA-059BB367FAE3}" presName="hierRoot1" presStyleCnt="0">
        <dgm:presLayoutVars>
          <dgm:hierBranch val="init"/>
        </dgm:presLayoutVars>
      </dgm:prSet>
      <dgm:spPr/>
    </dgm:pt>
    <dgm:pt modelId="{95A2A0A5-4B54-4F21-8E64-12F457A0E17A}" type="pres">
      <dgm:prSet presAssocID="{D887C74B-87AA-4D88-A6AA-059BB367FAE3}" presName="rootComposite1" presStyleCnt="0"/>
      <dgm:spPr/>
    </dgm:pt>
    <dgm:pt modelId="{83DA90D6-F60F-4254-8E5E-1767A349154C}" type="pres">
      <dgm:prSet presAssocID="{D887C74B-87AA-4D88-A6AA-059BB367FAE3}" presName="rootText1" presStyleLbl="node0" presStyleIdx="1" presStyleCnt="4" custLinFactNeighborX="20976" custLinFactNeighborY="-1563">
        <dgm:presLayoutVars>
          <dgm:chPref val="3"/>
        </dgm:presLayoutVars>
      </dgm:prSet>
      <dgm:spPr/>
    </dgm:pt>
    <dgm:pt modelId="{4746FBF6-4FFE-4D4A-98F4-2FEF42F20189}" type="pres">
      <dgm:prSet presAssocID="{D887C74B-87AA-4D88-A6AA-059BB367FAE3}" presName="rootConnector1" presStyleLbl="node1" presStyleIdx="0" presStyleCnt="0"/>
      <dgm:spPr/>
    </dgm:pt>
    <dgm:pt modelId="{16CFFC41-3C86-43C5-B6C3-6095F5E37EB8}" type="pres">
      <dgm:prSet presAssocID="{D887C74B-87AA-4D88-A6AA-059BB367FAE3}" presName="hierChild2" presStyleCnt="0"/>
      <dgm:spPr/>
    </dgm:pt>
    <dgm:pt modelId="{B4C03BDA-222D-4A60-A9AC-9ABFCA671386}" type="pres">
      <dgm:prSet presAssocID="{D887C74B-87AA-4D88-A6AA-059BB367FAE3}" presName="hierChild3" presStyleCnt="0"/>
      <dgm:spPr/>
    </dgm:pt>
    <dgm:pt modelId="{B7842F91-61B5-4470-8976-64CC384DBF7A}" type="pres">
      <dgm:prSet presAssocID="{09B79B24-5E44-48B3-BA78-8FA4A212F074}" presName="hierRoot1" presStyleCnt="0">
        <dgm:presLayoutVars>
          <dgm:hierBranch val="init"/>
        </dgm:presLayoutVars>
      </dgm:prSet>
      <dgm:spPr/>
    </dgm:pt>
    <dgm:pt modelId="{B55127F2-0F1A-46A6-9CF5-551860817140}" type="pres">
      <dgm:prSet presAssocID="{09B79B24-5E44-48B3-BA78-8FA4A212F074}" presName="rootComposite1" presStyleCnt="0"/>
      <dgm:spPr/>
    </dgm:pt>
    <dgm:pt modelId="{319AB90D-EAFD-4E06-A429-3E08C232B408}" type="pres">
      <dgm:prSet presAssocID="{09B79B24-5E44-48B3-BA78-8FA4A212F074}" presName="rootText1" presStyleLbl="node0" presStyleIdx="2" presStyleCnt="4" custLinFactNeighborX="21930" custLinFactNeighborY="-10941">
        <dgm:presLayoutVars>
          <dgm:chPref val="3"/>
        </dgm:presLayoutVars>
      </dgm:prSet>
      <dgm:spPr/>
    </dgm:pt>
    <dgm:pt modelId="{1CD6E33D-AE52-48BD-BE4D-3EE6AD6BDB7B}" type="pres">
      <dgm:prSet presAssocID="{09B79B24-5E44-48B3-BA78-8FA4A212F074}" presName="rootConnector1" presStyleLbl="node1" presStyleIdx="0" presStyleCnt="0"/>
      <dgm:spPr/>
    </dgm:pt>
    <dgm:pt modelId="{E8075694-39F5-4A44-9AC0-C6BBBD1BA313}" type="pres">
      <dgm:prSet presAssocID="{09B79B24-5E44-48B3-BA78-8FA4A212F074}" presName="hierChild2" presStyleCnt="0"/>
      <dgm:spPr/>
    </dgm:pt>
    <dgm:pt modelId="{322E7E4E-45A2-46AC-AD22-42AE39524EC6}" type="pres">
      <dgm:prSet presAssocID="{09B79B24-5E44-48B3-BA78-8FA4A212F074}" presName="hierChild3" presStyleCnt="0"/>
      <dgm:spPr/>
    </dgm:pt>
    <dgm:pt modelId="{10994B96-7959-41A8-9157-FAB0D41F9998}" type="pres">
      <dgm:prSet presAssocID="{237CE39E-5907-4EF0-9510-7D89FA6775DC}" presName="hierRoot1" presStyleCnt="0">
        <dgm:presLayoutVars>
          <dgm:hierBranch val="init"/>
        </dgm:presLayoutVars>
      </dgm:prSet>
      <dgm:spPr/>
    </dgm:pt>
    <dgm:pt modelId="{5A3F4EDB-A69D-4A10-922F-38CE99D0AF5F}" type="pres">
      <dgm:prSet presAssocID="{237CE39E-5907-4EF0-9510-7D89FA6775DC}" presName="rootComposite1" presStyleCnt="0"/>
      <dgm:spPr/>
    </dgm:pt>
    <dgm:pt modelId="{CBB70307-0998-4138-A059-E92BA81B42C8}" type="pres">
      <dgm:prSet presAssocID="{237CE39E-5907-4EF0-9510-7D89FA6775DC}" presName="rootText1" presStyleLbl="node0" presStyleIdx="3" presStyleCnt="4" custLinFactNeighborX="19546" custLinFactNeighborY="-26572">
        <dgm:presLayoutVars>
          <dgm:chPref val="3"/>
        </dgm:presLayoutVars>
      </dgm:prSet>
      <dgm:spPr/>
    </dgm:pt>
    <dgm:pt modelId="{A36890AF-A3C3-4DDC-A797-90051FADF9BA}" type="pres">
      <dgm:prSet presAssocID="{237CE39E-5907-4EF0-9510-7D89FA6775DC}" presName="rootConnector1" presStyleLbl="node1" presStyleIdx="0" presStyleCnt="0"/>
      <dgm:spPr/>
    </dgm:pt>
    <dgm:pt modelId="{626C9F0F-E9A1-4BBA-A8A6-557655EF7B1F}" type="pres">
      <dgm:prSet presAssocID="{237CE39E-5907-4EF0-9510-7D89FA6775DC}" presName="hierChild2" presStyleCnt="0"/>
      <dgm:spPr/>
    </dgm:pt>
    <dgm:pt modelId="{41947914-E54D-487F-AC13-0F6270C89896}" type="pres">
      <dgm:prSet presAssocID="{237CE39E-5907-4EF0-9510-7D89FA6775DC}" presName="hierChild3" presStyleCnt="0"/>
      <dgm:spPr/>
    </dgm:pt>
  </dgm:ptLst>
  <dgm:cxnLst>
    <dgm:cxn modelId="{EEC4001E-9F83-4E1C-87AA-116FAD9BEA34}" srcId="{B9AF549F-C36E-4FCA-A02E-AB3DC5574A8D}" destId="{087DD209-C590-4F2D-9987-17329D6160BA}" srcOrd="0" destOrd="0" parTransId="{D6FBF018-B74D-4F06-A5C1-1D09C14E9853}" sibTransId="{E418725F-669F-40B3-B8A4-C1DE897F6E22}"/>
    <dgm:cxn modelId="{44A5505D-3AAD-4D37-9176-500C1E371204}" srcId="{B9AF549F-C36E-4FCA-A02E-AB3DC5574A8D}" destId="{09B79B24-5E44-48B3-BA78-8FA4A212F074}" srcOrd="2" destOrd="0" parTransId="{6627B2DC-ECB4-4B39-B7E2-53A50DAD5322}" sibTransId="{2DF8B119-535E-487D-88C2-A82DA7662C4A}"/>
    <dgm:cxn modelId="{783E3E65-FB56-4BA8-996F-467A5F703B56}" srcId="{B9AF549F-C36E-4FCA-A02E-AB3DC5574A8D}" destId="{D887C74B-87AA-4D88-A6AA-059BB367FAE3}" srcOrd="1" destOrd="0" parTransId="{3D3E1217-B5E1-4800-B5D6-9241D41CDCDD}" sibTransId="{096B0659-B8BD-4354-B8A5-C1B243A1E07B}"/>
    <dgm:cxn modelId="{29070949-A313-4794-BA38-F1CB150A145B}" type="presOf" srcId="{D887C74B-87AA-4D88-A6AA-059BB367FAE3}" destId="{83DA90D6-F60F-4254-8E5E-1767A349154C}" srcOrd="0" destOrd="0" presId="urn:microsoft.com/office/officeart/2009/3/layout/HorizontalOrganizationChart"/>
    <dgm:cxn modelId="{3D03866B-4EB3-4337-A9E6-5DBAF43E594A}" type="presOf" srcId="{D887C74B-87AA-4D88-A6AA-059BB367FAE3}" destId="{4746FBF6-4FFE-4D4A-98F4-2FEF42F20189}" srcOrd="1" destOrd="0" presId="urn:microsoft.com/office/officeart/2009/3/layout/HorizontalOrganizationChart"/>
    <dgm:cxn modelId="{11375452-02E5-4EEE-9510-34255B430E14}" type="presOf" srcId="{237CE39E-5907-4EF0-9510-7D89FA6775DC}" destId="{A36890AF-A3C3-4DDC-A797-90051FADF9BA}" srcOrd="1" destOrd="0" presId="urn:microsoft.com/office/officeart/2009/3/layout/HorizontalOrganizationChart"/>
    <dgm:cxn modelId="{BE181657-DBD2-4662-92B2-1C28365EF126}" type="presOf" srcId="{237CE39E-5907-4EF0-9510-7D89FA6775DC}" destId="{CBB70307-0998-4138-A059-E92BA81B42C8}" srcOrd="0" destOrd="0" presId="urn:microsoft.com/office/officeart/2009/3/layout/HorizontalOrganizationChart"/>
    <dgm:cxn modelId="{3BE13C79-9152-4146-A46F-D8711CB22D15}" type="presOf" srcId="{B9AF549F-C36E-4FCA-A02E-AB3DC5574A8D}" destId="{47204333-06F5-4592-8642-74B0BB235314}" srcOrd="0" destOrd="0" presId="urn:microsoft.com/office/officeart/2009/3/layout/HorizontalOrganizationChart"/>
    <dgm:cxn modelId="{4AAECD83-0C57-47DB-A110-8F073AA075FE}" type="presOf" srcId="{087DD209-C590-4F2D-9987-17329D6160BA}" destId="{3903C890-1A4A-41CB-86EB-E8BBD5D034F9}" srcOrd="1" destOrd="0" presId="urn:microsoft.com/office/officeart/2009/3/layout/HorizontalOrganizationChart"/>
    <dgm:cxn modelId="{C8525B93-1C87-4F16-8574-7A1056CC8FA1}" type="presOf" srcId="{087DD209-C590-4F2D-9987-17329D6160BA}" destId="{A4BF7519-4CA7-4F8C-9BA7-F61575439428}" srcOrd="0" destOrd="0" presId="urn:microsoft.com/office/officeart/2009/3/layout/HorizontalOrganizationChart"/>
    <dgm:cxn modelId="{7BB15797-B2F2-4474-BF9D-0A1B12EBA133}" type="presOf" srcId="{09B79B24-5E44-48B3-BA78-8FA4A212F074}" destId="{319AB90D-EAFD-4E06-A429-3E08C232B408}" srcOrd="0" destOrd="0" presId="urn:microsoft.com/office/officeart/2009/3/layout/HorizontalOrganizationChart"/>
    <dgm:cxn modelId="{6DFECFD4-4D11-4948-A75F-DF2EFB56B194}" type="presOf" srcId="{09B79B24-5E44-48B3-BA78-8FA4A212F074}" destId="{1CD6E33D-AE52-48BD-BE4D-3EE6AD6BDB7B}" srcOrd="1" destOrd="0" presId="urn:microsoft.com/office/officeart/2009/3/layout/HorizontalOrganizationChart"/>
    <dgm:cxn modelId="{A2BF39F1-118B-4340-A9FB-0768F141A30D}" srcId="{B9AF549F-C36E-4FCA-A02E-AB3DC5574A8D}" destId="{237CE39E-5907-4EF0-9510-7D89FA6775DC}" srcOrd="3" destOrd="0" parTransId="{E897F575-DF40-411C-84CD-D11C435CD2E6}" sibTransId="{50EE77AE-2B0E-446B-B6AC-22D4C26CBAF2}"/>
    <dgm:cxn modelId="{D8323B24-DA66-4F1A-8396-A7897C12D04F}" type="presParOf" srcId="{47204333-06F5-4592-8642-74B0BB235314}" destId="{082AE188-25A1-4E2C-862C-29847CDAB291}" srcOrd="0" destOrd="0" presId="urn:microsoft.com/office/officeart/2009/3/layout/HorizontalOrganizationChart"/>
    <dgm:cxn modelId="{EDCA5DB0-8915-4E88-9255-D1E6F9724A3B}" type="presParOf" srcId="{082AE188-25A1-4E2C-862C-29847CDAB291}" destId="{ABEDEF74-BD3E-4238-8636-FD364C4FEEEF}" srcOrd="0" destOrd="0" presId="urn:microsoft.com/office/officeart/2009/3/layout/HorizontalOrganizationChart"/>
    <dgm:cxn modelId="{028351ED-9AF3-441D-A9F5-FC03A1664BE8}" type="presParOf" srcId="{ABEDEF74-BD3E-4238-8636-FD364C4FEEEF}" destId="{A4BF7519-4CA7-4F8C-9BA7-F61575439428}" srcOrd="0" destOrd="0" presId="urn:microsoft.com/office/officeart/2009/3/layout/HorizontalOrganizationChart"/>
    <dgm:cxn modelId="{C7544535-E323-4A6A-8ACD-256BBB270AA3}" type="presParOf" srcId="{ABEDEF74-BD3E-4238-8636-FD364C4FEEEF}" destId="{3903C890-1A4A-41CB-86EB-E8BBD5D034F9}" srcOrd="1" destOrd="0" presId="urn:microsoft.com/office/officeart/2009/3/layout/HorizontalOrganizationChart"/>
    <dgm:cxn modelId="{C2452D81-2E4B-4CDA-B026-5085B6C64592}" type="presParOf" srcId="{082AE188-25A1-4E2C-862C-29847CDAB291}" destId="{9928D1F4-75A1-4A51-BA88-15C40268CF83}" srcOrd="1" destOrd="0" presId="urn:microsoft.com/office/officeart/2009/3/layout/HorizontalOrganizationChart"/>
    <dgm:cxn modelId="{CAA25C46-A714-4A4A-A82F-834A9E95AE67}" type="presParOf" srcId="{082AE188-25A1-4E2C-862C-29847CDAB291}" destId="{67C2563A-D3C3-4061-A459-06CFC95FC1EF}" srcOrd="2" destOrd="0" presId="urn:microsoft.com/office/officeart/2009/3/layout/HorizontalOrganizationChart"/>
    <dgm:cxn modelId="{AF99C97E-4389-4D3A-93FA-F5F902940355}" type="presParOf" srcId="{47204333-06F5-4592-8642-74B0BB235314}" destId="{331793D4-642B-4F6B-BA5A-29FCD4CD0FBA}" srcOrd="1" destOrd="0" presId="urn:microsoft.com/office/officeart/2009/3/layout/HorizontalOrganizationChart"/>
    <dgm:cxn modelId="{529E7064-DCCD-4A5B-937B-BB53567B57AE}" type="presParOf" srcId="{331793D4-642B-4F6B-BA5A-29FCD4CD0FBA}" destId="{95A2A0A5-4B54-4F21-8E64-12F457A0E17A}" srcOrd="0" destOrd="0" presId="urn:microsoft.com/office/officeart/2009/3/layout/HorizontalOrganizationChart"/>
    <dgm:cxn modelId="{AD82624C-7573-40CB-9E39-A4F83999A5CC}" type="presParOf" srcId="{95A2A0A5-4B54-4F21-8E64-12F457A0E17A}" destId="{83DA90D6-F60F-4254-8E5E-1767A349154C}" srcOrd="0" destOrd="0" presId="urn:microsoft.com/office/officeart/2009/3/layout/HorizontalOrganizationChart"/>
    <dgm:cxn modelId="{53563B06-FFF5-4B04-BEE5-5C5A6CCC4228}" type="presParOf" srcId="{95A2A0A5-4B54-4F21-8E64-12F457A0E17A}" destId="{4746FBF6-4FFE-4D4A-98F4-2FEF42F20189}" srcOrd="1" destOrd="0" presId="urn:microsoft.com/office/officeart/2009/3/layout/HorizontalOrganizationChart"/>
    <dgm:cxn modelId="{0901E439-D23B-423C-B736-574BE2C591F8}" type="presParOf" srcId="{331793D4-642B-4F6B-BA5A-29FCD4CD0FBA}" destId="{16CFFC41-3C86-43C5-B6C3-6095F5E37EB8}" srcOrd="1" destOrd="0" presId="urn:microsoft.com/office/officeart/2009/3/layout/HorizontalOrganizationChart"/>
    <dgm:cxn modelId="{1B9BB0DF-A095-4E54-8FD1-90087596E27F}" type="presParOf" srcId="{331793D4-642B-4F6B-BA5A-29FCD4CD0FBA}" destId="{B4C03BDA-222D-4A60-A9AC-9ABFCA671386}" srcOrd="2" destOrd="0" presId="urn:microsoft.com/office/officeart/2009/3/layout/HorizontalOrganizationChart"/>
    <dgm:cxn modelId="{D0C35542-77B1-4DBF-A22F-87F3458D764E}" type="presParOf" srcId="{47204333-06F5-4592-8642-74B0BB235314}" destId="{B7842F91-61B5-4470-8976-64CC384DBF7A}" srcOrd="2" destOrd="0" presId="urn:microsoft.com/office/officeart/2009/3/layout/HorizontalOrganizationChart"/>
    <dgm:cxn modelId="{9584D39A-1130-4B64-B22A-093455365DE2}" type="presParOf" srcId="{B7842F91-61B5-4470-8976-64CC384DBF7A}" destId="{B55127F2-0F1A-46A6-9CF5-551860817140}" srcOrd="0" destOrd="0" presId="urn:microsoft.com/office/officeart/2009/3/layout/HorizontalOrganizationChart"/>
    <dgm:cxn modelId="{DFC15919-94CC-44E7-8466-708F6E2C1335}" type="presParOf" srcId="{B55127F2-0F1A-46A6-9CF5-551860817140}" destId="{319AB90D-EAFD-4E06-A429-3E08C232B408}" srcOrd="0" destOrd="0" presId="urn:microsoft.com/office/officeart/2009/3/layout/HorizontalOrganizationChart"/>
    <dgm:cxn modelId="{EAA758FF-9E8A-40DA-A99B-508553AE3F2E}" type="presParOf" srcId="{B55127F2-0F1A-46A6-9CF5-551860817140}" destId="{1CD6E33D-AE52-48BD-BE4D-3EE6AD6BDB7B}" srcOrd="1" destOrd="0" presId="urn:microsoft.com/office/officeart/2009/3/layout/HorizontalOrganizationChart"/>
    <dgm:cxn modelId="{F082F3DC-43DE-4E73-A43D-94EB508E59F3}" type="presParOf" srcId="{B7842F91-61B5-4470-8976-64CC384DBF7A}" destId="{E8075694-39F5-4A44-9AC0-C6BBBD1BA313}" srcOrd="1" destOrd="0" presId="urn:microsoft.com/office/officeart/2009/3/layout/HorizontalOrganizationChart"/>
    <dgm:cxn modelId="{7E5EC620-6E6D-4078-8155-890280789437}" type="presParOf" srcId="{B7842F91-61B5-4470-8976-64CC384DBF7A}" destId="{322E7E4E-45A2-46AC-AD22-42AE39524EC6}" srcOrd="2" destOrd="0" presId="urn:microsoft.com/office/officeart/2009/3/layout/HorizontalOrganizationChart"/>
    <dgm:cxn modelId="{57D1A470-01A3-47AB-B094-8BA9902DE832}" type="presParOf" srcId="{47204333-06F5-4592-8642-74B0BB235314}" destId="{10994B96-7959-41A8-9157-FAB0D41F9998}" srcOrd="3" destOrd="0" presId="urn:microsoft.com/office/officeart/2009/3/layout/HorizontalOrganizationChart"/>
    <dgm:cxn modelId="{F3419DDC-75DC-48B1-AD6D-EA0D44A30C17}" type="presParOf" srcId="{10994B96-7959-41A8-9157-FAB0D41F9998}" destId="{5A3F4EDB-A69D-4A10-922F-38CE99D0AF5F}" srcOrd="0" destOrd="0" presId="urn:microsoft.com/office/officeart/2009/3/layout/HorizontalOrganizationChart"/>
    <dgm:cxn modelId="{0813999F-325C-4091-99A3-79A2B99C407E}" type="presParOf" srcId="{5A3F4EDB-A69D-4A10-922F-38CE99D0AF5F}" destId="{CBB70307-0998-4138-A059-E92BA81B42C8}" srcOrd="0" destOrd="0" presId="urn:microsoft.com/office/officeart/2009/3/layout/HorizontalOrganizationChart"/>
    <dgm:cxn modelId="{7EAB3CC5-0556-48A9-B186-74F77FE0BC8F}" type="presParOf" srcId="{5A3F4EDB-A69D-4A10-922F-38CE99D0AF5F}" destId="{A36890AF-A3C3-4DDC-A797-90051FADF9BA}" srcOrd="1" destOrd="0" presId="urn:microsoft.com/office/officeart/2009/3/layout/HorizontalOrganizationChart"/>
    <dgm:cxn modelId="{5F665B96-AB69-49C0-8774-4A74C827927A}" type="presParOf" srcId="{10994B96-7959-41A8-9157-FAB0D41F9998}" destId="{626C9F0F-E9A1-4BBA-A8A6-557655EF7B1F}" srcOrd="1" destOrd="0" presId="urn:microsoft.com/office/officeart/2009/3/layout/HorizontalOrganizationChart"/>
    <dgm:cxn modelId="{B48B78D0-B0C7-436C-B255-63982940EE41}" type="presParOf" srcId="{10994B96-7959-41A8-9157-FAB0D41F9998}" destId="{41947914-E54D-487F-AC13-0F6270C89896}"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EF491-4538-49A9-B92B-5A31087DD23C}">
      <dsp:nvSpPr>
        <dsp:cNvPr id="0" name=""/>
        <dsp:cNvSpPr/>
      </dsp:nvSpPr>
      <dsp:spPr>
        <a:xfrm>
          <a:off x="898" y="2121877"/>
          <a:ext cx="3153138" cy="2002242"/>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DD43F9F-3C0E-436A-ABAB-6B7A97A5A5DC}">
      <dsp:nvSpPr>
        <dsp:cNvPr id="0" name=""/>
        <dsp:cNvSpPr/>
      </dsp:nvSpPr>
      <dsp:spPr>
        <a:xfrm>
          <a:off x="351247" y="2454708"/>
          <a:ext cx="3153138" cy="2002242"/>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core problem is the necessity for accurate and prompt prediction of potato leaf diseases, especially early blight and late blight.</a:t>
          </a:r>
        </a:p>
      </dsp:txBody>
      <dsp:txXfrm>
        <a:off x="409891" y="2513352"/>
        <a:ext cx="3035850" cy="1884954"/>
      </dsp:txXfrm>
    </dsp:sp>
    <dsp:sp modelId="{96FD2492-2390-48BA-8F9F-951368A8A224}">
      <dsp:nvSpPr>
        <dsp:cNvPr id="0" name=""/>
        <dsp:cNvSpPr/>
      </dsp:nvSpPr>
      <dsp:spPr>
        <a:xfrm>
          <a:off x="3854733" y="2121877"/>
          <a:ext cx="3153138" cy="2002242"/>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4C75E92-31AA-48E1-9F7C-10AEAD5A97D2}">
      <dsp:nvSpPr>
        <dsp:cNvPr id="0" name=""/>
        <dsp:cNvSpPr/>
      </dsp:nvSpPr>
      <dsp:spPr>
        <a:xfrm>
          <a:off x="4205082" y="2454708"/>
          <a:ext cx="3153138" cy="2002242"/>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Different diseases often display similar visual symptoms, making it hard to differentiate between them. The study aims to fill this gap by proposing a modified dataset and utilizing various models to enhance accuracy, providing a more reliable tool for farmers and agricultural stakeholders.</a:t>
          </a:r>
        </a:p>
      </dsp:txBody>
      <dsp:txXfrm>
        <a:off x="4263726" y="2513352"/>
        <a:ext cx="3035850" cy="18849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B2A4A-FC58-45C6-B887-BA4ACDB60EAE}">
      <dsp:nvSpPr>
        <dsp:cNvPr id="0" name=""/>
        <dsp:cNvSpPr/>
      </dsp:nvSpPr>
      <dsp:spPr>
        <a:xfrm>
          <a:off x="0" y="0"/>
          <a:ext cx="7924800" cy="933278"/>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To accurately identify and classify various potato leaf diseases (e.g., late blight, early blight) at an early stage using deep learning models. </a:t>
          </a:r>
        </a:p>
      </dsp:txBody>
      <dsp:txXfrm>
        <a:off x="27335" y="27335"/>
        <a:ext cx="6838856" cy="878608"/>
      </dsp:txXfrm>
    </dsp:sp>
    <dsp:sp modelId="{211E574E-F323-4668-8C38-D4874FDFAA26}">
      <dsp:nvSpPr>
        <dsp:cNvPr id="0" name=""/>
        <dsp:cNvSpPr/>
      </dsp:nvSpPr>
      <dsp:spPr>
        <a:xfrm>
          <a:off x="663701" y="1102966"/>
          <a:ext cx="7924800" cy="933278"/>
        </a:xfrm>
        <a:prstGeom prst="roundRect">
          <a:avLst>
            <a:gd name="adj" fmla="val 10000"/>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Develop a system that can autonomously detect diseases from images of potato leaves.</a:t>
          </a:r>
        </a:p>
      </dsp:txBody>
      <dsp:txXfrm>
        <a:off x="691036" y="1130301"/>
        <a:ext cx="6599796" cy="878608"/>
      </dsp:txXfrm>
    </dsp:sp>
    <dsp:sp modelId="{E787D578-61E1-4431-A5D0-AB1FC5F3B449}">
      <dsp:nvSpPr>
        <dsp:cNvPr id="0" name=""/>
        <dsp:cNvSpPr/>
      </dsp:nvSpPr>
      <dsp:spPr>
        <a:xfrm>
          <a:off x="1317498" y="2205932"/>
          <a:ext cx="7924800" cy="933278"/>
        </a:xfrm>
        <a:prstGeom prst="roundRect">
          <a:avLst>
            <a:gd name="adj" fmla="val 10000"/>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Minimize crop losses caused by diseases by identifying and managing infected plants promptly.</a:t>
          </a:r>
        </a:p>
      </dsp:txBody>
      <dsp:txXfrm>
        <a:off x="1344833" y="2233267"/>
        <a:ext cx="6609702" cy="878608"/>
      </dsp:txXfrm>
    </dsp:sp>
    <dsp:sp modelId="{46BA5A77-C15B-4C6B-99A7-9ABB01BCFDC2}">
      <dsp:nvSpPr>
        <dsp:cNvPr id="0" name=""/>
        <dsp:cNvSpPr/>
      </dsp:nvSpPr>
      <dsp:spPr>
        <a:xfrm>
          <a:off x="1981200" y="3308898"/>
          <a:ext cx="7924800" cy="933278"/>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Also increase accuracy value to predict potato leaf disease appropriately.</a:t>
          </a:r>
        </a:p>
      </dsp:txBody>
      <dsp:txXfrm>
        <a:off x="2008535" y="3336233"/>
        <a:ext cx="6599796" cy="878608"/>
      </dsp:txXfrm>
    </dsp:sp>
    <dsp:sp modelId="{8A06E28A-49AD-4C4E-A548-BC2830A3C5C6}">
      <dsp:nvSpPr>
        <dsp:cNvPr id="0" name=""/>
        <dsp:cNvSpPr/>
      </dsp:nvSpPr>
      <dsp:spPr>
        <a:xfrm>
          <a:off x="7318168" y="714806"/>
          <a:ext cx="606631" cy="606631"/>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454660" y="714806"/>
        <a:ext cx="333647" cy="456490"/>
      </dsp:txXfrm>
    </dsp:sp>
    <dsp:sp modelId="{11165903-58CD-4F58-8C1D-BC41FF0FC864}">
      <dsp:nvSpPr>
        <dsp:cNvPr id="0" name=""/>
        <dsp:cNvSpPr/>
      </dsp:nvSpPr>
      <dsp:spPr>
        <a:xfrm>
          <a:off x="7981870" y="1817772"/>
          <a:ext cx="606631" cy="606631"/>
        </a:xfrm>
        <a:prstGeom prst="downArrow">
          <a:avLst>
            <a:gd name="adj1" fmla="val 55000"/>
            <a:gd name="adj2" fmla="val 45000"/>
          </a:avLst>
        </a:prstGeom>
        <a:solidFill>
          <a:schemeClr val="accent2">
            <a:tint val="40000"/>
            <a:alpha val="90000"/>
            <a:hueOff val="-597868"/>
            <a:satOff val="-21282"/>
            <a:lumOff val="-1353"/>
            <a:alphaOff val="0"/>
          </a:schemeClr>
        </a:solidFill>
        <a:ln w="9525" cap="flat" cmpd="sng" algn="ctr">
          <a:solidFill>
            <a:schemeClr val="accent2">
              <a:tint val="40000"/>
              <a:alpha val="90000"/>
              <a:hueOff val="-597868"/>
              <a:satOff val="-21282"/>
              <a:lumOff val="-1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118362" y="1817772"/>
        <a:ext cx="333647" cy="456490"/>
      </dsp:txXfrm>
    </dsp:sp>
    <dsp:sp modelId="{0C8D2C81-9381-42C0-A028-69C2C73ECC38}">
      <dsp:nvSpPr>
        <dsp:cNvPr id="0" name=""/>
        <dsp:cNvSpPr/>
      </dsp:nvSpPr>
      <dsp:spPr>
        <a:xfrm>
          <a:off x="8635666" y="2920738"/>
          <a:ext cx="606631" cy="606631"/>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772158" y="2920738"/>
        <a:ext cx="333647" cy="45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F7519-4CA7-4F8C-9BA7-F61575439428}">
      <dsp:nvSpPr>
        <dsp:cNvPr id="0" name=""/>
        <dsp:cNvSpPr/>
      </dsp:nvSpPr>
      <dsp:spPr>
        <a:xfrm>
          <a:off x="1499687" y="1889"/>
          <a:ext cx="4693922" cy="847840"/>
        </a:xfrm>
        <a:prstGeom prst="rect">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Languages and Tools</a:t>
          </a:r>
        </a:p>
      </dsp:txBody>
      <dsp:txXfrm>
        <a:off x="1499687" y="1889"/>
        <a:ext cx="4693922" cy="847840"/>
      </dsp:txXfrm>
    </dsp:sp>
    <dsp:sp modelId="{83DA90D6-F60F-4254-8E5E-1767A349154C}">
      <dsp:nvSpPr>
        <dsp:cNvPr id="0" name=""/>
        <dsp:cNvSpPr/>
      </dsp:nvSpPr>
      <dsp:spPr>
        <a:xfrm>
          <a:off x="2082779" y="1183953"/>
          <a:ext cx="2779804" cy="8478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t>Language:</a:t>
          </a:r>
          <a:r>
            <a:rPr lang="en-US" sz="2100" kern="1200" dirty="0"/>
            <a:t> Python</a:t>
          </a:r>
        </a:p>
      </dsp:txBody>
      <dsp:txXfrm>
        <a:off x="2082779" y="1183953"/>
        <a:ext cx="2779804" cy="847840"/>
      </dsp:txXfrm>
    </dsp:sp>
    <dsp:sp modelId="{319AB90D-EAFD-4E06-A429-3E08C232B408}">
      <dsp:nvSpPr>
        <dsp:cNvPr id="0" name=""/>
        <dsp:cNvSpPr/>
      </dsp:nvSpPr>
      <dsp:spPr>
        <a:xfrm>
          <a:off x="2109298" y="2299759"/>
          <a:ext cx="2779804" cy="8478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t>Tools:</a:t>
          </a:r>
          <a:r>
            <a:rPr lang="en-US" sz="2100" kern="1200" dirty="0"/>
            <a:t> </a:t>
          </a:r>
          <a:r>
            <a:rPr lang="en-US" sz="2100" kern="1200" dirty="0" err="1"/>
            <a:t>Tensorflow</a:t>
          </a:r>
          <a:r>
            <a:rPr lang="en-US" sz="2100" kern="1200" dirty="0"/>
            <a:t>, </a:t>
          </a:r>
          <a:r>
            <a:rPr lang="en-US" sz="2100" kern="1200" dirty="0" err="1"/>
            <a:t>Keras</a:t>
          </a:r>
          <a:r>
            <a:rPr lang="en-US" sz="2100" kern="1200" dirty="0"/>
            <a:t>, Scikit-learn, </a:t>
          </a:r>
          <a:r>
            <a:rPr lang="en-US" sz="2100" kern="1200" dirty="0" err="1"/>
            <a:t>Numpy</a:t>
          </a:r>
          <a:r>
            <a:rPr lang="en-US" sz="2100" kern="1200" dirty="0"/>
            <a:t>, Matplotlib, </a:t>
          </a:r>
        </a:p>
      </dsp:txBody>
      <dsp:txXfrm>
        <a:off x="2109298" y="2299759"/>
        <a:ext cx="2779804" cy="847840"/>
      </dsp:txXfrm>
    </dsp:sp>
    <dsp:sp modelId="{CBB70307-0998-4138-A059-E92BA81B42C8}">
      <dsp:nvSpPr>
        <dsp:cNvPr id="0" name=""/>
        <dsp:cNvSpPr/>
      </dsp:nvSpPr>
      <dsp:spPr>
        <a:xfrm>
          <a:off x="2043027" y="3362549"/>
          <a:ext cx="2779804" cy="8478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t>Platform: </a:t>
          </a:r>
          <a:r>
            <a:rPr lang="en-US" sz="2100" kern="1200" dirty="0" err="1"/>
            <a:t>Jupyter</a:t>
          </a:r>
          <a:r>
            <a:rPr lang="en-US" sz="2100" kern="1200" dirty="0"/>
            <a:t> Notebook</a:t>
          </a:r>
        </a:p>
      </dsp:txBody>
      <dsp:txXfrm>
        <a:off x="2043027" y="3362549"/>
        <a:ext cx="2779804" cy="8478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6T17:45:58.839"/>
    </inkml:context>
    <inkml:brush xml:id="br0">
      <inkml:brushProperty name="width" value="0.05" units="cm"/>
      <inkml:brushProperty name="height" value="0.05" units="cm"/>
    </inkml:brush>
  </inkml:definitions>
  <inkml:trace contextRef="#ctx0" brushRef="#br0">24199 8652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CF8D8-EDB1-4891-B6D0-066164470405}" type="datetimeFigureOut">
              <a:rPr lang="en-US" smtClean="0"/>
              <a:t>9/27/2024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B725F-E982-48E4-81BF-FEDD71EDB400}" type="slidenum">
              <a:rPr lang="en-US" smtClean="0"/>
              <a:t>‹#›</a:t>
            </a:fld>
            <a:endParaRPr lang="en-US"/>
          </a:p>
        </p:txBody>
      </p:sp>
    </p:spTree>
    <p:extLst>
      <p:ext uri="{BB962C8B-B14F-4D97-AF65-F5344CB8AC3E}">
        <p14:creationId xmlns:p14="http://schemas.microsoft.com/office/powerpoint/2010/main" val="193989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02C651-B10C-4E40-94F4-E6776EF4DF49}" type="datetime1">
              <a:rPr lang="en-US" smtClean="0"/>
              <a:t>9/27/2024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lvl1pPr>
              <a:defRPr sz="1400">
                <a:latin typeface="Times New Roman" panose="02020603050405020304" pitchFamily="18" charset="0"/>
                <a:cs typeface="Times New Roman" panose="02020603050405020304" pitchFamily="18" charset="0"/>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1757AE-8766-467D-A373-942CC0A8202B}" type="datetime1">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B4E44E-1C34-4F40-A8C4-C62F272D4529}" type="datetime1">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41B41-DBDA-4512-9F9E-12BA5D61CFC8}" type="datetime1">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4B4CB-F1B3-49B6-A081-E29D5A80A88F}" type="datetime1">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8A93A1-B38E-4EB7-A451-AC1808659D75}" type="datetime1">
              <a:rPr lang="en-US" smtClean="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8BAD9B-766A-4EC1-8CCE-D6C93DC0AFE3}" type="datetime1">
              <a:rPr lang="en-US" smtClean="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48DC4-E731-4496-9BAF-1B8EECBBB363}" type="datetime1">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B5FF2-77F3-42E9-B2D3-3A673F79EE7A}" type="datetime1">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C8F60-A6B6-4830-91E7-F63212765357}" type="datetime1">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0AEF9-6DF3-4FC7-A754-F1A1799F655C}" type="datetime1">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03734-DBA5-45EF-9DA1-1D4228B9710C}" type="datetime1">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58C8DF-F698-42BF-A667-F531FEC55D72}" type="datetime1">
              <a:rPr lang="en-US" smtClean="0"/>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62180C-C128-4B65-AE68-747E997E7A11}" type="datetime1">
              <a:rPr lang="en-US" smtClean="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C2B98-2625-4AFD-BF6A-464225E5D81C}" type="datetime1">
              <a:rPr lang="en-US" smtClean="0"/>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A075B6-6EC8-4DEC-8619-93ED195D1BA8}" type="datetime1">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7D497-FF76-4049-B64A-A12E82A2AA90}" type="datetime1">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6E6D86-C609-4783-8D65-8361A5835C58}" type="datetime1">
              <a:rPr lang="en-US" smtClean="0"/>
              <a:t>9/27/2024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210" name="Group 20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11" name="Group 2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212" name="Group 2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251" name="Rectangle 25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3" name="Group 2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25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53F44946-5026-4EDC-95C3-19AF9D99C13B}"/>
              </a:ext>
            </a:extLst>
          </p:cNvPr>
          <p:cNvSpPr>
            <a:spLocks noGrp="1"/>
          </p:cNvSpPr>
          <p:nvPr>
            <p:ph type="ctrTitle"/>
          </p:nvPr>
        </p:nvSpPr>
        <p:spPr>
          <a:xfrm>
            <a:off x="1019015" y="1093787"/>
            <a:ext cx="3059969" cy="4697413"/>
          </a:xfrm>
        </p:spPr>
        <p:txBody>
          <a:bodyPr vert="horz" lIns="91440" tIns="45720" rIns="91440" bIns="45720" rtlCol="0" anchor="ctr">
            <a:normAutofit/>
          </a:bodyPr>
          <a:lstStyle/>
          <a:p>
            <a:r>
              <a:rPr lang="en-US" sz="3600" dirty="0"/>
              <a:t>Presentation</a:t>
            </a:r>
            <a:br>
              <a:rPr lang="en-US" sz="3600" dirty="0"/>
            </a:br>
            <a:r>
              <a:rPr lang="en-US" sz="3600" dirty="0"/>
              <a:t>On</a:t>
            </a:r>
            <a:br>
              <a:rPr lang="en-US" sz="3600" dirty="0"/>
            </a:br>
            <a:r>
              <a:rPr lang="en-US" sz="3600" dirty="0"/>
              <a:t>Deep Learning Based Approach To            Detect Potato Leaf Diseases </a:t>
            </a:r>
          </a:p>
        </p:txBody>
      </p:sp>
      <p:sp useBgFill="1">
        <p:nvSpPr>
          <p:cNvPr id="28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0B9B1E2-8D98-4658-81C7-F0951F997655}"/>
              </a:ext>
            </a:extLst>
          </p:cNvPr>
          <p:cNvSpPr>
            <a:spLocks noGrp="1"/>
          </p:cNvSpPr>
          <p:nvPr>
            <p:ph type="subTitle" idx="1"/>
          </p:nvPr>
        </p:nvSpPr>
        <p:spPr>
          <a:xfrm>
            <a:off x="5215467" y="1093788"/>
            <a:ext cx="5831944" cy="4697413"/>
          </a:xfrm>
        </p:spPr>
        <p:txBody>
          <a:bodyPr vert="horz" lIns="91440" tIns="45720" rIns="91440" bIns="45720" rtlCol="0" anchor="t">
            <a:normAutofit/>
          </a:bodyPr>
          <a:lstStyle/>
          <a:p>
            <a:r>
              <a:rPr lang="en-US" cap="none" dirty="0">
                <a:solidFill>
                  <a:schemeClr val="tx1"/>
                </a:solidFill>
              </a:rPr>
              <a:t>   </a:t>
            </a:r>
            <a:endParaRPr lang="en-US" dirty="0">
              <a:solidFill>
                <a:schemeClr val="tx1"/>
              </a:solidFill>
            </a:endParaRPr>
          </a:p>
          <a:p>
            <a:r>
              <a:rPr lang="en-US" sz="2400" b="1" cap="none" dirty="0">
                <a:solidFill>
                  <a:schemeClr val="tx1"/>
                </a:solidFill>
              </a:rPr>
              <a:t>Team members: </a:t>
            </a:r>
          </a:p>
          <a:p>
            <a:pPr indent="-228600">
              <a:buFont typeface="Arial" panose="020B0604020202020204" pitchFamily="34" charset="0"/>
              <a:buChar char="•"/>
            </a:pPr>
            <a:r>
              <a:rPr lang="en-US" sz="2400" cap="none" dirty="0">
                <a:solidFill>
                  <a:schemeClr val="tx1"/>
                </a:solidFill>
              </a:rPr>
              <a:t> Md Masum Rana           Id:  1902005</a:t>
            </a:r>
          </a:p>
          <a:p>
            <a:pPr indent="-228600">
              <a:buFont typeface="Arial" panose="020B0604020202020204" pitchFamily="34" charset="0"/>
              <a:buChar char="•"/>
            </a:pPr>
            <a:r>
              <a:rPr lang="en-US" sz="2400" cap="none" dirty="0">
                <a:solidFill>
                  <a:schemeClr val="tx1"/>
                </a:solidFill>
              </a:rPr>
              <a:t> Hasi Rani Roy                Id:  1902031                  </a:t>
            </a:r>
          </a:p>
          <a:p>
            <a:pPr indent="-228600">
              <a:buFont typeface="Arial" panose="020B0604020202020204" pitchFamily="34" charset="0"/>
              <a:buChar char="•"/>
            </a:pPr>
            <a:r>
              <a:rPr lang="en-US" sz="2400" cap="none" dirty="0">
                <a:solidFill>
                  <a:schemeClr val="tx1"/>
                </a:solidFill>
              </a:rPr>
              <a:t> </a:t>
            </a:r>
            <a:r>
              <a:rPr lang="en-US" sz="2400" cap="none" dirty="0" err="1">
                <a:solidFill>
                  <a:schemeClr val="tx1"/>
                </a:solidFill>
              </a:rPr>
              <a:t>Mostakim</a:t>
            </a:r>
            <a:r>
              <a:rPr lang="en-US" sz="2400" cap="none" dirty="0">
                <a:solidFill>
                  <a:schemeClr val="tx1"/>
                </a:solidFill>
              </a:rPr>
              <a:t> Ara </a:t>
            </a:r>
            <a:r>
              <a:rPr lang="en-US" sz="2400" cap="none" dirty="0" err="1">
                <a:solidFill>
                  <a:schemeClr val="tx1"/>
                </a:solidFill>
              </a:rPr>
              <a:t>Jaba</a:t>
            </a:r>
            <a:r>
              <a:rPr lang="en-US" sz="2400" cap="none" dirty="0">
                <a:solidFill>
                  <a:schemeClr val="tx1"/>
                </a:solidFill>
              </a:rPr>
              <a:t>       Id:  1802048</a:t>
            </a:r>
          </a:p>
          <a:p>
            <a:pPr indent="-228600">
              <a:buFont typeface="Arial" panose="020B0604020202020204" pitchFamily="34" charset="0"/>
              <a:buChar char="•"/>
            </a:pPr>
            <a:endParaRPr lang="en-US" cap="none" dirty="0">
              <a:solidFill>
                <a:schemeClr val="tx1"/>
              </a:solidFill>
            </a:endParaRPr>
          </a:p>
          <a:p>
            <a:pPr indent="-228600">
              <a:buFont typeface="Arial" panose="020B0604020202020204" pitchFamily="34" charset="0"/>
              <a:buChar char="•"/>
            </a:pPr>
            <a:endParaRPr lang="en-US" cap="none" dirty="0">
              <a:solidFill>
                <a:schemeClr val="tx1"/>
              </a:solidFill>
            </a:endParaRPr>
          </a:p>
        </p:txBody>
      </p:sp>
      <p:sp>
        <p:nvSpPr>
          <p:cNvPr id="4" name="Slide Number Placeholder 3">
            <a:extLst>
              <a:ext uri="{FF2B5EF4-FFF2-40B4-BE49-F238E27FC236}">
                <a16:creationId xmlns:a16="http://schemas.microsoft.com/office/drawing/2014/main" id="{FB1F4290-9599-49F7-95FD-4AAB37AE237F}"/>
              </a:ext>
            </a:extLst>
          </p:cNvPr>
          <p:cNvSpPr>
            <a:spLocks noGrp="1"/>
          </p:cNvSpPr>
          <p:nvPr>
            <p:ph type="sldNum" sz="quarter" idx="12"/>
          </p:nvPr>
        </p:nvSpPr>
        <p:spPr>
          <a:xfrm>
            <a:off x="10276322" y="5883274"/>
            <a:ext cx="721878" cy="365125"/>
          </a:xfrm>
        </p:spPr>
        <p:txBody>
          <a:bodyPr vert="horz" lIns="91440" tIns="45720" rIns="91440" bIns="45720" rtlCol="0" anchor="ctr">
            <a:normAutofit/>
          </a:bodyPr>
          <a:lstStyle/>
          <a:p>
            <a:pPr>
              <a:spcAft>
                <a:spcPts val="600"/>
              </a:spcAft>
            </a:pPr>
            <a:fld id="{6D22F896-40B5-4ADD-8801-0D06FADFA095}" type="slidenum">
              <a:rPr lang="en-US" kern="1200" dirty="0">
                <a:solidFill>
                  <a:schemeClr val="bg1"/>
                </a:solidFill>
              </a:rPr>
              <a:pPr>
                <a:spcAft>
                  <a:spcPts val="600"/>
                </a:spcAft>
              </a:pPr>
              <a:t>1</a:t>
            </a:fld>
            <a:endParaRPr lang="en-US" kern="1200" dirty="0">
              <a:solidFill>
                <a:schemeClr val="bg1"/>
              </a:solidFill>
            </a:endParaRPr>
          </a:p>
        </p:txBody>
      </p:sp>
    </p:spTree>
    <p:extLst>
      <p:ext uri="{BB962C8B-B14F-4D97-AF65-F5344CB8AC3E}">
        <p14:creationId xmlns:p14="http://schemas.microsoft.com/office/powerpoint/2010/main" val="4201389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1F5C-DF42-4BD7-85F6-E258BE9D6161}"/>
              </a:ext>
            </a:extLst>
          </p:cNvPr>
          <p:cNvSpPr>
            <a:spLocks noGrp="1"/>
          </p:cNvSpPr>
          <p:nvPr>
            <p:ph type="title"/>
          </p:nvPr>
        </p:nvSpPr>
        <p:spPr>
          <a:xfrm>
            <a:off x="1285461" y="575102"/>
            <a:ext cx="10442710" cy="5196221"/>
          </a:xfrm>
        </p:spPr>
        <p:txBody>
          <a:bodyPr>
            <a:normAutofit fontScale="90000"/>
          </a:bodyPr>
          <a:lstStyle/>
          <a:p>
            <a:r>
              <a:rPr lang="en-US" b="1" cap="none" dirty="0">
                <a:solidFill>
                  <a:schemeClr val="bg1"/>
                </a:solidFill>
                <a:latin typeface="Times New Roman"/>
                <a:cs typeface="Times New Roman"/>
              </a:rPr>
              <a:t>Model building process:</a:t>
            </a:r>
            <a:br>
              <a:rPr lang="en-US" b="1" cap="none" dirty="0">
                <a:latin typeface="Times New Roman" panose="02020603050405020304" pitchFamily="18" charset="0"/>
                <a:cs typeface="Times New Roman" panose="02020603050405020304" pitchFamily="18" charset="0"/>
              </a:rPr>
            </a:br>
            <a:br>
              <a:rPr lang="en-US" b="1" cap="none" dirty="0">
                <a:latin typeface="Times New Roman" panose="02020603050405020304" pitchFamily="18" charset="0"/>
                <a:cs typeface="Times New Roman" panose="02020603050405020304" pitchFamily="18" charset="0"/>
              </a:rPr>
            </a:br>
            <a:r>
              <a:rPr lang="en-US" sz="2000" b="1" cap="none" dirty="0">
                <a:solidFill>
                  <a:schemeClr val="bg1"/>
                </a:solidFill>
                <a:latin typeface="Times New Roman"/>
                <a:cs typeface="Times New Roman"/>
              </a:rPr>
              <a:t>1. Data Collection: </a:t>
            </a:r>
            <a:r>
              <a:rPr lang="en-US" sz="2000" cap="none" dirty="0">
                <a:solidFill>
                  <a:schemeClr val="bg1"/>
                </a:solidFill>
                <a:latin typeface="Times New Roman"/>
                <a:cs typeface="Times New Roman"/>
              </a:rPr>
              <a:t>To build our proposed model 1</a:t>
            </a:r>
            <a:r>
              <a:rPr lang="en-US" sz="2000" cap="none" baseline="30000" dirty="0">
                <a:solidFill>
                  <a:schemeClr val="bg1"/>
                </a:solidFill>
                <a:latin typeface="Times New Roman"/>
                <a:cs typeface="Times New Roman"/>
              </a:rPr>
              <a:t>st</a:t>
            </a:r>
            <a:r>
              <a:rPr lang="en-US" sz="2000" cap="none" dirty="0">
                <a:solidFill>
                  <a:schemeClr val="bg1"/>
                </a:solidFill>
                <a:latin typeface="Times New Roman"/>
                <a:cs typeface="Times New Roman"/>
              </a:rPr>
              <a:t> we collect our dataset from Kaggle that contains 2152 images.</a:t>
            </a:r>
            <a:br>
              <a:rPr lang="en-US" sz="2000" cap="none" dirty="0">
                <a:latin typeface="Times New Roman" panose="02020603050405020304" pitchFamily="18" charset="0"/>
                <a:cs typeface="Times New Roman" panose="02020603050405020304" pitchFamily="18" charset="0"/>
              </a:rPr>
            </a:br>
            <a:br>
              <a:rPr lang="en-US" sz="2000" cap="none" dirty="0">
                <a:effectLst/>
                <a:latin typeface="+mj-ea"/>
                <a:cs typeface="Times New Roman"/>
              </a:rPr>
            </a:br>
            <a:br>
              <a:rPr lang="en-US" sz="2000" cap="none" dirty="0">
                <a:latin typeface="+mj-ea"/>
                <a:cs typeface="Times New Roman"/>
              </a:rPr>
            </a:br>
            <a:br>
              <a:rPr lang="en-US" sz="2000" cap="none" dirty="0">
                <a:latin typeface="+mj-ea"/>
                <a:cs typeface="Times New Roman"/>
              </a:rPr>
            </a:br>
            <a:br>
              <a:rPr lang="en-US" sz="2000" cap="none" dirty="0">
                <a:latin typeface="Times New Roman"/>
                <a:ea typeface="Times New Roman" panose="02020603050405020304" pitchFamily="18" charset="0"/>
              </a:rPr>
            </a:br>
            <a:r>
              <a:rPr lang="en-US" sz="2000" b="1" cap="none" dirty="0">
                <a:solidFill>
                  <a:srgbClr val="000000"/>
                </a:solidFill>
                <a:latin typeface="Times New Roman"/>
                <a:ea typeface="Times New Roman" panose="02020603050405020304" pitchFamily="18" charset="0"/>
                <a:cs typeface="Times New Roman"/>
              </a:rPr>
              <a:t>2</a:t>
            </a:r>
            <a:r>
              <a:rPr lang="en-US" sz="2000" b="1" cap="none" dirty="0">
                <a:solidFill>
                  <a:srgbClr val="000000"/>
                </a:solidFill>
                <a:effectLst/>
                <a:latin typeface="Times New Roman"/>
                <a:ea typeface="Times New Roman" panose="02020603050405020304" pitchFamily="18" charset="0"/>
                <a:cs typeface="Times New Roman"/>
              </a:rPr>
              <a:t>. Data preprocessing:</a:t>
            </a:r>
            <a:br>
              <a:rPr lang="en-US" sz="2000" b="1" cap="none" dirty="0">
                <a:effectLst/>
                <a:latin typeface="Times New Roman" panose="02020603050405020304" pitchFamily="18" charset="0"/>
                <a:ea typeface="Times New Roman" panose="02020603050405020304" pitchFamily="18" charset="0"/>
                <a:cs typeface="Times New Roman"/>
              </a:rPr>
            </a:br>
            <a:br>
              <a:rPr lang="en-US" sz="2000" b="1" cap="none" dirty="0">
                <a:latin typeface="Times New Roman"/>
                <a:ea typeface="Times New Roman" panose="02020603050405020304" pitchFamily="18" charset="0"/>
              </a:rPr>
            </a:br>
            <a:r>
              <a:rPr lang="en-US" sz="2000" b="1" cap="none" dirty="0">
                <a:solidFill>
                  <a:srgbClr val="000000"/>
                </a:solidFill>
                <a:effectLst/>
                <a:latin typeface="Times New Roman"/>
                <a:ea typeface="Times New Roman" panose="02020603050405020304" pitchFamily="18" charset="0"/>
                <a:cs typeface="Times New Roman"/>
              </a:rPr>
              <a:t>	</a:t>
            </a:r>
            <a:r>
              <a:rPr lang="en-US" sz="2000" cap="none" dirty="0" err="1">
                <a:solidFill>
                  <a:srgbClr val="000000"/>
                </a:solidFill>
                <a:effectLst/>
                <a:latin typeface="Times New Roman"/>
                <a:ea typeface="Times New Roman" panose="02020603050405020304" pitchFamily="18" charset="0"/>
                <a:cs typeface="Times New Roman"/>
              </a:rPr>
              <a:t>i</a:t>
            </a:r>
            <a:r>
              <a:rPr lang="en-US" sz="2000" cap="none" dirty="0">
                <a:solidFill>
                  <a:srgbClr val="000000"/>
                </a:solidFill>
                <a:effectLst/>
                <a:latin typeface="Times New Roman"/>
                <a:ea typeface="Times New Roman" panose="02020603050405020304" pitchFamily="18" charset="0"/>
                <a:cs typeface="Times New Roman"/>
              </a:rPr>
              <a:t>.  Resizing</a:t>
            </a:r>
            <a:r>
              <a:rPr lang="en-US" sz="2000" cap="none" dirty="0">
                <a:solidFill>
                  <a:srgbClr val="000000"/>
                </a:solidFill>
                <a:latin typeface="Times New Roman"/>
                <a:ea typeface="Times New Roman" panose="02020603050405020304" pitchFamily="18" charset="0"/>
                <a:cs typeface="Times New Roman"/>
              </a:rPr>
              <a:t>.</a:t>
            </a:r>
            <a:br>
              <a:rPr lang="en-US" sz="2000" cap="none" dirty="0">
                <a:effectLst/>
                <a:latin typeface="Times New Roman" panose="02020603050405020304" pitchFamily="18" charset="0"/>
                <a:ea typeface="Times New Roman" panose="02020603050405020304" pitchFamily="18" charset="0"/>
              </a:rPr>
            </a:br>
            <a:r>
              <a:rPr lang="en-US" sz="2000" cap="none" dirty="0">
                <a:solidFill>
                  <a:srgbClr val="000000"/>
                </a:solidFill>
                <a:effectLst/>
                <a:latin typeface="Times New Roman"/>
                <a:ea typeface="Times New Roman" panose="02020603050405020304" pitchFamily="18" charset="0"/>
                <a:cs typeface="Times New Roman"/>
              </a:rPr>
              <a:t>	ii. </a:t>
            </a:r>
            <a:r>
              <a:rPr lang="en-US" sz="1800" cap="none" dirty="0">
                <a:solidFill>
                  <a:srgbClr val="000000"/>
                </a:solidFill>
                <a:effectLst/>
                <a:latin typeface="Times New Roman"/>
                <a:ea typeface="Times New Roman" panose="02020603050405020304" pitchFamily="18" charset="0"/>
                <a:cs typeface="Times New Roman"/>
              </a:rPr>
              <a:t>Normalization</a:t>
            </a:r>
            <a:r>
              <a:rPr lang="en-US" sz="1800" cap="none" dirty="0">
                <a:solidFill>
                  <a:srgbClr val="000000"/>
                </a:solidFill>
                <a:latin typeface="Times New Roman"/>
                <a:ea typeface="Times New Roman" panose="02020603050405020304" pitchFamily="18" charset="0"/>
                <a:cs typeface="Times New Roman"/>
              </a:rPr>
              <a:t>.</a:t>
            </a:r>
            <a:br>
              <a:rPr lang="en-US" sz="1800" cap="none" dirty="0">
                <a:effectLst/>
                <a:latin typeface="Times New Roman" panose="02020603050405020304" pitchFamily="18" charset="0"/>
                <a:ea typeface="Times New Roman" panose="02020603050405020304" pitchFamily="18" charset="0"/>
                <a:cs typeface="Times New Roman"/>
              </a:rPr>
            </a:br>
            <a:br>
              <a:rPr lang="en-US" sz="2000" cap="none" dirty="0">
                <a:latin typeface="Times New Roman"/>
                <a:ea typeface="Times New Roman" panose="02020603050405020304" pitchFamily="18" charset="0"/>
              </a:rPr>
            </a:br>
            <a:r>
              <a:rPr lang="en-US" sz="2000" b="1" cap="none" dirty="0" err="1">
                <a:solidFill>
                  <a:srgbClr val="000000"/>
                </a:solidFill>
                <a:effectLst/>
                <a:latin typeface="Times New Roman"/>
                <a:ea typeface="Times New Roman" panose="02020603050405020304" pitchFamily="18" charset="0"/>
                <a:cs typeface="Times New Roman"/>
              </a:rPr>
              <a:t>i</a:t>
            </a:r>
            <a:r>
              <a:rPr lang="en-US" sz="2000" b="1" cap="none" dirty="0">
                <a:solidFill>
                  <a:srgbClr val="000000"/>
                </a:solidFill>
                <a:effectLst/>
                <a:latin typeface="Times New Roman"/>
                <a:ea typeface="Times New Roman" panose="02020603050405020304" pitchFamily="18" charset="0"/>
                <a:cs typeface="Times New Roman"/>
              </a:rPr>
              <a:t>.  </a:t>
            </a:r>
            <a:r>
              <a:rPr lang="en-US" sz="1800" b="1" cap="none" dirty="0">
                <a:solidFill>
                  <a:srgbClr val="000000"/>
                </a:solidFill>
                <a:effectLst/>
                <a:latin typeface="Times New Roman"/>
                <a:ea typeface="Times New Roman" panose="02020603050405020304" pitchFamily="18" charset="0"/>
                <a:cs typeface="Times New Roman"/>
              </a:rPr>
              <a:t>Resizing: </a:t>
            </a:r>
            <a:r>
              <a:rPr lang="en-US" sz="1800" cap="none" dirty="0">
                <a:solidFill>
                  <a:srgbClr val="000000"/>
                </a:solidFill>
                <a:effectLst/>
                <a:latin typeface="Times New Roman"/>
                <a:ea typeface="Times New Roman" panose="02020603050405020304" pitchFamily="18" charset="0"/>
                <a:cs typeface="Times New Roman"/>
              </a:rPr>
              <a:t>To maintain consistency across the dataset, all potato leaf images are resized to a standard </a:t>
            </a:r>
            <a:r>
              <a:rPr lang="en-US" sz="1800" cap="none" dirty="0">
                <a:solidFill>
                  <a:srgbClr val="000000"/>
                </a:solidFill>
                <a:latin typeface="Times New Roman"/>
                <a:ea typeface="Times New Roman" panose="02020603050405020304" pitchFamily="18" charset="0"/>
                <a:cs typeface="Times New Roman"/>
              </a:rPr>
              <a:t>   </a:t>
            </a:r>
            <a:r>
              <a:rPr lang="en-US" sz="1800" cap="none" dirty="0">
                <a:solidFill>
                  <a:srgbClr val="000000"/>
                </a:solidFill>
                <a:effectLst/>
                <a:latin typeface="Times New Roman"/>
                <a:ea typeface="Times New Roman" panose="02020603050405020304" pitchFamily="18" charset="0"/>
                <a:cs typeface="Times New Roman"/>
              </a:rPr>
              <a:t>dimension, such as 256x256 pixels. </a:t>
            </a:r>
            <a:br>
              <a:rPr lang="en-US" sz="1800" cap="none" dirty="0">
                <a:effectLst/>
                <a:latin typeface="Times New Roman" panose="02020603050405020304" pitchFamily="18" charset="0"/>
                <a:ea typeface="Times New Roman" panose="02020603050405020304" pitchFamily="18" charset="0"/>
              </a:rPr>
            </a:br>
            <a:r>
              <a:rPr lang="en-US" sz="1800" b="1" cap="none" dirty="0">
                <a:solidFill>
                  <a:srgbClr val="000000"/>
                </a:solidFill>
                <a:effectLst/>
                <a:latin typeface="Times New Roman"/>
                <a:ea typeface="Times New Roman" panose="02020603050405020304" pitchFamily="18" charset="0"/>
                <a:cs typeface="Times New Roman"/>
              </a:rPr>
              <a:t>ii. Normalization: </a:t>
            </a:r>
            <a:r>
              <a:rPr lang="en-US" sz="1800" cap="none" dirty="0">
                <a:solidFill>
                  <a:srgbClr val="000000"/>
                </a:solidFill>
                <a:effectLst/>
                <a:latin typeface="Times New Roman"/>
                <a:ea typeface="Times New Roman" panose="02020603050405020304" pitchFamily="18" charset="0"/>
                <a:cs typeface="Times New Roman"/>
              </a:rPr>
              <a:t>Pixel values in the potato leaf images are normalized to a range between 0 and 1. This step ensures uniformity in the input data.</a:t>
            </a:r>
            <a:br>
              <a:rPr lang="en-US" sz="1800" cap="none" dirty="0">
                <a:effectLst/>
                <a:latin typeface="Times New Roman" panose="02020603050405020304" pitchFamily="18" charset="0"/>
                <a:ea typeface="Times New Roman" panose="02020603050405020304" pitchFamily="18" charset="0"/>
              </a:rPr>
            </a:br>
            <a:r>
              <a:rPr lang="en-US" sz="2000" cap="none" dirty="0">
                <a:solidFill>
                  <a:schemeClr val="bg1"/>
                </a:solidFill>
                <a:latin typeface="Times New Roman"/>
                <a:cs typeface="Times New Roman"/>
              </a:rPr>
              <a:t> </a:t>
            </a:r>
            <a:br>
              <a:rPr lang="en-US" sz="2000" cap="none" dirty="0">
                <a:latin typeface="Times New Roman" panose="02020603050405020304" pitchFamily="18" charset="0"/>
                <a:cs typeface="Times New Roman" panose="02020603050405020304" pitchFamily="18" charset="0"/>
              </a:rPr>
            </a:br>
            <a:endParaRPr lang="en-US" sz="2000" cap="none"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4C42C3D-23FE-4F78-90F2-00CD14EDA999}"/>
              </a:ext>
            </a:extLst>
          </p:cNvPr>
          <p:cNvSpPr>
            <a:spLocks noGrp="1"/>
          </p:cNvSpPr>
          <p:nvPr>
            <p:ph type="sldNum" sz="quarter" idx="12"/>
          </p:nvPr>
        </p:nvSpPr>
        <p:spPr/>
        <p:txBody>
          <a:bodyPr/>
          <a:lstStyle/>
          <a:p>
            <a:fld id="{6D22F896-40B5-4ADD-8801-0D06FADFA095}" type="slidenum">
              <a:rPr lang="en-US" sz="1600" smtClean="0">
                <a:solidFill>
                  <a:schemeClr val="bg1"/>
                </a:solidFill>
                <a:latin typeface="Times New Roman" panose="02020603050405020304" pitchFamily="18" charset="0"/>
                <a:cs typeface="Times New Roman" panose="02020603050405020304" pitchFamily="18" charset="0"/>
              </a:rPr>
              <a:t>10</a:t>
            </a:fld>
            <a:endParaRPr lang="en-US" sz="1600"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6">
            <a:extLst>
              <a:ext uri="{FF2B5EF4-FFF2-40B4-BE49-F238E27FC236}">
                <a16:creationId xmlns:a16="http://schemas.microsoft.com/office/drawing/2014/main" id="{9C4812E8-CB51-209A-85F1-BA307EA30DE9}"/>
              </a:ext>
            </a:extLst>
          </p:cNvPr>
          <p:cNvGraphicFramePr>
            <a:graphicFrameLocks noGrp="1"/>
          </p:cNvGraphicFramePr>
          <p:nvPr>
            <p:extLst>
              <p:ext uri="{D42A27DB-BD31-4B8C-83A1-F6EECF244321}">
                <p14:modId xmlns:p14="http://schemas.microsoft.com/office/powerpoint/2010/main" val="1007763259"/>
              </p:ext>
            </p:extLst>
          </p:nvPr>
        </p:nvGraphicFramePr>
        <p:xfrm>
          <a:off x="1822173" y="2131391"/>
          <a:ext cx="8360828" cy="800771"/>
        </p:xfrm>
        <a:graphic>
          <a:graphicData uri="http://schemas.openxmlformats.org/drawingml/2006/table">
            <a:tbl>
              <a:tblPr firstRow="1" bandRow="1">
                <a:tableStyleId>{5C22544A-7EE6-4342-B048-85BDC9FD1C3A}</a:tableStyleId>
              </a:tblPr>
              <a:tblGrid>
                <a:gridCol w="2090207">
                  <a:extLst>
                    <a:ext uri="{9D8B030D-6E8A-4147-A177-3AD203B41FA5}">
                      <a16:colId xmlns:a16="http://schemas.microsoft.com/office/drawing/2014/main" val="1441279417"/>
                    </a:ext>
                  </a:extLst>
                </a:gridCol>
                <a:gridCol w="2090207">
                  <a:extLst>
                    <a:ext uri="{9D8B030D-6E8A-4147-A177-3AD203B41FA5}">
                      <a16:colId xmlns:a16="http://schemas.microsoft.com/office/drawing/2014/main" val="1798322048"/>
                    </a:ext>
                  </a:extLst>
                </a:gridCol>
                <a:gridCol w="2090207">
                  <a:extLst>
                    <a:ext uri="{9D8B030D-6E8A-4147-A177-3AD203B41FA5}">
                      <a16:colId xmlns:a16="http://schemas.microsoft.com/office/drawing/2014/main" val="755838876"/>
                    </a:ext>
                  </a:extLst>
                </a:gridCol>
                <a:gridCol w="2090207">
                  <a:extLst>
                    <a:ext uri="{9D8B030D-6E8A-4147-A177-3AD203B41FA5}">
                      <a16:colId xmlns:a16="http://schemas.microsoft.com/office/drawing/2014/main" val="600856619"/>
                    </a:ext>
                  </a:extLst>
                </a:gridCol>
              </a:tblGrid>
              <a:tr h="435011">
                <a:tc>
                  <a:txBody>
                    <a:bodyPr/>
                    <a:lstStyle/>
                    <a:p>
                      <a:r>
                        <a:rPr lang="en-US" dirty="0"/>
                        <a:t>  </a:t>
                      </a:r>
                      <a:r>
                        <a:rPr lang="en-US" dirty="0">
                          <a:solidFill>
                            <a:schemeClr val="bg1"/>
                          </a:solidFill>
                        </a:rPr>
                        <a:t>Number of data</a:t>
                      </a:r>
                    </a:p>
                  </a:txBody>
                  <a:tcPr/>
                </a:tc>
                <a:tc>
                  <a:txBody>
                    <a:bodyPr/>
                    <a:lstStyle/>
                    <a:p>
                      <a:r>
                        <a:rPr lang="en-US" dirty="0">
                          <a:solidFill>
                            <a:schemeClr val="bg1"/>
                          </a:solidFill>
                        </a:rPr>
                        <a:t>   Early Blight</a:t>
                      </a:r>
                    </a:p>
                  </a:txBody>
                  <a:tcPr/>
                </a:tc>
                <a:tc>
                  <a:txBody>
                    <a:bodyPr/>
                    <a:lstStyle/>
                    <a:p>
                      <a:r>
                        <a:rPr lang="en-US" dirty="0">
                          <a:solidFill>
                            <a:schemeClr val="bg1"/>
                          </a:solidFill>
                        </a:rPr>
                        <a:t>       Late Blight</a:t>
                      </a:r>
                    </a:p>
                  </a:txBody>
                  <a:tcPr/>
                </a:tc>
                <a:tc>
                  <a:txBody>
                    <a:bodyPr/>
                    <a:lstStyle/>
                    <a:p>
                      <a:r>
                        <a:rPr lang="en-US" dirty="0"/>
                        <a:t>  </a:t>
                      </a:r>
                      <a:r>
                        <a:rPr lang="en-US" dirty="0">
                          <a:solidFill>
                            <a:schemeClr val="bg1"/>
                          </a:solidFill>
                        </a:rPr>
                        <a:t>Healthy Plant</a:t>
                      </a:r>
                    </a:p>
                  </a:txBody>
                  <a:tcPr/>
                </a:tc>
                <a:extLst>
                  <a:ext uri="{0D108BD9-81ED-4DB2-BD59-A6C34878D82A}">
                    <a16:rowId xmlns:a16="http://schemas.microsoft.com/office/drawing/2014/main" val="883579310"/>
                  </a:ext>
                </a:extLst>
              </a:tr>
              <a:tr h="315382">
                <a:tc>
                  <a:txBody>
                    <a:bodyPr/>
                    <a:lstStyle/>
                    <a:p>
                      <a:r>
                        <a:rPr lang="en-US" dirty="0"/>
                        <a:t>        2152</a:t>
                      </a:r>
                    </a:p>
                  </a:txBody>
                  <a:tcPr/>
                </a:tc>
                <a:tc>
                  <a:txBody>
                    <a:bodyPr/>
                    <a:lstStyle/>
                    <a:p>
                      <a:r>
                        <a:rPr lang="en-US" dirty="0"/>
                        <a:t>         1000</a:t>
                      </a:r>
                    </a:p>
                  </a:txBody>
                  <a:tcPr/>
                </a:tc>
                <a:tc>
                  <a:txBody>
                    <a:bodyPr/>
                    <a:lstStyle/>
                    <a:p>
                      <a:r>
                        <a:rPr lang="en-US" dirty="0"/>
                        <a:t>         1000</a:t>
                      </a:r>
                    </a:p>
                  </a:txBody>
                  <a:tcPr/>
                </a:tc>
                <a:tc>
                  <a:txBody>
                    <a:bodyPr/>
                    <a:lstStyle/>
                    <a:p>
                      <a:r>
                        <a:rPr lang="en-US" dirty="0"/>
                        <a:t>             152</a:t>
                      </a:r>
                    </a:p>
                  </a:txBody>
                  <a:tcPr/>
                </a:tc>
                <a:extLst>
                  <a:ext uri="{0D108BD9-81ED-4DB2-BD59-A6C34878D82A}">
                    <a16:rowId xmlns:a16="http://schemas.microsoft.com/office/drawing/2014/main" val="3654398719"/>
                  </a:ext>
                </a:extLst>
              </a:tr>
            </a:tbl>
          </a:graphicData>
        </a:graphic>
      </p:graphicFrame>
    </p:spTree>
    <p:extLst>
      <p:ext uri="{BB962C8B-B14F-4D97-AF65-F5344CB8AC3E}">
        <p14:creationId xmlns:p14="http://schemas.microsoft.com/office/powerpoint/2010/main" val="95413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BB61-2A05-4DD5-9E1C-FCFFF522C68B}"/>
              </a:ext>
            </a:extLst>
          </p:cNvPr>
          <p:cNvSpPr>
            <a:spLocks noGrp="1"/>
          </p:cNvSpPr>
          <p:nvPr>
            <p:ph type="title"/>
          </p:nvPr>
        </p:nvSpPr>
        <p:spPr>
          <a:xfrm>
            <a:off x="1144589" y="609600"/>
            <a:ext cx="10344559" cy="4962940"/>
          </a:xfrm>
        </p:spPr>
        <p:txBody>
          <a:bodyPr>
            <a:normAutofit/>
          </a:bodyPr>
          <a:lstStyle/>
          <a:p>
            <a:pPr marR="30480" indent="-6350">
              <a:lnSpc>
                <a:spcPct val="110000"/>
              </a:lnSpc>
              <a:spcBef>
                <a:spcPts val="0"/>
              </a:spcBef>
            </a:pPr>
            <a:r>
              <a:rPr lang="en-US" sz="1800" b="1" cap="none" dirty="0">
                <a:solidFill>
                  <a:srgbClr val="000000"/>
                </a:solidFill>
                <a:effectLst/>
                <a:latin typeface="Times New Roman" panose="02020603050405020304" pitchFamily="18" charset="0"/>
                <a:ea typeface="Times New Roman" panose="02020603050405020304" pitchFamily="18" charset="0"/>
              </a:rPr>
              <a:t>3. Data Augmentation: </a:t>
            </a:r>
            <a:r>
              <a:rPr lang="en-US" sz="1800" cap="none" dirty="0">
                <a:solidFill>
                  <a:srgbClr val="000000"/>
                </a:solidFill>
                <a:effectLst/>
                <a:latin typeface="Times New Roman" panose="02020603050405020304" pitchFamily="18" charset="0"/>
                <a:ea typeface="Times New Roman" panose="02020603050405020304" pitchFamily="18" charset="0"/>
              </a:rPr>
              <a:t>As our dataset is imbalance, so we need to balanced it. For doing this, we follow data augmentation process. In this process, we slightly shift, rotate, and resize each image in the training set by different percentages, and then add all of the resulting photos to the training set. </a:t>
            </a:r>
            <a:br>
              <a:rPr lang="en-US" sz="1800" cap="none" dirty="0">
                <a:solidFill>
                  <a:srgbClr val="000000"/>
                </a:solidFill>
                <a:effectLst/>
                <a:latin typeface="Times New Roman" panose="02020603050405020304" pitchFamily="18" charset="0"/>
                <a:ea typeface="Times New Roman" panose="02020603050405020304" pitchFamily="18" charset="0"/>
              </a:rPr>
            </a:br>
            <a:br>
              <a:rPr lang="en-US" sz="1800" cap="none" dirty="0">
                <a:solidFill>
                  <a:srgbClr val="000000"/>
                </a:solidFill>
                <a:effectLst/>
                <a:latin typeface="Times New Roman" panose="02020603050405020304" pitchFamily="18" charset="0"/>
                <a:ea typeface="Times New Roman" panose="02020603050405020304" pitchFamily="18" charset="0"/>
              </a:rPr>
            </a:br>
            <a:r>
              <a:rPr lang="en-US" sz="1800" b="1" dirty="0">
                <a:solidFill>
                  <a:srgbClr val="000000"/>
                </a:solidFill>
                <a:latin typeface="Times New Roman" panose="02020603050405020304" pitchFamily="18" charset="0"/>
                <a:ea typeface="Times New Roman" panose="02020603050405020304" pitchFamily="18" charset="0"/>
              </a:rPr>
              <a:t>4. </a:t>
            </a:r>
            <a:r>
              <a:rPr lang="en-US" sz="1800" b="1" cap="none" dirty="0">
                <a:solidFill>
                  <a:srgbClr val="000000"/>
                </a:solidFill>
                <a:latin typeface="Times New Roman" panose="02020603050405020304" pitchFamily="18" charset="0"/>
                <a:ea typeface="Times New Roman" panose="02020603050405020304" pitchFamily="18" charset="0"/>
              </a:rPr>
              <a:t> Data Partitioning: </a:t>
            </a:r>
            <a:r>
              <a:rPr lang="en-US" sz="1800" cap="none" dirty="0">
                <a:solidFill>
                  <a:srgbClr val="000000"/>
                </a:solidFill>
                <a:latin typeface="Times New Roman" panose="02020603050405020304" pitchFamily="18" charset="0"/>
                <a:ea typeface="Times New Roman" panose="02020603050405020304" pitchFamily="18" charset="0"/>
              </a:rPr>
              <a:t>Our</a:t>
            </a:r>
            <a:r>
              <a:rPr lang="en-US" sz="1800" b="1" cap="none" dirty="0">
                <a:solidFill>
                  <a:srgbClr val="000000"/>
                </a:solidFill>
                <a:latin typeface="Times New Roman" panose="02020603050405020304" pitchFamily="18" charset="0"/>
                <a:ea typeface="Times New Roman" panose="02020603050405020304" pitchFamily="18" charset="0"/>
              </a:rPr>
              <a:t> </a:t>
            </a:r>
            <a:r>
              <a:rPr lang="en-US" sz="1800" cap="none" dirty="0">
                <a:solidFill>
                  <a:srgbClr val="000000"/>
                </a:solidFill>
                <a:latin typeface="Times New Roman" panose="02020603050405020304" pitchFamily="18" charset="0"/>
                <a:ea typeface="Times New Roman" panose="02020603050405020304" pitchFamily="18" charset="0"/>
              </a:rPr>
              <a:t>dataset has divided into 3 subsets, namely:</a:t>
            </a:r>
            <a:br>
              <a:rPr lang="en-US" sz="1800" b="1" cap="none" dirty="0">
                <a:solidFill>
                  <a:srgbClr val="000000"/>
                </a:solidFill>
                <a:latin typeface="Times New Roman" panose="02020603050405020304" pitchFamily="18" charset="0"/>
                <a:ea typeface="Times New Roman" panose="02020603050405020304" pitchFamily="18" charset="0"/>
              </a:rPr>
            </a:br>
            <a:r>
              <a:rPr lang="en-US" sz="1800" b="1" cap="none" dirty="0">
                <a:solidFill>
                  <a:srgbClr val="000000"/>
                </a:solidFill>
                <a:latin typeface="Times New Roman" panose="02020603050405020304" pitchFamily="18" charset="0"/>
                <a:ea typeface="Times New Roman" panose="02020603050405020304" pitchFamily="18" charset="0"/>
              </a:rPr>
              <a:t>	</a:t>
            </a:r>
            <a:r>
              <a:rPr lang="en-US" sz="1800" b="1" cap="none" dirty="0" err="1">
                <a:solidFill>
                  <a:srgbClr val="000000"/>
                </a:solidFill>
                <a:latin typeface="Times New Roman" panose="02020603050405020304" pitchFamily="18" charset="0"/>
                <a:ea typeface="Times New Roman" panose="02020603050405020304" pitchFamily="18" charset="0"/>
              </a:rPr>
              <a:t>i</a:t>
            </a:r>
            <a:r>
              <a:rPr lang="en-US" sz="1800" b="1" cap="none" dirty="0">
                <a:solidFill>
                  <a:srgbClr val="000000"/>
                </a:solidFill>
                <a:latin typeface="Times New Roman" panose="02020603050405020304" pitchFamily="18" charset="0"/>
                <a:ea typeface="Times New Roman" panose="02020603050405020304" pitchFamily="18" charset="0"/>
              </a:rPr>
              <a:t>.   Training: </a:t>
            </a:r>
            <a:r>
              <a:rPr lang="en-US" sz="1800" cap="none" dirty="0">
                <a:solidFill>
                  <a:srgbClr val="000000"/>
                </a:solidFill>
                <a:latin typeface="Times New Roman" panose="02020603050405020304" pitchFamily="18" charset="0"/>
                <a:ea typeface="Times New Roman" panose="02020603050405020304" pitchFamily="18" charset="0"/>
              </a:rPr>
              <a:t>Dataset to be used while training. 80% data has used for training.</a:t>
            </a:r>
            <a:br>
              <a:rPr lang="en-US" sz="1800" cap="none" dirty="0">
                <a:solidFill>
                  <a:srgbClr val="000000"/>
                </a:solidFill>
                <a:latin typeface="Times New Roman" panose="02020603050405020304" pitchFamily="18" charset="0"/>
                <a:ea typeface="Times New Roman" panose="02020603050405020304" pitchFamily="18" charset="0"/>
              </a:rPr>
            </a:br>
            <a:r>
              <a:rPr lang="en-US" sz="1800" cap="none" dirty="0">
                <a:solidFill>
                  <a:srgbClr val="000000"/>
                </a:solidFill>
                <a:latin typeface="Times New Roman" panose="02020603050405020304" pitchFamily="18" charset="0"/>
                <a:ea typeface="Times New Roman" panose="02020603050405020304" pitchFamily="18" charset="0"/>
              </a:rPr>
              <a:t>	ii.  </a:t>
            </a:r>
            <a:r>
              <a:rPr lang="en-US" sz="1800" b="1" cap="none" dirty="0">
                <a:solidFill>
                  <a:srgbClr val="000000"/>
                </a:solidFill>
                <a:latin typeface="Times New Roman" panose="02020603050405020304" pitchFamily="18" charset="0"/>
                <a:ea typeface="Times New Roman" panose="02020603050405020304" pitchFamily="18" charset="0"/>
              </a:rPr>
              <a:t>Validation: </a:t>
            </a:r>
            <a:r>
              <a:rPr lang="en-US" sz="1800" cap="none" dirty="0">
                <a:solidFill>
                  <a:srgbClr val="000000"/>
                </a:solidFill>
                <a:latin typeface="Times New Roman" panose="02020603050405020304" pitchFamily="18" charset="0"/>
                <a:ea typeface="Times New Roman" panose="02020603050405020304" pitchFamily="18" charset="0"/>
              </a:rPr>
              <a:t>Dataset to be tested against while training. 10% data has used for validation.</a:t>
            </a:r>
            <a:br>
              <a:rPr lang="en-US" sz="1800" cap="none" dirty="0">
                <a:solidFill>
                  <a:srgbClr val="000000"/>
                </a:solidFill>
                <a:latin typeface="Times New Roman" panose="02020603050405020304" pitchFamily="18" charset="0"/>
                <a:ea typeface="Times New Roman" panose="02020603050405020304" pitchFamily="18" charset="0"/>
              </a:rPr>
            </a:br>
            <a:r>
              <a:rPr lang="en-US" sz="1800" cap="none" dirty="0">
                <a:solidFill>
                  <a:srgbClr val="000000"/>
                </a:solidFill>
                <a:latin typeface="Times New Roman" panose="02020603050405020304" pitchFamily="18" charset="0"/>
                <a:ea typeface="Times New Roman" panose="02020603050405020304" pitchFamily="18" charset="0"/>
              </a:rPr>
              <a:t>	iii. </a:t>
            </a:r>
            <a:r>
              <a:rPr lang="en-US" sz="1800" b="1" cap="none" dirty="0">
                <a:solidFill>
                  <a:srgbClr val="000000"/>
                </a:solidFill>
                <a:latin typeface="Times New Roman" panose="02020603050405020304" pitchFamily="18" charset="0"/>
                <a:ea typeface="Times New Roman" panose="02020603050405020304" pitchFamily="18" charset="0"/>
              </a:rPr>
              <a:t>Test: </a:t>
            </a:r>
            <a:r>
              <a:rPr lang="en-US" sz="1800" cap="none" dirty="0">
                <a:solidFill>
                  <a:srgbClr val="000000"/>
                </a:solidFill>
                <a:latin typeface="Times New Roman" panose="02020603050405020304" pitchFamily="18" charset="0"/>
                <a:ea typeface="Times New Roman" panose="02020603050405020304" pitchFamily="18" charset="0"/>
              </a:rPr>
              <a:t>Dataset to be tested against after we trained a model. 10% data has used for testing.</a:t>
            </a:r>
            <a:br>
              <a:rPr lang="en-US" sz="1800" cap="none" dirty="0">
                <a:solidFill>
                  <a:srgbClr val="000000"/>
                </a:solidFill>
                <a:latin typeface="Times New Roman" panose="02020603050405020304" pitchFamily="18" charset="0"/>
                <a:ea typeface="Times New Roman" panose="02020603050405020304" pitchFamily="18" charset="0"/>
              </a:rPr>
            </a:br>
            <a:r>
              <a:rPr lang="en-US" sz="1800" cap="none" dirty="0">
                <a:solidFill>
                  <a:srgbClr val="000000"/>
                </a:solidFill>
                <a:latin typeface="Times New Roman" panose="02020603050405020304" pitchFamily="18" charset="0"/>
                <a:ea typeface="Times New Roman" panose="02020603050405020304" pitchFamily="18" charset="0"/>
              </a:rPr>
              <a:t>	</a:t>
            </a:r>
            <a:br>
              <a:rPr lang="en-US" sz="1800" cap="none" dirty="0">
                <a:solidFill>
                  <a:srgbClr val="000000"/>
                </a:solidFill>
                <a:latin typeface="Times New Roman" panose="02020603050405020304" pitchFamily="18" charset="0"/>
                <a:ea typeface="Times New Roman" panose="02020603050405020304" pitchFamily="18" charset="0"/>
              </a:rPr>
            </a:br>
            <a:r>
              <a:rPr lang="en-US" sz="1800" b="1" cap="none" dirty="0">
                <a:solidFill>
                  <a:srgbClr val="000000"/>
                </a:solidFill>
                <a:latin typeface="Times New Roman" panose="02020603050405020304" pitchFamily="18" charset="0"/>
                <a:ea typeface="Times New Roman" panose="02020603050405020304" pitchFamily="18" charset="0"/>
              </a:rPr>
              <a:t>5. Training</a:t>
            </a:r>
            <a:r>
              <a:rPr lang="en-US" sz="1800" b="1" cap="none" dirty="0">
                <a:solidFill>
                  <a:schemeClr val="bg1"/>
                </a:solidFill>
                <a:latin typeface="Times New Roman" panose="02020603050405020304" pitchFamily="18" charset="0"/>
                <a:cs typeface="Times New Roman" panose="02020603050405020304" pitchFamily="18" charset="0"/>
              </a:rPr>
              <a:t>: </a:t>
            </a:r>
            <a:r>
              <a:rPr lang="en-US" sz="1800" cap="none" dirty="0">
                <a:solidFill>
                  <a:srgbClr val="000000"/>
                </a:solidFill>
                <a:effectLst/>
                <a:latin typeface="Times New Roman" panose="02020603050405020304" pitchFamily="18" charset="0"/>
                <a:ea typeface="Times New Roman" panose="02020603050405020304" pitchFamily="18" charset="0"/>
              </a:rPr>
              <a:t>We have used 80% data to train the proposed models for the potato leaves disease detection, an adaptive optimization algorithm for learning rate is employed. </a:t>
            </a:r>
            <a:br>
              <a:rPr lang="en-US" sz="1800" b="1" dirty="0">
                <a:solidFill>
                  <a:srgbClr val="000000"/>
                </a:solidFill>
                <a:effectLst/>
                <a:latin typeface="Times New Roman" panose="02020603050405020304" pitchFamily="18" charset="0"/>
                <a:ea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rPr>
              <a:t>6. </a:t>
            </a:r>
            <a:r>
              <a:rPr lang="en-US" sz="1800" b="1" cap="none" dirty="0">
                <a:solidFill>
                  <a:srgbClr val="000000"/>
                </a:solidFill>
                <a:effectLst/>
                <a:latin typeface="Times New Roman" panose="02020603050405020304" pitchFamily="18" charset="0"/>
                <a:ea typeface="Times New Roman" panose="02020603050405020304" pitchFamily="18" charset="0"/>
              </a:rPr>
              <a:t>Feature </a:t>
            </a:r>
            <a:r>
              <a:rPr lang="en-US" sz="1800" b="1" cap="none" dirty="0">
                <a:solidFill>
                  <a:srgbClr val="000000"/>
                </a:solidFill>
                <a:latin typeface="Times New Roman" panose="02020603050405020304" pitchFamily="18" charset="0"/>
                <a:ea typeface="Times New Roman" panose="02020603050405020304" pitchFamily="18" charset="0"/>
              </a:rPr>
              <a:t>E</a:t>
            </a:r>
            <a:r>
              <a:rPr lang="en-US" sz="1800" b="1" cap="none" dirty="0">
                <a:solidFill>
                  <a:srgbClr val="000000"/>
                </a:solidFill>
                <a:effectLst/>
                <a:latin typeface="Times New Roman" panose="02020603050405020304" pitchFamily="18" charset="0"/>
                <a:ea typeface="Times New Roman" panose="02020603050405020304" pitchFamily="18" charset="0"/>
              </a:rPr>
              <a:t>xtraction: </a:t>
            </a:r>
            <a:r>
              <a:rPr lang="en-US" sz="1800" cap="none" dirty="0">
                <a:solidFill>
                  <a:srgbClr val="000000"/>
                </a:solidFill>
                <a:effectLst/>
                <a:latin typeface="Times New Roman" panose="02020603050405020304" pitchFamily="18" charset="0"/>
                <a:ea typeface="Times New Roman" panose="02020603050405020304" pitchFamily="18" charset="0"/>
              </a:rPr>
              <a:t>Using convolutional neural networks, key features are automatically extracted from the input images through multiple convolutional layers. These layers identify patterns such as edges, textures, and shapes that differentiate healthy leaves from diseased ones.</a:t>
            </a:r>
            <a:br>
              <a:rPr lang="en-US" sz="1800" cap="none" dirty="0">
                <a:solidFill>
                  <a:srgbClr val="000000"/>
                </a:solidFill>
                <a:effectLst/>
                <a:latin typeface="Times New Roman" panose="02020603050405020304" pitchFamily="18" charset="0"/>
                <a:ea typeface="Times New Roman" panose="02020603050405020304" pitchFamily="18" charset="0"/>
              </a:rPr>
            </a:br>
            <a:endParaRPr lang="en-US" sz="1800" cap="none"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D274DC2-0295-4E3F-BBD6-CAD726D7DD8B}"/>
              </a:ext>
            </a:extLst>
          </p:cNvPr>
          <p:cNvSpPr>
            <a:spLocks noGrp="1"/>
          </p:cNvSpPr>
          <p:nvPr>
            <p:ph type="sldNum" sz="quarter" idx="12"/>
          </p:nvPr>
        </p:nvSpPr>
        <p:spPr/>
        <p:txBody>
          <a:bodyPr/>
          <a:lstStyle/>
          <a:p>
            <a:fld id="{6D22F896-40B5-4ADD-8801-0D06FADFA095}" type="slidenum">
              <a:rPr lang="en-US" sz="1600" smtClean="0">
                <a:solidFill>
                  <a:schemeClr val="bg1"/>
                </a:solidFill>
                <a:latin typeface="Times New Roman" panose="02020603050405020304" pitchFamily="18" charset="0"/>
                <a:cs typeface="Times New Roman" panose="02020603050405020304" pitchFamily="18" charset="0"/>
              </a:rPr>
              <a:t>11</a:t>
            </a:fld>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34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98DA05-C960-A434-B899-77E046C37EC7}"/>
              </a:ext>
            </a:extLst>
          </p:cNvPr>
          <p:cNvSpPr>
            <a:spLocks noGrp="1"/>
          </p:cNvSpPr>
          <p:nvPr>
            <p:ph type="sldNum" sz="quarter" idx="12"/>
          </p:nvPr>
        </p:nvSpPr>
        <p:spPr/>
        <p:txBody>
          <a:bodyPr/>
          <a:lstStyle/>
          <a:p>
            <a:fld id="{6D22F896-40B5-4ADD-8801-0D06FADFA095}" type="slidenum">
              <a:rPr lang="en-US" sz="1400" dirty="0">
                <a:solidFill>
                  <a:schemeClr val="bg1"/>
                </a:solidFill>
                <a:latin typeface="Times New Roman" panose="02020603050405020304" pitchFamily="18" charset="0"/>
                <a:cs typeface="Times New Roman" panose="02020603050405020304" pitchFamily="18" charset="0"/>
              </a:rPr>
              <a:t>12</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3A21C36-3FF4-47D7-E876-58754996FE0B}"/>
              </a:ext>
            </a:extLst>
          </p:cNvPr>
          <p:cNvSpPr txBox="1"/>
          <p:nvPr/>
        </p:nvSpPr>
        <p:spPr>
          <a:xfrm>
            <a:off x="404186" y="101046"/>
            <a:ext cx="772285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bg1"/>
                </a:solidFill>
              </a:rPr>
              <a:t>Model architecture</a:t>
            </a:r>
          </a:p>
          <a:p>
            <a:r>
              <a:rPr lang="en-US" sz="2800" dirty="0">
                <a:solidFill>
                  <a:srgbClr val="002060"/>
                </a:solidFill>
              </a:rPr>
              <a:t>Convolution Neural Network(CNN):</a:t>
            </a:r>
          </a:p>
        </p:txBody>
      </p:sp>
      <p:sp>
        <p:nvSpPr>
          <p:cNvPr id="8" name="TextBox 7">
            <a:extLst>
              <a:ext uri="{FF2B5EF4-FFF2-40B4-BE49-F238E27FC236}">
                <a16:creationId xmlns:a16="http://schemas.microsoft.com/office/drawing/2014/main" id="{2EEC683B-4B57-FB66-0B87-8F8B3252E0B9}"/>
              </a:ext>
            </a:extLst>
          </p:cNvPr>
          <p:cNvSpPr txBox="1"/>
          <p:nvPr/>
        </p:nvSpPr>
        <p:spPr>
          <a:xfrm>
            <a:off x="1728107" y="3986893"/>
            <a:ext cx="10749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256*256</a:t>
            </a:r>
          </a:p>
        </p:txBody>
      </p:sp>
      <p:sp>
        <p:nvSpPr>
          <p:cNvPr id="10" name="TextBox 9">
            <a:extLst>
              <a:ext uri="{FF2B5EF4-FFF2-40B4-BE49-F238E27FC236}">
                <a16:creationId xmlns:a16="http://schemas.microsoft.com/office/drawing/2014/main" id="{2110087A-4304-8D40-7C87-EEE377820973}"/>
              </a:ext>
            </a:extLst>
          </p:cNvPr>
          <p:cNvSpPr txBox="1"/>
          <p:nvPr/>
        </p:nvSpPr>
        <p:spPr>
          <a:xfrm>
            <a:off x="10093779" y="2158092"/>
            <a:ext cx="18995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C00000"/>
                </a:solidFill>
              </a:rPr>
              <a:t>0 Early Blight</a:t>
            </a:r>
          </a:p>
          <a:p>
            <a:r>
              <a:rPr lang="en-US" dirty="0">
                <a:solidFill>
                  <a:srgbClr val="C00000"/>
                </a:solidFill>
              </a:rPr>
              <a:t>1 Late Blight</a:t>
            </a:r>
          </a:p>
          <a:p>
            <a:r>
              <a:rPr lang="en-US" dirty="0">
                <a:solidFill>
                  <a:srgbClr val="C00000"/>
                </a:solidFill>
              </a:rPr>
              <a:t>2 Healthy potato</a:t>
            </a:r>
          </a:p>
        </p:txBody>
      </p:sp>
      <p:sp>
        <p:nvSpPr>
          <p:cNvPr id="11" name="TextBox 10">
            <a:extLst>
              <a:ext uri="{FF2B5EF4-FFF2-40B4-BE49-F238E27FC236}">
                <a16:creationId xmlns:a16="http://schemas.microsoft.com/office/drawing/2014/main" id="{09923E94-FFC9-554E-15BD-AF7207584A97}"/>
              </a:ext>
            </a:extLst>
          </p:cNvPr>
          <p:cNvSpPr txBox="1"/>
          <p:nvPr/>
        </p:nvSpPr>
        <p:spPr>
          <a:xfrm>
            <a:off x="794609" y="4646211"/>
            <a:ext cx="10240625"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141412"/>
                </a:solidFill>
                <a:ea typeface="+mn-lt"/>
                <a:cs typeface="+mn-lt"/>
              </a:rPr>
              <a:t>Input Layer:</a:t>
            </a:r>
            <a:r>
              <a:rPr lang="en-US" sz="2000" dirty="0">
                <a:solidFill>
                  <a:srgbClr val="141412"/>
                </a:solidFill>
                <a:ea typeface="+mn-lt"/>
                <a:cs typeface="+mn-lt"/>
              </a:rPr>
              <a:t> </a:t>
            </a:r>
            <a:r>
              <a:rPr lang="en-US" dirty="0">
                <a:solidFill>
                  <a:srgbClr val="141412"/>
                </a:solidFill>
              </a:rPr>
              <a:t>We take image size 256*256 as a input and use 3 RGB channel for this</a:t>
            </a:r>
          </a:p>
          <a:p>
            <a:r>
              <a:rPr lang="en-US" sz="2000" b="1" dirty="0">
                <a:solidFill>
                  <a:srgbClr val="141412"/>
                </a:solidFill>
              </a:rPr>
              <a:t>Convolutional Layer:  </a:t>
            </a:r>
            <a:r>
              <a:rPr lang="en-US" dirty="0">
                <a:solidFill>
                  <a:srgbClr val="141412"/>
                </a:solidFill>
              </a:rPr>
              <a:t>These layers use a series of filters to extract edges ,texture, shapes and  generate feature map.</a:t>
            </a:r>
          </a:p>
          <a:p>
            <a:endParaRPr lang="en-US" sz="2000" dirty="0">
              <a:solidFill>
                <a:srgbClr val="141412"/>
              </a:solidFill>
              <a:latin typeface="Tw Cen MT" panose="020B0602020104020603"/>
              <a:cs typeface="Segoe UI"/>
            </a:endParaRPr>
          </a:p>
        </p:txBody>
      </p:sp>
      <p:sp>
        <p:nvSpPr>
          <p:cNvPr id="3" name="TextBox 2">
            <a:extLst>
              <a:ext uri="{FF2B5EF4-FFF2-40B4-BE49-F238E27FC236}">
                <a16:creationId xmlns:a16="http://schemas.microsoft.com/office/drawing/2014/main" id="{32CDA1EC-6C70-FC23-0389-928A3AB2663A}"/>
              </a:ext>
            </a:extLst>
          </p:cNvPr>
          <p:cNvSpPr txBox="1"/>
          <p:nvPr/>
        </p:nvSpPr>
        <p:spPr>
          <a:xfrm>
            <a:off x="2061265" y="3506856"/>
            <a:ext cx="15030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(256*256,32)</a:t>
            </a:r>
          </a:p>
        </p:txBody>
      </p:sp>
      <p:sp>
        <p:nvSpPr>
          <p:cNvPr id="4" name="TextBox 3">
            <a:extLst>
              <a:ext uri="{FF2B5EF4-FFF2-40B4-BE49-F238E27FC236}">
                <a16:creationId xmlns:a16="http://schemas.microsoft.com/office/drawing/2014/main" id="{64B7B87F-376D-DB81-BF5B-F9ADECC2FA6F}"/>
              </a:ext>
            </a:extLst>
          </p:cNvPr>
          <p:cNvSpPr txBox="1"/>
          <p:nvPr/>
        </p:nvSpPr>
        <p:spPr>
          <a:xfrm>
            <a:off x="3759421" y="2159551"/>
            <a:ext cx="15519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C00000"/>
                </a:solidFill>
              </a:rPr>
              <a:t>(128*128,64)</a:t>
            </a:r>
          </a:p>
        </p:txBody>
      </p:sp>
      <p:sp>
        <p:nvSpPr>
          <p:cNvPr id="13" name="TextBox 12">
            <a:extLst>
              <a:ext uri="{FF2B5EF4-FFF2-40B4-BE49-F238E27FC236}">
                <a16:creationId xmlns:a16="http://schemas.microsoft.com/office/drawing/2014/main" id="{9209C374-C9D7-0D14-B26C-062216DE7923}"/>
              </a:ext>
            </a:extLst>
          </p:cNvPr>
          <p:cNvSpPr txBox="1"/>
          <p:nvPr/>
        </p:nvSpPr>
        <p:spPr>
          <a:xfrm>
            <a:off x="4813852" y="3611768"/>
            <a:ext cx="10032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141412"/>
                </a:solidFill>
              </a:rPr>
              <a:t>Dropout</a:t>
            </a:r>
            <a:r>
              <a:rPr lang="en-US" dirty="0">
                <a:solidFill>
                  <a:srgbClr val="FF0000"/>
                </a:solidFill>
              </a:rPr>
              <a:t> </a:t>
            </a:r>
          </a:p>
        </p:txBody>
      </p:sp>
      <p:sp>
        <p:nvSpPr>
          <p:cNvPr id="14" name="TextBox 13">
            <a:extLst>
              <a:ext uri="{FF2B5EF4-FFF2-40B4-BE49-F238E27FC236}">
                <a16:creationId xmlns:a16="http://schemas.microsoft.com/office/drawing/2014/main" id="{9383425C-2009-29C0-848C-B3E61B65299D}"/>
              </a:ext>
            </a:extLst>
          </p:cNvPr>
          <p:cNvSpPr txBox="1"/>
          <p:nvPr/>
        </p:nvSpPr>
        <p:spPr>
          <a:xfrm>
            <a:off x="4710044" y="1801191"/>
            <a:ext cx="14936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C00000"/>
                </a:solidFill>
              </a:rPr>
              <a:t>(128*128,64)</a:t>
            </a:r>
          </a:p>
        </p:txBody>
      </p:sp>
      <p:sp>
        <p:nvSpPr>
          <p:cNvPr id="15" name="TextBox 14">
            <a:extLst>
              <a:ext uri="{FF2B5EF4-FFF2-40B4-BE49-F238E27FC236}">
                <a16:creationId xmlns:a16="http://schemas.microsoft.com/office/drawing/2014/main" id="{E5E3E7DA-2F00-DEA2-E7BC-E2F2DC62D3CF}"/>
              </a:ext>
            </a:extLst>
          </p:cNvPr>
          <p:cNvSpPr txBox="1"/>
          <p:nvPr/>
        </p:nvSpPr>
        <p:spPr>
          <a:xfrm>
            <a:off x="6306378" y="3248658"/>
            <a:ext cx="1247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C00000"/>
                </a:solidFill>
              </a:rPr>
              <a:t>(62*62,64)</a:t>
            </a:r>
          </a:p>
        </p:txBody>
      </p:sp>
      <p:sp>
        <p:nvSpPr>
          <p:cNvPr id="16" name="Arrow: Up 15">
            <a:extLst>
              <a:ext uri="{FF2B5EF4-FFF2-40B4-BE49-F238E27FC236}">
                <a16:creationId xmlns:a16="http://schemas.microsoft.com/office/drawing/2014/main" id="{7E14AF43-1B6E-D72E-3541-E1BB852F3876}"/>
              </a:ext>
            </a:extLst>
          </p:cNvPr>
          <p:cNvSpPr/>
          <p:nvPr/>
        </p:nvSpPr>
        <p:spPr>
          <a:xfrm>
            <a:off x="5016499" y="3131377"/>
            <a:ext cx="212585" cy="38210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D935DB4-1D47-9CC6-2917-016FA5910B9D}"/>
              </a:ext>
            </a:extLst>
          </p:cNvPr>
          <p:cNvSpPr txBox="1"/>
          <p:nvPr/>
        </p:nvSpPr>
        <p:spPr>
          <a:xfrm>
            <a:off x="7164456" y="3602935"/>
            <a:ext cx="9646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rgbClr val="141412"/>
                </a:solidFill>
              </a:rPr>
              <a:t>Dropout</a:t>
            </a:r>
          </a:p>
        </p:txBody>
      </p:sp>
      <p:sp>
        <p:nvSpPr>
          <p:cNvPr id="19" name="Arrow: Up 18">
            <a:extLst>
              <a:ext uri="{FF2B5EF4-FFF2-40B4-BE49-F238E27FC236}">
                <a16:creationId xmlns:a16="http://schemas.microsoft.com/office/drawing/2014/main" id="{BC2C6ED6-A476-B96E-6EA6-8C7B21BD60CC}"/>
              </a:ext>
            </a:extLst>
          </p:cNvPr>
          <p:cNvSpPr/>
          <p:nvPr/>
        </p:nvSpPr>
        <p:spPr>
          <a:xfrm>
            <a:off x="7378700" y="3136899"/>
            <a:ext cx="157369" cy="37050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9D443CF-03D8-A503-1AB4-F9B6605D1B43}"/>
              </a:ext>
            </a:extLst>
          </p:cNvPr>
          <p:cNvSpPr txBox="1"/>
          <p:nvPr/>
        </p:nvSpPr>
        <p:spPr>
          <a:xfrm>
            <a:off x="8126895" y="3314700"/>
            <a:ext cx="8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2304</a:t>
            </a:r>
          </a:p>
        </p:txBody>
      </p:sp>
      <p:pic>
        <p:nvPicPr>
          <p:cNvPr id="5" name="Picture 4">
            <a:extLst>
              <a:ext uri="{FF2B5EF4-FFF2-40B4-BE49-F238E27FC236}">
                <a16:creationId xmlns:a16="http://schemas.microsoft.com/office/drawing/2014/main" id="{07D0918D-FDBD-4DE2-BD07-F661FB73A61F}"/>
              </a:ext>
            </a:extLst>
          </p:cNvPr>
          <p:cNvPicPr>
            <a:picLocks noChangeAspect="1"/>
          </p:cNvPicPr>
          <p:nvPr/>
        </p:nvPicPr>
        <p:blipFill>
          <a:blip r:embed="rId2"/>
          <a:stretch>
            <a:fillRect/>
          </a:stretch>
        </p:blipFill>
        <p:spPr>
          <a:xfrm>
            <a:off x="794609" y="1321043"/>
            <a:ext cx="8882642" cy="3182388"/>
          </a:xfrm>
          <a:prstGeom prst="rect">
            <a:avLst/>
          </a:prstGeom>
        </p:spPr>
      </p:pic>
      <p:sp>
        <p:nvSpPr>
          <p:cNvPr id="21" name="TextBox 20">
            <a:extLst>
              <a:ext uri="{FF2B5EF4-FFF2-40B4-BE49-F238E27FC236}">
                <a16:creationId xmlns:a16="http://schemas.microsoft.com/office/drawing/2014/main" id="{4DD9AB64-3357-42A6-9E6F-530E6BAC52F1}"/>
              </a:ext>
            </a:extLst>
          </p:cNvPr>
          <p:cNvSpPr txBox="1"/>
          <p:nvPr/>
        </p:nvSpPr>
        <p:spPr>
          <a:xfrm>
            <a:off x="2052485" y="3762912"/>
            <a:ext cx="15030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(256*256,32)</a:t>
            </a:r>
          </a:p>
        </p:txBody>
      </p:sp>
      <p:sp>
        <p:nvSpPr>
          <p:cNvPr id="22" name="TextBox 21">
            <a:extLst>
              <a:ext uri="{FF2B5EF4-FFF2-40B4-BE49-F238E27FC236}">
                <a16:creationId xmlns:a16="http://schemas.microsoft.com/office/drawing/2014/main" id="{38FDD14E-7571-4C57-87AB-B7DBC8840573}"/>
              </a:ext>
            </a:extLst>
          </p:cNvPr>
          <p:cNvSpPr txBox="1"/>
          <p:nvPr/>
        </p:nvSpPr>
        <p:spPr>
          <a:xfrm>
            <a:off x="3410400" y="2275376"/>
            <a:ext cx="15519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C00000"/>
                </a:solidFill>
              </a:rPr>
              <a:t>(128*128,64)</a:t>
            </a:r>
          </a:p>
        </p:txBody>
      </p:sp>
      <p:sp>
        <p:nvSpPr>
          <p:cNvPr id="23" name="TextBox 22">
            <a:extLst>
              <a:ext uri="{FF2B5EF4-FFF2-40B4-BE49-F238E27FC236}">
                <a16:creationId xmlns:a16="http://schemas.microsoft.com/office/drawing/2014/main" id="{5E56F36E-7169-44C3-AB31-08B2A784A47A}"/>
              </a:ext>
            </a:extLst>
          </p:cNvPr>
          <p:cNvSpPr txBox="1"/>
          <p:nvPr/>
        </p:nvSpPr>
        <p:spPr>
          <a:xfrm>
            <a:off x="4630769" y="1952300"/>
            <a:ext cx="14936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C00000"/>
                </a:solidFill>
              </a:rPr>
              <a:t>(128*128,64)</a:t>
            </a:r>
          </a:p>
        </p:txBody>
      </p:sp>
      <p:sp>
        <p:nvSpPr>
          <p:cNvPr id="24" name="TextBox 23">
            <a:extLst>
              <a:ext uri="{FF2B5EF4-FFF2-40B4-BE49-F238E27FC236}">
                <a16:creationId xmlns:a16="http://schemas.microsoft.com/office/drawing/2014/main" id="{B870611C-EEEC-4690-9FBC-F4ED915B30A8}"/>
              </a:ext>
            </a:extLst>
          </p:cNvPr>
          <p:cNvSpPr txBox="1"/>
          <p:nvPr/>
        </p:nvSpPr>
        <p:spPr>
          <a:xfrm>
            <a:off x="5914921" y="3433324"/>
            <a:ext cx="1247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C00000"/>
                </a:solidFill>
              </a:rPr>
              <a:t>(62*62,64)</a:t>
            </a:r>
          </a:p>
        </p:txBody>
      </p:sp>
      <p:sp>
        <p:nvSpPr>
          <p:cNvPr id="25" name="TextBox 24">
            <a:extLst>
              <a:ext uri="{FF2B5EF4-FFF2-40B4-BE49-F238E27FC236}">
                <a16:creationId xmlns:a16="http://schemas.microsoft.com/office/drawing/2014/main" id="{CD4EEE5B-EAEA-4C40-9E37-3AB24C7DFFAA}"/>
              </a:ext>
            </a:extLst>
          </p:cNvPr>
          <p:cNvSpPr txBox="1"/>
          <p:nvPr/>
        </p:nvSpPr>
        <p:spPr>
          <a:xfrm>
            <a:off x="7848008" y="3519401"/>
            <a:ext cx="8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2304</a:t>
            </a:r>
          </a:p>
        </p:txBody>
      </p:sp>
    </p:spTree>
    <p:extLst>
      <p:ext uri="{BB962C8B-B14F-4D97-AF65-F5344CB8AC3E}">
        <p14:creationId xmlns:p14="http://schemas.microsoft.com/office/powerpoint/2010/main" val="2861811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1919E2-D322-2AAC-44C4-251F2E4D049A}"/>
              </a:ext>
            </a:extLst>
          </p:cNvPr>
          <p:cNvSpPr>
            <a:spLocks noGrp="1"/>
          </p:cNvSpPr>
          <p:nvPr>
            <p:ph type="sldNum" sz="quarter" idx="12"/>
          </p:nvPr>
        </p:nvSpPr>
        <p:spPr/>
        <p:txBody>
          <a:bodyPr/>
          <a:lstStyle/>
          <a:p>
            <a:fld id="{6D22F896-40B5-4ADD-8801-0D06FADFA095}" type="slidenum">
              <a:rPr lang="en-US" sz="1400" dirty="0">
                <a:solidFill>
                  <a:schemeClr val="bg1"/>
                </a:solidFill>
                <a:latin typeface="Times New Roman" panose="02020603050405020304" pitchFamily="18" charset="0"/>
                <a:cs typeface="Times New Roman" panose="02020603050405020304" pitchFamily="18" charset="0"/>
              </a:rPr>
              <a:t>13</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40C0920-A756-5C64-1870-9C8EE6F7E795}"/>
              </a:ext>
            </a:extLst>
          </p:cNvPr>
          <p:cNvSpPr txBox="1"/>
          <p:nvPr/>
        </p:nvSpPr>
        <p:spPr>
          <a:xfrm>
            <a:off x="1003299" y="1351721"/>
            <a:ext cx="10151717"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141412"/>
                </a:solidFill>
                <a:latin typeface="Segoe UI"/>
                <a:ea typeface="+mn-lt"/>
                <a:cs typeface="Segoe UI"/>
              </a:rPr>
              <a:t>Pooling Layers:</a:t>
            </a:r>
            <a:r>
              <a:rPr lang="en-US" dirty="0">
                <a:solidFill>
                  <a:srgbClr val="141412"/>
                </a:solidFill>
                <a:latin typeface="Segoe UI"/>
                <a:ea typeface="+mn-lt"/>
                <a:cs typeface="Segoe UI"/>
              </a:rPr>
              <a:t> Pooling reduce the spatial dimensions of a feature maps, keeping only the most important information. We use here Max pooling.</a:t>
            </a:r>
            <a:endParaRPr lang="en-US">
              <a:solidFill>
                <a:srgbClr val="FFFFFF"/>
              </a:solidFill>
              <a:latin typeface="Segoe UI"/>
              <a:ea typeface="+mn-lt"/>
              <a:cs typeface="Segoe UI"/>
            </a:endParaRPr>
          </a:p>
          <a:p>
            <a:endParaRPr lang="en-US" dirty="0">
              <a:solidFill>
                <a:srgbClr val="141412"/>
              </a:solidFill>
              <a:latin typeface="Segoe UI"/>
              <a:ea typeface="+mn-lt"/>
              <a:cs typeface="Segoe UI"/>
            </a:endParaRPr>
          </a:p>
          <a:p>
            <a:r>
              <a:rPr lang="en-US" sz="2000" b="1" dirty="0">
                <a:solidFill>
                  <a:srgbClr val="141412"/>
                </a:solidFill>
                <a:latin typeface="Segoe UI"/>
                <a:ea typeface="+mn-lt"/>
                <a:cs typeface="Segoe UI"/>
              </a:rPr>
              <a:t>Flattening:</a:t>
            </a:r>
            <a:r>
              <a:rPr lang="en-US" dirty="0">
                <a:solidFill>
                  <a:srgbClr val="141412"/>
                </a:solidFill>
                <a:latin typeface="Segoe UI"/>
                <a:ea typeface="+mn-lt"/>
                <a:cs typeface="Segoe UI"/>
              </a:rPr>
              <a:t> After the last pooling layers, the 2D feature maps are "flattened" into 1D vector.</a:t>
            </a:r>
            <a:endParaRPr lang="en-US">
              <a:solidFill>
                <a:srgbClr val="FFFFFF"/>
              </a:solidFill>
              <a:latin typeface="Segoe UI"/>
              <a:ea typeface="+mn-lt"/>
              <a:cs typeface="Segoe UI"/>
            </a:endParaRPr>
          </a:p>
          <a:p>
            <a:endParaRPr lang="en-US" dirty="0">
              <a:solidFill>
                <a:srgbClr val="141412"/>
              </a:solidFill>
              <a:latin typeface="Segoe UI"/>
              <a:ea typeface="+mn-lt"/>
              <a:cs typeface="Segoe UI"/>
            </a:endParaRPr>
          </a:p>
          <a:p>
            <a:r>
              <a:rPr lang="en-US" sz="2000" b="1" dirty="0">
                <a:solidFill>
                  <a:srgbClr val="141412"/>
                </a:solidFill>
                <a:ea typeface="+mn-lt"/>
                <a:cs typeface="+mn-lt"/>
              </a:rPr>
              <a:t>Fully Connected Layers (Dense Layers):</a:t>
            </a:r>
            <a:r>
              <a:rPr lang="en-US" dirty="0">
                <a:solidFill>
                  <a:srgbClr val="141412"/>
                </a:solidFill>
                <a:ea typeface="+mn-lt"/>
                <a:cs typeface="+mn-lt"/>
              </a:rPr>
              <a:t> The fully connected layers take the flattened feature vector and learn to classify the input image. The last fully connected layer uses a </a:t>
            </a:r>
            <a:r>
              <a:rPr lang="en-US" err="1">
                <a:solidFill>
                  <a:srgbClr val="141412"/>
                </a:solidFill>
                <a:ea typeface="+mn-lt"/>
                <a:cs typeface="+mn-lt"/>
              </a:rPr>
              <a:t>softmax</a:t>
            </a:r>
            <a:r>
              <a:rPr lang="en-US" dirty="0">
                <a:solidFill>
                  <a:srgbClr val="141412"/>
                </a:solidFill>
                <a:ea typeface="+mn-lt"/>
                <a:cs typeface="+mn-lt"/>
              </a:rPr>
              <a:t> function to output probabilities for each class (healthy, early blight, late blight).</a:t>
            </a:r>
            <a:endParaRPr lang="en-US">
              <a:solidFill>
                <a:srgbClr val="FFFFFF"/>
              </a:solidFill>
              <a:ea typeface="+mn-lt"/>
              <a:cs typeface="+mn-lt"/>
            </a:endParaRPr>
          </a:p>
          <a:p>
            <a:endParaRPr lang="en-US" dirty="0">
              <a:solidFill>
                <a:srgbClr val="141412"/>
              </a:solidFill>
              <a:ea typeface="+mn-lt"/>
              <a:cs typeface="+mn-lt"/>
            </a:endParaRPr>
          </a:p>
          <a:p>
            <a:r>
              <a:rPr lang="en-US" sz="2000" b="1" dirty="0">
                <a:solidFill>
                  <a:srgbClr val="141412"/>
                </a:solidFill>
                <a:ea typeface="+mn-lt"/>
                <a:cs typeface="+mn-lt"/>
              </a:rPr>
              <a:t>Output Layer: </a:t>
            </a:r>
            <a:r>
              <a:rPr lang="en-US" dirty="0">
                <a:solidFill>
                  <a:srgbClr val="141412"/>
                </a:solidFill>
                <a:ea typeface="+mn-lt"/>
                <a:cs typeface="+mn-lt"/>
              </a:rPr>
              <a:t>The output could be a three-class classification corresponding to healthy, early blight, or late blight</a:t>
            </a:r>
            <a:endParaRPr lang="en-US"/>
          </a:p>
        </p:txBody>
      </p:sp>
    </p:spTree>
    <p:extLst>
      <p:ext uri="{BB962C8B-B14F-4D97-AF65-F5344CB8AC3E}">
        <p14:creationId xmlns:p14="http://schemas.microsoft.com/office/powerpoint/2010/main" val="415055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6C52C7-7F5B-090D-30F3-81B724DBA843}"/>
              </a:ext>
            </a:extLst>
          </p:cNvPr>
          <p:cNvSpPr txBox="1"/>
          <p:nvPr/>
        </p:nvSpPr>
        <p:spPr>
          <a:xfrm>
            <a:off x="820783" y="364671"/>
            <a:ext cx="26310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solidFill>
                  <a:schemeClr val="bg2">
                    <a:lumMod val="49000"/>
                  </a:schemeClr>
                </a:solidFill>
              </a:rPr>
              <a:t>EfficientNetB0:</a:t>
            </a:r>
          </a:p>
        </p:txBody>
      </p:sp>
      <p:pic>
        <p:nvPicPr>
          <p:cNvPr id="6" name="Picture 5" descr="A green leaf on a grey surface&#10;&#10;Description automatically generated">
            <a:extLst>
              <a:ext uri="{FF2B5EF4-FFF2-40B4-BE49-F238E27FC236}">
                <a16:creationId xmlns:a16="http://schemas.microsoft.com/office/drawing/2014/main" id="{C08D8F1D-B769-5975-9F5D-A1A91BEEE40A}"/>
              </a:ext>
            </a:extLst>
          </p:cNvPr>
          <p:cNvPicPr>
            <a:picLocks noChangeAspect="1"/>
          </p:cNvPicPr>
          <p:nvPr/>
        </p:nvPicPr>
        <p:blipFill>
          <a:blip r:embed="rId2"/>
          <a:stretch>
            <a:fillRect/>
          </a:stretch>
        </p:blipFill>
        <p:spPr>
          <a:xfrm>
            <a:off x="303316" y="1250406"/>
            <a:ext cx="1306287" cy="2220686"/>
          </a:xfrm>
          <a:prstGeom prst="rect">
            <a:avLst/>
          </a:prstGeom>
        </p:spPr>
      </p:pic>
      <p:sp>
        <p:nvSpPr>
          <p:cNvPr id="42" name="Rectangle 41">
            <a:extLst>
              <a:ext uri="{FF2B5EF4-FFF2-40B4-BE49-F238E27FC236}">
                <a16:creationId xmlns:a16="http://schemas.microsoft.com/office/drawing/2014/main" id="{ED8E6667-F198-EE2B-B40A-E8BC6544F9C0}"/>
              </a:ext>
            </a:extLst>
          </p:cNvPr>
          <p:cNvSpPr/>
          <p:nvPr/>
        </p:nvSpPr>
        <p:spPr>
          <a:xfrm>
            <a:off x="7690015" y="1708646"/>
            <a:ext cx="483043" cy="1329193"/>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endParaRPr lang="en-US" dirty="0">
              <a:solidFill>
                <a:srgbClr val="141412"/>
              </a:solidFill>
            </a:endParaRPr>
          </a:p>
        </p:txBody>
      </p:sp>
      <p:sp>
        <p:nvSpPr>
          <p:cNvPr id="43" name="Rectangle 42">
            <a:extLst>
              <a:ext uri="{FF2B5EF4-FFF2-40B4-BE49-F238E27FC236}">
                <a16:creationId xmlns:a16="http://schemas.microsoft.com/office/drawing/2014/main" id="{198F83E4-C86C-E8E1-A810-0FE71EF168A1}"/>
              </a:ext>
            </a:extLst>
          </p:cNvPr>
          <p:cNvSpPr/>
          <p:nvPr/>
        </p:nvSpPr>
        <p:spPr>
          <a:xfrm>
            <a:off x="8403425" y="1698376"/>
            <a:ext cx="491215" cy="1329193"/>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p>
            <a:pPr algn="ctr"/>
            <a:endParaRPr lang="en-US" dirty="0">
              <a:solidFill>
                <a:srgbClr val="141412"/>
              </a:solidFill>
            </a:endParaRPr>
          </a:p>
        </p:txBody>
      </p:sp>
      <p:sp>
        <p:nvSpPr>
          <p:cNvPr id="44" name="Rectangle 43">
            <a:extLst>
              <a:ext uri="{FF2B5EF4-FFF2-40B4-BE49-F238E27FC236}">
                <a16:creationId xmlns:a16="http://schemas.microsoft.com/office/drawing/2014/main" id="{FFD96C35-FA14-FF3A-49F5-7F73FC880401}"/>
              </a:ext>
            </a:extLst>
          </p:cNvPr>
          <p:cNvSpPr/>
          <p:nvPr/>
        </p:nvSpPr>
        <p:spPr>
          <a:xfrm>
            <a:off x="9986032" y="1738517"/>
            <a:ext cx="1028700" cy="132356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3" name="Picture 2" descr="A diagram of a diagram&#10;&#10;Description automatically generated">
            <a:extLst>
              <a:ext uri="{FF2B5EF4-FFF2-40B4-BE49-F238E27FC236}">
                <a16:creationId xmlns:a16="http://schemas.microsoft.com/office/drawing/2014/main" id="{CDB8E308-55AF-A548-4C8F-5E242FDE4888}"/>
              </a:ext>
            </a:extLst>
          </p:cNvPr>
          <p:cNvPicPr>
            <a:picLocks noChangeAspect="1"/>
          </p:cNvPicPr>
          <p:nvPr/>
        </p:nvPicPr>
        <p:blipFill>
          <a:blip r:embed="rId3"/>
          <a:stretch>
            <a:fillRect/>
          </a:stretch>
        </p:blipFill>
        <p:spPr>
          <a:xfrm>
            <a:off x="1514281" y="1244885"/>
            <a:ext cx="5256697" cy="2230213"/>
          </a:xfrm>
          <a:prstGeom prst="rect">
            <a:avLst/>
          </a:prstGeom>
        </p:spPr>
      </p:pic>
      <p:sp>
        <p:nvSpPr>
          <p:cNvPr id="9" name="Rectangle 8">
            <a:extLst>
              <a:ext uri="{FF2B5EF4-FFF2-40B4-BE49-F238E27FC236}">
                <a16:creationId xmlns:a16="http://schemas.microsoft.com/office/drawing/2014/main" id="{B7B45893-201D-9037-2AFA-81B3237E6966}"/>
              </a:ext>
            </a:extLst>
          </p:cNvPr>
          <p:cNvSpPr/>
          <p:nvPr/>
        </p:nvSpPr>
        <p:spPr>
          <a:xfrm>
            <a:off x="6982344" y="1700137"/>
            <a:ext cx="481370" cy="1322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1026D2DF-75CF-E41D-D7DB-E7D35C823C13}"/>
                  </a:ext>
                </a:extLst>
              </p14:cNvPr>
              <p14:cNvContentPartPr/>
              <p14:nvPr/>
            </p14:nvContentPartPr>
            <p14:xfrm>
              <a:off x="9544292" y="3617089"/>
              <a:ext cx="12056" cy="12056"/>
            </p14:xfrm>
          </p:contentPart>
        </mc:Choice>
        <mc:Fallback xmlns="">
          <p:pic>
            <p:nvPicPr>
              <p:cNvPr id="19" name="Ink 18">
                <a:extLst>
                  <a:ext uri="{FF2B5EF4-FFF2-40B4-BE49-F238E27FC236}">
                    <a16:creationId xmlns:a16="http://schemas.microsoft.com/office/drawing/2014/main" id="{1026D2DF-75CF-E41D-D7DB-E7D35C823C13}"/>
                  </a:ext>
                </a:extLst>
              </p:cNvPr>
              <p:cNvPicPr/>
              <p:nvPr/>
            </p:nvPicPr>
            <p:blipFill>
              <a:blip r:embed="rId5"/>
              <a:stretch>
                <a:fillRect/>
              </a:stretch>
            </p:blipFill>
            <p:spPr>
              <a:xfrm>
                <a:off x="9254948" y="3327745"/>
                <a:ext cx="602800" cy="602800"/>
              </a:xfrm>
              <a:prstGeom prst="rect">
                <a:avLst/>
              </a:prstGeom>
            </p:spPr>
          </p:pic>
        </mc:Fallback>
      </mc:AlternateContent>
      <p:sp>
        <p:nvSpPr>
          <p:cNvPr id="7" name="Rectangle 6">
            <a:extLst>
              <a:ext uri="{FF2B5EF4-FFF2-40B4-BE49-F238E27FC236}">
                <a16:creationId xmlns:a16="http://schemas.microsoft.com/office/drawing/2014/main" id="{5CC476D3-F607-BE25-D8A3-F8DFED3BE206}"/>
              </a:ext>
            </a:extLst>
          </p:cNvPr>
          <p:cNvSpPr/>
          <p:nvPr/>
        </p:nvSpPr>
        <p:spPr>
          <a:xfrm>
            <a:off x="9069456" y="1692414"/>
            <a:ext cx="480943" cy="1326871"/>
          </a:xfrm>
          <a:prstGeom prst="rect">
            <a:avLst/>
          </a:prstGeom>
          <a:solidFill>
            <a:schemeClr val="bg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8404FD1-8594-8DB1-719C-2F4B972EA547}"/>
              </a:ext>
            </a:extLst>
          </p:cNvPr>
          <p:cNvSpPr txBox="1"/>
          <p:nvPr/>
        </p:nvSpPr>
        <p:spPr>
          <a:xfrm>
            <a:off x="6776276" y="3166164"/>
            <a:ext cx="9530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Global avg</a:t>
            </a:r>
          </a:p>
          <a:p>
            <a:r>
              <a:rPr lang="en-US" dirty="0"/>
              <a:t>pooling</a:t>
            </a:r>
          </a:p>
        </p:txBody>
      </p:sp>
      <p:sp>
        <p:nvSpPr>
          <p:cNvPr id="15" name="TextBox 14">
            <a:extLst>
              <a:ext uri="{FF2B5EF4-FFF2-40B4-BE49-F238E27FC236}">
                <a16:creationId xmlns:a16="http://schemas.microsoft.com/office/drawing/2014/main" id="{7DEB467E-1365-2328-A608-DD8A8606C957}"/>
              </a:ext>
            </a:extLst>
          </p:cNvPr>
          <p:cNvSpPr txBox="1"/>
          <p:nvPr/>
        </p:nvSpPr>
        <p:spPr>
          <a:xfrm>
            <a:off x="7372624" y="887342"/>
            <a:ext cx="16112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Batch Normalization</a:t>
            </a:r>
          </a:p>
        </p:txBody>
      </p:sp>
      <p:sp>
        <p:nvSpPr>
          <p:cNvPr id="16" name="TextBox 15">
            <a:extLst>
              <a:ext uri="{FF2B5EF4-FFF2-40B4-BE49-F238E27FC236}">
                <a16:creationId xmlns:a16="http://schemas.microsoft.com/office/drawing/2014/main" id="{EA89DD99-2A8E-40ED-3BEF-3E586E66D44B}"/>
              </a:ext>
            </a:extLst>
          </p:cNvPr>
          <p:cNvSpPr txBox="1"/>
          <p:nvPr/>
        </p:nvSpPr>
        <p:spPr>
          <a:xfrm>
            <a:off x="8205856" y="3256169"/>
            <a:ext cx="11048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Dense</a:t>
            </a:r>
          </a:p>
        </p:txBody>
      </p:sp>
      <p:sp>
        <p:nvSpPr>
          <p:cNvPr id="17" name="TextBox 16">
            <a:extLst>
              <a:ext uri="{FF2B5EF4-FFF2-40B4-BE49-F238E27FC236}">
                <a16:creationId xmlns:a16="http://schemas.microsoft.com/office/drawing/2014/main" id="{510DC41A-E0E4-9D2A-1CBE-007809B6AF16}"/>
              </a:ext>
            </a:extLst>
          </p:cNvPr>
          <p:cNvSpPr txBox="1"/>
          <p:nvPr/>
        </p:nvSpPr>
        <p:spPr>
          <a:xfrm>
            <a:off x="8968407" y="1198768"/>
            <a:ext cx="9889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Dropout</a:t>
            </a:r>
          </a:p>
        </p:txBody>
      </p:sp>
      <p:sp>
        <p:nvSpPr>
          <p:cNvPr id="23" name="TextBox 22">
            <a:extLst>
              <a:ext uri="{FF2B5EF4-FFF2-40B4-BE49-F238E27FC236}">
                <a16:creationId xmlns:a16="http://schemas.microsoft.com/office/drawing/2014/main" id="{D270C62E-F9E2-7B2F-E0EF-88D9A8964A01}"/>
              </a:ext>
            </a:extLst>
          </p:cNvPr>
          <p:cNvSpPr txBox="1"/>
          <p:nvPr/>
        </p:nvSpPr>
        <p:spPr>
          <a:xfrm>
            <a:off x="9957353" y="3186775"/>
            <a:ext cx="10286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t>Softmax</a:t>
            </a:r>
          </a:p>
          <a:p>
            <a:r>
              <a:rPr lang="en-US" dirty="0"/>
              <a:t>Output</a:t>
            </a:r>
          </a:p>
        </p:txBody>
      </p:sp>
      <p:sp>
        <p:nvSpPr>
          <p:cNvPr id="24" name="Arrow: Right 23">
            <a:extLst>
              <a:ext uri="{FF2B5EF4-FFF2-40B4-BE49-F238E27FC236}">
                <a16:creationId xmlns:a16="http://schemas.microsoft.com/office/drawing/2014/main" id="{06E0BA78-1E9A-080F-44D7-492EB33CA311}"/>
              </a:ext>
            </a:extLst>
          </p:cNvPr>
          <p:cNvSpPr/>
          <p:nvPr/>
        </p:nvSpPr>
        <p:spPr>
          <a:xfrm>
            <a:off x="6756400" y="2425700"/>
            <a:ext cx="241300" cy="38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61B5547E-8774-9906-BF0D-FFB283513762}"/>
              </a:ext>
            </a:extLst>
          </p:cNvPr>
          <p:cNvSpPr/>
          <p:nvPr/>
        </p:nvSpPr>
        <p:spPr>
          <a:xfrm>
            <a:off x="7454899" y="2451100"/>
            <a:ext cx="279399" cy="12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24D3E83-9647-B025-BED2-3EDDC241A7B4}"/>
              </a:ext>
            </a:extLst>
          </p:cNvPr>
          <p:cNvSpPr/>
          <p:nvPr/>
        </p:nvSpPr>
        <p:spPr>
          <a:xfrm>
            <a:off x="8191500" y="2425699"/>
            <a:ext cx="241300" cy="253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9E5439AD-6F69-0CDB-88E3-CDBE7E36C08A}"/>
              </a:ext>
            </a:extLst>
          </p:cNvPr>
          <p:cNvSpPr/>
          <p:nvPr/>
        </p:nvSpPr>
        <p:spPr>
          <a:xfrm>
            <a:off x="8890000" y="2387599"/>
            <a:ext cx="165100" cy="12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3A799F5C-DE84-BA83-D9C2-3F324DFD7E09}"/>
              </a:ext>
            </a:extLst>
          </p:cNvPr>
          <p:cNvSpPr/>
          <p:nvPr/>
        </p:nvSpPr>
        <p:spPr>
          <a:xfrm flipV="1">
            <a:off x="9524999" y="2354578"/>
            <a:ext cx="480943"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D479000-C0C8-DAB8-0F30-0B64B5200178}"/>
              </a:ext>
            </a:extLst>
          </p:cNvPr>
          <p:cNvSpPr txBox="1"/>
          <p:nvPr/>
        </p:nvSpPr>
        <p:spPr>
          <a:xfrm>
            <a:off x="533399" y="4279899"/>
            <a:ext cx="10947399"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141412"/>
                </a:solidFill>
                <a:ea typeface="+mn-lt"/>
                <a:cs typeface="+mn-lt"/>
              </a:rPr>
              <a:t>Input Layer:</a:t>
            </a:r>
            <a:r>
              <a:rPr lang="en-US" dirty="0">
                <a:solidFill>
                  <a:srgbClr val="141412"/>
                </a:solidFill>
                <a:ea typeface="+mn-lt"/>
                <a:cs typeface="+mn-lt"/>
              </a:rPr>
              <a:t> The model starts with an input layer of RGB images with a shape of (224, 224, 3)</a:t>
            </a:r>
          </a:p>
          <a:p>
            <a:r>
              <a:rPr lang="en-US" dirty="0">
                <a:solidFill>
                  <a:srgbClr val="141412"/>
                </a:solidFill>
                <a:ea typeface="+mn-lt"/>
                <a:cs typeface="+mn-lt"/>
              </a:rPr>
              <a:t>Pre-trained Models as Feature Extractors:</a:t>
            </a:r>
          </a:p>
          <a:p>
            <a:endParaRPr lang="en-US" dirty="0">
              <a:solidFill>
                <a:srgbClr val="141412"/>
              </a:solidFill>
            </a:endParaRPr>
          </a:p>
          <a:p>
            <a:r>
              <a:rPr lang="en-US" dirty="0">
                <a:solidFill>
                  <a:srgbClr val="141412"/>
                </a:solidFill>
                <a:ea typeface="+mn-lt"/>
                <a:cs typeface="+mn-lt"/>
              </a:rPr>
              <a:t> </a:t>
            </a:r>
            <a:r>
              <a:rPr lang="en-US" sz="2000" b="1" dirty="0">
                <a:solidFill>
                  <a:srgbClr val="141412"/>
                </a:solidFill>
                <a:ea typeface="+mn-lt"/>
                <a:cs typeface="+mn-lt"/>
              </a:rPr>
              <a:t>Global Average Pooling:</a:t>
            </a:r>
            <a:r>
              <a:rPr lang="en-US" dirty="0">
                <a:solidFill>
                  <a:srgbClr val="141412"/>
                </a:solidFill>
                <a:ea typeface="+mn-lt"/>
                <a:cs typeface="+mn-lt"/>
              </a:rPr>
              <a:t> After passing through the </a:t>
            </a:r>
            <a:r>
              <a:rPr lang="en-US" dirty="0" err="1">
                <a:solidFill>
                  <a:srgbClr val="141412"/>
                </a:solidFill>
                <a:ea typeface="+mn-lt"/>
                <a:cs typeface="+mn-lt"/>
              </a:rPr>
              <a:t>MBConv</a:t>
            </a:r>
            <a:r>
              <a:rPr lang="en-US" dirty="0">
                <a:solidFill>
                  <a:srgbClr val="141412"/>
                </a:solidFill>
                <a:ea typeface="+mn-lt"/>
                <a:cs typeface="+mn-lt"/>
              </a:rPr>
              <a:t> blocks, the output feature map is reduced to a single value per feature channel through global average pooling.</a:t>
            </a:r>
            <a:endParaRPr lang="en-US" dirty="0">
              <a:ea typeface="+mn-lt"/>
              <a:cs typeface="+mn-lt"/>
            </a:endParaRPr>
          </a:p>
        </p:txBody>
      </p:sp>
      <p:sp>
        <p:nvSpPr>
          <p:cNvPr id="2" name="TextBox 1">
            <a:extLst>
              <a:ext uri="{FF2B5EF4-FFF2-40B4-BE49-F238E27FC236}">
                <a16:creationId xmlns:a16="http://schemas.microsoft.com/office/drawing/2014/main" id="{415028AC-DF6A-4324-B72E-410CC88F11AF}"/>
              </a:ext>
            </a:extLst>
          </p:cNvPr>
          <p:cNvSpPr txBox="1"/>
          <p:nvPr/>
        </p:nvSpPr>
        <p:spPr>
          <a:xfrm>
            <a:off x="10986052" y="6082748"/>
            <a:ext cx="554602" cy="369332"/>
          </a:xfrm>
          <a:prstGeom prst="rect">
            <a:avLst/>
          </a:prstGeom>
          <a:noFill/>
        </p:spPr>
        <p:txBody>
          <a:bodyPr wrap="square" rtlCol="0">
            <a:spAutoFit/>
          </a:bodyPr>
          <a:lstStyle/>
          <a:p>
            <a:r>
              <a:rPr lang="en-US" dirty="0">
                <a:solidFill>
                  <a:schemeClr val="bg1"/>
                </a:solidFill>
              </a:rPr>
              <a:t>13</a:t>
            </a:r>
          </a:p>
        </p:txBody>
      </p:sp>
    </p:spTree>
    <p:extLst>
      <p:ext uri="{BB962C8B-B14F-4D97-AF65-F5344CB8AC3E}">
        <p14:creationId xmlns:p14="http://schemas.microsoft.com/office/powerpoint/2010/main" val="53404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2D18FB-F423-E4E6-D442-C38B47AA77B3}"/>
              </a:ext>
            </a:extLst>
          </p:cNvPr>
          <p:cNvSpPr>
            <a:spLocks noGrp="1"/>
          </p:cNvSpPr>
          <p:nvPr>
            <p:ph type="sldNum" sz="quarter" idx="12"/>
          </p:nvPr>
        </p:nvSpPr>
        <p:spPr/>
        <p:txBody>
          <a:bodyPr/>
          <a:lstStyle/>
          <a:p>
            <a:fld id="{6D22F896-40B5-4ADD-8801-0D06FADFA095}" type="slidenum">
              <a:rPr lang="en-US" sz="1400" dirty="0">
                <a:solidFill>
                  <a:schemeClr val="bg1"/>
                </a:solidFill>
                <a:latin typeface="Times New Roman" panose="02020603050405020304" pitchFamily="18" charset="0"/>
                <a:cs typeface="Times New Roman" panose="02020603050405020304" pitchFamily="18" charset="0"/>
              </a:rPr>
              <a:t>15</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DCF120-E2B9-5A01-A58B-970567FEC626}"/>
              </a:ext>
            </a:extLst>
          </p:cNvPr>
          <p:cNvSpPr txBox="1"/>
          <p:nvPr/>
        </p:nvSpPr>
        <p:spPr>
          <a:xfrm>
            <a:off x="952500" y="1354666"/>
            <a:ext cx="970905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141412"/>
                </a:solidFill>
                <a:latin typeface="Segoe UI"/>
                <a:cs typeface="Segoe UI"/>
              </a:rPr>
              <a:t>Batch Normalization: </a:t>
            </a:r>
            <a:r>
              <a:rPr lang="en-US" sz="1600" dirty="0">
                <a:solidFill>
                  <a:srgbClr val="141412"/>
                </a:solidFill>
                <a:latin typeface="Segoe UI"/>
                <a:cs typeface="Segoe UI"/>
              </a:rPr>
              <a:t>Batch normalization is applied for keeps balanced, faster learning, less overfitting, makes activation function work better, improves gradient flow. </a:t>
            </a:r>
          </a:p>
          <a:p>
            <a:endParaRPr lang="en-US" sz="1600" dirty="0">
              <a:solidFill>
                <a:srgbClr val="141412"/>
              </a:solidFill>
              <a:latin typeface="Segoe UI"/>
              <a:cs typeface="Segoe UI"/>
            </a:endParaRPr>
          </a:p>
          <a:p>
            <a:r>
              <a:rPr lang="en-US" b="1" dirty="0">
                <a:solidFill>
                  <a:srgbClr val="141412"/>
                </a:solidFill>
                <a:latin typeface="Segoe UI"/>
                <a:cs typeface="Segoe UI"/>
              </a:rPr>
              <a:t>Dropout Layer:</a:t>
            </a:r>
            <a:r>
              <a:rPr lang="en-US" dirty="0">
                <a:solidFill>
                  <a:srgbClr val="141412"/>
                </a:solidFill>
                <a:latin typeface="Segoe UI"/>
                <a:cs typeface="Segoe UI"/>
              </a:rPr>
              <a:t> </a:t>
            </a:r>
            <a:r>
              <a:rPr lang="en-US" sz="1600" dirty="0">
                <a:solidFill>
                  <a:srgbClr val="141412"/>
                </a:solidFill>
                <a:latin typeface="Segoe UI"/>
                <a:cs typeface="Segoe UI"/>
              </a:rPr>
              <a:t>A dropout layer with a dropout rate of 0.5 is added. Dropout is a regularization technique that randomly sets a fraction of the input units to 0 at each update during training. It helps prevent overfitting.</a:t>
            </a:r>
            <a:endParaRPr lang="en-US" sz="1600">
              <a:latin typeface="Segoe UI"/>
              <a:cs typeface="Segoe UI"/>
            </a:endParaRPr>
          </a:p>
          <a:p>
            <a:pPr algn="l"/>
            <a:endParaRPr lang="en-US" sz="1600" dirty="0"/>
          </a:p>
          <a:p>
            <a:r>
              <a:rPr lang="en-US" sz="2000" b="1" dirty="0">
                <a:solidFill>
                  <a:srgbClr val="141412"/>
                </a:solidFill>
                <a:latin typeface="Segoe UI"/>
                <a:cs typeface="Segoe UI"/>
              </a:rPr>
              <a:t>Dense:</a:t>
            </a:r>
            <a:r>
              <a:rPr lang="en-US" dirty="0">
                <a:solidFill>
                  <a:srgbClr val="141412"/>
                </a:solidFill>
                <a:latin typeface="Segoe UI"/>
                <a:cs typeface="Segoe UI"/>
              </a:rPr>
              <a:t> </a:t>
            </a:r>
            <a:r>
              <a:rPr lang="en-US" dirty="0">
                <a:solidFill>
                  <a:srgbClr val="141412"/>
                </a:solidFill>
                <a:ea typeface="+mn-lt"/>
                <a:cs typeface="+mn-lt"/>
              </a:rPr>
              <a:t>A dense (fully connected) layer with 128 units and </a:t>
            </a:r>
            <a:r>
              <a:rPr lang="en-US" dirty="0" err="1">
                <a:solidFill>
                  <a:srgbClr val="141412"/>
                </a:solidFill>
                <a:ea typeface="+mn-lt"/>
                <a:cs typeface="+mn-lt"/>
              </a:rPr>
              <a:t>ReLU</a:t>
            </a:r>
            <a:r>
              <a:rPr lang="en-US" dirty="0">
                <a:solidFill>
                  <a:srgbClr val="141412"/>
                </a:solidFill>
                <a:ea typeface="+mn-lt"/>
                <a:cs typeface="+mn-lt"/>
              </a:rPr>
              <a:t> activation is added.</a:t>
            </a:r>
            <a:endParaRPr lang="en-US" dirty="0">
              <a:solidFill>
                <a:srgbClr val="000000"/>
              </a:solidFill>
              <a:ea typeface="+mn-lt"/>
              <a:cs typeface="+mn-lt"/>
            </a:endParaRPr>
          </a:p>
          <a:p>
            <a:endParaRPr lang="en-US" dirty="0">
              <a:solidFill>
                <a:srgbClr val="141412"/>
              </a:solidFill>
            </a:endParaRPr>
          </a:p>
          <a:p>
            <a:r>
              <a:rPr lang="en-US" sz="2000" b="1" dirty="0">
                <a:solidFill>
                  <a:srgbClr val="141412"/>
                </a:solidFill>
                <a:ea typeface="+mn-lt"/>
                <a:cs typeface="+mn-lt"/>
              </a:rPr>
              <a:t>Flatten Layer:</a:t>
            </a:r>
            <a:r>
              <a:rPr lang="en-US" dirty="0">
                <a:solidFill>
                  <a:srgbClr val="141412"/>
                </a:solidFill>
                <a:ea typeface="+mn-lt"/>
                <a:cs typeface="+mn-lt"/>
              </a:rPr>
              <a:t> A flattening layer is added to convert the 2D feature maps into a 1D vector.</a:t>
            </a:r>
            <a:endParaRPr lang="en-US" dirty="0"/>
          </a:p>
          <a:p>
            <a:endParaRPr lang="en-US" dirty="0">
              <a:solidFill>
                <a:srgbClr val="141412"/>
              </a:solidFill>
            </a:endParaRPr>
          </a:p>
          <a:p>
            <a:r>
              <a:rPr lang="en-US" sz="2000" b="1" dirty="0" err="1">
                <a:solidFill>
                  <a:srgbClr val="141412"/>
                </a:solidFill>
                <a:latin typeface="Segoe UI"/>
                <a:cs typeface="Segoe UI"/>
              </a:rPr>
              <a:t>Softmax</a:t>
            </a:r>
            <a:r>
              <a:rPr lang="en-US" sz="2000" b="1" dirty="0">
                <a:solidFill>
                  <a:srgbClr val="141412"/>
                </a:solidFill>
                <a:latin typeface="Segoe UI"/>
                <a:cs typeface="Segoe UI"/>
              </a:rPr>
              <a:t> output</a:t>
            </a:r>
            <a:r>
              <a:rPr lang="en-US" sz="2000" b="1" dirty="0">
                <a:solidFill>
                  <a:srgbClr val="141412"/>
                </a:solidFill>
                <a:latin typeface="Segoe UI"/>
                <a:ea typeface="+mn-lt"/>
                <a:cs typeface="Segoe UI"/>
              </a:rPr>
              <a:t>:</a:t>
            </a:r>
            <a:r>
              <a:rPr lang="en-US" b="1" dirty="0">
                <a:solidFill>
                  <a:srgbClr val="141412"/>
                </a:solidFill>
                <a:latin typeface="Segoe UI"/>
                <a:ea typeface="+mn-lt"/>
                <a:cs typeface="Segoe UI"/>
              </a:rPr>
              <a:t> </a:t>
            </a:r>
            <a:r>
              <a:rPr lang="en-US" dirty="0">
                <a:solidFill>
                  <a:srgbClr val="141412"/>
                </a:solidFill>
                <a:ea typeface="+mn-lt"/>
                <a:cs typeface="+mn-lt"/>
              </a:rPr>
              <a:t>The </a:t>
            </a:r>
            <a:r>
              <a:rPr lang="en-US" dirty="0" err="1">
                <a:solidFill>
                  <a:srgbClr val="141412"/>
                </a:solidFill>
                <a:ea typeface="+mn-lt"/>
                <a:cs typeface="+mn-lt"/>
              </a:rPr>
              <a:t>softmax</a:t>
            </a:r>
            <a:r>
              <a:rPr lang="en-US" dirty="0">
                <a:solidFill>
                  <a:srgbClr val="141412"/>
                </a:solidFill>
                <a:ea typeface="+mn-lt"/>
                <a:cs typeface="+mn-lt"/>
              </a:rPr>
              <a:t> function is used in the final layer to normalize the output into probability distributions across the classes. The output could be a three-class classification corresponding to healthy, early blight, or late blight</a:t>
            </a:r>
            <a:endParaRPr lang="en-US" dirty="0">
              <a:solidFill>
                <a:srgbClr val="000000"/>
              </a:solidFill>
              <a:ea typeface="+mn-lt"/>
              <a:cs typeface="+mn-lt"/>
            </a:endParaRPr>
          </a:p>
          <a:p>
            <a:endParaRPr lang="en-US" dirty="0">
              <a:solidFill>
                <a:srgbClr val="141412"/>
              </a:solidFill>
            </a:endParaRPr>
          </a:p>
          <a:p>
            <a:endParaRPr lang="en-US" dirty="0">
              <a:solidFill>
                <a:srgbClr val="141412"/>
              </a:solidFill>
            </a:endParaRPr>
          </a:p>
          <a:p>
            <a:endParaRPr lang="en-US" sz="1600" dirty="0"/>
          </a:p>
        </p:txBody>
      </p:sp>
    </p:spTree>
    <p:extLst>
      <p:ext uri="{BB962C8B-B14F-4D97-AF65-F5344CB8AC3E}">
        <p14:creationId xmlns:p14="http://schemas.microsoft.com/office/powerpoint/2010/main" val="3680542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C31E6B-9BBE-A258-E63F-B6F505F4B5DF}"/>
              </a:ext>
            </a:extLst>
          </p:cNvPr>
          <p:cNvSpPr>
            <a:spLocks noGrp="1"/>
          </p:cNvSpPr>
          <p:nvPr>
            <p:ph type="sldNum" sz="quarter" idx="12"/>
          </p:nvPr>
        </p:nvSpPr>
        <p:spPr/>
        <p:txBody>
          <a:bodyPr/>
          <a:lstStyle/>
          <a:p>
            <a:fld id="{6D22F896-40B5-4ADD-8801-0D06FADFA095}" type="slidenum">
              <a:rPr lang="en-US" sz="1400" dirty="0">
                <a:solidFill>
                  <a:schemeClr val="bg1"/>
                </a:solidFill>
                <a:latin typeface="Times New Roman" panose="02020603050405020304" pitchFamily="18" charset="0"/>
                <a:cs typeface="Times New Roman" panose="02020603050405020304" pitchFamily="18" charset="0"/>
              </a:rPr>
              <a:t>16</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6E4394-B810-7913-CB7E-D464A5660761}"/>
              </a:ext>
            </a:extLst>
          </p:cNvPr>
          <p:cNvSpPr txBox="1"/>
          <p:nvPr/>
        </p:nvSpPr>
        <p:spPr>
          <a:xfrm>
            <a:off x="811067" y="510552"/>
            <a:ext cx="69966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141412"/>
                </a:solidFill>
              </a:rPr>
              <a:t>VGG19(Visual Geometry Group 19)</a:t>
            </a:r>
          </a:p>
        </p:txBody>
      </p:sp>
      <p:pic>
        <p:nvPicPr>
          <p:cNvPr id="5" name="Picture 4" descr="A close-up of a leaf&#10;&#10;Description automatically generated">
            <a:extLst>
              <a:ext uri="{FF2B5EF4-FFF2-40B4-BE49-F238E27FC236}">
                <a16:creationId xmlns:a16="http://schemas.microsoft.com/office/drawing/2014/main" id="{25A97109-6DEA-CED5-DFF5-D2D479858A09}"/>
              </a:ext>
            </a:extLst>
          </p:cNvPr>
          <p:cNvPicPr>
            <a:picLocks noChangeAspect="1"/>
          </p:cNvPicPr>
          <p:nvPr/>
        </p:nvPicPr>
        <p:blipFill>
          <a:blip r:embed="rId2"/>
          <a:stretch>
            <a:fillRect/>
          </a:stretch>
        </p:blipFill>
        <p:spPr>
          <a:xfrm>
            <a:off x="17670" y="1458843"/>
            <a:ext cx="1455531" cy="2085010"/>
          </a:xfrm>
          <a:prstGeom prst="rect">
            <a:avLst/>
          </a:prstGeom>
        </p:spPr>
      </p:pic>
      <p:pic>
        <p:nvPicPr>
          <p:cNvPr id="6" name="Picture 5" descr="A diagram of a graph&#10;&#10;Description automatically generated">
            <a:extLst>
              <a:ext uri="{FF2B5EF4-FFF2-40B4-BE49-F238E27FC236}">
                <a16:creationId xmlns:a16="http://schemas.microsoft.com/office/drawing/2014/main" id="{ECCDED09-8E05-4A87-340A-94F8E509CAC0}"/>
              </a:ext>
            </a:extLst>
          </p:cNvPr>
          <p:cNvPicPr>
            <a:picLocks noChangeAspect="1"/>
          </p:cNvPicPr>
          <p:nvPr/>
        </p:nvPicPr>
        <p:blipFill>
          <a:blip r:embed="rId3"/>
          <a:stretch>
            <a:fillRect/>
          </a:stretch>
        </p:blipFill>
        <p:spPr>
          <a:xfrm>
            <a:off x="1468783" y="1247804"/>
            <a:ext cx="6880086" cy="2628565"/>
          </a:xfrm>
          <a:prstGeom prst="rect">
            <a:avLst/>
          </a:prstGeom>
        </p:spPr>
      </p:pic>
      <p:sp>
        <p:nvSpPr>
          <p:cNvPr id="7" name="Rectangle 6">
            <a:extLst>
              <a:ext uri="{FF2B5EF4-FFF2-40B4-BE49-F238E27FC236}">
                <a16:creationId xmlns:a16="http://schemas.microsoft.com/office/drawing/2014/main" id="{63C83D40-F715-F345-3B78-AEC7B347CE31}"/>
              </a:ext>
            </a:extLst>
          </p:cNvPr>
          <p:cNvSpPr/>
          <p:nvPr/>
        </p:nvSpPr>
        <p:spPr>
          <a:xfrm>
            <a:off x="8805793" y="1461879"/>
            <a:ext cx="439532" cy="22175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2793C9-CB10-C94D-3983-74EAB07B9564}"/>
              </a:ext>
            </a:extLst>
          </p:cNvPr>
          <p:cNvSpPr/>
          <p:nvPr/>
        </p:nvSpPr>
        <p:spPr>
          <a:xfrm>
            <a:off x="9589880" y="1715879"/>
            <a:ext cx="472661" cy="183100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C21B599-BC68-1240-1B46-F428786BF90C}"/>
              </a:ext>
            </a:extLst>
          </p:cNvPr>
          <p:cNvSpPr/>
          <p:nvPr/>
        </p:nvSpPr>
        <p:spPr>
          <a:xfrm>
            <a:off x="11169097" y="1715879"/>
            <a:ext cx="472661" cy="183100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B4A820E-3EBF-8E56-AEEB-D71CFFBEFBE0}"/>
              </a:ext>
            </a:extLst>
          </p:cNvPr>
          <p:cNvSpPr/>
          <p:nvPr/>
        </p:nvSpPr>
        <p:spPr>
          <a:xfrm>
            <a:off x="10418140" y="1715878"/>
            <a:ext cx="472661" cy="18310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C83F7188-6223-1AC3-2A43-709F6BB53CA1}"/>
              </a:ext>
            </a:extLst>
          </p:cNvPr>
          <p:cNvSpPr/>
          <p:nvPr/>
        </p:nvSpPr>
        <p:spPr>
          <a:xfrm>
            <a:off x="8254999" y="2582333"/>
            <a:ext cx="550333" cy="42333"/>
          </a:xfrm>
          <a:prstGeom prst="rightArrow">
            <a:avLst/>
          </a:prstGeom>
          <a:ln w="28575">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58191506-E597-BCBB-7753-6880E30DC205}"/>
              </a:ext>
            </a:extLst>
          </p:cNvPr>
          <p:cNvSpPr/>
          <p:nvPr/>
        </p:nvSpPr>
        <p:spPr>
          <a:xfrm>
            <a:off x="9249833" y="2624666"/>
            <a:ext cx="380999" cy="12700"/>
          </a:xfrm>
          <a:prstGeom prst="rightArrow">
            <a:avLst/>
          </a:prstGeom>
          <a:ln w="285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E5ABCF4-3EB5-0176-8A2B-E05EFDF54117}"/>
              </a:ext>
            </a:extLst>
          </p:cNvPr>
          <p:cNvSpPr/>
          <p:nvPr/>
        </p:nvSpPr>
        <p:spPr>
          <a:xfrm>
            <a:off x="10043583" y="2656416"/>
            <a:ext cx="444499" cy="12700"/>
          </a:xfrm>
          <a:prstGeom prst="rightArrow">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50CD2D3-2DD2-630A-7D12-1A9C0181FA26}"/>
              </a:ext>
            </a:extLst>
          </p:cNvPr>
          <p:cNvSpPr/>
          <p:nvPr/>
        </p:nvSpPr>
        <p:spPr>
          <a:xfrm>
            <a:off x="10878745" y="2632489"/>
            <a:ext cx="328083" cy="12700"/>
          </a:xfrm>
          <a:prstGeom prst="rightArrow">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FC93F7D-497D-782D-A98A-E2431C9F0CB5}"/>
              </a:ext>
            </a:extLst>
          </p:cNvPr>
          <p:cNvSpPr txBox="1"/>
          <p:nvPr/>
        </p:nvSpPr>
        <p:spPr>
          <a:xfrm>
            <a:off x="8562376" y="3784692"/>
            <a:ext cx="10583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Flatten</a:t>
            </a:r>
          </a:p>
        </p:txBody>
      </p:sp>
      <p:sp>
        <p:nvSpPr>
          <p:cNvPr id="16" name="TextBox 15">
            <a:extLst>
              <a:ext uri="{FF2B5EF4-FFF2-40B4-BE49-F238E27FC236}">
                <a16:creationId xmlns:a16="http://schemas.microsoft.com/office/drawing/2014/main" id="{AE881A55-2675-8347-C693-F574F0B5EC93}"/>
              </a:ext>
            </a:extLst>
          </p:cNvPr>
          <p:cNvSpPr txBox="1"/>
          <p:nvPr/>
        </p:nvSpPr>
        <p:spPr>
          <a:xfrm>
            <a:off x="9482667" y="1058333"/>
            <a:ext cx="7514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Dense</a:t>
            </a:r>
          </a:p>
        </p:txBody>
      </p:sp>
      <p:sp>
        <p:nvSpPr>
          <p:cNvPr id="17" name="TextBox 16">
            <a:extLst>
              <a:ext uri="{FF2B5EF4-FFF2-40B4-BE49-F238E27FC236}">
                <a16:creationId xmlns:a16="http://schemas.microsoft.com/office/drawing/2014/main" id="{1D01FE24-1441-51AD-29D1-212813D260F6}"/>
              </a:ext>
            </a:extLst>
          </p:cNvPr>
          <p:cNvSpPr txBox="1"/>
          <p:nvPr/>
        </p:nvSpPr>
        <p:spPr>
          <a:xfrm>
            <a:off x="10229022" y="3788833"/>
            <a:ext cx="9322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Dropout</a:t>
            </a:r>
          </a:p>
        </p:txBody>
      </p:sp>
      <p:sp>
        <p:nvSpPr>
          <p:cNvPr id="18" name="TextBox 17">
            <a:extLst>
              <a:ext uri="{FF2B5EF4-FFF2-40B4-BE49-F238E27FC236}">
                <a16:creationId xmlns:a16="http://schemas.microsoft.com/office/drawing/2014/main" id="{928BB1CD-855F-9807-8D9E-E6F7E1AA3807}"/>
              </a:ext>
            </a:extLst>
          </p:cNvPr>
          <p:cNvSpPr txBox="1"/>
          <p:nvPr/>
        </p:nvSpPr>
        <p:spPr>
          <a:xfrm>
            <a:off x="11041176" y="918909"/>
            <a:ext cx="1128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t>Softmax</a:t>
            </a:r>
          </a:p>
          <a:p>
            <a:r>
              <a:rPr lang="en-US" dirty="0"/>
              <a:t>output</a:t>
            </a:r>
          </a:p>
        </p:txBody>
      </p:sp>
      <p:sp>
        <p:nvSpPr>
          <p:cNvPr id="19" name="TextBox 18">
            <a:extLst>
              <a:ext uri="{FF2B5EF4-FFF2-40B4-BE49-F238E27FC236}">
                <a16:creationId xmlns:a16="http://schemas.microsoft.com/office/drawing/2014/main" id="{92F14C62-5436-88A2-5122-1D4AFDCB9209}"/>
              </a:ext>
            </a:extLst>
          </p:cNvPr>
          <p:cNvSpPr txBox="1"/>
          <p:nvPr/>
        </p:nvSpPr>
        <p:spPr>
          <a:xfrm>
            <a:off x="1378133" y="4144524"/>
            <a:ext cx="9122374"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141412"/>
                </a:solidFill>
              </a:rPr>
              <a:t>Input Layer:</a:t>
            </a:r>
            <a:r>
              <a:rPr lang="en-US" sz="2000" dirty="0">
                <a:solidFill>
                  <a:srgbClr val="141412"/>
                </a:solidFill>
                <a:ea typeface="+mn-lt"/>
                <a:cs typeface="+mn-lt"/>
              </a:rPr>
              <a:t> </a:t>
            </a:r>
            <a:r>
              <a:rPr lang="en-US" dirty="0">
                <a:solidFill>
                  <a:srgbClr val="141412"/>
                </a:solidFill>
                <a:ea typeface="+mn-lt"/>
                <a:cs typeface="+mn-lt"/>
              </a:rPr>
              <a:t>The input to VGG19 is typically an image with dimensions 224x224x3 (RGB image). </a:t>
            </a:r>
          </a:p>
          <a:p>
            <a:r>
              <a:rPr lang="en-US" sz="2000" b="1" dirty="0">
                <a:solidFill>
                  <a:srgbClr val="141412"/>
                </a:solidFill>
                <a:ea typeface="+mn-lt"/>
                <a:cs typeface="+mn-lt"/>
              </a:rPr>
              <a:t>Convolutional Layers:</a:t>
            </a:r>
            <a:r>
              <a:rPr lang="en-US" dirty="0">
                <a:solidFill>
                  <a:srgbClr val="141412"/>
                </a:solidFill>
                <a:ea typeface="+mn-lt"/>
                <a:cs typeface="+mn-lt"/>
              </a:rPr>
              <a:t> VGG19 has 16 convolutional layers grouped into blocks. </a:t>
            </a:r>
          </a:p>
          <a:p>
            <a:r>
              <a:rPr lang="en-US" dirty="0">
                <a:solidFill>
                  <a:srgbClr val="141412"/>
                </a:solidFill>
                <a:ea typeface="+mn-lt"/>
                <a:cs typeface="+mn-lt"/>
              </a:rPr>
              <a:t>⦁    Block 1: 2 convolutional layers (64 filters) + Max Pooling</a:t>
            </a:r>
            <a:endParaRPr lang="en-US">
              <a:solidFill>
                <a:srgbClr val="141412"/>
              </a:solidFill>
            </a:endParaRPr>
          </a:p>
          <a:p>
            <a:r>
              <a:rPr lang="en-US" dirty="0">
                <a:solidFill>
                  <a:srgbClr val="141412"/>
                </a:solidFill>
                <a:ea typeface="+mn-lt"/>
                <a:cs typeface="+mn-lt"/>
              </a:rPr>
              <a:t>⦁    Block 2: 2 convolutional layers (128 filters) + Max Pooling</a:t>
            </a:r>
            <a:endParaRPr lang="en-US">
              <a:solidFill>
                <a:srgbClr val="141412"/>
              </a:solidFill>
            </a:endParaRPr>
          </a:p>
          <a:p>
            <a:r>
              <a:rPr lang="en-US" dirty="0">
                <a:solidFill>
                  <a:srgbClr val="141412"/>
                </a:solidFill>
                <a:ea typeface="+mn-lt"/>
                <a:cs typeface="+mn-lt"/>
              </a:rPr>
              <a:t>⦁    Block 3: 4 convolutional layers (256 filters) + Max Pooling</a:t>
            </a:r>
            <a:endParaRPr lang="en-US">
              <a:solidFill>
                <a:srgbClr val="141412"/>
              </a:solidFill>
            </a:endParaRPr>
          </a:p>
          <a:p>
            <a:r>
              <a:rPr lang="en-US" dirty="0">
                <a:solidFill>
                  <a:srgbClr val="141412"/>
                </a:solidFill>
                <a:ea typeface="+mn-lt"/>
                <a:cs typeface="+mn-lt"/>
              </a:rPr>
              <a:t>⦁    Block 4: 4 convolutional layers (512 filters) + Max Pooling</a:t>
            </a:r>
            <a:endParaRPr lang="en-US">
              <a:solidFill>
                <a:srgbClr val="141412"/>
              </a:solidFill>
            </a:endParaRPr>
          </a:p>
          <a:p>
            <a:r>
              <a:rPr lang="en-US" dirty="0">
                <a:solidFill>
                  <a:srgbClr val="141412"/>
                </a:solidFill>
                <a:ea typeface="+mn-lt"/>
                <a:cs typeface="+mn-lt"/>
              </a:rPr>
              <a:t>⦁    Block 5: 4 convolutional layers (512 filters) + Max Pooling</a:t>
            </a:r>
            <a:endParaRPr lang="en-US" dirty="0">
              <a:solidFill>
                <a:srgbClr val="141412"/>
              </a:solidFill>
            </a:endParaRPr>
          </a:p>
          <a:p>
            <a:endParaRPr lang="en-US" dirty="0"/>
          </a:p>
          <a:p>
            <a:r>
              <a:rPr lang="en-US" dirty="0"/>
              <a:t>  </a:t>
            </a:r>
          </a:p>
        </p:txBody>
      </p:sp>
    </p:spTree>
    <p:extLst>
      <p:ext uri="{BB962C8B-B14F-4D97-AF65-F5344CB8AC3E}">
        <p14:creationId xmlns:p14="http://schemas.microsoft.com/office/powerpoint/2010/main" val="2911704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CC3CD-9A86-3B06-8465-C8C8DEBBD2BA}"/>
              </a:ext>
            </a:extLst>
          </p:cNvPr>
          <p:cNvSpPr>
            <a:spLocks noGrp="1"/>
          </p:cNvSpPr>
          <p:nvPr>
            <p:ph type="sldNum" sz="quarter" idx="12"/>
          </p:nvPr>
        </p:nvSpPr>
        <p:spPr/>
        <p:txBody>
          <a:bodyPr/>
          <a:lstStyle/>
          <a:p>
            <a:fld id="{6D22F896-40B5-4ADD-8801-0D06FADFA095}" type="slidenum">
              <a:rPr lang="en-US" sz="1400" dirty="0">
                <a:solidFill>
                  <a:schemeClr val="bg1"/>
                </a:solidFill>
                <a:latin typeface="Times New Roman" panose="02020603050405020304" pitchFamily="18" charset="0"/>
                <a:cs typeface="Times New Roman" panose="02020603050405020304" pitchFamily="18" charset="0"/>
              </a:rPr>
              <a:t>17</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4F58BC5-10AF-50D3-32B4-E48E44FD4D16}"/>
              </a:ext>
            </a:extLst>
          </p:cNvPr>
          <p:cNvSpPr txBox="1"/>
          <p:nvPr/>
        </p:nvSpPr>
        <p:spPr>
          <a:xfrm>
            <a:off x="984249" y="1277361"/>
            <a:ext cx="9927627"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141412"/>
                </a:solidFill>
                <a:ea typeface="+mn-lt"/>
                <a:cs typeface="+mn-lt"/>
              </a:rPr>
              <a:t>Max Pooling Layers</a:t>
            </a:r>
            <a:r>
              <a:rPr lang="en-US" sz="2000" dirty="0">
                <a:solidFill>
                  <a:srgbClr val="141412"/>
                </a:solidFill>
                <a:ea typeface="+mn-lt"/>
                <a:cs typeface="+mn-lt"/>
              </a:rPr>
              <a:t>:</a:t>
            </a:r>
            <a:r>
              <a:rPr lang="en-US" dirty="0">
                <a:solidFill>
                  <a:srgbClr val="141412"/>
                </a:solidFill>
                <a:ea typeface="+mn-lt"/>
                <a:cs typeface="+mn-lt"/>
              </a:rPr>
              <a:t> After each convolutional block, there is a Max Pooling layer with a 2x2 window and stride of 2. </a:t>
            </a:r>
          </a:p>
          <a:p>
            <a:endParaRPr lang="en-US" dirty="0">
              <a:solidFill>
                <a:srgbClr val="141412"/>
              </a:solidFill>
            </a:endParaRPr>
          </a:p>
          <a:p>
            <a:r>
              <a:rPr lang="en-US" sz="2000" b="1" dirty="0">
                <a:solidFill>
                  <a:srgbClr val="141412"/>
                </a:solidFill>
                <a:latin typeface="Segoe UI"/>
                <a:cs typeface="Segoe UI"/>
              </a:rPr>
              <a:t>Flattening:</a:t>
            </a:r>
            <a:r>
              <a:rPr lang="en-US" sz="2000" dirty="0">
                <a:solidFill>
                  <a:srgbClr val="141412"/>
                </a:solidFill>
                <a:latin typeface="Segoe UI"/>
                <a:cs typeface="Segoe UI"/>
              </a:rPr>
              <a:t> </a:t>
            </a:r>
            <a:r>
              <a:rPr lang="en-US" dirty="0">
                <a:solidFill>
                  <a:srgbClr val="141412"/>
                </a:solidFill>
                <a:latin typeface="Segoe UI"/>
                <a:cs typeface="Segoe UI"/>
              </a:rPr>
              <a:t>After the last pooling layers, the 2D feature maps are "flattened" into 1D vector.</a:t>
            </a:r>
          </a:p>
          <a:p>
            <a:endParaRPr lang="en-US" dirty="0">
              <a:solidFill>
                <a:srgbClr val="141412"/>
              </a:solidFill>
              <a:latin typeface="Segoe UI"/>
              <a:cs typeface="Segoe UI"/>
            </a:endParaRPr>
          </a:p>
          <a:p>
            <a:r>
              <a:rPr lang="en-US" sz="2000" b="1" dirty="0">
                <a:solidFill>
                  <a:srgbClr val="141412"/>
                </a:solidFill>
                <a:latin typeface="Segoe UI"/>
                <a:cs typeface="Segoe UI"/>
              </a:rPr>
              <a:t>Dense:</a:t>
            </a:r>
            <a:r>
              <a:rPr lang="en-US" dirty="0">
                <a:solidFill>
                  <a:srgbClr val="141412"/>
                </a:solidFill>
                <a:latin typeface="Segoe UI"/>
                <a:ea typeface="+mn-lt"/>
                <a:cs typeface="Segoe UI"/>
              </a:rPr>
              <a:t> </a:t>
            </a:r>
            <a:r>
              <a:rPr lang="en-US" dirty="0">
                <a:solidFill>
                  <a:srgbClr val="141412"/>
                </a:solidFill>
                <a:ea typeface="+mn-lt"/>
                <a:cs typeface="+mn-lt"/>
              </a:rPr>
              <a:t>A dense (fully connected) layer with 512 units and </a:t>
            </a:r>
            <a:r>
              <a:rPr lang="en-US" dirty="0" err="1">
                <a:solidFill>
                  <a:srgbClr val="141412"/>
                </a:solidFill>
                <a:ea typeface="+mn-lt"/>
                <a:cs typeface="+mn-lt"/>
              </a:rPr>
              <a:t>ReLU</a:t>
            </a:r>
            <a:r>
              <a:rPr lang="en-US" dirty="0">
                <a:solidFill>
                  <a:srgbClr val="141412"/>
                </a:solidFill>
                <a:ea typeface="+mn-lt"/>
                <a:cs typeface="+mn-lt"/>
              </a:rPr>
              <a:t> activation is added.</a:t>
            </a:r>
            <a:endParaRPr lang="en-US" dirty="0">
              <a:solidFill>
                <a:srgbClr val="141412"/>
              </a:solidFill>
            </a:endParaRPr>
          </a:p>
          <a:p>
            <a:endParaRPr lang="en-US" dirty="0">
              <a:solidFill>
                <a:srgbClr val="141412"/>
              </a:solidFill>
              <a:latin typeface="Tw Cen MT" panose="020B0602020104020603"/>
              <a:cs typeface="Segoe UI"/>
            </a:endParaRPr>
          </a:p>
          <a:p>
            <a:r>
              <a:rPr lang="en-US" sz="2000" b="1" dirty="0">
                <a:solidFill>
                  <a:srgbClr val="141412"/>
                </a:solidFill>
                <a:latin typeface="Segoe UI"/>
                <a:cs typeface="Segoe UI"/>
              </a:rPr>
              <a:t>Dropout:</a:t>
            </a:r>
            <a:r>
              <a:rPr lang="en-US" dirty="0">
                <a:solidFill>
                  <a:srgbClr val="141412"/>
                </a:solidFill>
                <a:latin typeface="Segoe UI"/>
                <a:ea typeface="+mn-lt"/>
                <a:cs typeface="Segoe UI"/>
              </a:rPr>
              <a:t> </a:t>
            </a:r>
            <a:r>
              <a:rPr lang="en-US" dirty="0">
                <a:solidFill>
                  <a:srgbClr val="141412"/>
                </a:solidFill>
                <a:ea typeface="+mn-lt"/>
                <a:cs typeface="+mn-lt"/>
              </a:rPr>
              <a:t>A dropout layer with a dropout rate of 0.5 is added for preventing overfitting.</a:t>
            </a:r>
          </a:p>
          <a:p>
            <a:endParaRPr lang="en-US" dirty="0">
              <a:solidFill>
                <a:srgbClr val="141412"/>
              </a:solidFill>
              <a:latin typeface="Tw Cen MT"/>
              <a:cs typeface="Segoe UI"/>
            </a:endParaRPr>
          </a:p>
          <a:p>
            <a:r>
              <a:rPr lang="en-US" sz="2000" b="1" dirty="0" err="1">
                <a:solidFill>
                  <a:srgbClr val="141412"/>
                </a:solidFill>
                <a:latin typeface="Segoe UI"/>
                <a:cs typeface="Segoe UI"/>
              </a:rPr>
              <a:t>Softmax</a:t>
            </a:r>
            <a:r>
              <a:rPr lang="en-US" b="1" dirty="0">
                <a:solidFill>
                  <a:srgbClr val="141412"/>
                </a:solidFill>
                <a:latin typeface="Segoe UI"/>
                <a:cs typeface="Segoe UI"/>
              </a:rPr>
              <a:t>:</a:t>
            </a:r>
            <a:r>
              <a:rPr lang="en-US" b="1" dirty="0">
                <a:solidFill>
                  <a:srgbClr val="141412"/>
                </a:solidFill>
                <a:latin typeface="Segoe UI"/>
                <a:ea typeface="+mn-lt"/>
                <a:cs typeface="Segoe UI"/>
              </a:rPr>
              <a:t> </a:t>
            </a:r>
            <a:r>
              <a:rPr lang="en-US" dirty="0">
                <a:solidFill>
                  <a:srgbClr val="141412"/>
                </a:solidFill>
                <a:latin typeface="Segoe UI"/>
                <a:ea typeface="+mn-lt"/>
                <a:cs typeface="Segoe UI"/>
              </a:rPr>
              <a:t> </a:t>
            </a:r>
            <a:r>
              <a:rPr lang="en-US" dirty="0">
                <a:solidFill>
                  <a:srgbClr val="141412"/>
                </a:solidFill>
                <a:ea typeface="+mn-lt"/>
                <a:cs typeface="+mn-lt"/>
              </a:rPr>
              <a:t>The  </a:t>
            </a:r>
            <a:r>
              <a:rPr lang="en-US" dirty="0" err="1">
                <a:solidFill>
                  <a:srgbClr val="141412"/>
                </a:solidFill>
                <a:ea typeface="+mn-lt"/>
                <a:cs typeface="+mn-lt"/>
              </a:rPr>
              <a:t>softmax</a:t>
            </a:r>
            <a:r>
              <a:rPr lang="en-US" dirty="0">
                <a:solidFill>
                  <a:srgbClr val="141412"/>
                </a:solidFill>
                <a:ea typeface="+mn-lt"/>
                <a:cs typeface="+mn-lt"/>
              </a:rPr>
              <a:t> function is used in the final layer to normalize the output into probability distributions across the classes. The output could be a three-class classification corresponding to healthy, early blight, or late blight</a:t>
            </a:r>
            <a:endParaRPr lang="en-US" dirty="0">
              <a:solidFill>
                <a:srgbClr val="000000"/>
              </a:solidFill>
              <a:ea typeface="+mn-lt"/>
              <a:cs typeface="+mn-lt"/>
            </a:endParaRPr>
          </a:p>
          <a:p>
            <a:r>
              <a:rPr lang="en-US" dirty="0">
                <a:solidFill>
                  <a:srgbClr val="141412"/>
                </a:solidFill>
                <a:ea typeface="+mn-lt"/>
                <a:cs typeface="+mn-lt"/>
              </a:rPr>
              <a:t> </a:t>
            </a:r>
          </a:p>
          <a:p>
            <a:r>
              <a:rPr lang="en-US" sz="2000" b="1" dirty="0">
                <a:solidFill>
                  <a:srgbClr val="141412"/>
                </a:solidFill>
              </a:rPr>
              <a:t>Output layer:</a:t>
            </a:r>
          </a:p>
          <a:p>
            <a:endParaRPr lang="en-US" dirty="0"/>
          </a:p>
        </p:txBody>
      </p:sp>
    </p:spTree>
    <p:extLst>
      <p:ext uri="{BB962C8B-B14F-4D97-AF65-F5344CB8AC3E}">
        <p14:creationId xmlns:p14="http://schemas.microsoft.com/office/powerpoint/2010/main" val="245293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1B9A02-663B-4DDD-A9F3-2485D2C590F5}"/>
              </a:ext>
            </a:extLst>
          </p:cNvPr>
          <p:cNvSpPr>
            <a:spLocks noGrp="1"/>
          </p:cNvSpPr>
          <p:nvPr>
            <p:ph type="title"/>
          </p:nvPr>
        </p:nvSpPr>
        <p:spPr>
          <a:xfrm>
            <a:off x="1141413" y="618518"/>
            <a:ext cx="9905998" cy="693447"/>
          </a:xfrm>
        </p:spPr>
        <p:txBody>
          <a:bodyPr>
            <a:normAutofit fontScale="90000"/>
          </a:bodyPr>
          <a:lstStyle/>
          <a:p>
            <a:r>
              <a:rPr lang="en-US" sz="3600" b="1" cap="none" dirty="0">
                <a:solidFill>
                  <a:srgbClr val="000000"/>
                </a:solidFill>
              </a:rPr>
              <a:t>Resnet50</a:t>
            </a:r>
            <a:br>
              <a:rPr lang="en-US" sz="3600" b="1" dirty="0">
                <a:solidFill>
                  <a:srgbClr val="000000"/>
                </a:solidFill>
              </a:rPr>
            </a:br>
            <a:endParaRPr lang="en-US" dirty="0"/>
          </a:p>
        </p:txBody>
      </p:sp>
      <p:sp>
        <p:nvSpPr>
          <p:cNvPr id="4" name="Content Placeholder 3">
            <a:extLst>
              <a:ext uri="{FF2B5EF4-FFF2-40B4-BE49-F238E27FC236}">
                <a16:creationId xmlns:a16="http://schemas.microsoft.com/office/drawing/2014/main" id="{EC0BA293-8967-4CE4-8C91-66759A519B9F}"/>
              </a:ext>
            </a:extLst>
          </p:cNvPr>
          <p:cNvSpPr>
            <a:spLocks noGrp="1"/>
          </p:cNvSpPr>
          <p:nvPr>
            <p:ph idx="1"/>
          </p:nvPr>
        </p:nvSpPr>
        <p:spPr>
          <a:xfrm>
            <a:off x="1431235" y="3657600"/>
            <a:ext cx="8845086" cy="3068011"/>
          </a:xfrm>
        </p:spPr>
        <p:txBody>
          <a:bodyPr>
            <a:normAutofit fontScale="85000" lnSpcReduction="20000"/>
          </a:bodyPr>
          <a:lstStyle/>
          <a:p>
            <a:r>
              <a:rPr lang="en-US" sz="2800" dirty="0">
                <a:solidFill>
                  <a:srgbClr val="000000"/>
                </a:solidFill>
              </a:rPr>
              <a:t>I</a:t>
            </a:r>
            <a:r>
              <a:rPr lang="en-US" sz="2400" dirty="0">
                <a:solidFill>
                  <a:srgbClr val="000000"/>
                </a:solidFill>
              </a:rPr>
              <a:t>nput Layer:</a:t>
            </a:r>
          </a:p>
          <a:p>
            <a:r>
              <a:rPr lang="en-US" sz="2400" dirty="0">
                <a:solidFill>
                  <a:srgbClr val="000000"/>
                </a:solidFill>
              </a:rPr>
              <a:t>Initial Convolutional Layer:</a:t>
            </a:r>
          </a:p>
          <a:p>
            <a:r>
              <a:rPr lang="en-US" sz="2400" dirty="0">
                <a:solidFill>
                  <a:srgbClr val="000000"/>
                </a:solidFill>
              </a:rPr>
              <a:t>Identity Block:</a:t>
            </a:r>
          </a:p>
          <a:p>
            <a:r>
              <a:rPr lang="en-US" sz="2400" dirty="0">
                <a:solidFill>
                  <a:srgbClr val="000000"/>
                </a:solidFill>
              </a:rPr>
              <a:t>Convolutional Block:</a:t>
            </a:r>
          </a:p>
          <a:p>
            <a:r>
              <a:rPr lang="en-US" sz="2400" dirty="0">
                <a:solidFill>
                  <a:srgbClr val="000000"/>
                </a:solidFill>
              </a:rPr>
              <a:t>Global Avg Pooling:</a:t>
            </a:r>
          </a:p>
          <a:p>
            <a:r>
              <a:rPr lang="en-US" sz="2400" dirty="0">
                <a:solidFill>
                  <a:srgbClr val="000000"/>
                </a:solidFill>
              </a:rPr>
              <a:t>Dense Layers:</a:t>
            </a:r>
          </a:p>
          <a:p>
            <a:r>
              <a:rPr lang="en-US" sz="2400" dirty="0">
                <a:solidFill>
                  <a:srgbClr val="000000"/>
                </a:solidFill>
              </a:rPr>
              <a:t>Output:</a:t>
            </a:r>
            <a:endParaRPr lang="en-US" dirty="0"/>
          </a:p>
        </p:txBody>
      </p:sp>
      <p:sp>
        <p:nvSpPr>
          <p:cNvPr id="2" name="Slide Number Placeholder 1">
            <a:extLst>
              <a:ext uri="{FF2B5EF4-FFF2-40B4-BE49-F238E27FC236}">
                <a16:creationId xmlns:a16="http://schemas.microsoft.com/office/drawing/2014/main" id="{A7F7FC59-1B77-4715-94AA-E4F08348E4A9}"/>
              </a:ext>
            </a:extLst>
          </p:cNvPr>
          <p:cNvSpPr>
            <a:spLocks noGrp="1"/>
          </p:cNvSpPr>
          <p:nvPr>
            <p:ph type="sldNum" sz="quarter" idx="12"/>
          </p:nvPr>
        </p:nvSpPr>
        <p:spPr/>
        <p:txBody>
          <a:bodyPr/>
          <a:lstStyle/>
          <a:p>
            <a:fld id="{6D22F896-40B5-4ADD-8801-0D06FADFA095}" type="slidenum">
              <a:rPr lang="en-US" sz="1400" smtClean="0">
                <a:solidFill>
                  <a:schemeClr val="bg1"/>
                </a:solidFill>
                <a:latin typeface="Times New Roman" panose="02020603050405020304" pitchFamily="18" charset="0"/>
                <a:cs typeface="Times New Roman" panose="02020603050405020304" pitchFamily="18" charset="0"/>
              </a:rPr>
              <a:t>18</a:t>
            </a:fld>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5" name="Picture 4" descr="A diagram of a computer&#10;&#10;Description automatically generated">
            <a:extLst>
              <a:ext uri="{FF2B5EF4-FFF2-40B4-BE49-F238E27FC236}">
                <a16:creationId xmlns:a16="http://schemas.microsoft.com/office/drawing/2014/main" id="{163D594E-BBBE-40D5-AE7B-7AAC776A45A3}"/>
              </a:ext>
            </a:extLst>
          </p:cNvPr>
          <p:cNvPicPr>
            <a:picLocks noChangeAspect="1"/>
          </p:cNvPicPr>
          <p:nvPr/>
        </p:nvPicPr>
        <p:blipFill>
          <a:blip r:embed="rId2"/>
          <a:stretch>
            <a:fillRect/>
          </a:stretch>
        </p:blipFill>
        <p:spPr>
          <a:xfrm>
            <a:off x="1141413" y="1069849"/>
            <a:ext cx="9582790" cy="2359151"/>
          </a:xfrm>
          <a:prstGeom prst="rect">
            <a:avLst/>
          </a:prstGeom>
        </p:spPr>
      </p:pic>
    </p:spTree>
    <p:extLst>
      <p:ext uri="{BB962C8B-B14F-4D97-AF65-F5344CB8AC3E}">
        <p14:creationId xmlns:p14="http://schemas.microsoft.com/office/powerpoint/2010/main" val="256775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D894-D44B-4BDF-95B3-D05AB87C9BC9}"/>
              </a:ext>
            </a:extLst>
          </p:cNvPr>
          <p:cNvSpPr>
            <a:spLocks noGrp="1"/>
          </p:cNvSpPr>
          <p:nvPr>
            <p:ph type="title"/>
          </p:nvPr>
        </p:nvSpPr>
        <p:spPr>
          <a:xfrm>
            <a:off x="1009616" y="264161"/>
            <a:ext cx="10172768" cy="952914"/>
          </a:xfrm>
        </p:spPr>
        <p:txBody>
          <a:bodyPr>
            <a:normAutofit fontScale="90000"/>
          </a:bodyPr>
          <a:lstStyle/>
          <a:p>
            <a:br>
              <a:rPr lang="en-US" cap="none" dirty="0">
                <a:solidFill>
                  <a:schemeClr val="bg1"/>
                </a:solidFill>
              </a:rPr>
            </a:br>
            <a:br>
              <a:rPr lang="en-US" cap="none" dirty="0">
                <a:solidFill>
                  <a:schemeClr val="bg1"/>
                </a:solidFill>
              </a:rPr>
            </a:br>
            <a:r>
              <a:rPr lang="en-US" cap="none" dirty="0">
                <a:solidFill>
                  <a:schemeClr val="bg1"/>
                </a:solidFill>
              </a:rPr>
              <a:t>                     </a:t>
            </a:r>
            <a:r>
              <a:rPr lang="en-US" sz="4400" b="1" cap="none" dirty="0">
                <a:solidFill>
                  <a:schemeClr val="bg1"/>
                </a:solidFill>
                <a:latin typeface="+mn-lt"/>
              </a:rPr>
              <a:t>Results And Discussion</a:t>
            </a:r>
            <a:br>
              <a:rPr lang="en-US" u="sng" cap="none" dirty="0">
                <a:solidFill>
                  <a:schemeClr val="bg1"/>
                </a:solidFill>
              </a:rPr>
            </a:br>
            <a:br>
              <a:rPr lang="en-US" dirty="0">
                <a:solidFill>
                  <a:schemeClr val="bg1"/>
                </a:solidFill>
              </a:rPr>
            </a:br>
            <a:br>
              <a:rPr lang="en-US" sz="1800" cap="none"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ADBCE116-2696-4DDD-9903-165A66564846}"/>
              </a:ext>
            </a:extLst>
          </p:cNvPr>
          <p:cNvSpPr>
            <a:spLocks noGrp="1"/>
          </p:cNvSpPr>
          <p:nvPr>
            <p:ph type="sldNum" sz="quarter" idx="12"/>
          </p:nvPr>
        </p:nvSpPr>
        <p:spPr/>
        <p:txBody>
          <a:bodyPr/>
          <a:lstStyle/>
          <a:p>
            <a:fld id="{6D22F896-40B5-4ADD-8801-0D06FADFA095}" type="slidenum">
              <a:rPr lang="en-US" sz="1600" smtClean="0">
                <a:solidFill>
                  <a:schemeClr val="bg1"/>
                </a:solidFill>
                <a:latin typeface="Times New Roman" panose="02020603050405020304" pitchFamily="18" charset="0"/>
                <a:cs typeface="Times New Roman" panose="02020603050405020304" pitchFamily="18" charset="0"/>
              </a:rPr>
              <a:t>19</a:t>
            </a:fld>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3954B25-56C9-46D9-8448-31F7DF4FF8C2}"/>
              </a:ext>
            </a:extLst>
          </p:cNvPr>
          <p:cNvSpPr>
            <a:spLocks noGrp="1"/>
          </p:cNvSpPr>
          <p:nvPr>
            <p:ph idx="1"/>
          </p:nvPr>
        </p:nvSpPr>
        <p:spPr>
          <a:xfrm>
            <a:off x="781878" y="1099930"/>
            <a:ext cx="11065565" cy="5493909"/>
          </a:xfrm>
        </p:spPr>
        <p:txBody>
          <a:bodyPr vert="horz" lIns="91440" tIns="45720" rIns="91440" bIns="45720" rtlCol="0" anchor="t">
            <a:normAutofit/>
          </a:bodyPr>
          <a:lstStyle/>
          <a:p>
            <a:pPr marL="0" indent="0">
              <a:buNone/>
            </a:pPr>
            <a:r>
              <a:rPr lang="en-US" sz="1800" dirty="0">
                <a:solidFill>
                  <a:schemeClr val="bg1"/>
                </a:solidFill>
                <a:effectLst/>
                <a:latin typeface="Times New Roman" panose="02020603050405020304" pitchFamily="18" charset="0"/>
                <a:ea typeface="Times New Roman" panose="02020603050405020304" pitchFamily="18" charset="0"/>
              </a:rPr>
              <a:t>In this section, we present the outcomes of our analysis of the four models.</a:t>
            </a:r>
          </a:p>
          <a:p>
            <a:pPr marL="0" indent="0" algn="just">
              <a:buNone/>
            </a:pPr>
            <a:r>
              <a:rPr lang="en-US" sz="2000" b="1" u="sng" dirty="0">
                <a:solidFill>
                  <a:schemeClr val="bg1"/>
                </a:solidFill>
                <a:effectLst/>
                <a:latin typeface="Times New Roman"/>
                <a:ea typeface="Times New Roman" panose="02020603050405020304" pitchFamily="18" charset="0"/>
                <a:cs typeface="Times New Roman"/>
              </a:rPr>
              <a:t>CNN: </a:t>
            </a:r>
            <a:r>
              <a:rPr lang="en-US" sz="1800" dirty="0">
                <a:solidFill>
                  <a:schemeClr val="bg1"/>
                </a:solidFill>
                <a:effectLst/>
                <a:latin typeface="Times New Roman"/>
                <a:ea typeface="Times New Roman" panose="02020603050405020304" pitchFamily="18" charset="0"/>
                <a:cs typeface="Times New Roman"/>
              </a:rPr>
              <a:t>The CNN model demonstrated a strong performance on the training dataset, with a loss of 0.0070 and an accuracy of 0.9971 at 45</a:t>
            </a:r>
            <a:r>
              <a:rPr lang="en-US" sz="1800" baseline="30000" dirty="0">
                <a:solidFill>
                  <a:schemeClr val="bg1"/>
                </a:solidFill>
                <a:effectLst/>
                <a:latin typeface="Times New Roman"/>
                <a:ea typeface="Times New Roman" panose="02020603050405020304" pitchFamily="18" charset="0"/>
                <a:cs typeface="Times New Roman"/>
              </a:rPr>
              <a:t>th</a:t>
            </a:r>
            <a:r>
              <a:rPr lang="en-US" sz="1800" dirty="0">
                <a:solidFill>
                  <a:schemeClr val="bg1"/>
                </a:solidFill>
                <a:effectLst/>
                <a:latin typeface="Times New Roman"/>
                <a:ea typeface="Times New Roman" panose="02020603050405020304" pitchFamily="18" charset="0"/>
                <a:cs typeface="Times New Roman"/>
              </a:rPr>
              <a:t> epoch and  the validation dataset, with a loss of 0.0219 and an accuracy of 1.0000 at 33</a:t>
            </a:r>
            <a:r>
              <a:rPr lang="en-US" sz="1800" baseline="30000" dirty="0">
                <a:solidFill>
                  <a:schemeClr val="bg1"/>
                </a:solidFill>
                <a:effectLst/>
                <a:latin typeface="Times New Roman"/>
                <a:ea typeface="Times New Roman" panose="02020603050405020304" pitchFamily="18" charset="0"/>
                <a:cs typeface="Times New Roman"/>
              </a:rPr>
              <a:t>th</a:t>
            </a:r>
            <a:r>
              <a:rPr lang="en-US" sz="1800" dirty="0">
                <a:solidFill>
                  <a:schemeClr val="bg1"/>
                </a:solidFill>
                <a:effectLst/>
                <a:latin typeface="Times New Roman"/>
                <a:ea typeface="Times New Roman" panose="02020603050405020304" pitchFamily="18" charset="0"/>
                <a:cs typeface="Times New Roman"/>
              </a:rPr>
              <a:t> epoch.                                                                                                   </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                                                                                      </a:t>
            </a: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60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US" sz="1600" dirty="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600" dirty="0">
                <a:solidFill>
                  <a:schemeClr val="bg1"/>
                </a:solidFill>
                <a:effectLst/>
                <a:latin typeface="Times New Roman" panose="02020603050405020304" pitchFamily="18" charset="0"/>
                <a:ea typeface="Times New Roman" panose="02020603050405020304" pitchFamily="18" charset="0"/>
              </a:rPr>
              <a:t>                                                                                                                                     Table 4. Evaluation Metrics of CNN</a:t>
            </a:r>
          </a:p>
          <a:p>
            <a:pPr marL="0" indent="0">
              <a:buNone/>
            </a:pPr>
            <a:r>
              <a:rPr lang="en-US" sz="1500" dirty="0">
                <a:solidFill>
                  <a:srgbClr val="000000"/>
                </a:solidFill>
                <a:effectLst/>
                <a:latin typeface="Times New Roman" panose="02020603050405020304" pitchFamily="18" charset="0"/>
                <a:ea typeface="Times New Roman" panose="02020603050405020304" pitchFamily="18" charset="0"/>
              </a:rPr>
              <a:t>  Figure 2. The Plot Diagram of</a:t>
            </a:r>
            <a:r>
              <a:rPr lang="en-US" sz="35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Training and Validation Accuracy, Loss </a:t>
            </a:r>
          </a:p>
          <a:p>
            <a:pPr marL="0" indent="0">
              <a:buNone/>
            </a:pPr>
            <a:endParaRPr lang="en-US" sz="1600" dirty="0"/>
          </a:p>
        </p:txBody>
      </p:sp>
      <p:pic>
        <p:nvPicPr>
          <p:cNvPr id="6" name="image10.png">
            <a:extLst>
              <a:ext uri="{FF2B5EF4-FFF2-40B4-BE49-F238E27FC236}">
                <a16:creationId xmlns:a16="http://schemas.microsoft.com/office/drawing/2014/main" id="{A94E37EC-2ADC-41F2-82E8-D56536E338E2}"/>
              </a:ext>
            </a:extLst>
          </p:cNvPr>
          <p:cNvPicPr/>
          <p:nvPr/>
        </p:nvPicPr>
        <p:blipFill>
          <a:blip r:embed="rId2" cstate="print"/>
          <a:srcRect/>
          <a:stretch>
            <a:fillRect/>
          </a:stretch>
        </p:blipFill>
        <p:spPr>
          <a:xfrm>
            <a:off x="967063" y="2703588"/>
            <a:ext cx="5406887" cy="3179831"/>
          </a:xfrm>
          <a:prstGeom prst="rect">
            <a:avLst/>
          </a:prstGeom>
          <a:ln/>
        </p:spPr>
      </p:pic>
      <p:graphicFrame>
        <p:nvGraphicFramePr>
          <p:cNvPr id="3" name="Table 2">
            <a:extLst>
              <a:ext uri="{FF2B5EF4-FFF2-40B4-BE49-F238E27FC236}">
                <a16:creationId xmlns:a16="http://schemas.microsoft.com/office/drawing/2014/main" id="{1B25B5C1-37D8-4E99-8275-0904F3D0FA95}"/>
              </a:ext>
            </a:extLst>
          </p:cNvPr>
          <p:cNvGraphicFramePr>
            <a:graphicFrameLocks noGrp="1"/>
          </p:cNvGraphicFramePr>
          <p:nvPr/>
        </p:nvGraphicFramePr>
        <p:xfrm>
          <a:off x="7039009" y="3167270"/>
          <a:ext cx="4143375" cy="1921565"/>
        </p:xfrm>
        <a:graphic>
          <a:graphicData uri="http://schemas.openxmlformats.org/drawingml/2006/table">
            <a:tbl>
              <a:tblPr bandRow="1">
                <a:tableStyleId>{5C22544A-7EE6-4342-B048-85BDC9FD1C3A}</a:tableStyleId>
              </a:tblPr>
              <a:tblGrid>
                <a:gridCol w="1600200">
                  <a:extLst>
                    <a:ext uri="{9D8B030D-6E8A-4147-A177-3AD203B41FA5}">
                      <a16:colId xmlns:a16="http://schemas.microsoft.com/office/drawing/2014/main" val="2557961975"/>
                    </a:ext>
                  </a:extLst>
                </a:gridCol>
                <a:gridCol w="872490">
                  <a:extLst>
                    <a:ext uri="{9D8B030D-6E8A-4147-A177-3AD203B41FA5}">
                      <a16:colId xmlns:a16="http://schemas.microsoft.com/office/drawing/2014/main" val="3127541761"/>
                    </a:ext>
                  </a:extLst>
                </a:gridCol>
                <a:gridCol w="857250">
                  <a:extLst>
                    <a:ext uri="{9D8B030D-6E8A-4147-A177-3AD203B41FA5}">
                      <a16:colId xmlns:a16="http://schemas.microsoft.com/office/drawing/2014/main" val="3188674977"/>
                    </a:ext>
                  </a:extLst>
                </a:gridCol>
                <a:gridCol w="813435">
                  <a:extLst>
                    <a:ext uri="{9D8B030D-6E8A-4147-A177-3AD203B41FA5}">
                      <a16:colId xmlns:a16="http://schemas.microsoft.com/office/drawing/2014/main" val="1656724148"/>
                    </a:ext>
                  </a:extLst>
                </a:gridCol>
              </a:tblGrid>
              <a:tr h="499246">
                <a:tc>
                  <a:txBody>
                    <a:bodyPr/>
                    <a:lstStyle/>
                    <a:p>
                      <a:pPr marL="0" marR="0" indent="0" algn="l">
                        <a:lnSpc>
                          <a:spcPct val="110000"/>
                        </a:lnSpc>
                        <a:spcBef>
                          <a:spcPts val="0"/>
                        </a:spcBef>
                        <a:spcAft>
                          <a:spcPts val="1200"/>
                        </a:spcAft>
                      </a:pPr>
                      <a:r>
                        <a:rPr lang="en-US" sz="1200">
                          <a:effectLst/>
                        </a:rPr>
                        <a:t>Category Name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dirty="0">
                          <a:effectLst/>
                        </a:rPr>
                        <a:t>Precision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Recall</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dirty="0">
                          <a:effectLst/>
                        </a:rPr>
                        <a:t>F1-Score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775412562"/>
                  </a:ext>
                </a:extLst>
              </a:tr>
              <a:tr h="461006">
                <a:tc>
                  <a:txBody>
                    <a:bodyPr/>
                    <a:lstStyle/>
                    <a:p>
                      <a:pPr marL="0" marR="0" indent="0" algn="l">
                        <a:lnSpc>
                          <a:spcPct val="110000"/>
                        </a:lnSpc>
                        <a:spcBef>
                          <a:spcPts val="0"/>
                        </a:spcBef>
                        <a:spcAft>
                          <a:spcPts val="1200"/>
                        </a:spcAft>
                      </a:pPr>
                      <a:r>
                        <a:rPr lang="en-US" sz="1200">
                          <a:effectLst/>
                        </a:rPr>
                        <a:t>Potato_Early_Blight(0)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0.56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0.56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0.56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50719711"/>
                  </a:ext>
                </a:extLst>
              </a:tr>
              <a:tr h="387712">
                <a:tc>
                  <a:txBody>
                    <a:bodyPr/>
                    <a:lstStyle/>
                    <a:p>
                      <a:pPr marL="9525" marR="30480" indent="-6350" algn="l">
                        <a:lnSpc>
                          <a:spcPct val="110000"/>
                        </a:lnSpc>
                        <a:spcBef>
                          <a:spcPts val="0"/>
                        </a:spcBef>
                        <a:spcAft>
                          <a:spcPts val="775"/>
                        </a:spcAft>
                      </a:pPr>
                      <a:r>
                        <a:rPr lang="en-US" sz="1200">
                          <a:effectLst/>
                        </a:rPr>
                        <a:t>Potato_Late_Blight (1)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0.65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0.66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0.65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27998616"/>
                  </a:ext>
                </a:extLst>
              </a:tr>
              <a:tr h="573601">
                <a:tc>
                  <a:txBody>
                    <a:bodyPr/>
                    <a:lstStyle/>
                    <a:p>
                      <a:pPr marL="0" marR="0" indent="0" algn="l">
                        <a:lnSpc>
                          <a:spcPct val="110000"/>
                        </a:lnSpc>
                        <a:spcBef>
                          <a:spcPts val="0"/>
                        </a:spcBef>
                        <a:spcAft>
                          <a:spcPts val="1200"/>
                        </a:spcAft>
                      </a:pPr>
                      <a:r>
                        <a:rPr lang="en-US" sz="1200">
                          <a:effectLst/>
                        </a:rPr>
                        <a:t>Potato_Healthy (2)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0.41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0.39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dirty="0">
                          <a:effectLst/>
                        </a:rPr>
                        <a:t>0.40</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3919019"/>
                  </a:ext>
                </a:extLst>
              </a:tr>
            </a:tbl>
          </a:graphicData>
        </a:graphic>
      </p:graphicFrame>
    </p:spTree>
    <p:extLst>
      <p:ext uri="{BB962C8B-B14F-4D97-AF65-F5344CB8AC3E}">
        <p14:creationId xmlns:p14="http://schemas.microsoft.com/office/powerpoint/2010/main" val="24377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EF2D-B9BE-4B27-97EE-4CD3CEA53FFC}"/>
              </a:ext>
            </a:extLst>
          </p:cNvPr>
          <p:cNvSpPr>
            <a:spLocks noGrp="1"/>
          </p:cNvSpPr>
          <p:nvPr>
            <p:ph type="title"/>
          </p:nvPr>
        </p:nvSpPr>
        <p:spPr>
          <a:xfrm>
            <a:off x="1141412" y="618518"/>
            <a:ext cx="5894387" cy="938419"/>
          </a:xfrm>
        </p:spPr>
        <p:txBody>
          <a:bodyPr anchor="b">
            <a:normAutofit/>
          </a:bodyPr>
          <a:lstStyle/>
          <a:p>
            <a:r>
              <a:rPr lang="en-US" b="1" cap="none" dirty="0">
                <a:solidFill>
                  <a:srgbClr val="141412"/>
                </a:solidFill>
                <a:latin typeface="Times New Roman"/>
                <a:cs typeface="Times New Roman"/>
              </a:rPr>
              <a:t>Outline of our Presentation</a:t>
            </a:r>
          </a:p>
        </p:txBody>
      </p:sp>
      <p:sp>
        <p:nvSpPr>
          <p:cNvPr id="3" name="Content Placeholder 2">
            <a:extLst>
              <a:ext uri="{FF2B5EF4-FFF2-40B4-BE49-F238E27FC236}">
                <a16:creationId xmlns:a16="http://schemas.microsoft.com/office/drawing/2014/main" id="{E7BD27A1-A6F3-4E44-8FD4-1C791443E1A0}"/>
              </a:ext>
            </a:extLst>
          </p:cNvPr>
          <p:cNvSpPr>
            <a:spLocks noGrp="1"/>
          </p:cNvSpPr>
          <p:nvPr>
            <p:ph idx="1"/>
          </p:nvPr>
        </p:nvSpPr>
        <p:spPr>
          <a:xfrm>
            <a:off x="1141412" y="1728627"/>
            <a:ext cx="5894388" cy="4062574"/>
          </a:xfrm>
        </p:spPr>
        <p:txBody>
          <a:bodyPr vert="horz" lIns="91440" tIns="45720" rIns="91440" bIns="45720" rtlCol="0" anchor="t">
            <a:normAutofit lnSpcReduction="10000"/>
          </a:bodyPr>
          <a:lstStyle/>
          <a:p>
            <a:pPr>
              <a:lnSpc>
                <a:spcPct val="110000"/>
              </a:lnSpc>
              <a:buFont typeface="Wingdings" panose="05000000000000000000" pitchFamily="2" charset="2"/>
              <a:buChar char="q"/>
            </a:pPr>
            <a:r>
              <a:rPr lang="en-US" sz="1500" dirty="0">
                <a:solidFill>
                  <a:srgbClr val="141412"/>
                </a:solidFill>
              </a:rPr>
              <a:t> </a:t>
            </a:r>
            <a:r>
              <a:rPr lang="en-US" sz="2000" dirty="0">
                <a:solidFill>
                  <a:srgbClr val="141412"/>
                </a:solidFill>
              </a:rPr>
              <a:t>Introduction</a:t>
            </a:r>
          </a:p>
          <a:p>
            <a:pPr>
              <a:lnSpc>
                <a:spcPct val="110000"/>
              </a:lnSpc>
              <a:buFont typeface="Wingdings" panose="05000000000000000000" pitchFamily="2" charset="2"/>
              <a:buChar char="q"/>
            </a:pPr>
            <a:r>
              <a:rPr lang="en-US" sz="2000" dirty="0">
                <a:solidFill>
                  <a:srgbClr val="141412"/>
                </a:solidFill>
              </a:rPr>
              <a:t> Objectives</a:t>
            </a:r>
          </a:p>
          <a:p>
            <a:pPr>
              <a:lnSpc>
                <a:spcPct val="110000"/>
              </a:lnSpc>
              <a:buFont typeface="Wingdings" panose="05000000000000000000" pitchFamily="2" charset="2"/>
              <a:buChar char="q"/>
            </a:pPr>
            <a:r>
              <a:rPr lang="en-US" sz="2000" dirty="0">
                <a:solidFill>
                  <a:srgbClr val="141412"/>
                </a:solidFill>
              </a:rPr>
              <a:t>Contributions </a:t>
            </a:r>
          </a:p>
          <a:p>
            <a:pPr>
              <a:lnSpc>
                <a:spcPct val="110000"/>
              </a:lnSpc>
              <a:buFont typeface="Wingdings" panose="05000000000000000000" pitchFamily="2" charset="2"/>
              <a:buChar char="q"/>
            </a:pPr>
            <a:r>
              <a:rPr lang="en-US" sz="2000" dirty="0">
                <a:solidFill>
                  <a:srgbClr val="141412"/>
                </a:solidFill>
              </a:rPr>
              <a:t> Problem definition</a:t>
            </a:r>
          </a:p>
          <a:p>
            <a:pPr>
              <a:lnSpc>
                <a:spcPct val="110000"/>
              </a:lnSpc>
              <a:buFont typeface="Wingdings" panose="05000000000000000000" pitchFamily="2" charset="2"/>
              <a:buChar char="q"/>
            </a:pPr>
            <a:r>
              <a:rPr lang="en-US" sz="2000" dirty="0">
                <a:solidFill>
                  <a:srgbClr val="141412"/>
                </a:solidFill>
              </a:rPr>
              <a:t> Language and Tools</a:t>
            </a:r>
          </a:p>
          <a:p>
            <a:pPr>
              <a:lnSpc>
                <a:spcPct val="110000"/>
              </a:lnSpc>
              <a:buFont typeface="Wingdings" panose="05000000000000000000" pitchFamily="2" charset="2"/>
              <a:buChar char="q"/>
            </a:pPr>
            <a:r>
              <a:rPr lang="en-US" sz="2000" dirty="0">
                <a:solidFill>
                  <a:srgbClr val="141412"/>
                </a:solidFill>
              </a:rPr>
              <a:t> Methodology</a:t>
            </a:r>
          </a:p>
          <a:p>
            <a:pPr>
              <a:lnSpc>
                <a:spcPct val="110000"/>
              </a:lnSpc>
              <a:buFont typeface="Wingdings" panose="05000000000000000000" pitchFamily="2" charset="2"/>
              <a:buChar char="q"/>
            </a:pPr>
            <a:r>
              <a:rPr lang="en-US" sz="2000" dirty="0">
                <a:solidFill>
                  <a:srgbClr val="141412"/>
                </a:solidFill>
              </a:rPr>
              <a:t>Results and Discussion</a:t>
            </a:r>
          </a:p>
          <a:p>
            <a:pPr>
              <a:lnSpc>
                <a:spcPct val="110000"/>
              </a:lnSpc>
              <a:buFont typeface="Wingdings" panose="05000000000000000000" pitchFamily="2" charset="2"/>
              <a:buChar char="q"/>
            </a:pPr>
            <a:r>
              <a:rPr lang="en-US" sz="2000" dirty="0">
                <a:solidFill>
                  <a:srgbClr val="141412"/>
                </a:solidFill>
              </a:rPr>
              <a:t> Conclusion </a:t>
            </a:r>
          </a:p>
          <a:p>
            <a:pPr>
              <a:lnSpc>
                <a:spcPct val="110000"/>
              </a:lnSpc>
              <a:buFont typeface="Wingdings" panose="05000000000000000000" pitchFamily="2" charset="2"/>
              <a:buChar char="q"/>
            </a:pPr>
            <a:r>
              <a:rPr lang="en-US" sz="2000" dirty="0">
                <a:solidFill>
                  <a:srgbClr val="141412"/>
                </a:solidFill>
              </a:rPr>
              <a:t>Future works</a:t>
            </a:r>
          </a:p>
        </p:txBody>
      </p:sp>
      <p:pic>
        <p:nvPicPr>
          <p:cNvPr id="5" name="Picture 4" descr="A pile of potatoes in a field&#10;&#10;Description automatically generated">
            <a:extLst>
              <a:ext uri="{FF2B5EF4-FFF2-40B4-BE49-F238E27FC236}">
                <a16:creationId xmlns:a16="http://schemas.microsoft.com/office/drawing/2014/main" id="{4D33E69A-0935-C496-F252-128AE0B9530B}"/>
              </a:ext>
            </a:extLst>
          </p:cNvPr>
          <p:cNvPicPr>
            <a:picLocks noChangeAspect="1"/>
          </p:cNvPicPr>
          <p:nvPr/>
        </p:nvPicPr>
        <p:blipFill>
          <a:blip r:embed="rId3"/>
          <a:srcRect l="22147" r="24848" b="-1"/>
          <a:stretch/>
        </p:blipFill>
        <p:spPr>
          <a:xfrm>
            <a:off x="7619998" y="780235"/>
            <a:ext cx="3425199" cy="484033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Slide Number Placeholder 3">
            <a:extLst>
              <a:ext uri="{FF2B5EF4-FFF2-40B4-BE49-F238E27FC236}">
                <a16:creationId xmlns:a16="http://schemas.microsoft.com/office/drawing/2014/main" id="{194140B6-5ED8-402E-9C42-3DBB1CC119A0}"/>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sz="1400">
                <a:solidFill>
                  <a:schemeClr val="bg1"/>
                </a:solidFill>
                <a:latin typeface="Times New Roman" panose="02020603050405020304" pitchFamily="18" charset="0"/>
                <a:cs typeface="Times New Roman" panose="02020603050405020304" pitchFamily="18" charset="0"/>
              </a:rPr>
              <a:pPr>
                <a:spcAft>
                  <a:spcPts val="600"/>
                </a:spcAft>
              </a:pPr>
              <a:t>2</a:t>
            </a:fld>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37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6D48-E5BC-4350-9FB3-9DBA5B0944E1}"/>
              </a:ext>
            </a:extLst>
          </p:cNvPr>
          <p:cNvSpPr>
            <a:spLocks noGrp="1"/>
          </p:cNvSpPr>
          <p:nvPr>
            <p:ph type="title"/>
          </p:nvPr>
        </p:nvSpPr>
        <p:spPr>
          <a:xfrm>
            <a:off x="821636" y="618518"/>
            <a:ext cx="10115341" cy="541047"/>
          </a:xfrm>
        </p:spPr>
        <p:txBody>
          <a:bodyPr/>
          <a:lstStyle/>
          <a:p>
            <a:r>
              <a:rPr lang="en-US" sz="1800" b="1" u="sng" dirty="0">
                <a:solidFill>
                  <a:srgbClr val="000000"/>
                </a:solidFill>
                <a:effectLst/>
                <a:latin typeface="Times New Roman" panose="02020603050405020304" pitchFamily="18" charset="0"/>
                <a:ea typeface="Times New Roman" panose="02020603050405020304" pitchFamily="18" charset="0"/>
              </a:rPr>
              <a:t>VGG19:</a:t>
            </a:r>
            <a:endParaRPr lang="en-US" u="sng" dirty="0"/>
          </a:p>
        </p:txBody>
      </p:sp>
      <p:sp>
        <p:nvSpPr>
          <p:cNvPr id="4" name="Slide Number Placeholder 3">
            <a:extLst>
              <a:ext uri="{FF2B5EF4-FFF2-40B4-BE49-F238E27FC236}">
                <a16:creationId xmlns:a16="http://schemas.microsoft.com/office/drawing/2014/main" id="{A6FC4775-F01D-4153-8FCB-E40D9B2CE801}"/>
              </a:ext>
            </a:extLst>
          </p:cNvPr>
          <p:cNvSpPr>
            <a:spLocks noGrp="1"/>
          </p:cNvSpPr>
          <p:nvPr>
            <p:ph type="sldNum" sz="quarter" idx="12"/>
          </p:nvPr>
        </p:nvSpPr>
        <p:spPr/>
        <p:txBody>
          <a:bodyPr/>
          <a:lstStyle/>
          <a:p>
            <a:fld id="{6D22F896-40B5-4ADD-8801-0D06FADFA095}" type="slidenum">
              <a:rPr lang="en-US" sz="1400" smtClean="0">
                <a:solidFill>
                  <a:schemeClr val="bg1"/>
                </a:solidFill>
              </a:rPr>
              <a:t>20</a:t>
            </a:fld>
            <a:endParaRPr lang="en-US" sz="1400" dirty="0">
              <a:solidFill>
                <a:schemeClr val="bg1"/>
              </a:solidFill>
            </a:endParaRPr>
          </a:p>
        </p:txBody>
      </p:sp>
      <p:sp>
        <p:nvSpPr>
          <p:cNvPr id="7" name="Content Placeholder 6">
            <a:extLst>
              <a:ext uri="{FF2B5EF4-FFF2-40B4-BE49-F238E27FC236}">
                <a16:creationId xmlns:a16="http://schemas.microsoft.com/office/drawing/2014/main" id="{A10D15C9-3733-4567-9830-54040C14A339}"/>
              </a:ext>
            </a:extLst>
          </p:cNvPr>
          <p:cNvSpPr>
            <a:spLocks noGrp="1"/>
          </p:cNvSpPr>
          <p:nvPr>
            <p:ph idx="1"/>
          </p:nvPr>
        </p:nvSpPr>
        <p:spPr>
          <a:xfrm>
            <a:off x="676965" y="755374"/>
            <a:ext cx="10838069" cy="5791200"/>
          </a:xfrm>
        </p:spPr>
        <p:txBody>
          <a:bodyPr>
            <a:normAutofit fontScale="62500" lnSpcReduction="20000"/>
          </a:bodyPr>
          <a:lstStyle/>
          <a:p>
            <a:pPr marL="0" indent="0">
              <a:buNone/>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2900" dirty="0">
                <a:solidFill>
                  <a:schemeClr val="bg1"/>
                </a:solidFill>
                <a:effectLst/>
                <a:latin typeface="Times New Roman" panose="02020603050405020304" pitchFamily="18" charset="0"/>
                <a:ea typeface="Times New Roman" panose="02020603050405020304" pitchFamily="18" charset="0"/>
              </a:rPr>
              <a:t>The VGG19 model demonstrated a strong performance on the training dataset, with a loss of 0.0476 and an accuracy of 0.9983 at 46</a:t>
            </a:r>
            <a:r>
              <a:rPr lang="en-US" sz="2900" baseline="30000" dirty="0">
                <a:solidFill>
                  <a:schemeClr val="bg1"/>
                </a:solidFill>
                <a:effectLst/>
                <a:latin typeface="Times New Roman" panose="02020603050405020304" pitchFamily="18" charset="0"/>
                <a:ea typeface="Times New Roman" panose="02020603050405020304" pitchFamily="18" charset="0"/>
              </a:rPr>
              <a:t>th</a:t>
            </a:r>
            <a:r>
              <a:rPr lang="en-US" sz="2900" dirty="0">
                <a:solidFill>
                  <a:schemeClr val="bg1"/>
                </a:solidFill>
                <a:effectLst/>
                <a:latin typeface="Times New Roman" panose="02020603050405020304" pitchFamily="18" charset="0"/>
                <a:ea typeface="Times New Roman" panose="02020603050405020304" pitchFamily="18" charset="0"/>
              </a:rPr>
              <a:t> epoch. However, its performance on the validation dataset, with a loss </a:t>
            </a:r>
          </a:p>
          <a:p>
            <a:pPr marL="0" indent="0">
              <a:buNone/>
            </a:pPr>
            <a:r>
              <a:rPr lang="en-US" sz="2900" dirty="0">
                <a:solidFill>
                  <a:schemeClr val="bg1"/>
                </a:solidFill>
                <a:effectLst/>
                <a:latin typeface="Times New Roman" panose="02020603050405020304" pitchFamily="18" charset="0"/>
                <a:ea typeface="Times New Roman" panose="02020603050405020304" pitchFamily="18" charset="0"/>
              </a:rPr>
              <a:t>of 0.0012 and an accuracy of 1.0000 at 10</a:t>
            </a:r>
            <a:r>
              <a:rPr lang="en-US" sz="2900" baseline="30000" dirty="0">
                <a:solidFill>
                  <a:schemeClr val="bg1"/>
                </a:solidFill>
                <a:effectLst/>
                <a:latin typeface="Times New Roman" panose="02020603050405020304" pitchFamily="18" charset="0"/>
                <a:ea typeface="Times New Roman" panose="02020603050405020304" pitchFamily="18" charset="0"/>
              </a:rPr>
              <a:t>th</a:t>
            </a:r>
            <a:r>
              <a:rPr lang="en-US" sz="2900" dirty="0">
                <a:solidFill>
                  <a:schemeClr val="bg1"/>
                </a:solidFill>
                <a:effectLst/>
                <a:latin typeface="Times New Roman" panose="02020603050405020304" pitchFamily="18" charset="0"/>
                <a:ea typeface="Times New Roman" panose="02020603050405020304" pitchFamily="18" charset="0"/>
              </a:rPr>
              <a:t> epoch.</a:t>
            </a:r>
          </a:p>
          <a:p>
            <a:pPr marL="0" indent="0">
              <a:buNone/>
            </a:pPr>
            <a:r>
              <a:rPr lang="en-US" sz="2900" dirty="0">
                <a:solidFill>
                  <a:schemeClr val="bg1"/>
                </a:solidFill>
                <a:effectLst/>
                <a:latin typeface="Times New Roman" panose="02020603050405020304" pitchFamily="18" charset="0"/>
                <a:ea typeface="Times New Roman" panose="02020603050405020304" pitchFamily="18" charset="0"/>
              </a:rPr>
              <a:t>                                                                                                         </a:t>
            </a:r>
          </a:p>
          <a:p>
            <a:pPr marL="0" indent="0">
              <a:buNone/>
            </a:pPr>
            <a:endParaRPr lang="en-US" sz="200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US" sz="2000" dirty="0">
              <a:solidFill>
                <a:schemeClr val="bg1"/>
              </a:solidFill>
              <a:latin typeface="Times New Roman" panose="02020603050405020304" pitchFamily="18" charset="0"/>
              <a:ea typeface="Times New Roman" panose="02020603050405020304" pitchFamily="18" charset="0"/>
            </a:endParaRPr>
          </a:p>
          <a:p>
            <a:pPr marL="0" indent="0">
              <a:buNone/>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dirty="0">
                <a:solidFill>
                  <a:schemeClr val="bg1"/>
                </a:solidFill>
                <a:latin typeface="Times New Roman" panose="02020603050405020304" pitchFamily="18" charset="0"/>
                <a:ea typeface="Times New Roman" panose="02020603050405020304" pitchFamily="18" charset="0"/>
              </a:rPr>
              <a:t>                                                                                                       </a:t>
            </a:r>
          </a:p>
          <a:p>
            <a:pPr marL="0" indent="0">
              <a:buNone/>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dirty="0">
                <a:solidFill>
                  <a:schemeClr val="bg1"/>
                </a:solidFill>
                <a:effectLst/>
                <a:latin typeface="Times New Roman" panose="02020603050405020304" pitchFamily="18" charset="0"/>
                <a:ea typeface="Times New Roman" panose="02020603050405020304" pitchFamily="18" charset="0"/>
              </a:rPr>
              <a:t>                                                                                                                           </a:t>
            </a:r>
          </a:p>
          <a:p>
            <a:pPr marL="0" indent="0">
              <a:buNone/>
            </a:pPr>
            <a:endParaRPr lang="en-US" sz="1800" dirty="0">
              <a:solidFill>
                <a:schemeClr val="bg1"/>
              </a:solidFill>
              <a:latin typeface="Times New Roman" panose="02020603050405020304" pitchFamily="18" charset="0"/>
              <a:ea typeface="Times New Roman" panose="02020603050405020304" pitchFamily="18" charset="0"/>
            </a:endParaRPr>
          </a:p>
          <a:p>
            <a:pPr marL="0" indent="0">
              <a:buNone/>
            </a:pPr>
            <a:r>
              <a:rPr lang="en-US" sz="1800" dirty="0">
                <a:solidFill>
                  <a:schemeClr val="bg1"/>
                </a:solidFill>
                <a:effectLst/>
                <a:latin typeface="Times New Roman" panose="02020603050405020304" pitchFamily="18" charset="0"/>
                <a:ea typeface="Times New Roman" panose="02020603050405020304" pitchFamily="18" charset="0"/>
              </a:rPr>
              <a:t>                                                                                                                                                                                                          </a:t>
            </a:r>
            <a:r>
              <a:rPr lang="en-US" sz="2200" dirty="0">
                <a:solidFill>
                  <a:schemeClr val="bg1"/>
                </a:solidFill>
                <a:effectLst/>
                <a:latin typeface="Times New Roman" panose="02020603050405020304" pitchFamily="18" charset="0"/>
                <a:ea typeface="Times New Roman" panose="02020603050405020304" pitchFamily="18" charset="0"/>
              </a:rPr>
              <a:t>Table 4. Evaluation Metrics of VGG19</a:t>
            </a:r>
            <a:endParaRPr lang="en-US" sz="22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r>
              <a:rPr lang="en-US" sz="2600" dirty="0">
                <a:solidFill>
                  <a:srgbClr val="000000"/>
                </a:solidFill>
                <a:effectLst/>
                <a:latin typeface="Times New Roman" panose="02020603050405020304" pitchFamily="18" charset="0"/>
                <a:ea typeface="Times New Roman" panose="02020603050405020304" pitchFamily="18" charset="0"/>
              </a:rPr>
              <a:t>           Figure 3. The Plot Diagram of Training and Validation                  </a:t>
            </a:r>
          </a:p>
          <a:p>
            <a:pPr marL="0" indent="0">
              <a:buNone/>
            </a:pPr>
            <a:r>
              <a:rPr lang="en-US" sz="2600" dirty="0">
                <a:solidFill>
                  <a:srgbClr val="000000"/>
                </a:solidFill>
                <a:latin typeface="Times New Roman" panose="02020603050405020304" pitchFamily="18" charset="0"/>
                <a:ea typeface="Times New Roman" panose="02020603050405020304" pitchFamily="18" charset="0"/>
              </a:rPr>
              <a:t>                 </a:t>
            </a:r>
            <a:r>
              <a:rPr lang="en-US" sz="2600" dirty="0">
                <a:solidFill>
                  <a:srgbClr val="000000"/>
                </a:solidFill>
                <a:effectLst/>
                <a:latin typeface="Times New Roman" panose="02020603050405020304" pitchFamily="18" charset="0"/>
                <a:ea typeface="Times New Roman" panose="02020603050405020304" pitchFamily="18" charset="0"/>
              </a:rPr>
              <a:t>Accuracy as well as Loss for VGG19</a:t>
            </a:r>
            <a:endParaRPr lang="en-US" sz="260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chemeClr val="bg1"/>
              </a:solidFill>
              <a:effectLst/>
              <a:latin typeface="Times New Roman" panose="02020603050405020304" pitchFamily="18" charset="0"/>
              <a:ea typeface="Times New Roman" panose="02020603050405020304" pitchFamily="18" charset="0"/>
            </a:endParaRPr>
          </a:p>
          <a:p>
            <a:endParaRPr lang="en-US" b="1" dirty="0">
              <a:solidFill>
                <a:schemeClr val="bg1"/>
              </a:solidFill>
            </a:endParaRPr>
          </a:p>
        </p:txBody>
      </p:sp>
      <p:pic>
        <p:nvPicPr>
          <p:cNvPr id="8" name="image16.png">
            <a:extLst>
              <a:ext uri="{FF2B5EF4-FFF2-40B4-BE49-F238E27FC236}">
                <a16:creationId xmlns:a16="http://schemas.microsoft.com/office/drawing/2014/main" id="{BCD756AB-2C47-42DB-8240-A271C05CFD87}"/>
              </a:ext>
            </a:extLst>
          </p:cNvPr>
          <p:cNvPicPr/>
          <p:nvPr/>
        </p:nvPicPr>
        <p:blipFill>
          <a:blip r:embed="rId2" cstate="print"/>
          <a:srcRect/>
          <a:stretch>
            <a:fillRect/>
          </a:stretch>
        </p:blipFill>
        <p:spPr>
          <a:xfrm>
            <a:off x="676965" y="2460141"/>
            <a:ext cx="5632175" cy="2785856"/>
          </a:xfrm>
          <a:prstGeom prst="rect">
            <a:avLst/>
          </a:prstGeom>
          <a:ln/>
        </p:spPr>
      </p:pic>
      <p:graphicFrame>
        <p:nvGraphicFramePr>
          <p:cNvPr id="9" name="Table 8">
            <a:extLst>
              <a:ext uri="{FF2B5EF4-FFF2-40B4-BE49-F238E27FC236}">
                <a16:creationId xmlns:a16="http://schemas.microsoft.com/office/drawing/2014/main" id="{FD8426A1-3CEB-4517-8D82-3F44AC197D52}"/>
              </a:ext>
            </a:extLst>
          </p:cNvPr>
          <p:cNvGraphicFramePr>
            <a:graphicFrameLocks noGrp="1"/>
          </p:cNvGraphicFramePr>
          <p:nvPr>
            <p:extLst>
              <p:ext uri="{D42A27DB-BD31-4B8C-83A1-F6EECF244321}">
                <p14:modId xmlns:p14="http://schemas.microsoft.com/office/powerpoint/2010/main" val="1708668878"/>
              </p:ext>
            </p:extLst>
          </p:nvPr>
        </p:nvGraphicFramePr>
        <p:xfrm>
          <a:off x="7134225" y="2488951"/>
          <a:ext cx="4143375" cy="2064937"/>
        </p:xfrm>
        <a:graphic>
          <a:graphicData uri="http://schemas.openxmlformats.org/drawingml/2006/table">
            <a:tbl>
              <a:tblPr bandRow="1">
                <a:tableStyleId>{5C22544A-7EE6-4342-B048-85BDC9FD1C3A}</a:tableStyleId>
              </a:tblPr>
              <a:tblGrid>
                <a:gridCol w="1600200">
                  <a:extLst>
                    <a:ext uri="{9D8B030D-6E8A-4147-A177-3AD203B41FA5}">
                      <a16:colId xmlns:a16="http://schemas.microsoft.com/office/drawing/2014/main" val="3758887753"/>
                    </a:ext>
                  </a:extLst>
                </a:gridCol>
                <a:gridCol w="872490">
                  <a:extLst>
                    <a:ext uri="{9D8B030D-6E8A-4147-A177-3AD203B41FA5}">
                      <a16:colId xmlns:a16="http://schemas.microsoft.com/office/drawing/2014/main" val="2722208330"/>
                    </a:ext>
                  </a:extLst>
                </a:gridCol>
                <a:gridCol w="857250">
                  <a:extLst>
                    <a:ext uri="{9D8B030D-6E8A-4147-A177-3AD203B41FA5}">
                      <a16:colId xmlns:a16="http://schemas.microsoft.com/office/drawing/2014/main" val="3383923332"/>
                    </a:ext>
                  </a:extLst>
                </a:gridCol>
                <a:gridCol w="813435">
                  <a:extLst>
                    <a:ext uri="{9D8B030D-6E8A-4147-A177-3AD203B41FA5}">
                      <a16:colId xmlns:a16="http://schemas.microsoft.com/office/drawing/2014/main" val="3066459176"/>
                    </a:ext>
                  </a:extLst>
                </a:gridCol>
              </a:tblGrid>
              <a:tr h="607099">
                <a:tc>
                  <a:txBody>
                    <a:bodyPr/>
                    <a:lstStyle/>
                    <a:p>
                      <a:pPr marL="0" marR="0" indent="0" algn="l">
                        <a:lnSpc>
                          <a:spcPct val="110000"/>
                        </a:lnSpc>
                        <a:spcBef>
                          <a:spcPts val="0"/>
                        </a:spcBef>
                        <a:spcAft>
                          <a:spcPts val="1200"/>
                        </a:spcAft>
                      </a:pPr>
                      <a:r>
                        <a:rPr lang="en-US" sz="1200">
                          <a:effectLst/>
                        </a:rPr>
                        <a:t>Category Name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Recall</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F1-Score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76854441"/>
                  </a:ext>
                </a:extLst>
              </a:tr>
              <a:tr h="497928">
                <a:tc>
                  <a:txBody>
                    <a:bodyPr/>
                    <a:lstStyle/>
                    <a:p>
                      <a:pPr marL="0" marR="0" indent="0" algn="l">
                        <a:lnSpc>
                          <a:spcPct val="110000"/>
                        </a:lnSpc>
                        <a:spcBef>
                          <a:spcPts val="0"/>
                        </a:spcBef>
                        <a:spcAft>
                          <a:spcPts val="1200"/>
                        </a:spcAft>
                      </a:pPr>
                      <a:r>
                        <a:rPr lang="en-US" sz="1200">
                          <a:effectLst/>
                        </a:rPr>
                        <a:t>Potato_Early_Blight (0)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0.44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0.45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0.44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15975081"/>
                  </a:ext>
                </a:extLst>
              </a:tr>
              <a:tr h="485946">
                <a:tc>
                  <a:txBody>
                    <a:bodyPr/>
                    <a:lstStyle/>
                    <a:p>
                      <a:pPr marL="9525" marR="30480" indent="-6350" algn="l">
                        <a:lnSpc>
                          <a:spcPct val="110000"/>
                        </a:lnSpc>
                        <a:spcBef>
                          <a:spcPts val="0"/>
                        </a:spcBef>
                        <a:spcAft>
                          <a:spcPts val="775"/>
                        </a:spcAft>
                      </a:pPr>
                      <a:r>
                        <a:rPr lang="en-US" sz="1200">
                          <a:effectLst/>
                        </a:rPr>
                        <a:t>Potato_Late_Blight (1)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dirty="0">
                          <a:effectLst/>
                        </a:rPr>
                        <a:t>0.56</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0.55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0.55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81356828"/>
                  </a:ext>
                </a:extLst>
              </a:tr>
              <a:tr h="473964">
                <a:tc>
                  <a:txBody>
                    <a:bodyPr/>
                    <a:lstStyle/>
                    <a:p>
                      <a:pPr marL="0" marR="0" indent="0" algn="l">
                        <a:lnSpc>
                          <a:spcPct val="110000"/>
                        </a:lnSpc>
                        <a:spcBef>
                          <a:spcPts val="0"/>
                        </a:spcBef>
                        <a:spcAft>
                          <a:spcPts val="1200"/>
                        </a:spcAft>
                      </a:pPr>
                      <a:r>
                        <a:rPr lang="en-US" sz="1200" dirty="0" err="1">
                          <a:effectLst/>
                        </a:rPr>
                        <a:t>Potato_Healthy</a:t>
                      </a:r>
                      <a:r>
                        <a:rPr lang="en-US" sz="1200" dirty="0">
                          <a:effectLst/>
                        </a:rPr>
                        <a:t> (2)</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dirty="0">
                          <a:effectLst/>
                        </a:rPr>
                        <a:t>0.17</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dirty="0">
                          <a:effectLst/>
                        </a:rPr>
                        <a:t>0.17</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dirty="0">
                          <a:effectLst/>
                        </a:rPr>
                        <a:t>0.17</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556085468"/>
                  </a:ext>
                </a:extLst>
              </a:tr>
            </a:tbl>
          </a:graphicData>
        </a:graphic>
      </p:graphicFrame>
    </p:spTree>
    <p:extLst>
      <p:ext uri="{BB962C8B-B14F-4D97-AF65-F5344CB8AC3E}">
        <p14:creationId xmlns:p14="http://schemas.microsoft.com/office/powerpoint/2010/main" val="375007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3258-7BE9-40E4-AC76-221E6D6AFA97}"/>
              </a:ext>
            </a:extLst>
          </p:cNvPr>
          <p:cNvSpPr>
            <a:spLocks noGrp="1"/>
          </p:cNvSpPr>
          <p:nvPr>
            <p:ph type="title"/>
          </p:nvPr>
        </p:nvSpPr>
        <p:spPr>
          <a:xfrm>
            <a:off x="781878" y="298174"/>
            <a:ext cx="10265904" cy="929074"/>
          </a:xfrm>
        </p:spPr>
        <p:txBody>
          <a:bodyPr>
            <a:normAutofit fontScale="90000"/>
          </a:bodyPr>
          <a:lstStyle/>
          <a:p>
            <a:br>
              <a:rPr lang="en-US" sz="1800" b="1" u="sng" cap="none" dirty="0">
                <a:solidFill>
                  <a:srgbClr val="000000"/>
                </a:solidFill>
                <a:effectLst/>
                <a:latin typeface="Times New Roman" panose="02020603050405020304" pitchFamily="18" charset="0"/>
                <a:ea typeface="Times New Roman" panose="02020603050405020304" pitchFamily="18" charset="0"/>
              </a:rPr>
            </a:br>
            <a:br>
              <a:rPr lang="en-US" sz="1800" b="1" u="sng" cap="none" dirty="0">
                <a:solidFill>
                  <a:srgbClr val="000000"/>
                </a:solidFill>
                <a:effectLst/>
                <a:latin typeface="Times New Roman" panose="02020603050405020304" pitchFamily="18" charset="0"/>
                <a:ea typeface="Times New Roman" panose="02020603050405020304" pitchFamily="18" charset="0"/>
              </a:rPr>
            </a:br>
            <a:r>
              <a:rPr lang="en-US" sz="2000" b="1" u="sng" cap="none" dirty="0">
                <a:solidFill>
                  <a:srgbClr val="000000"/>
                </a:solidFill>
                <a:effectLst/>
                <a:latin typeface="Times New Roman" panose="02020603050405020304" pitchFamily="18" charset="0"/>
                <a:ea typeface="Times New Roman" panose="02020603050405020304" pitchFamily="18" charset="0"/>
              </a:rPr>
              <a:t>EfficientNetB0</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C55568E-3863-4546-9E9C-0A944D5960A6}"/>
              </a:ext>
            </a:extLst>
          </p:cNvPr>
          <p:cNvSpPr>
            <a:spLocks noGrp="1"/>
          </p:cNvSpPr>
          <p:nvPr>
            <p:ph idx="1"/>
          </p:nvPr>
        </p:nvSpPr>
        <p:spPr>
          <a:xfrm>
            <a:off x="781878" y="1033670"/>
            <a:ext cx="10959547" cy="5526156"/>
          </a:xfrm>
        </p:spPr>
        <p:txBody>
          <a:bodyPr>
            <a:normAutofit/>
          </a:bodyPr>
          <a:lstStyle/>
          <a:p>
            <a:pPr marL="0" indent="0">
              <a:buNone/>
            </a:pPr>
            <a:r>
              <a:rPr lang="en-US" sz="1800" dirty="0">
                <a:solidFill>
                  <a:schemeClr val="bg1"/>
                </a:solidFill>
                <a:latin typeface="Times New Roman" panose="02020603050405020304" pitchFamily="18" charset="0"/>
                <a:ea typeface="Times New Roman" panose="02020603050405020304" pitchFamily="18" charset="0"/>
              </a:rPr>
              <a:t>For </a:t>
            </a:r>
            <a:r>
              <a:rPr lang="en-US" sz="1800" dirty="0">
                <a:solidFill>
                  <a:schemeClr val="bg1"/>
                </a:solidFill>
                <a:effectLst/>
                <a:latin typeface="Times New Roman" panose="02020603050405020304" pitchFamily="18" charset="0"/>
                <a:ea typeface="Times New Roman" panose="02020603050405020304" pitchFamily="18" charset="0"/>
              </a:rPr>
              <a:t>the training dataset, loss is 0.0013 and an accuracy is 1.00 at 48</a:t>
            </a:r>
            <a:r>
              <a:rPr lang="en-US" sz="1800" baseline="30000" dirty="0">
                <a:solidFill>
                  <a:schemeClr val="bg1"/>
                </a:solidFill>
                <a:effectLst/>
                <a:latin typeface="Times New Roman" panose="02020603050405020304" pitchFamily="18" charset="0"/>
                <a:ea typeface="Times New Roman" panose="02020603050405020304" pitchFamily="18" charset="0"/>
              </a:rPr>
              <a:t>th</a:t>
            </a:r>
            <a:r>
              <a:rPr lang="en-US" sz="1800" dirty="0">
                <a:solidFill>
                  <a:schemeClr val="bg1"/>
                </a:solidFill>
                <a:effectLst/>
                <a:latin typeface="Times New Roman" panose="02020603050405020304" pitchFamily="18" charset="0"/>
                <a:ea typeface="Times New Roman" panose="02020603050405020304" pitchFamily="18" charset="0"/>
              </a:rPr>
              <a:t> epoch and performance on the validation dataset, with a loss of 0.0296 and an accuracy of 1.00 at 2</a:t>
            </a:r>
            <a:r>
              <a:rPr lang="en-US" sz="1800" baseline="30000" dirty="0">
                <a:solidFill>
                  <a:schemeClr val="bg1"/>
                </a:solidFill>
                <a:effectLst/>
                <a:latin typeface="Times New Roman" panose="02020603050405020304" pitchFamily="18" charset="0"/>
                <a:ea typeface="Times New Roman" panose="02020603050405020304" pitchFamily="18" charset="0"/>
              </a:rPr>
              <a:t>th</a:t>
            </a:r>
            <a:r>
              <a:rPr lang="en-US" sz="1800" dirty="0">
                <a:solidFill>
                  <a:schemeClr val="bg1"/>
                </a:solidFill>
                <a:effectLst/>
                <a:latin typeface="Times New Roman" panose="02020603050405020304" pitchFamily="18" charset="0"/>
                <a:ea typeface="Times New Roman" panose="02020603050405020304" pitchFamily="18" charset="0"/>
              </a:rPr>
              <a:t> epoch.</a:t>
            </a:r>
          </a:p>
          <a:p>
            <a:pPr marL="0" indent="0">
              <a:buNone/>
            </a:pPr>
            <a:r>
              <a:rPr lang="en-US" sz="1800" dirty="0">
                <a:solidFill>
                  <a:schemeClr val="bg1"/>
                </a:solidFill>
                <a:latin typeface="Times New Roman" panose="02020603050405020304" pitchFamily="18" charset="0"/>
                <a:ea typeface="Times New Roman" panose="02020603050405020304" pitchFamily="18" charset="0"/>
              </a:rPr>
              <a:t>                                                                                                                  </a:t>
            </a:r>
          </a:p>
          <a:p>
            <a:pPr marL="0" indent="0">
              <a:buNone/>
            </a:pPr>
            <a:r>
              <a:rPr lang="en-US" sz="1800" dirty="0">
                <a:solidFill>
                  <a:schemeClr val="bg1"/>
                </a:solidFill>
                <a:effectLst/>
                <a:latin typeface="Times New Roman" panose="02020603050405020304" pitchFamily="18" charset="0"/>
                <a:ea typeface="Times New Roman" panose="02020603050405020304" pitchFamily="18" charset="0"/>
              </a:rPr>
              <a:t>                                                                                                               </a:t>
            </a:r>
          </a:p>
          <a:p>
            <a:pPr marL="0" indent="0">
              <a:buNone/>
            </a:pPr>
            <a:endParaRPr lang="en-US" sz="1800" dirty="0">
              <a:solidFill>
                <a:schemeClr val="bg1"/>
              </a:solidFill>
              <a:latin typeface="Times New Roman" panose="02020603050405020304" pitchFamily="18" charset="0"/>
              <a:ea typeface="Times New Roman" panose="02020603050405020304" pitchFamily="18" charset="0"/>
            </a:endParaRPr>
          </a:p>
          <a:p>
            <a:pPr marL="0" indent="0">
              <a:buNone/>
            </a:pPr>
            <a:endParaRPr lang="en-US" sz="180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ea typeface="Times New Roman" panose="02020603050405020304" pitchFamily="18" charset="0"/>
            </a:endParaRPr>
          </a:p>
          <a:p>
            <a:pPr marL="0" marR="31115" indent="0" algn="ctr">
              <a:lnSpc>
                <a:spcPct val="110000"/>
              </a:lnSpc>
              <a:spcBef>
                <a:spcPts val="0"/>
              </a:spcBef>
              <a:spcAft>
                <a:spcPts val="775"/>
              </a:spcAft>
              <a:buNone/>
            </a:pPr>
            <a:endParaRPr lang="en-US" sz="1800" dirty="0">
              <a:solidFill>
                <a:schemeClr val="bg1"/>
              </a:solidFill>
              <a:latin typeface="Times New Roman" panose="02020603050405020304" pitchFamily="18" charset="0"/>
              <a:ea typeface="Times New Roman" panose="02020603050405020304" pitchFamily="18" charset="0"/>
            </a:endParaRPr>
          </a:p>
          <a:p>
            <a:pPr marL="0" marR="31115" indent="0" algn="ctr">
              <a:lnSpc>
                <a:spcPct val="110000"/>
              </a:lnSpc>
              <a:spcBef>
                <a:spcPts val="0"/>
              </a:spcBef>
              <a:spcAft>
                <a:spcPts val="775"/>
              </a:spcAft>
              <a:buNone/>
            </a:pPr>
            <a:endParaRPr lang="en-US" sz="1800" dirty="0">
              <a:solidFill>
                <a:schemeClr val="bg1"/>
              </a:solidFill>
              <a:latin typeface="Times New Roman" panose="02020603050405020304" pitchFamily="18" charset="0"/>
              <a:ea typeface="Times New Roman" panose="02020603050405020304" pitchFamily="18" charset="0"/>
            </a:endParaRPr>
          </a:p>
          <a:p>
            <a:pPr marL="0" marR="31115" indent="0" algn="ctr">
              <a:lnSpc>
                <a:spcPct val="110000"/>
              </a:lnSpc>
              <a:spcBef>
                <a:spcPts val="0"/>
              </a:spcBef>
              <a:spcAft>
                <a:spcPts val="775"/>
              </a:spcAft>
              <a:buNone/>
            </a:pPr>
            <a:endParaRPr lang="en-US" sz="1800" dirty="0">
              <a:solidFill>
                <a:srgbClr val="000000"/>
              </a:solidFill>
              <a:latin typeface="Times New Roman" panose="02020603050405020304" pitchFamily="18" charset="0"/>
              <a:ea typeface="Times New Roman" panose="02020603050405020304" pitchFamily="18" charset="0"/>
            </a:endParaRPr>
          </a:p>
          <a:p>
            <a:pPr marL="0" marR="31115" indent="0" algn="ctr">
              <a:lnSpc>
                <a:spcPct val="110000"/>
              </a:lnSpc>
              <a:spcBef>
                <a:spcPts val="0"/>
              </a:spcBef>
              <a:spcAft>
                <a:spcPts val="775"/>
              </a:spcAft>
              <a:buNone/>
            </a:pPr>
            <a:r>
              <a:rPr lang="en-US" sz="1800" dirty="0">
                <a:solidFill>
                  <a:srgbClr val="000000"/>
                </a:solidFill>
                <a:effectLst/>
                <a:latin typeface="Times New Roman" panose="02020603050405020304" pitchFamily="18" charset="0"/>
                <a:ea typeface="Times New Roman" panose="02020603050405020304" pitchFamily="18" charset="0"/>
              </a:rPr>
              <a:t>Figure 4. The Plot Diagram of</a:t>
            </a:r>
            <a:r>
              <a:rPr lang="en-US" sz="40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Training and Validation               </a:t>
            </a:r>
            <a:r>
              <a:rPr lang="en-US" sz="1600" dirty="0">
                <a:solidFill>
                  <a:schemeClr val="bg1"/>
                </a:solidFill>
                <a:effectLst/>
                <a:latin typeface="Times New Roman" panose="02020603050405020304" pitchFamily="18" charset="0"/>
                <a:ea typeface="Times New Roman" panose="02020603050405020304" pitchFamily="18" charset="0"/>
              </a:rPr>
              <a:t>Table 4. Evaluation Metrics of EfficientNetB0</a:t>
            </a:r>
          </a:p>
          <a:p>
            <a:pPr marL="0" marR="31115" indent="0" algn="just">
              <a:lnSpc>
                <a:spcPct val="11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            Accuracy as well as Loss for EfficientNetB0</a:t>
            </a:r>
            <a:endParaRPr lang="en-US" sz="180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chemeClr val="bg1"/>
              </a:solidFill>
              <a:effectLst/>
              <a:latin typeface="Times New Roman" panose="02020603050405020304" pitchFamily="18" charset="0"/>
              <a:ea typeface="Times New Roman" panose="02020603050405020304" pitchFamily="18" charset="0"/>
            </a:endParaRPr>
          </a:p>
          <a:p>
            <a:endParaRPr lang="en-US" dirty="0">
              <a:solidFill>
                <a:schemeClr val="bg1"/>
              </a:solidFill>
            </a:endParaRPr>
          </a:p>
        </p:txBody>
      </p:sp>
      <p:sp>
        <p:nvSpPr>
          <p:cNvPr id="4" name="Slide Number Placeholder 3">
            <a:extLst>
              <a:ext uri="{FF2B5EF4-FFF2-40B4-BE49-F238E27FC236}">
                <a16:creationId xmlns:a16="http://schemas.microsoft.com/office/drawing/2014/main" id="{E0F3DBB0-EAB9-4406-BA1C-28F62E843FBA}"/>
              </a:ext>
            </a:extLst>
          </p:cNvPr>
          <p:cNvSpPr>
            <a:spLocks noGrp="1"/>
          </p:cNvSpPr>
          <p:nvPr>
            <p:ph type="sldNum" sz="quarter" idx="12"/>
          </p:nvPr>
        </p:nvSpPr>
        <p:spPr/>
        <p:txBody>
          <a:bodyPr/>
          <a:lstStyle/>
          <a:p>
            <a:fld id="{6D22F896-40B5-4ADD-8801-0D06FADFA095}" type="slidenum">
              <a:rPr lang="en-US" sz="1400" smtClean="0">
                <a:solidFill>
                  <a:schemeClr val="bg1"/>
                </a:solidFill>
              </a:rPr>
              <a:t>21</a:t>
            </a:fld>
            <a:endParaRPr lang="en-US" sz="1400" dirty="0">
              <a:solidFill>
                <a:schemeClr val="bg1"/>
              </a:solidFill>
            </a:endParaRPr>
          </a:p>
        </p:txBody>
      </p:sp>
      <p:pic>
        <p:nvPicPr>
          <p:cNvPr id="5" name="image14.png">
            <a:extLst>
              <a:ext uri="{FF2B5EF4-FFF2-40B4-BE49-F238E27FC236}">
                <a16:creationId xmlns:a16="http://schemas.microsoft.com/office/drawing/2014/main" id="{BA0E8D05-B260-4FF6-824A-CE95DC2EB402}"/>
              </a:ext>
            </a:extLst>
          </p:cNvPr>
          <p:cNvPicPr/>
          <p:nvPr/>
        </p:nvPicPr>
        <p:blipFill>
          <a:blip r:embed="rId2" cstate="print"/>
          <a:srcRect/>
          <a:stretch>
            <a:fillRect/>
          </a:stretch>
        </p:blipFill>
        <p:spPr>
          <a:xfrm>
            <a:off x="1038596" y="1897063"/>
            <a:ext cx="5653405" cy="3465775"/>
          </a:xfrm>
          <a:prstGeom prst="rect">
            <a:avLst/>
          </a:prstGeom>
          <a:ln/>
        </p:spPr>
      </p:pic>
      <p:graphicFrame>
        <p:nvGraphicFramePr>
          <p:cNvPr id="8" name="Table 7">
            <a:extLst>
              <a:ext uri="{FF2B5EF4-FFF2-40B4-BE49-F238E27FC236}">
                <a16:creationId xmlns:a16="http://schemas.microsoft.com/office/drawing/2014/main" id="{9AC8708D-A804-42EF-B2DD-0186151B7B3F}"/>
              </a:ext>
            </a:extLst>
          </p:cNvPr>
          <p:cNvGraphicFramePr>
            <a:graphicFrameLocks noGrp="1"/>
          </p:cNvGraphicFramePr>
          <p:nvPr/>
        </p:nvGraphicFramePr>
        <p:xfrm>
          <a:off x="7094468" y="2870517"/>
          <a:ext cx="4143375" cy="2046040"/>
        </p:xfrm>
        <a:graphic>
          <a:graphicData uri="http://schemas.openxmlformats.org/drawingml/2006/table">
            <a:tbl>
              <a:tblPr bandRow="1">
                <a:tableStyleId>{5C22544A-7EE6-4342-B048-85BDC9FD1C3A}</a:tableStyleId>
              </a:tblPr>
              <a:tblGrid>
                <a:gridCol w="1600200">
                  <a:extLst>
                    <a:ext uri="{9D8B030D-6E8A-4147-A177-3AD203B41FA5}">
                      <a16:colId xmlns:a16="http://schemas.microsoft.com/office/drawing/2014/main" val="2181831282"/>
                    </a:ext>
                  </a:extLst>
                </a:gridCol>
                <a:gridCol w="872490">
                  <a:extLst>
                    <a:ext uri="{9D8B030D-6E8A-4147-A177-3AD203B41FA5}">
                      <a16:colId xmlns:a16="http://schemas.microsoft.com/office/drawing/2014/main" val="3086372973"/>
                    </a:ext>
                  </a:extLst>
                </a:gridCol>
                <a:gridCol w="857250">
                  <a:extLst>
                    <a:ext uri="{9D8B030D-6E8A-4147-A177-3AD203B41FA5}">
                      <a16:colId xmlns:a16="http://schemas.microsoft.com/office/drawing/2014/main" val="2754887166"/>
                    </a:ext>
                  </a:extLst>
                </a:gridCol>
                <a:gridCol w="813435">
                  <a:extLst>
                    <a:ext uri="{9D8B030D-6E8A-4147-A177-3AD203B41FA5}">
                      <a16:colId xmlns:a16="http://schemas.microsoft.com/office/drawing/2014/main" val="456002494"/>
                    </a:ext>
                  </a:extLst>
                </a:gridCol>
              </a:tblGrid>
              <a:tr h="601543">
                <a:tc>
                  <a:txBody>
                    <a:bodyPr/>
                    <a:lstStyle/>
                    <a:p>
                      <a:pPr marL="0" marR="0" indent="0" algn="l">
                        <a:lnSpc>
                          <a:spcPct val="110000"/>
                        </a:lnSpc>
                        <a:spcBef>
                          <a:spcPts val="0"/>
                        </a:spcBef>
                        <a:spcAft>
                          <a:spcPts val="1200"/>
                        </a:spcAft>
                      </a:pPr>
                      <a:r>
                        <a:rPr lang="en-US" sz="1200">
                          <a:effectLst/>
                        </a:rPr>
                        <a:t>Category Name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Recall</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F1-Score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155798986"/>
                  </a:ext>
                </a:extLst>
              </a:tr>
              <a:tr h="493372">
                <a:tc>
                  <a:txBody>
                    <a:bodyPr/>
                    <a:lstStyle/>
                    <a:p>
                      <a:pPr marL="0" marR="0" indent="0" algn="l">
                        <a:lnSpc>
                          <a:spcPct val="110000"/>
                        </a:lnSpc>
                        <a:spcBef>
                          <a:spcPts val="0"/>
                        </a:spcBef>
                        <a:spcAft>
                          <a:spcPts val="1200"/>
                        </a:spcAft>
                      </a:pPr>
                      <a:r>
                        <a:rPr lang="en-US" sz="1200">
                          <a:effectLst/>
                        </a:rPr>
                        <a:t>Potato_Early_Blight (0)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0.46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0.46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0.46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55223889"/>
                  </a:ext>
                </a:extLst>
              </a:tr>
              <a:tr h="481499">
                <a:tc>
                  <a:txBody>
                    <a:bodyPr/>
                    <a:lstStyle/>
                    <a:p>
                      <a:pPr marL="9525" marR="30480" indent="-6350" algn="l">
                        <a:lnSpc>
                          <a:spcPct val="110000"/>
                        </a:lnSpc>
                        <a:spcBef>
                          <a:spcPts val="0"/>
                        </a:spcBef>
                        <a:spcAft>
                          <a:spcPts val="775"/>
                        </a:spcAft>
                      </a:pPr>
                      <a:r>
                        <a:rPr lang="en-US" sz="1200">
                          <a:effectLst/>
                        </a:rPr>
                        <a:t>Potato_Late_Blight (1)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0.52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0.52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0.52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33605075"/>
                  </a:ext>
                </a:extLst>
              </a:tr>
              <a:tr h="469626">
                <a:tc>
                  <a:txBody>
                    <a:bodyPr/>
                    <a:lstStyle/>
                    <a:p>
                      <a:pPr marL="0" marR="0" indent="0" algn="l">
                        <a:lnSpc>
                          <a:spcPct val="110000"/>
                        </a:lnSpc>
                        <a:spcBef>
                          <a:spcPts val="0"/>
                        </a:spcBef>
                        <a:spcAft>
                          <a:spcPts val="1200"/>
                        </a:spcAft>
                      </a:pPr>
                      <a:r>
                        <a:rPr lang="en-US" sz="1200">
                          <a:effectLst/>
                        </a:rPr>
                        <a:t>Potato_Healthy (2)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0.28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0.28</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dirty="0">
                          <a:effectLst/>
                        </a:rPr>
                        <a:t>0.28</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913186249"/>
                  </a:ext>
                </a:extLst>
              </a:tr>
            </a:tbl>
          </a:graphicData>
        </a:graphic>
      </p:graphicFrame>
    </p:spTree>
    <p:extLst>
      <p:ext uri="{BB962C8B-B14F-4D97-AF65-F5344CB8AC3E}">
        <p14:creationId xmlns:p14="http://schemas.microsoft.com/office/powerpoint/2010/main" val="541502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73BA-CA58-47D0-A023-B5152B4E9DA0}"/>
              </a:ext>
            </a:extLst>
          </p:cNvPr>
          <p:cNvSpPr>
            <a:spLocks noGrp="1"/>
          </p:cNvSpPr>
          <p:nvPr>
            <p:ph type="title"/>
          </p:nvPr>
        </p:nvSpPr>
        <p:spPr>
          <a:xfrm>
            <a:off x="609602" y="618518"/>
            <a:ext cx="10437810" cy="706699"/>
          </a:xfrm>
        </p:spPr>
        <p:txBody>
          <a:bodyPr>
            <a:normAutofit fontScale="90000"/>
          </a:bodyPr>
          <a:lstStyle/>
          <a:p>
            <a:br>
              <a:rPr lang="en-US" sz="1800" b="1" u="sng" cap="none" dirty="0">
                <a:effectLst/>
                <a:latin typeface="Times New Roman" panose="02020603050405020304" pitchFamily="18" charset="0"/>
                <a:ea typeface="Times New Roman" panose="02020603050405020304" pitchFamily="18" charset="0"/>
              </a:rPr>
            </a:br>
            <a:r>
              <a:rPr lang="en-US" sz="2000" b="1" u="sng" cap="none" dirty="0">
                <a:solidFill>
                  <a:srgbClr val="000000"/>
                </a:solidFill>
                <a:effectLst/>
                <a:latin typeface="Times New Roman"/>
                <a:ea typeface="Times New Roman" panose="02020603050405020304" pitchFamily="18" charset="0"/>
                <a:cs typeface="Times New Roman"/>
              </a:rPr>
              <a:t>Resnet50:</a:t>
            </a:r>
            <a:br>
              <a:rPr lang="en-US" sz="2000" dirty="0">
                <a:effectLst/>
                <a:latin typeface="Times New Roman" panose="02020603050405020304" pitchFamily="18" charset="0"/>
                <a:ea typeface="Times New Roman" panose="02020603050405020304" pitchFamily="18" charset="0"/>
              </a:rPr>
            </a:br>
            <a:endParaRPr lang="en-US" sz="2000" dirty="0"/>
          </a:p>
        </p:txBody>
      </p:sp>
      <p:sp>
        <p:nvSpPr>
          <p:cNvPr id="3" name="Content Placeholder 2">
            <a:extLst>
              <a:ext uri="{FF2B5EF4-FFF2-40B4-BE49-F238E27FC236}">
                <a16:creationId xmlns:a16="http://schemas.microsoft.com/office/drawing/2014/main" id="{D79C0C0E-0D9B-40C7-9394-C0A16F7CC4BD}"/>
              </a:ext>
            </a:extLst>
          </p:cNvPr>
          <p:cNvSpPr>
            <a:spLocks noGrp="1"/>
          </p:cNvSpPr>
          <p:nvPr>
            <p:ph idx="1"/>
          </p:nvPr>
        </p:nvSpPr>
        <p:spPr>
          <a:xfrm>
            <a:off x="609601" y="1133510"/>
            <a:ext cx="10765658" cy="5293794"/>
          </a:xfrm>
        </p:spPr>
        <p:txBody>
          <a:bodyPr/>
          <a:lstStyle/>
          <a:p>
            <a:pPr marL="0" indent="0">
              <a:buNone/>
            </a:pPr>
            <a:r>
              <a:rPr lang="en-US" sz="1800" dirty="0">
                <a:solidFill>
                  <a:schemeClr val="bg1"/>
                </a:solidFill>
                <a:effectLst/>
                <a:latin typeface="Times New Roman" panose="02020603050405020304" pitchFamily="18" charset="0"/>
                <a:ea typeface="Times New Roman" panose="02020603050405020304" pitchFamily="18" charset="0"/>
              </a:rPr>
              <a:t>Here on the training dataset, the loss is 0.0537 and an accuracy is 1.00 at 8</a:t>
            </a:r>
            <a:r>
              <a:rPr lang="en-US" sz="1800" baseline="30000" dirty="0">
                <a:solidFill>
                  <a:schemeClr val="bg1"/>
                </a:solidFill>
                <a:effectLst/>
                <a:latin typeface="Times New Roman" panose="02020603050405020304" pitchFamily="18" charset="0"/>
                <a:ea typeface="Times New Roman" panose="02020603050405020304" pitchFamily="18" charset="0"/>
              </a:rPr>
              <a:t>th</a:t>
            </a:r>
            <a:r>
              <a:rPr lang="en-US" sz="1800" dirty="0">
                <a:solidFill>
                  <a:schemeClr val="bg1"/>
                </a:solidFill>
                <a:effectLst/>
                <a:latin typeface="Times New Roman" panose="02020603050405020304" pitchFamily="18" charset="0"/>
                <a:ea typeface="Times New Roman" panose="02020603050405020304" pitchFamily="18" charset="0"/>
              </a:rPr>
              <a:t> epoch and on the validation dataset was slightly lower, with a loss of 0.0008 and an accuracy of 0.9983 at 38</a:t>
            </a:r>
            <a:r>
              <a:rPr lang="en-US" sz="1800" baseline="30000" dirty="0">
                <a:solidFill>
                  <a:schemeClr val="bg1"/>
                </a:solidFill>
                <a:effectLst/>
                <a:latin typeface="Times New Roman" panose="02020603050405020304" pitchFamily="18" charset="0"/>
                <a:ea typeface="Times New Roman" panose="02020603050405020304" pitchFamily="18" charset="0"/>
              </a:rPr>
              <a:t>th</a:t>
            </a:r>
            <a:r>
              <a:rPr lang="en-US" sz="1800" dirty="0">
                <a:solidFill>
                  <a:schemeClr val="bg1"/>
                </a:solidFill>
                <a:effectLst/>
                <a:latin typeface="Times New Roman" panose="02020603050405020304" pitchFamily="18" charset="0"/>
                <a:ea typeface="Times New Roman" panose="02020603050405020304" pitchFamily="18" charset="0"/>
              </a:rPr>
              <a:t> epoch.</a:t>
            </a:r>
          </a:p>
          <a:p>
            <a:pPr marL="0" indent="0">
              <a:buNone/>
            </a:pPr>
            <a:r>
              <a:rPr lang="en-US" dirty="0">
                <a:solidFill>
                  <a:schemeClr val="bg1"/>
                </a:solidFill>
              </a:rPr>
              <a:t>                                                                        </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Table 4. Evaluation Metrics of EfficientNetB0</a:t>
            </a:r>
            <a:r>
              <a:rPr lang="en-US" sz="1400" dirty="0">
                <a:solidFill>
                  <a:schemeClr val="bg1"/>
                </a:solidFill>
                <a:latin typeface="Times New Roman" panose="02020603050405020304" pitchFamily="18" charset="0"/>
                <a:cs typeface="Times New Roman" panose="02020603050405020304" pitchFamily="18" charset="0"/>
              </a:rPr>
              <a:t> </a:t>
            </a:r>
          </a:p>
          <a:p>
            <a:pPr marL="0" indent="0">
              <a:buNone/>
            </a:pPr>
            <a:r>
              <a:rPr lang="en-US" sz="1400" dirty="0">
                <a:solidFill>
                  <a:srgbClr val="000000"/>
                </a:solidFill>
                <a:effectLst/>
                <a:latin typeface="Times New Roman" panose="02020603050405020304" pitchFamily="18" charset="0"/>
                <a:ea typeface="Times New Roman" panose="02020603050405020304" pitchFamily="18" charset="0"/>
              </a:rPr>
              <a:t>               Figure 5. The Plot Diagram of</a:t>
            </a:r>
            <a:r>
              <a:rPr lang="en-US" sz="32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latin typeface="Times New Roman" panose="02020603050405020304" pitchFamily="18" charset="0"/>
                <a:ea typeface="Times New Roman" panose="02020603050405020304" pitchFamily="18" charset="0"/>
              </a:rPr>
              <a:t>Training and Validation accuracy and loss </a:t>
            </a:r>
          </a:p>
          <a:p>
            <a:pPr marL="0" indent="0">
              <a:buNone/>
            </a:pPr>
            <a:endParaRPr lang="en-US" sz="14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400" dirty="0">
              <a:solidFill>
                <a:schemeClr val="bg1"/>
              </a:solidFill>
            </a:endParaRPr>
          </a:p>
        </p:txBody>
      </p:sp>
      <p:sp>
        <p:nvSpPr>
          <p:cNvPr id="4" name="Slide Number Placeholder 3">
            <a:extLst>
              <a:ext uri="{FF2B5EF4-FFF2-40B4-BE49-F238E27FC236}">
                <a16:creationId xmlns:a16="http://schemas.microsoft.com/office/drawing/2014/main" id="{8C51F01E-D0E4-4033-910A-C5BED77D4DF5}"/>
              </a:ext>
            </a:extLst>
          </p:cNvPr>
          <p:cNvSpPr>
            <a:spLocks noGrp="1"/>
          </p:cNvSpPr>
          <p:nvPr>
            <p:ph type="sldNum" sz="quarter" idx="12"/>
          </p:nvPr>
        </p:nvSpPr>
        <p:spPr/>
        <p:txBody>
          <a:bodyPr/>
          <a:lstStyle/>
          <a:p>
            <a:fld id="{6D22F896-40B5-4ADD-8801-0D06FADFA095}" type="slidenum">
              <a:rPr lang="en-US" sz="1400" smtClean="0">
                <a:solidFill>
                  <a:schemeClr val="bg1"/>
                </a:solidFill>
              </a:rPr>
              <a:t>22</a:t>
            </a:fld>
            <a:endParaRPr lang="en-US" sz="1400" dirty="0">
              <a:solidFill>
                <a:schemeClr val="bg1"/>
              </a:solidFill>
            </a:endParaRPr>
          </a:p>
        </p:txBody>
      </p:sp>
      <p:pic>
        <p:nvPicPr>
          <p:cNvPr id="5" name="image17.png">
            <a:extLst>
              <a:ext uri="{FF2B5EF4-FFF2-40B4-BE49-F238E27FC236}">
                <a16:creationId xmlns:a16="http://schemas.microsoft.com/office/drawing/2014/main" id="{58C349DA-94EC-40EA-AA25-F6D65043211F}"/>
              </a:ext>
            </a:extLst>
          </p:cNvPr>
          <p:cNvPicPr/>
          <p:nvPr/>
        </p:nvPicPr>
        <p:blipFill>
          <a:blip r:embed="rId2" cstate="print"/>
          <a:srcRect/>
          <a:stretch>
            <a:fillRect/>
          </a:stretch>
        </p:blipFill>
        <p:spPr>
          <a:xfrm>
            <a:off x="816741" y="1982329"/>
            <a:ext cx="5652770" cy="3662417"/>
          </a:xfrm>
          <a:prstGeom prst="rect">
            <a:avLst/>
          </a:prstGeom>
          <a:ln/>
        </p:spPr>
      </p:pic>
      <p:graphicFrame>
        <p:nvGraphicFramePr>
          <p:cNvPr id="6" name="Table 5">
            <a:extLst>
              <a:ext uri="{FF2B5EF4-FFF2-40B4-BE49-F238E27FC236}">
                <a16:creationId xmlns:a16="http://schemas.microsoft.com/office/drawing/2014/main" id="{5D301CE3-7C4A-4953-935F-E40EF0CD2628}"/>
              </a:ext>
            </a:extLst>
          </p:cNvPr>
          <p:cNvGraphicFramePr>
            <a:graphicFrameLocks noGrp="1"/>
          </p:cNvGraphicFramePr>
          <p:nvPr/>
        </p:nvGraphicFramePr>
        <p:xfrm>
          <a:off x="7033777" y="2641920"/>
          <a:ext cx="4143375" cy="2276973"/>
        </p:xfrm>
        <a:graphic>
          <a:graphicData uri="http://schemas.openxmlformats.org/drawingml/2006/table">
            <a:tbl>
              <a:tblPr bandRow="1">
                <a:tableStyleId>{5C22544A-7EE6-4342-B048-85BDC9FD1C3A}</a:tableStyleId>
              </a:tblPr>
              <a:tblGrid>
                <a:gridCol w="1600200">
                  <a:extLst>
                    <a:ext uri="{9D8B030D-6E8A-4147-A177-3AD203B41FA5}">
                      <a16:colId xmlns:a16="http://schemas.microsoft.com/office/drawing/2014/main" val="3146821237"/>
                    </a:ext>
                  </a:extLst>
                </a:gridCol>
                <a:gridCol w="872490">
                  <a:extLst>
                    <a:ext uri="{9D8B030D-6E8A-4147-A177-3AD203B41FA5}">
                      <a16:colId xmlns:a16="http://schemas.microsoft.com/office/drawing/2014/main" val="299920346"/>
                    </a:ext>
                  </a:extLst>
                </a:gridCol>
                <a:gridCol w="857250">
                  <a:extLst>
                    <a:ext uri="{9D8B030D-6E8A-4147-A177-3AD203B41FA5}">
                      <a16:colId xmlns:a16="http://schemas.microsoft.com/office/drawing/2014/main" val="1461526833"/>
                    </a:ext>
                  </a:extLst>
                </a:gridCol>
                <a:gridCol w="813435">
                  <a:extLst>
                    <a:ext uri="{9D8B030D-6E8A-4147-A177-3AD203B41FA5}">
                      <a16:colId xmlns:a16="http://schemas.microsoft.com/office/drawing/2014/main" val="4046688241"/>
                    </a:ext>
                  </a:extLst>
                </a:gridCol>
              </a:tblGrid>
              <a:tr h="669439">
                <a:tc>
                  <a:txBody>
                    <a:bodyPr/>
                    <a:lstStyle/>
                    <a:p>
                      <a:pPr marL="0" marR="0" indent="0" algn="l">
                        <a:lnSpc>
                          <a:spcPct val="110000"/>
                        </a:lnSpc>
                        <a:spcBef>
                          <a:spcPts val="0"/>
                        </a:spcBef>
                        <a:spcAft>
                          <a:spcPts val="1200"/>
                        </a:spcAft>
                      </a:pPr>
                      <a:r>
                        <a:rPr lang="en-US" sz="1200">
                          <a:effectLst/>
                        </a:rPr>
                        <a:t>Category Name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Recall</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F1-Score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10118044"/>
                  </a:ext>
                </a:extLst>
              </a:tr>
              <a:tr h="549057">
                <a:tc>
                  <a:txBody>
                    <a:bodyPr/>
                    <a:lstStyle/>
                    <a:p>
                      <a:pPr marL="0" marR="0" indent="0" algn="l">
                        <a:lnSpc>
                          <a:spcPct val="110000"/>
                        </a:lnSpc>
                        <a:spcBef>
                          <a:spcPts val="0"/>
                        </a:spcBef>
                        <a:spcAft>
                          <a:spcPts val="1200"/>
                        </a:spcAft>
                      </a:pPr>
                      <a:r>
                        <a:rPr lang="en-US" sz="1200">
                          <a:effectLst/>
                        </a:rPr>
                        <a:t>Potato_Early_Blight (0)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0.44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0.44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0.44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6484828"/>
                  </a:ext>
                </a:extLst>
              </a:tr>
              <a:tr h="535845">
                <a:tc>
                  <a:txBody>
                    <a:bodyPr/>
                    <a:lstStyle/>
                    <a:p>
                      <a:pPr marL="9525" marR="30480" indent="-6350" algn="l">
                        <a:lnSpc>
                          <a:spcPct val="110000"/>
                        </a:lnSpc>
                        <a:spcBef>
                          <a:spcPts val="0"/>
                        </a:spcBef>
                        <a:spcAft>
                          <a:spcPts val="775"/>
                        </a:spcAft>
                      </a:pPr>
                      <a:r>
                        <a:rPr lang="en-US" sz="1200">
                          <a:effectLst/>
                        </a:rPr>
                        <a:t>Potato_Late_Blight (1)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0.50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0.51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0.51</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79197672"/>
                  </a:ext>
                </a:extLst>
              </a:tr>
              <a:tr h="522632">
                <a:tc>
                  <a:txBody>
                    <a:bodyPr/>
                    <a:lstStyle/>
                    <a:p>
                      <a:pPr marL="0" marR="0" indent="0" algn="l">
                        <a:lnSpc>
                          <a:spcPct val="110000"/>
                        </a:lnSpc>
                        <a:spcBef>
                          <a:spcPts val="0"/>
                        </a:spcBef>
                        <a:spcAft>
                          <a:spcPts val="1200"/>
                        </a:spcAft>
                      </a:pPr>
                      <a:r>
                        <a:rPr lang="en-US" sz="1200">
                          <a:effectLst/>
                        </a:rPr>
                        <a:t>Potato_Healthy (2)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0.12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a:effectLst/>
                        </a:rPr>
                        <a:t>0.12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10000"/>
                        </a:lnSpc>
                        <a:spcBef>
                          <a:spcPts val="0"/>
                        </a:spcBef>
                        <a:spcAft>
                          <a:spcPts val="1200"/>
                        </a:spcAft>
                      </a:pPr>
                      <a:r>
                        <a:rPr lang="en-US" sz="1200" dirty="0">
                          <a:effectLst/>
                        </a:rPr>
                        <a:t>0.12</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05782238"/>
                  </a:ext>
                </a:extLst>
              </a:tr>
            </a:tbl>
          </a:graphicData>
        </a:graphic>
      </p:graphicFrame>
    </p:spTree>
    <p:extLst>
      <p:ext uri="{BB962C8B-B14F-4D97-AF65-F5344CB8AC3E}">
        <p14:creationId xmlns:p14="http://schemas.microsoft.com/office/powerpoint/2010/main" val="3959629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ECBF-DA3F-44E9-BF05-FE313A6C3D72}"/>
              </a:ext>
            </a:extLst>
          </p:cNvPr>
          <p:cNvSpPr>
            <a:spLocks noGrp="1"/>
          </p:cNvSpPr>
          <p:nvPr>
            <p:ph type="title"/>
          </p:nvPr>
        </p:nvSpPr>
        <p:spPr>
          <a:xfrm>
            <a:off x="902874" y="618518"/>
            <a:ext cx="10144537" cy="560925"/>
          </a:xfrm>
        </p:spPr>
        <p:txBody>
          <a:bodyPr>
            <a:normAutofit/>
          </a:bodyPr>
          <a:lstStyle/>
          <a:p>
            <a:r>
              <a:rPr lang="en-US" sz="2400" b="1" u="sng" cap="none" dirty="0">
                <a:solidFill>
                  <a:schemeClr val="bg1"/>
                </a:solidFill>
                <a:effectLst/>
                <a:latin typeface="Times New Roman"/>
                <a:ea typeface="Times New Roman" panose="02020603050405020304" pitchFamily="18" charset="0"/>
                <a:cs typeface="Times New Roman"/>
              </a:rPr>
              <a:t>Overall Result Analysis And Discussion:</a:t>
            </a:r>
            <a:endParaRPr lang="en-US" sz="2400" u="sng" cap="none" dirty="0">
              <a:solidFill>
                <a:schemeClr val="bg1"/>
              </a:solidFill>
              <a:latin typeface="Times New Roman"/>
              <a:cs typeface="Times New Roman"/>
            </a:endParaRPr>
          </a:p>
        </p:txBody>
      </p:sp>
      <p:sp>
        <p:nvSpPr>
          <p:cNvPr id="4" name="Slide Number Placeholder 3">
            <a:extLst>
              <a:ext uri="{FF2B5EF4-FFF2-40B4-BE49-F238E27FC236}">
                <a16:creationId xmlns:a16="http://schemas.microsoft.com/office/drawing/2014/main" id="{1169E2D5-F719-477C-8ADA-40CF748029E7}"/>
              </a:ext>
            </a:extLst>
          </p:cNvPr>
          <p:cNvSpPr>
            <a:spLocks noGrp="1"/>
          </p:cNvSpPr>
          <p:nvPr>
            <p:ph type="sldNum" sz="quarter" idx="12"/>
          </p:nvPr>
        </p:nvSpPr>
        <p:spPr/>
        <p:txBody>
          <a:bodyPr/>
          <a:lstStyle/>
          <a:p>
            <a:r>
              <a:rPr lang="en-US" sz="1400" dirty="0">
                <a:solidFill>
                  <a:schemeClr val="bg1"/>
                </a:solidFill>
                <a:latin typeface="Times New Roman" panose="02020603050405020304" pitchFamily="18" charset="0"/>
                <a:cs typeface="Times New Roman" panose="02020603050405020304" pitchFamily="18" charset="0"/>
              </a:rPr>
              <a:t>21</a:t>
            </a:r>
          </a:p>
        </p:txBody>
      </p:sp>
      <p:sp>
        <p:nvSpPr>
          <p:cNvPr id="13" name="Content Placeholder 12">
            <a:extLst>
              <a:ext uri="{FF2B5EF4-FFF2-40B4-BE49-F238E27FC236}">
                <a16:creationId xmlns:a16="http://schemas.microsoft.com/office/drawing/2014/main" id="{52B61921-FACD-40FA-AE47-22A8F626EF79}"/>
              </a:ext>
            </a:extLst>
          </p:cNvPr>
          <p:cNvSpPr txBox="1">
            <a:spLocks noGrp="1"/>
          </p:cNvSpPr>
          <p:nvPr>
            <p:ph idx="1"/>
          </p:nvPr>
        </p:nvSpPr>
        <p:spPr>
          <a:xfrm>
            <a:off x="902874" y="1388097"/>
            <a:ext cx="9906000" cy="1064587"/>
          </a:xfrm>
          <a:prstGeom prst="rect">
            <a:avLst/>
          </a:prstGeom>
          <a:noFill/>
        </p:spPr>
        <p:txBody>
          <a:bodyPr wrap="square">
            <a:spAutoFit/>
          </a:bodyPr>
          <a:lstStyle/>
          <a:p>
            <a:pPr marL="0" indent="0">
              <a:buNone/>
            </a:pPr>
            <a:r>
              <a:rPr lang="en-US" sz="1800" dirty="0">
                <a:solidFill>
                  <a:schemeClr val="bg1"/>
                </a:solidFill>
                <a:effectLst/>
                <a:latin typeface="Times New Roman" panose="02020603050405020304" pitchFamily="18" charset="0"/>
                <a:ea typeface="Times New Roman" panose="02020603050405020304" pitchFamily="18" charset="0"/>
              </a:rPr>
              <a:t>Among these models, EfficientNetB0 emerges as the best-performing model, achieving the highest scores accuracy while CNN and ResNet50 are similarly strong, and VGG19, though slightly behind, remains a reliable option. </a:t>
            </a:r>
            <a:endParaRPr lang="en-US" dirty="0">
              <a:solidFill>
                <a:schemeClr val="bg1"/>
              </a:solidFill>
            </a:endParaRPr>
          </a:p>
        </p:txBody>
      </p:sp>
      <p:pic>
        <p:nvPicPr>
          <p:cNvPr id="14" name="image6.png">
            <a:extLst>
              <a:ext uri="{FF2B5EF4-FFF2-40B4-BE49-F238E27FC236}">
                <a16:creationId xmlns:a16="http://schemas.microsoft.com/office/drawing/2014/main" id="{332E169E-C5DB-4CAD-9534-F01151D2B135}"/>
              </a:ext>
            </a:extLst>
          </p:cNvPr>
          <p:cNvPicPr/>
          <p:nvPr/>
        </p:nvPicPr>
        <p:blipFill>
          <a:blip r:embed="rId2" cstate="print"/>
          <a:srcRect/>
          <a:stretch>
            <a:fillRect/>
          </a:stretch>
        </p:blipFill>
        <p:spPr>
          <a:xfrm>
            <a:off x="1968569" y="2661338"/>
            <a:ext cx="7499488" cy="3076854"/>
          </a:xfrm>
          <a:prstGeom prst="rect">
            <a:avLst/>
          </a:prstGeom>
          <a:ln/>
        </p:spPr>
      </p:pic>
      <p:sp>
        <p:nvSpPr>
          <p:cNvPr id="15" name="TextBox 14">
            <a:extLst>
              <a:ext uri="{FF2B5EF4-FFF2-40B4-BE49-F238E27FC236}">
                <a16:creationId xmlns:a16="http://schemas.microsoft.com/office/drawing/2014/main" id="{492E2263-CC78-43F1-ADFC-349DB15C360B}"/>
              </a:ext>
            </a:extLst>
          </p:cNvPr>
          <p:cNvSpPr txBox="1"/>
          <p:nvPr/>
        </p:nvSpPr>
        <p:spPr>
          <a:xfrm>
            <a:off x="3248991" y="5947670"/>
            <a:ext cx="3595757" cy="369332"/>
          </a:xfrm>
          <a:prstGeom prst="rect">
            <a:avLst/>
          </a:prstGeom>
          <a:noFill/>
        </p:spPr>
        <p:txBody>
          <a:bodyPr wrap="square" rtlCol="0">
            <a:spAutoFit/>
          </a:bodyPr>
          <a:lstStyle/>
          <a:p>
            <a:r>
              <a:rPr lang="en-US" dirty="0">
                <a:solidFill>
                  <a:schemeClr val="bg1"/>
                </a:solidFill>
              </a:rPr>
              <a:t>Figure 6. Performance of four models</a:t>
            </a:r>
          </a:p>
        </p:txBody>
      </p:sp>
    </p:spTree>
    <p:extLst>
      <p:ext uri="{BB962C8B-B14F-4D97-AF65-F5344CB8AC3E}">
        <p14:creationId xmlns:p14="http://schemas.microsoft.com/office/powerpoint/2010/main" val="34209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B140AD-D68D-3851-6FB5-7F4C74F9C1DE}"/>
              </a:ext>
            </a:extLst>
          </p:cNvPr>
          <p:cNvSpPr>
            <a:spLocks noGrp="1"/>
          </p:cNvSpPr>
          <p:nvPr>
            <p:ph type="sldNum" sz="quarter" idx="12"/>
          </p:nvPr>
        </p:nvSpPr>
        <p:spPr>
          <a:xfrm>
            <a:off x="10595383" y="6053446"/>
            <a:ext cx="771089" cy="365125"/>
          </a:xfrm>
        </p:spPr>
        <p:txBody>
          <a:bodyPr/>
          <a:lstStyle/>
          <a:p>
            <a:r>
              <a:rPr lang="en-US" sz="1400" dirty="0">
                <a:solidFill>
                  <a:schemeClr val="bg1"/>
                </a:solidFill>
                <a:latin typeface="Times New Roman" panose="02020603050405020304" pitchFamily="18" charset="0"/>
                <a:cs typeface="Times New Roman" panose="02020603050405020304" pitchFamily="18" charset="0"/>
              </a:rPr>
              <a:t>22</a:t>
            </a:r>
          </a:p>
        </p:txBody>
      </p:sp>
      <p:sp>
        <p:nvSpPr>
          <p:cNvPr id="3" name="TextBox 2">
            <a:extLst>
              <a:ext uri="{FF2B5EF4-FFF2-40B4-BE49-F238E27FC236}">
                <a16:creationId xmlns:a16="http://schemas.microsoft.com/office/drawing/2014/main" id="{FE973121-B275-2523-7904-352347F3445E}"/>
              </a:ext>
            </a:extLst>
          </p:cNvPr>
          <p:cNvSpPr txBox="1"/>
          <p:nvPr/>
        </p:nvSpPr>
        <p:spPr>
          <a:xfrm>
            <a:off x="886239" y="299036"/>
            <a:ext cx="83581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141412"/>
                </a:solidFill>
              </a:rPr>
              <a:t>Comparison between others papers model </a:t>
            </a:r>
          </a:p>
        </p:txBody>
      </p:sp>
      <p:pic>
        <p:nvPicPr>
          <p:cNvPr id="4" name="Picture 3" descr="A table with numbers and text&#10;&#10;Description automatically generated">
            <a:extLst>
              <a:ext uri="{FF2B5EF4-FFF2-40B4-BE49-F238E27FC236}">
                <a16:creationId xmlns:a16="http://schemas.microsoft.com/office/drawing/2014/main" id="{2C1E7C01-5C2C-1B06-AC8E-DAE1D8C8EDA7}"/>
              </a:ext>
            </a:extLst>
          </p:cNvPr>
          <p:cNvPicPr>
            <a:picLocks noChangeAspect="1"/>
          </p:cNvPicPr>
          <p:nvPr/>
        </p:nvPicPr>
        <p:blipFill>
          <a:blip r:embed="rId2"/>
          <a:stretch>
            <a:fillRect/>
          </a:stretch>
        </p:blipFill>
        <p:spPr>
          <a:xfrm>
            <a:off x="883479" y="804554"/>
            <a:ext cx="9894955" cy="3359181"/>
          </a:xfrm>
          <a:prstGeom prst="rect">
            <a:avLst/>
          </a:prstGeom>
        </p:spPr>
      </p:pic>
      <p:pic>
        <p:nvPicPr>
          <p:cNvPr id="6" name="Picture 5" descr="A white rectangular object with black text&#10;&#10;Description automatically generated">
            <a:extLst>
              <a:ext uri="{FF2B5EF4-FFF2-40B4-BE49-F238E27FC236}">
                <a16:creationId xmlns:a16="http://schemas.microsoft.com/office/drawing/2014/main" id="{BEE6BCFE-903D-0A6F-7111-8DB8933B83CD}"/>
              </a:ext>
            </a:extLst>
          </p:cNvPr>
          <p:cNvPicPr>
            <a:picLocks noChangeAspect="1"/>
          </p:cNvPicPr>
          <p:nvPr/>
        </p:nvPicPr>
        <p:blipFill>
          <a:blip r:embed="rId3"/>
          <a:stretch>
            <a:fillRect/>
          </a:stretch>
        </p:blipFill>
        <p:spPr>
          <a:xfrm>
            <a:off x="934004" y="4854453"/>
            <a:ext cx="9903650" cy="1211383"/>
          </a:xfrm>
          <a:prstGeom prst="rect">
            <a:avLst/>
          </a:prstGeom>
        </p:spPr>
      </p:pic>
      <p:sp>
        <p:nvSpPr>
          <p:cNvPr id="7" name="TextBox 6">
            <a:extLst>
              <a:ext uri="{FF2B5EF4-FFF2-40B4-BE49-F238E27FC236}">
                <a16:creationId xmlns:a16="http://schemas.microsoft.com/office/drawing/2014/main" id="{E9D48C5E-8596-FEB4-9215-310EE3D46888}"/>
              </a:ext>
            </a:extLst>
          </p:cNvPr>
          <p:cNvSpPr txBox="1"/>
          <p:nvPr/>
        </p:nvSpPr>
        <p:spPr>
          <a:xfrm>
            <a:off x="934004" y="4346298"/>
            <a:ext cx="55840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141412"/>
                </a:solidFill>
              </a:rPr>
              <a:t>Our Models</a:t>
            </a:r>
          </a:p>
        </p:txBody>
      </p:sp>
      <p:sp>
        <p:nvSpPr>
          <p:cNvPr id="8" name="TextBox 7">
            <a:extLst>
              <a:ext uri="{FF2B5EF4-FFF2-40B4-BE49-F238E27FC236}">
                <a16:creationId xmlns:a16="http://schemas.microsoft.com/office/drawing/2014/main" id="{DFBED852-4AC1-4E88-9726-0447BA9245F1}"/>
              </a:ext>
            </a:extLst>
          </p:cNvPr>
          <p:cNvSpPr txBox="1"/>
          <p:nvPr/>
        </p:nvSpPr>
        <p:spPr>
          <a:xfrm>
            <a:off x="883479" y="3769055"/>
            <a:ext cx="9894955" cy="369332"/>
          </a:xfrm>
          <a:prstGeom prst="rect">
            <a:avLst/>
          </a:prstGeom>
          <a:solidFill>
            <a:srgbClr val="92D050"/>
          </a:solidFill>
          <a:ln>
            <a:solidFill>
              <a:schemeClr val="accent1"/>
            </a:solidFill>
          </a:ln>
        </p:spPr>
        <p:txBody>
          <a:bodyPr wrap="square" rtlCol="0">
            <a:spAutoFit/>
          </a:bodyPr>
          <a:lstStyle/>
          <a:p>
            <a:r>
              <a:rPr lang="en-US" dirty="0"/>
              <a:t>                 Table 5. Related work for potato leaves disease detection</a:t>
            </a:r>
          </a:p>
        </p:txBody>
      </p:sp>
      <p:sp>
        <p:nvSpPr>
          <p:cNvPr id="9" name="TextBox 8">
            <a:extLst>
              <a:ext uri="{FF2B5EF4-FFF2-40B4-BE49-F238E27FC236}">
                <a16:creationId xmlns:a16="http://schemas.microsoft.com/office/drawing/2014/main" id="{61D4E7F4-AF5D-4AB9-B0D5-D91440D0D183}"/>
              </a:ext>
            </a:extLst>
          </p:cNvPr>
          <p:cNvSpPr txBox="1"/>
          <p:nvPr/>
        </p:nvSpPr>
        <p:spPr>
          <a:xfrm>
            <a:off x="908973" y="5684114"/>
            <a:ext cx="9894491" cy="369332"/>
          </a:xfrm>
          <a:prstGeom prst="rect">
            <a:avLst/>
          </a:prstGeom>
          <a:solidFill>
            <a:srgbClr val="92D050"/>
          </a:solidFill>
        </p:spPr>
        <p:txBody>
          <a:bodyPr wrap="square" rtlCol="0">
            <a:spAutoFit/>
          </a:bodyPr>
          <a:lstStyle/>
          <a:p>
            <a:r>
              <a:rPr lang="en-US" dirty="0"/>
              <a:t>                         Table 6. The results of each model in terms of accuracy</a:t>
            </a:r>
          </a:p>
        </p:txBody>
      </p:sp>
    </p:spTree>
    <p:extLst>
      <p:ext uri="{BB962C8B-B14F-4D97-AF65-F5344CB8AC3E}">
        <p14:creationId xmlns:p14="http://schemas.microsoft.com/office/powerpoint/2010/main" val="930184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06B28C-5E13-DFF4-A598-8EE0CCCEC93A}"/>
              </a:ext>
            </a:extLst>
          </p:cNvPr>
          <p:cNvSpPr>
            <a:spLocks noGrp="1"/>
          </p:cNvSpPr>
          <p:nvPr>
            <p:ph type="sldNum" sz="quarter" idx="12"/>
          </p:nvPr>
        </p:nvSpPr>
        <p:spPr/>
        <p:txBody>
          <a:bodyPr/>
          <a:lstStyle/>
          <a:p>
            <a:fld id="{6D22F896-40B5-4ADD-8801-0D06FADFA095}" type="slidenum">
              <a:rPr lang="en-US" sz="1400" dirty="0">
                <a:solidFill>
                  <a:schemeClr val="bg1"/>
                </a:solidFill>
                <a:latin typeface="Times New Roman" panose="02020603050405020304" pitchFamily="18" charset="0"/>
                <a:cs typeface="Times New Roman" panose="02020603050405020304" pitchFamily="18" charset="0"/>
              </a:rPr>
              <a:t>25</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FDE341C-A203-3969-0850-8C07B95B20E0}"/>
              </a:ext>
            </a:extLst>
          </p:cNvPr>
          <p:cNvSpPr txBox="1"/>
          <p:nvPr/>
        </p:nvSpPr>
        <p:spPr>
          <a:xfrm>
            <a:off x="1000125" y="845343"/>
            <a:ext cx="76541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141412"/>
                </a:solidFill>
              </a:rPr>
              <a:t>Comparison of precision,recall,f1-score of other paper</a:t>
            </a:r>
          </a:p>
        </p:txBody>
      </p:sp>
      <p:graphicFrame>
        <p:nvGraphicFramePr>
          <p:cNvPr id="5" name="Table 4">
            <a:extLst>
              <a:ext uri="{FF2B5EF4-FFF2-40B4-BE49-F238E27FC236}">
                <a16:creationId xmlns:a16="http://schemas.microsoft.com/office/drawing/2014/main" id="{C69D6F5C-4E18-2000-D21D-DDDFE01D6F3E}"/>
              </a:ext>
            </a:extLst>
          </p:cNvPr>
          <p:cNvGraphicFramePr>
            <a:graphicFrameLocks noGrp="1"/>
          </p:cNvGraphicFramePr>
          <p:nvPr>
            <p:extLst>
              <p:ext uri="{D42A27DB-BD31-4B8C-83A1-F6EECF244321}">
                <p14:modId xmlns:p14="http://schemas.microsoft.com/office/powerpoint/2010/main" val="2243450361"/>
              </p:ext>
            </p:extLst>
          </p:nvPr>
        </p:nvGraphicFramePr>
        <p:xfrm>
          <a:off x="995680" y="1616898"/>
          <a:ext cx="9026842" cy="1508672"/>
        </p:xfrm>
        <a:graphic>
          <a:graphicData uri="http://schemas.openxmlformats.org/drawingml/2006/table">
            <a:tbl>
              <a:tblPr firstRow="1" bandRow="1">
                <a:tableStyleId>{5C22544A-7EE6-4342-B048-85BDC9FD1C3A}</a:tableStyleId>
              </a:tblPr>
              <a:tblGrid>
                <a:gridCol w="2179479">
                  <a:extLst>
                    <a:ext uri="{9D8B030D-6E8A-4147-A177-3AD203B41FA5}">
                      <a16:colId xmlns:a16="http://schemas.microsoft.com/office/drawing/2014/main" val="2348546854"/>
                    </a:ext>
                  </a:extLst>
                </a:gridCol>
                <a:gridCol w="2179479">
                  <a:extLst>
                    <a:ext uri="{9D8B030D-6E8A-4147-A177-3AD203B41FA5}">
                      <a16:colId xmlns:a16="http://schemas.microsoft.com/office/drawing/2014/main" val="3035245816"/>
                    </a:ext>
                  </a:extLst>
                </a:gridCol>
                <a:gridCol w="2179479">
                  <a:extLst>
                    <a:ext uri="{9D8B030D-6E8A-4147-A177-3AD203B41FA5}">
                      <a16:colId xmlns:a16="http://schemas.microsoft.com/office/drawing/2014/main" val="1235766974"/>
                    </a:ext>
                  </a:extLst>
                </a:gridCol>
                <a:gridCol w="2158718">
                  <a:extLst>
                    <a:ext uri="{9D8B030D-6E8A-4147-A177-3AD203B41FA5}">
                      <a16:colId xmlns:a16="http://schemas.microsoft.com/office/drawing/2014/main" val="4268801639"/>
                    </a:ext>
                  </a:extLst>
                </a:gridCol>
                <a:gridCol w="329687">
                  <a:extLst>
                    <a:ext uri="{9D8B030D-6E8A-4147-A177-3AD203B41FA5}">
                      <a16:colId xmlns:a16="http://schemas.microsoft.com/office/drawing/2014/main" val="978648494"/>
                    </a:ext>
                  </a:extLst>
                </a:gridCol>
              </a:tblGrid>
              <a:tr h="377168">
                <a:tc>
                  <a:txBody>
                    <a:bodyPr/>
                    <a:lstStyle/>
                    <a:p>
                      <a:r>
                        <a:rPr lang="en-US" dirty="0">
                          <a:solidFill>
                            <a:srgbClr val="141412"/>
                          </a:solidFill>
                        </a:rPr>
                        <a:t>Papers [2]</a:t>
                      </a:r>
                    </a:p>
                  </a:txBody>
                  <a:tcPr/>
                </a:tc>
                <a:tc>
                  <a:txBody>
                    <a:bodyPr/>
                    <a:lstStyle/>
                    <a:p>
                      <a:r>
                        <a:rPr lang="en-US" dirty="0">
                          <a:solidFill>
                            <a:srgbClr val="141412"/>
                          </a:solidFill>
                        </a:rPr>
                        <a:t>  Precision </a:t>
                      </a:r>
                    </a:p>
                  </a:txBody>
                  <a:tcPr/>
                </a:tc>
                <a:tc>
                  <a:txBody>
                    <a:bodyPr/>
                    <a:lstStyle/>
                    <a:p>
                      <a:r>
                        <a:rPr lang="en-US" dirty="0">
                          <a:solidFill>
                            <a:srgbClr val="141412"/>
                          </a:solidFill>
                        </a:rPr>
                        <a:t>  Recall </a:t>
                      </a:r>
                    </a:p>
                  </a:txBody>
                  <a:tcPr/>
                </a:tc>
                <a:tc>
                  <a:txBody>
                    <a:bodyPr/>
                    <a:lstStyle/>
                    <a:p>
                      <a:r>
                        <a:rPr lang="en-US" dirty="0">
                          <a:solidFill>
                            <a:srgbClr val="141412"/>
                          </a:solidFill>
                        </a:rPr>
                        <a:t>F1-score</a:t>
                      </a:r>
                    </a:p>
                  </a:txBody>
                  <a:tcPr/>
                </a:tc>
                <a:tc>
                  <a:txBody>
                    <a:bodyPr/>
                    <a:lstStyle/>
                    <a:p>
                      <a:endParaRPr lang="en-US"/>
                    </a:p>
                  </a:txBody>
                  <a:tcPr/>
                </a:tc>
                <a:extLst>
                  <a:ext uri="{0D108BD9-81ED-4DB2-BD59-A6C34878D82A}">
                    <a16:rowId xmlns:a16="http://schemas.microsoft.com/office/drawing/2014/main" val="3246332498"/>
                  </a:ext>
                </a:extLst>
              </a:tr>
              <a:tr h="377168">
                <a:tc>
                  <a:txBody>
                    <a:bodyPr/>
                    <a:lstStyle/>
                    <a:p>
                      <a:r>
                        <a:rPr lang="en-US" dirty="0"/>
                        <a:t>  Early Blight</a:t>
                      </a:r>
                      <a:endParaRPr lang="en-US" dirty="0" err="1"/>
                    </a:p>
                  </a:txBody>
                  <a:tcPr/>
                </a:tc>
                <a:tc>
                  <a:txBody>
                    <a:bodyPr/>
                    <a:lstStyle/>
                    <a:p>
                      <a:r>
                        <a:rPr lang="en-US" dirty="0"/>
                        <a:t>   0.57</a:t>
                      </a:r>
                    </a:p>
                  </a:txBody>
                  <a:tcPr/>
                </a:tc>
                <a:tc>
                  <a:txBody>
                    <a:bodyPr/>
                    <a:lstStyle/>
                    <a:p>
                      <a:r>
                        <a:rPr lang="en-US" dirty="0"/>
                        <a:t>  0.19</a:t>
                      </a:r>
                    </a:p>
                  </a:txBody>
                  <a:tcPr/>
                </a:tc>
                <a:tc>
                  <a:txBody>
                    <a:bodyPr/>
                    <a:lstStyle/>
                    <a:p>
                      <a:r>
                        <a:rPr lang="en-US" dirty="0"/>
                        <a:t> 0.28</a:t>
                      </a:r>
                    </a:p>
                  </a:txBody>
                  <a:tcPr/>
                </a:tc>
                <a:tc>
                  <a:txBody>
                    <a:bodyPr/>
                    <a:lstStyle/>
                    <a:p>
                      <a:endParaRPr lang="en-US"/>
                    </a:p>
                  </a:txBody>
                  <a:tcPr/>
                </a:tc>
                <a:extLst>
                  <a:ext uri="{0D108BD9-81ED-4DB2-BD59-A6C34878D82A}">
                    <a16:rowId xmlns:a16="http://schemas.microsoft.com/office/drawing/2014/main" val="2462931087"/>
                  </a:ext>
                </a:extLst>
              </a:tr>
              <a:tr h="377168">
                <a:tc>
                  <a:txBody>
                    <a:bodyPr/>
                    <a:lstStyle/>
                    <a:p>
                      <a:r>
                        <a:rPr lang="en-US" dirty="0"/>
                        <a:t>  Late Blight</a:t>
                      </a:r>
                      <a:endParaRPr lang="en-US" dirty="0" err="1"/>
                    </a:p>
                  </a:txBody>
                  <a:tcPr/>
                </a:tc>
                <a:tc>
                  <a:txBody>
                    <a:bodyPr/>
                    <a:lstStyle/>
                    <a:p>
                      <a:r>
                        <a:rPr lang="en-US" dirty="0"/>
                        <a:t>   0.20</a:t>
                      </a:r>
                    </a:p>
                  </a:txBody>
                  <a:tcPr/>
                </a:tc>
                <a:tc>
                  <a:txBody>
                    <a:bodyPr/>
                    <a:lstStyle/>
                    <a:p>
                      <a:r>
                        <a:rPr lang="en-US" dirty="0"/>
                        <a:t>  0.01</a:t>
                      </a:r>
                    </a:p>
                  </a:txBody>
                  <a:tcPr/>
                </a:tc>
                <a:tc>
                  <a:txBody>
                    <a:bodyPr/>
                    <a:lstStyle/>
                    <a:p>
                      <a:r>
                        <a:rPr lang="en-US" dirty="0"/>
                        <a:t> 0.02</a:t>
                      </a:r>
                    </a:p>
                  </a:txBody>
                  <a:tcPr/>
                </a:tc>
                <a:tc>
                  <a:txBody>
                    <a:bodyPr/>
                    <a:lstStyle/>
                    <a:p>
                      <a:endParaRPr lang="en-US"/>
                    </a:p>
                  </a:txBody>
                  <a:tcPr/>
                </a:tc>
                <a:extLst>
                  <a:ext uri="{0D108BD9-81ED-4DB2-BD59-A6C34878D82A}">
                    <a16:rowId xmlns:a16="http://schemas.microsoft.com/office/drawing/2014/main" val="3994648583"/>
                  </a:ext>
                </a:extLst>
              </a:tr>
              <a:tr h="377168">
                <a:tc>
                  <a:txBody>
                    <a:bodyPr/>
                    <a:lstStyle/>
                    <a:p>
                      <a:r>
                        <a:rPr lang="en-US" dirty="0"/>
                        <a:t>  Healthy Leaf</a:t>
                      </a:r>
                    </a:p>
                  </a:txBody>
                  <a:tcPr/>
                </a:tc>
                <a:tc>
                  <a:txBody>
                    <a:bodyPr/>
                    <a:lstStyle/>
                    <a:p>
                      <a:r>
                        <a:rPr lang="en-US" dirty="0"/>
                        <a:t>   0.58</a:t>
                      </a:r>
                    </a:p>
                  </a:txBody>
                  <a:tcPr/>
                </a:tc>
                <a:tc>
                  <a:txBody>
                    <a:bodyPr/>
                    <a:lstStyle/>
                    <a:p>
                      <a:r>
                        <a:rPr lang="en-US" dirty="0"/>
                        <a:t>   0.59</a:t>
                      </a:r>
                    </a:p>
                  </a:txBody>
                  <a:tcPr/>
                </a:tc>
                <a:tc>
                  <a:txBody>
                    <a:bodyPr/>
                    <a:lstStyle/>
                    <a:p>
                      <a:r>
                        <a:rPr lang="en-US" dirty="0"/>
                        <a:t> 0.57</a:t>
                      </a:r>
                    </a:p>
                  </a:txBody>
                  <a:tcPr/>
                </a:tc>
                <a:tc>
                  <a:txBody>
                    <a:bodyPr/>
                    <a:lstStyle/>
                    <a:p>
                      <a:endParaRPr lang="en-US"/>
                    </a:p>
                  </a:txBody>
                  <a:tcPr/>
                </a:tc>
                <a:extLst>
                  <a:ext uri="{0D108BD9-81ED-4DB2-BD59-A6C34878D82A}">
                    <a16:rowId xmlns:a16="http://schemas.microsoft.com/office/drawing/2014/main" val="3564993763"/>
                  </a:ext>
                </a:extLst>
              </a:tr>
            </a:tbl>
          </a:graphicData>
        </a:graphic>
      </p:graphicFrame>
      <p:sp>
        <p:nvSpPr>
          <p:cNvPr id="6" name="TextBox 5">
            <a:extLst>
              <a:ext uri="{FF2B5EF4-FFF2-40B4-BE49-F238E27FC236}">
                <a16:creationId xmlns:a16="http://schemas.microsoft.com/office/drawing/2014/main" id="{6271E97A-8CE7-0048-A670-07BDFCA55584}"/>
              </a:ext>
            </a:extLst>
          </p:cNvPr>
          <p:cNvSpPr txBox="1"/>
          <p:nvPr/>
        </p:nvSpPr>
        <p:spPr>
          <a:xfrm>
            <a:off x="1178718" y="3750468"/>
            <a:ext cx="51077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141412"/>
                </a:solidFill>
              </a:rPr>
              <a:t>Our Models</a:t>
            </a:r>
          </a:p>
        </p:txBody>
      </p:sp>
      <p:graphicFrame>
        <p:nvGraphicFramePr>
          <p:cNvPr id="7" name="Table 6">
            <a:extLst>
              <a:ext uri="{FF2B5EF4-FFF2-40B4-BE49-F238E27FC236}">
                <a16:creationId xmlns:a16="http://schemas.microsoft.com/office/drawing/2014/main" id="{C27FBC57-0A8C-3620-FCBB-7D21175FBD34}"/>
              </a:ext>
            </a:extLst>
          </p:cNvPr>
          <p:cNvGraphicFramePr>
            <a:graphicFrameLocks noGrp="1"/>
          </p:cNvGraphicFramePr>
          <p:nvPr>
            <p:extLst>
              <p:ext uri="{D42A27DB-BD31-4B8C-83A1-F6EECF244321}">
                <p14:modId xmlns:p14="http://schemas.microsoft.com/office/powerpoint/2010/main" val="3548052907"/>
              </p:ext>
            </p:extLst>
          </p:nvPr>
        </p:nvGraphicFramePr>
        <p:xfrm>
          <a:off x="995680" y="4201072"/>
          <a:ext cx="8966368" cy="1483360"/>
        </p:xfrm>
        <a:graphic>
          <a:graphicData uri="http://schemas.openxmlformats.org/drawingml/2006/table">
            <a:tbl>
              <a:tblPr firstRow="1" bandRow="1">
                <a:tableStyleId>{5C22544A-7EE6-4342-B048-85BDC9FD1C3A}</a:tableStyleId>
              </a:tblPr>
              <a:tblGrid>
                <a:gridCol w="2241592">
                  <a:extLst>
                    <a:ext uri="{9D8B030D-6E8A-4147-A177-3AD203B41FA5}">
                      <a16:colId xmlns:a16="http://schemas.microsoft.com/office/drawing/2014/main" val="1947916766"/>
                    </a:ext>
                  </a:extLst>
                </a:gridCol>
                <a:gridCol w="2241592">
                  <a:extLst>
                    <a:ext uri="{9D8B030D-6E8A-4147-A177-3AD203B41FA5}">
                      <a16:colId xmlns:a16="http://schemas.microsoft.com/office/drawing/2014/main" val="3157247244"/>
                    </a:ext>
                  </a:extLst>
                </a:gridCol>
                <a:gridCol w="2241592">
                  <a:extLst>
                    <a:ext uri="{9D8B030D-6E8A-4147-A177-3AD203B41FA5}">
                      <a16:colId xmlns:a16="http://schemas.microsoft.com/office/drawing/2014/main" val="94964540"/>
                    </a:ext>
                  </a:extLst>
                </a:gridCol>
                <a:gridCol w="2241592">
                  <a:extLst>
                    <a:ext uri="{9D8B030D-6E8A-4147-A177-3AD203B41FA5}">
                      <a16:colId xmlns:a16="http://schemas.microsoft.com/office/drawing/2014/main" val="4009870812"/>
                    </a:ext>
                  </a:extLst>
                </a:gridCol>
              </a:tblGrid>
              <a:tr h="370840">
                <a:tc>
                  <a:txBody>
                    <a:bodyPr/>
                    <a:lstStyle/>
                    <a:p>
                      <a:r>
                        <a:rPr lang="en-US" dirty="0"/>
                        <a:t> </a:t>
                      </a:r>
                      <a:endParaRPr lang="en-US"/>
                    </a:p>
                  </a:txBody>
                  <a:tcPr/>
                </a:tc>
                <a:tc>
                  <a:txBody>
                    <a:bodyPr/>
                    <a:lstStyle/>
                    <a:p>
                      <a:r>
                        <a:rPr lang="en-US" dirty="0">
                          <a:solidFill>
                            <a:srgbClr val="141412"/>
                          </a:solidFill>
                        </a:rPr>
                        <a:t> Precision </a:t>
                      </a:r>
                    </a:p>
                  </a:txBody>
                  <a:tcPr/>
                </a:tc>
                <a:tc>
                  <a:txBody>
                    <a:bodyPr/>
                    <a:lstStyle/>
                    <a:p>
                      <a:r>
                        <a:rPr lang="en-US" dirty="0">
                          <a:solidFill>
                            <a:srgbClr val="141412"/>
                          </a:solidFill>
                        </a:rPr>
                        <a:t> Recall</a:t>
                      </a:r>
                    </a:p>
                  </a:txBody>
                  <a:tcPr/>
                </a:tc>
                <a:tc>
                  <a:txBody>
                    <a:bodyPr/>
                    <a:lstStyle/>
                    <a:p>
                      <a:r>
                        <a:rPr lang="en-US" dirty="0">
                          <a:solidFill>
                            <a:srgbClr val="141412"/>
                          </a:solidFill>
                        </a:rPr>
                        <a:t> F1-score</a:t>
                      </a:r>
                    </a:p>
                  </a:txBody>
                  <a:tcPr/>
                </a:tc>
                <a:extLst>
                  <a:ext uri="{0D108BD9-81ED-4DB2-BD59-A6C34878D82A}">
                    <a16:rowId xmlns:a16="http://schemas.microsoft.com/office/drawing/2014/main" val="3604122479"/>
                  </a:ext>
                </a:extLst>
              </a:tr>
              <a:tr h="370840">
                <a:tc>
                  <a:txBody>
                    <a:bodyPr/>
                    <a:lstStyle/>
                    <a:p>
                      <a:r>
                        <a:rPr lang="en-US" dirty="0"/>
                        <a:t> </a:t>
                      </a:r>
                      <a:r>
                        <a:rPr lang="en-US" sz="1800" b="0" i="0" u="none" strike="noStrike" noProof="0" dirty="0">
                          <a:solidFill>
                            <a:srgbClr val="000000"/>
                          </a:solidFill>
                          <a:latin typeface="Tw Cen MT"/>
                        </a:rPr>
                        <a:t>Early Blight</a:t>
                      </a:r>
                      <a:endParaRPr lang="en-US" dirty="0"/>
                    </a:p>
                  </a:txBody>
                  <a:tcPr/>
                </a:tc>
                <a:tc>
                  <a:txBody>
                    <a:bodyPr/>
                    <a:lstStyle/>
                    <a:p>
                      <a:r>
                        <a:rPr lang="en-US" dirty="0"/>
                        <a:t> 0.56</a:t>
                      </a:r>
                    </a:p>
                  </a:txBody>
                  <a:tcPr/>
                </a:tc>
                <a:tc>
                  <a:txBody>
                    <a:bodyPr/>
                    <a:lstStyle/>
                    <a:p>
                      <a:r>
                        <a:rPr lang="en-US" dirty="0"/>
                        <a:t>  0.56</a:t>
                      </a:r>
                    </a:p>
                  </a:txBody>
                  <a:tcPr/>
                </a:tc>
                <a:tc>
                  <a:txBody>
                    <a:bodyPr/>
                    <a:lstStyle/>
                    <a:p>
                      <a:r>
                        <a:rPr lang="en-US"/>
                        <a:t> 0.56</a:t>
                      </a:r>
                    </a:p>
                  </a:txBody>
                  <a:tcPr/>
                </a:tc>
                <a:extLst>
                  <a:ext uri="{0D108BD9-81ED-4DB2-BD59-A6C34878D82A}">
                    <a16:rowId xmlns:a16="http://schemas.microsoft.com/office/drawing/2014/main" val="2607054984"/>
                  </a:ext>
                </a:extLst>
              </a:tr>
              <a:tr h="370840">
                <a:tc>
                  <a:txBody>
                    <a:bodyPr/>
                    <a:lstStyle/>
                    <a:p>
                      <a:r>
                        <a:rPr lang="en-US" dirty="0"/>
                        <a:t> </a:t>
                      </a:r>
                      <a:r>
                        <a:rPr lang="en-US" sz="1800" b="0" i="0" u="none" strike="noStrike" noProof="0" dirty="0">
                          <a:solidFill>
                            <a:srgbClr val="000000"/>
                          </a:solidFill>
                          <a:latin typeface="Tw Cen MT"/>
                        </a:rPr>
                        <a:t>Late Blight</a:t>
                      </a:r>
                      <a:endParaRPr lang="en-US" dirty="0"/>
                    </a:p>
                  </a:txBody>
                  <a:tcPr/>
                </a:tc>
                <a:tc>
                  <a:txBody>
                    <a:bodyPr/>
                    <a:lstStyle/>
                    <a:p>
                      <a:r>
                        <a:rPr lang="en-US" dirty="0"/>
                        <a:t> 0.65</a:t>
                      </a:r>
                    </a:p>
                  </a:txBody>
                  <a:tcPr/>
                </a:tc>
                <a:tc>
                  <a:txBody>
                    <a:bodyPr/>
                    <a:lstStyle/>
                    <a:p>
                      <a:r>
                        <a:rPr lang="en-US" dirty="0"/>
                        <a:t>  0.66</a:t>
                      </a:r>
                    </a:p>
                  </a:txBody>
                  <a:tcPr/>
                </a:tc>
                <a:tc>
                  <a:txBody>
                    <a:bodyPr/>
                    <a:lstStyle/>
                    <a:p>
                      <a:r>
                        <a:rPr lang="en-US" dirty="0"/>
                        <a:t> 0.65</a:t>
                      </a:r>
                    </a:p>
                  </a:txBody>
                  <a:tcPr/>
                </a:tc>
                <a:extLst>
                  <a:ext uri="{0D108BD9-81ED-4DB2-BD59-A6C34878D82A}">
                    <a16:rowId xmlns:a16="http://schemas.microsoft.com/office/drawing/2014/main" val="1112180242"/>
                  </a:ext>
                </a:extLst>
              </a:tr>
              <a:tr h="370840">
                <a:tc>
                  <a:txBody>
                    <a:bodyPr/>
                    <a:lstStyle/>
                    <a:p>
                      <a:pPr lvl="0">
                        <a:buNone/>
                      </a:pPr>
                      <a:r>
                        <a:rPr lang="en-US" sz="1800" b="0" i="0" u="none" strike="noStrike" noProof="0" dirty="0">
                          <a:solidFill>
                            <a:srgbClr val="000000"/>
                          </a:solidFill>
                          <a:latin typeface="Tw Cen MT"/>
                        </a:rPr>
                        <a:t>  Healthy Leaf</a:t>
                      </a:r>
                      <a:endParaRPr lang="en-US" dirty="0"/>
                    </a:p>
                  </a:txBody>
                  <a:tcPr/>
                </a:tc>
                <a:tc>
                  <a:txBody>
                    <a:bodyPr/>
                    <a:lstStyle/>
                    <a:p>
                      <a:r>
                        <a:rPr lang="en-US" dirty="0"/>
                        <a:t> 0.41</a:t>
                      </a:r>
                    </a:p>
                  </a:txBody>
                  <a:tcPr/>
                </a:tc>
                <a:tc>
                  <a:txBody>
                    <a:bodyPr/>
                    <a:lstStyle/>
                    <a:p>
                      <a:r>
                        <a:rPr lang="en-US" dirty="0"/>
                        <a:t>  0.39</a:t>
                      </a:r>
                    </a:p>
                  </a:txBody>
                  <a:tcPr/>
                </a:tc>
                <a:tc>
                  <a:txBody>
                    <a:bodyPr/>
                    <a:lstStyle/>
                    <a:p>
                      <a:r>
                        <a:rPr lang="en-US" dirty="0"/>
                        <a:t> 0.40</a:t>
                      </a:r>
                    </a:p>
                  </a:txBody>
                  <a:tcPr/>
                </a:tc>
                <a:extLst>
                  <a:ext uri="{0D108BD9-81ED-4DB2-BD59-A6C34878D82A}">
                    <a16:rowId xmlns:a16="http://schemas.microsoft.com/office/drawing/2014/main" val="2512396544"/>
                  </a:ext>
                </a:extLst>
              </a:tr>
            </a:tbl>
          </a:graphicData>
        </a:graphic>
      </p:graphicFrame>
    </p:spTree>
    <p:extLst>
      <p:ext uri="{BB962C8B-B14F-4D97-AF65-F5344CB8AC3E}">
        <p14:creationId xmlns:p14="http://schemas.microsoft.com/office/powerpoint/2010/main" val="3926850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F05C-CD1E-4D6D-AAFF-2A5E29E587AF}"/>
              </a:ext>
            </a:extLst>
          </p:cNvPr>
          <p:cNvSpPr>
            <a:spLocks noGrp="1"/>
          </p:cNvSpPr>
          <p:nvPr>
            <p:ph type="title"/>
          </p:nvPr>
        </p:nvSpPr>
        <p:spPr/>
        <p:txBody>
          <a:bodyPr/>
          <a:lstStyle/>
          <a:p>
            <a:r>
              <a:rPr lang="en-US" cap="none" dirty="0">
                <a:solidFill>
                  <a:schemeClr val="bg1"/>
                </a:solidFill>
              </a:rPr>
              <a:t>                         </a:t>
            </a:r>
            <a:r>
              <a:rPr lang="en-US" sz="4000" b="1" cap="none" dirty="0">
                <a:solidFill>
                  <a:schemeClr val="bg1"/>
                </a:solidFill>
                <a:latin typeface="+mn-lt"/>
              </a:rPr>
              <a:t>Conclusion</a:t>
            </a:r>
            <a:r>
              <a:rPr lang="en-US" u="sng" cap="none" dirty="0">
                <a:solidFill>
                  <a:schemeClr val="bg1"/>
                </a:solidFill>
              </a:rPr>
              <a:t> </a:t>
            </a:r>
            <a:br>
              <a:rPr lang="en-US" u="sng" dirty="0">
                <a:solidFill>
                  <a:schemeClr val="bg1"/>
                </a:solidFill>
              </a:rPr>
            </a:br>
            <a:endParaRPr lang="en-US" u="sng" dirty="0"/>
          </a:p>
        </p:txBody>
      </p:sp>
      <p:sp>
        <p:nvSpPr>
          <p:cNvPr id="3" name="Content Placeholder 2">
            <a:extLst>
              <a:ext uri="{FF2B5EF4-FFF2-40B4-BE49-F238E27FC236}">
                <a16:creationId xmlns:a16="http://schemas.microsoft.com/office/drawing/2014/main" id="{31FB025A-3731-4B56-B8E7-03F0F96B5018}"/>
              </a:ext>
            </a:extLst>
          </p:cNvPr>
          <p:cNvSpPr>
            <a:spLocks noGrp="1"/>
          </p:cNvSpPr>
          <p:nvPr>
            <p:ph idx="1"/>
          </p:nvPr>
        </p:nvSpPr>
        <p:spPr>
          <a:xfrm>
            <a:off x="1063625" y="1560374"/>
            <a:ext cx="9905999" cy="3541714"/>
          </a:xfrm>
        </p:spPr>
        <p:txBody>
          <a:bodyPr/>
          <a:lstStyle/>
          <a:p>
            <a:pPr marL="0" indent="0" algn="just">
              <a:buNone/>
            </a:pPr>
            <a:r>
              <a:rPr lang="en-US" sz="1800" dirty="0">
                <a:solidFill>
                  <a:srgbClr val="000000"/>
                </a:solidFill>
                <a:effectLst/>
                <a:latin typeface="Times New Roman" panose="02020603050405020304" pitchFamily="18" charset="0"/>
                <a:ea typeface="Times New Roman" panose="02020603050405020304" pitchFamily="18" charset="0"/>
              </a:rPr>
              <a:t>This thesis explored the application of advanced deep learning architectures - CNN, VGG19, EfficientNetB0, and ResNet50 to classify potato leaf diseases, focusing on early blight, late blight, and healthy leaves. Among these models</a:t>
            </a:r>
            <a:r>
              <a:rPr lang="en-US" sz="1800"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EfficientNetB0 emerged as the best-performing, achieving the highest accuracy making it the most reliable model for disease detection in this study. A significant challenge in the study was the class imbalance, particularly the small number of healthy leaf samples, which impacted the model's ability to generalize well to this class. Although data augmentation helped mitigate this issue, increasing the number of healthy samples and using more sophisticated augmentation techniques would likely improve the model's performance. Overall, this research demonstrates that deep learning models, especially </a:t>
            </a:r>
            <a:r>
              <a:rPr lang="en-US" sz="1800" dirty="0">
                <a:solidFill>
                  <a:srgbClr val="000000"/>
                </a:solidFill>
                <a:latin typeface="Times New Roman" panose="02020603050405020304" pitchFamily="18" charset="0"/>
                <a:ea typeface="Times New Roman" panose="02020603050405020304" pitchFamily="18" charset="0"/>
              </a:rPr>
              <a:t>EfficientNetB0</a:t>
            </a:r>
            <a:r>
              <a:rPr lang="en-US" sz="1800" dirty="0">
                <a:solidFill>
                  <a:srgbClr val="000000"/>
                </a:solidFill>
                <a:effectLst/>
                <a:latin typeface="Times New Roman" panose="02020603050405020304" pitchFamily="18" charset="0"/>
                <a:ea typeface="Times New Roman" panose="02020603050405020304" pitchFamily="18" charset="0"/>
              </a:rPr>
              <a:t> is highly effective tools for automatic potato leaf disease detection</a:t>
            </a:r>
            <a:r>
              <a:rPr lang="en-US" sz="1800" dirty="0">
                <a:solidFill>
                  <a:srgbClr val="000000"/>
                </a:solidFill>
                <a:latin typeface="Times New Roman" panose="02020603050405020304" pitchFamily="18" charset="0"/>
                <a:ea typeface="Times New Roman" panose="02020603050405020304" pitchFamily="18" charset="0"/>
              </a:rPr>
              <a:t>.</a:t>
            </a:r>
            <a:endParaRPr lang="en-US" dirty="0"/>
          </a:p>
        </p:txBody>
      </p:sp>
      <p:sp>
        <p:nvSpPr>
          <p:cNvPr id="4" name="Slide Number Placeholder 3">
            <a:extLst>
              <a:ext uri="{FF2B5EF4-FFF2-40B4-BE49-F238E27FC236}">
                <a16:creationId xmlns:a16="http://schemas.microsoft.com/office/drawing/2014/main" id="{4EB6D08D-5DF0-4788-8262-59167EB878C4}"/>
              </a:ext>
            </a:extLst>
          </p:cNvPr>
          <p:cNvSpPr>
            <a:spLocks noGrp="1"/>
          </p:cNvSpPr>
          <p:nvPr>
            <p:ph type="sldNum" sz="quarter" idx="12"/>
          </p:nvPr>
        </p:nvSpPr>
        <p:spPr/>
        <p:txBody>
          <a:bodyPr/>
          <a:lstStyle/>
          <a:p>
            <a:fld id="{6D22F896-40B5-4ADD-8801-0D06FADFA095}" type="slidenum">
              <a:rPr lang="en-US" sz="1600" smtClean="0">
                <a:solidFill>
                  <a:schemeClr val="bg1"/>
                </a:solidFill>
                <a:latin typeface="Times New Roman" panose="02020603050405020304" pitchFamily="18" charset="0"/>
                <a:cs typeface="Times New Roman" panose="02020603050405020304" pitchFamily="18" charset="0"/>
              </a:rPr>
              <a:t>26</a:t>
            </a:fld>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145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E734-2099-427E-856E-5428F1A3AC04}"/>
              </a:ext>
            </a:extLst>
          </p:cNvPr>
          <p:cNvSpPr>
            <a:spLocks noGrp="1"/>
          </p:cNvSpPr>
          <p:nvPr>
            <p:ph type="title"/>
          </p:nvPr>
        </p:nvSpPr>
        <p:spPr/>
        <p:txBody>
          <a:bodyPr/>
          <a:lstStyle/>
          <a:p>
            <a:r>
              <a:rPr lang="en-US" cap="none" dirty="0">
                <a:solidFill>
                  <a:schemeClr val="bg1"/>
                </a:solidFill>
              </a:rPr>
              <a:t>                       </a:t>
            </a:r>
            <a:r>
              <a:rPr lang="en-US" sz="4000" b="1" cap="none" dirty="0">
                <a:solidFill>
                  <a:schemeClr val="bg1"/>
                </a:solidFill>
                <a:latin typeface="+mn-lt"/>
              </a:rPr>
              <a:t>Future Works</a:t>
            </a:r>
            <a:endParaRPr lang="en-US" sz="4000" b="1" cap="none" dirty="0">
              <a:latin typeface="+mn-lt"/>
            </a:endParaRPr>
          </a:p>
        </p:txBody>
      </p:sp>
      <p:sp>
        <p:nvSpPr>
          <p:cNvPr id="3" name="Content Placeholder 2">
            <a:extLst>
              <a:ext uri="{FF2B5EF4-FFF2-40B4-BE49-F238E27FC236}">
                <a16:creationId xmlns:a16="http://schemas.microsoft.com/office/drawing/2014/main" id="{1BE0F850-168B-4CD8-854F-A9FB09E0FBD4}"/>
              </a:ext>
            </a:extLst>
          </p:cNvPr>
          <p:cNvSpPr>
            <a:spLocks noGrp="1"/>
          </p:cNvSpPr>
          <p:nvPr>
            <p:ph idx="1"/>
          </p:nvPr>
        </p:nvSpPr>
        <p:spPr/>
        <p:txBody>
          <a:bodyPr>
            <a:normAutofit fontScale="92500" lnSpcReduction="20000"/>
          </a:bodyPr>
          <a:lstStyle/>
          <a:p>
            <a:pPr algn="just"/>
            <a:r>
              <a:rPr lang="en-US" dirty="0">
                <a:solidFill>
                  <a:schemeClr val="bg1"/>
                </a:solidFill>
                <a:latin typeface="Times New Roman" panose="02020603050405020304" pitchFamily="18" charset="0"/>
                <a:cs typeface="Times New Roman" panose="02020603050405020304" pitchFamily="18" charset="0"/>
              </a:rPr>
              <a:t>In future work, we plan to extend our study to explore the use of larger and more diverse datasets </a:t>
            </a:r>
            <a:r>
              <a:rPr lang="en-US" dirty="0">
                <a:solidFill>
                  <a:srgbClr val="000000"/>
                </a:solidFill>
                <a:effectLst/>
                <a:latin typeface="Times New Roman" panose="02020603050405020304" pitchFamily="18" charset="0"/>
                <a:ea typeface="Times New Roman" panose="02020603050405020304" pitchFamily="18" charset="0"/>
              </a:rPr>
              <a:t>under various environmental conditions </a:t>
            </a:r>
            <a:r>
              <a:rPr lang="en-US" dirty="0">
                <a:solidFill>
                  <a:schemeClr val="bg1"/>
                </a:solidFill>
                <a:latin typeface="Times New Roman" panose="02020603050405020304" pitchFamily="18" charset="0"/>
                <a:cs typeface="Times New Roman" panose="02020603050405020304" pitchFamily="18" charset="0"/>
              </a:rPr>
              <a:t> to improve the performance and robustness of our models. </a:t>
            </a:r>
          </a:p>
          <a:p>
            <a:pPr algn="just"/>
            <a:r>
              <a:rPr lang="en-US" dirty="0">
                <a:solidFill>
                  <a:schemeClr val="bg1"/>
                </a:solidFill>
                <a:latin typeface="Times New Roman" panose="02020603050405020304" pitchFamily="18" charset="0"/>
                <a:cs typeface="Times New Roman" panose="02020603050405020304" pitchFamily="18" charset="0"/>
              </a:rPr>
              <a:t>Additionally, we </a:t>
            </a:r>
            <a:r>
              <a:rPr lang="en-US" dirty="0">
                <a:solidFill>
                  <a:srgbClr val="000000"/>
                </a:solidFill>
                <a:effectLst/>
                <a:latin typeface="Times New Roman" panose="02020603050405020304" pitchFamily="18" charset="0"/>
                <a:ea typeface="Times New Roman" panose="02020603050405020304" pitchFamily="18" charset="0"/>
              </a:rPr>
              <a:t>explore hybrid models that combine the strengths of different architectures. For instance, integrating features from VGG19 with EfficientNetB0 could potentially yield a model that balances accuracy with computational efficiency. </a:t>
            </a:r>
          </a:p>
          <a:p>
            <a:pPr algn="just"/>
            <a:r>
              <a:rPr lang="en-US" dirty="0">
                <a:solidFill>
                  <a:srgbClr val="000000"/>
                </a:solidFill>
                <a:effectLst/>
                <a:latin typeface="Times New Roman" panose="02020603050405020304" pitchFamily="18" charset="0"/>
                <a:ea typeface="Times New Roman" panose="02020603050405020304" pitchFamily="18" charset="0"/>
              </a:rPr>
              <a:t>we also try to find out macro  elements for which this diseases are affected by the potato leaf.</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813B6A0-8A51-4C19-8D6A-ECC125C92230}"/>
              </a:ext>
            </a:extLst>
          </p:cNvPr>
          <p:cNvSpPr>
            <a:spLocks noGrp="1"/>
          </p:cNvSpPr>
          <p:nvPr>
            <p:ph type="sldNum" sz="quarter" idx="12"/>
          </p:nvPr>
        </p:nvSpPr>
        <p:spPr/>
        <p:txBody>
          <a:bodyPr/>
          <a:lstStyle/>
          <a:p>
            <a:fld id="{6D22F896-40B5-4ADD-8801-0D06FADFA095}" type="slidenum">
              <a:rPr lang="en-US" sz="1600" smtClean="0">
                <a:solidFill>
                  <a:schemeClr val="bg1"/>
                </a:solidFill>
                <a:latin typeface="Times New Roman" panose="02020603050405020304" pitchFamily="18" charset="0"/>
                <a:cs typeface="Times New Roman" panose="02020603050405020304" pitchFamily="18" charset="0"/>
              </a:rPr>
              <a:t>27</a:t>
            </a:fld>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54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ACB2A2-B91D-4329-8630-142F15150A65}"/>
              </a:ext>
            </a:extLst>
          </p:cNvPr>
          <p:cNvSpPr>
            <a:spLocks noGrp="1"/>
          </p:cNvSpPr>
          <p:nvPr>
            <p:ph type="title"/>
          </p:nvPr>
        </p:nvSpPr>
        <p:spPr>
          <a:xfrm>
            <a:off x="1141413" y="618518"/>
            <a:ext cx="9905998" cy="5264756"/>
          </a:xfrm>
        </p:spPr>
        <p:txBody>
          <a:bodyPr>
            <a:normAutofit/>
          </a:bodyPr>
          <a:lstStyle/>
          <a:p>
            <a:r>
              <a:rPr lang="en-US" sz="6000" b="1" dirty="0">
                <a:latin typeface="Comic Sans MS" panose="030F0702030302020204" pitchFamily="66" charset="0"/>
              </a:rPr>
              <a:t>      </a:t>
            </a:r>
            <a:r>
              <a:rPr lang="en-US" sz="6000" b="1" dirty="0">
                <a:solidFill>
                  <a:schemeClr val="bg1"/>
                </a:solidFill>
                <a:latin typeface="Comic Sans MS" panose="030F0702030302020204" pitchFamily="66" charset="0"/>
              </a:rPr>
              <a:t>Thank You</a:t>
            </a:r>
          </a:p>
        </p:txBody>
      </p:sp>
      <p:sp>
        <p:nvSpPr>
          <p:cNvPr id="4" name="Slide Number Placeholder 3">
            <a:extLst>
              <a:ext uri="{FF2B5EF4-FFF2-40B4-BE49-F238E27FC236}">
                <a16:creationId xmlns:a16="http://schemas.microsoft.com/office/drawing/2014/main" id="{015E86E8-8D9F-4EE0-93B9-1AEB48BF14A4}"/>
              </a:ext>
            </a:extLst>
          </p:cNvPr>
          <p:cNvSpPr>
            <a:spLocks noGrp="1"/>
          </p:cNvSpPr>
          <p:nvPr>
            <p:ph type="sldNum" sz="quarter" idx="12"/>
          </p:nvPr>
        </p:nvSpPr>
        <p:spPr/>
        <p:txBody>
          <a:bodyPr/>
          <a:lstStyle/>
          <a:p>
            <a:fld id="{6D22F896-40B5-4ADD-8801-0D06FADFA095}" type="slidenum">
              <a:rPr lang="en-US" sz="1600" smtClean="0">
                <a:solidFill>
                  <a:schemeClr val="bg1"/>
                </a:solidFill>
                <a:latin typeface="Times New Roman" panose="02020603050405020304" pitchFamily="18" charset="0"/>
                <a:cs typeface="Times New Roman" panose="02020603050405020304" pitchFamily="18" charset="0"/>
              </a:rPr>
              <a:t>28</a:t>
            </a:fld>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37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C44BE87-41E2-4766-BFB0-49AB26833AEE}"/>
              </a:ext>
            </a:extLst>
          </p:cNvPr>
          <p:cNvSpPr>
            <a:spLocks noGrp="1"/>
          </p:cNvSpPr>
          <p:nvPr>
            <p:ph type="title"/>
          </p:nvPr>
        </p:nvSpPr>
        <p:spPr>
          <a:xfrm>
            <a:off x="1633337" y="464189"/>
            <a:ext cx="4459286" cy="822672"/>
          </a:xfrm>
        </p:spPr>
        <p:txBody>
          <a:bodyPr>
            <a:normAutofit/>
          </a:bodyPr>
          <a:lstStyle/>
          <a:p>
            <a:r>
              <a:rPr lang="en-US" sz="3200" b="1" cap="none" dirty="0">
                <a:latin typeface="Times New Roman"/>
                <a:cs typeface="Times New Roman"/>
              </a:rPr>
              <a:t> </a:t>
            </a:r>
            <a:r>
              <a:rPr lang="en-US" b="1" cap="none" dirty="0">
                <a:solidFill>
                  <a:srgbClr val="141412"/>
                </a:solidFill>
                <a:latin typeface="Times New Roman"/>
                <a:cs typeface="Times New Roman"/>
              </a:rPr>
              <a:t> </a:t>
            </a:r>
            <a:r>
              <a:rPr lang="en-US" b="1" cap="none" dirty="0">
                <a:solidFill>
                  <a:srgbClr val="141412"/>
                </a:solidFill>
                <a:latin typeface="+mn-lt"/>
                <a:cs typeface="Times New Roman"/>
              </a:rPr>
              <a:t>Introduction</a:t>
            </a:r>
          </a:p>
        </p:txBody>
      </p:sp>
      <p:sp>
        <p:nvSpPr>
          <p:cNvPr id="13" name="Content Placeholder 12">
            <a:extLst>
              <a:ext uri="{FF2B5EF4-FFF2-40B4-BE49-F238E27FC236}">
                <a16:creationId xmlns:a16="http://schemas.microsoft.com/office/drawing/2014/main" id="{B4F48F68-E275-4018-8A84-C3689D9EEBE6}"/>
              </a:ext>
            </a:extLst>
          </p:cNvPr>
          <p:cNvSpPr>
            <a:spLocks noGrp="1"/>
          </p:cNvSpPr>
          <p:nvPr>
            <p:ph idx="1"/>
          </p:nvPr>
        </p:nvSpPr>
        <p:spPr>
          <a:xfrm>
            <a:off x="504805" y="1439260"/>
            <a:ext cx="5221286" cy="4900665"/>
          </a:xfrm>
        </p:spPr>
        <p:txBody>
          <a:bodyPr vert="horz" lIns="91440" tIns="45720" rIns="91440" bIns="45720" rtlCol="0" anchor="t">
            <a:noAutofit/>
          </a:bodyPr>
          <a:lstStyle/>
          <a:p>
            <a:pPr>
              <a:lnSpc>
                <a:spcPct val="110000"/>
              </a:lnSpc>
            </a:pPr>
            <a:r>
              <a:rPr lang="en-US" sz="2000" dirty="0">
                <a:solidFill>
                  <a:srgbClr val="141412"/>
                </a:solidFill>
              </a:rPr>
              <a:t>There are many different types of occupations in the world, but agriculture is the most common and Bangladeshi economy is heavily reliant on agriculture. Among the various crops grown in Bangladesh, potato is the most in-demand crop. Bangladesh is the fourth largest potato producing country within Asia and ranks among the top 15 globally. </a:t>
            </a:r>
          </a:p>
          <a:p>
            <a:pPr>
              <a:lnSpc>
                <a:spcPct val="110000"/>
              </a:lnSpc>
            </a:pPr>
            <a:r>
              <a:rPr lang="en-US" sz="2000" dirty="0">
                <a:solidFill>
                  <a:srgbClr val="141412"/>
                </a:solidFill>
              </a:rPr>
              <a:t>Recent data from the National Board of Revenue (NBR) reveals that Bangladesh imported 98,731 tons of potatoes at a cost of 15.7 million US dollars during the 2023-24 fiscal year, while exporting only 12,352 tons, generating 3.8 million US dollars. </a:t>
            </a:r>
            <a:endParaRPr lang="en-US" sz="2000" dirty="0">
              <a:solidFill>
                <a:srgbClr val="141412"/>
              </a:solidFill>
              <a:latin typeface="Times New Roman" panose="02020603050405020304" pitchFamily="18" charset="0"/>
              <a:cs typeface="Times New Roman" panose="02020603050405020304" pitchFamily="18" charset="0"/>
            </a:endParaRPr>
          </a:p>
        </p:txBody>
      </p:sp>
      <p:pic>
        <p:nvPicPr>
          <p:cNvPr id="5" name="Picture 4" descr="A sign in a field of potatoes&#10;&#10;Description automatically generated">
            <a:extLst>
              <a:ext uri="{FF2B5EF4-FFF2-40B4-BE49-F238E27FC236}">
                <a16:creationId xmlns:a16="http://schemas.microsoft.com/office/drawing/2014/main" id="{800D1ADE-29DB-6814-4AFD-6AA9B79D334C}"/>
              </a:ext>
            </a:extLst>
          </p:cNvPr>
          <p:cNvPicPr>
            <a:picLocks noChangeAspect="1"/>
          </p:cNvPicPr>
          <p:nvPr/>
        </p:nvPicPr>
        <p:blipFill>
          <a:blip r:embed="rId4"/>
          <a:srcRect t="3229" r="-2" b="3227"/>
          <a:stretch/>
        </p:blipFill>
        <p:spPr>
          <a:xfrm>
            <a:off x="6096000" y="1632999"/>
            <a:ext cx="5456279" cy="356705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22" name="Group 2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Slide Number Placeholder 3">
            <a:extLst>
              <a:ext uri="{FF2B5EF4-FFF2-40B4-BE49-F238E27FC236}">
                <a16:creationId xmlns:a16="http://schemas.microsoft.com/office/drawing/2014/main" id="{11ACA864-AA07-4D4C-9568-46EF857FC670}"/>
              </a:ext>
            </a:extLst>
          </p:cNvPr>
          <p:cNvSpPr>
            <a:spLocks noGrp="1"/>
          </p:cNvSpPr>
          <p:nvPr>
            <p:ph type="sldNum" sz="quarter" idx="12"/>
          </p:nvPr>
        </p:nvSpPr>
        <p:spPr>
          <a:xfrm>
            <a:off x="10276321" y="6340472"/>
            <a:ext cx="771089" cy="365125"/>
          </a:xfrm>
        </p:spPr>
        <p:txBody>
          <a:bodyPr>
            <a:normAutofit/>
          </a:bodyPr>
          <a:lstStyle/>
          <a:p>
            <a:pPr>
              <a:spcAft>
                <a:spcPts val="600"/>
              </a:spcAft>
            </a:pPr>
            <a:fld id="{6D22F896-40B5-4ADD-8801-0D06FADFA095}" type="slidenum">
              <a:rPr lang="en-US" sz="1400" smtClean="0">
                <a:solidFill>
                  <a:schemeClr val="bg1"/>
                </a:solidFill>
                <a:latin typeface="Times New Roman" panose="02020603050405020304" pitchFamily="18" charset="0"/>
                <a:cs typeface="Times New Roman" panose="02020603050405020304" pitchFamily="18" charset="0"/>
              </a:rPr>
              <a:pPr>
                <a:spcAft>
                  <a:spcPts val="600"/>
                </a:spcAft>
              </a:pPr>
              <a:t>3</a:t>
            </a:fld>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51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73F3-4A6F-4259-BCB6-7255DD6AC2D3}"/>
              </a:ext>
            </a:extLst>
          </p:cNvPr>
          <p:cNvSpPr>
            <a:spLocks noGrp="1"/>
          </p:cNvSpPr>
          <p:nvPr>
            <p:ph type="ctrTitle"/>
          </p:nvPr>
        </p:nvSpPr>
        <p:spPr/>
        <p:txBody>
          <a:bodyPr>
            <a:normAutofit/>
          </a:bodyPr>
          <a:lstStyle/>
          <a:p>
            <a:br>
              <a:rPr lang="en-US" sz="2000" cap="none" dirty="0">
                <a:solidFill>
                  <a:schemeClr val="bg1"/>
                </a:solidFill>
                <a:latin typeface="Times New Roman" panose="02020603050405020304" pitchFamily="18" charset="0"/>
                <a:cs typeface="Times New Roman" panose="02020603050405020304" pitchFamily="18" charset="0"/>
              </a:rPr>
            </a:br>
            <a:r>
              <a:rPr lang="en-US" sz="2000" cap="none" dirty="0">
                <a:solidFill>
                  <a:schemeClr val="bg1"/>
                </a:solidFill>
                <a:latin typeface="Times New Roman" panose="02020603050405020304" pitchFamily="18" charset="0"/>
                <a:cs typeface="Times New Roman" panose="02020603050405020304" pitchFamily="18" charset="0"/>
              </a:rPr>
              <a:t>                                                                                                        </a:t>
            </a:r>
          </a:p>
        </p:txBody>
      </p:sp>
      <p:sp>
        <p:nvSpPr>
          <p:cNvPr id="24" name="Subtitle 23">
            <a:extLst>
              <a:ext uri="{FF2B5EF4-FFF2-40B4-BE49-F238E27FC236}">
                <a16:creationId xmlns:a16="http://schemas.microsoft.com/office/drawing/2014/main" id="{93F0856F-5533-4BA1-B1D6-F3D4C91B0F0F}"/>
              </a:ext>
            </a:extLst>
          </p:cNvPr>
          <p:cNvSpPr>
            <a:spLocks noGrp="1"/>
          </p:cNvSpPr>
          <p:nvPr>
            <p:ph type="subTitle" idx="1"/>
          </p:nvPr>
        </p:nvSpPr>
        <p:spPr>
          <a:xfrm>
            <a:off x="1876424" y="755375"/>
            <a:ext cx="9825246" cy="5367130"/>
          </a:xfrm>
        </p:spPr>
        <p:txBody>
          <a:bodyPr>
            <a:normAutofit fontScale="85000" lnSpcReduction="10000"/>
          </a:bodyPr>
          <a:lstStyle/>
          <a:p>
            <a:pPr algn="just"/>
            <a:r>
              <a:rPr lang="en-US" sz="2800" cap="none" dirty="0">
                <a:solidFill>
                  <a:schemeClr val="bg1"/>
                </a:solidFill>
              </a:rPr>
              <a:t>But potato production is being hampered due to some diseases such as early blight, late blight which are increasing the cost of farmers in potato production. </a:t>
            </a:r>
          </a:p>
          <a:p>
            <a:pPr algn="just"/>
            <a:endParaRPr lang="en-US" sz="2800" cap="none" dirty="0">
              <a:solidFill>
                <a:schemeClr val="bg1"/>
              </a:solidFill>
            </a:endParaRPr>
          </a:p>
          <a:p>
            <a:pPr algn="just"/>
            <a:endParaRPr lang="en-US" sz="2800" cap="none" dirty="0">
              <a:solidFill>
                <a:schemeClr val="bg1"/>
              </a:solidFill>
            </a:endParaRPr>
          </a:p>
          <a:p>
            <a:pPr algn="just"/>
            <a:endParaRPr lang="en-US" sz="2800" cap="none" dirty="0">
              <a:solidFill>
                <a:schemeClr val="bg1"/>
              </a:solidFill>
            </a:endParaRPr>
          </a:p>
          <a:p>
            <a:pPr algn="just"/>
            <a:endParaRPr lang="en-US" sz="2800" cap="none" dirty="0">
              <a:solidFill>
                <a:schemeClr val="bg1"/>
              </a:solidFill>
            </a:endParaRPr>
          </a:p>
          <a:p>
            <a:pPr algn="just"/>
            <a:endParaRPr lang="en-US" sz="2800" cap="none" dirty="0">
              <a:solidFill>
                <a:schemeClr val="bg1"/>
              </a:solidFill>
            </a:endParaRPr>
          </a:p>
          <a:p>
            <a:pPr algn="just"/>
            <a:r>
              <a:rPr lang="en-US" sz="2800" cap="none" dirty="0">
                <a:solidFill>
                  <a:schemeClr val="bg1"/>
                </a:solidFill>
              </a:rPr>
              <a:t>Timely and accurate identification of these diseases is crucial for effective crop management. This thesis investigates the application of deep learning models, including CNN, VGG19,EfficientNetB0, and ResNet50, for the classification of potato leaf diseases</a:t>
            </a:r>
            <a:r>
              <a:rPr lang="en-US" sz="2900" cap="none" dirty="0">
                <a:solidFill>
                  <a:schemeClr val="bg1"/>
                </a:solidFill>
                <a:latin typeface="Times New Roman" panose="02020603050405020304" pitchFamily="18" charset="0"/>
                <a:cs typeface="Times New Roman" panose="02020603050405020304" pitchFamily="18" charset="0"/>
              </a:rPr>
              <a:t>.</a:t>
            </a:r>
          </a:p>
          <a:p>
            <a:pPr algn="just"/>
            <a:endParaRPr lang="en-US" sz="2800" cap="none" dirty="0">
              <a:solidFill>
                <a:schemeClr val="bg1"/>
              </a:solidFill>
            </a:endParaRPr>
          </a:p>
          <a:p>
            <a:pPr algn="just"/>
            <a:endParaRPr lang="en-US" sz="2800" cap="none" dirty="0">
              <a:solidFill>
                <a:schemeClr val="bg1"/>
              </a:solidFill>
            </a:endParaRPr>
          </a:p>
          <a:p>
            <a:pPr algn="just"/>
            <a:endParaRPr lang="en-US" sz="2800" cap="none" dirty="0">
              <a:solidFill>
                <a:schemeClr val="bg1"/>
              </a:solidFill>
            </a:endParaRPr>
          </a:p>
          <a:p>
            <a:pPr algn="just"/>
            <a:endParaRPr lang="en-US" sz="2800" cap="none" dirty="0">
              <a:solidFill>
                <a:schemeClr val="bg1"/>
              </a:solidFill>
            </a:endParaRPr>
          </a:p>
          <a:p>
            <a:pPr algn="just"/>
            <a:endParaRPr lang="en-US" cap="non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888BC5AB-E5A1-40A0-981E-57396A76DA0B}"/>
              </a:ext>
            </a:extLst>
          </p:cNvPr>
          <p:cNvSpPr>
            <a:spLocks noGrp="1"/>
          </p:cNvSpPr>
          <p:nvPr>
            <p:ph type="sldNum" sz="quarter" idx="12"/>
          </p:nvPr>
        </p:nvSpPr>
        <p:spPr>
          <a:xfrm>
            <a:off x="10667999" y="5853896"/>
            <a:ext cx="771089" cy="365125"/>
          </a:xfrm>
        </p:spPr>
        <p:txBody>
          <a:bodyPr/>
          <a:lstStyle/>
          <a:p>
            <a:fld id="{6D22F896-40B5-4ADD-8801-0D06FADFA095}" type="slidenum">
              <a:rPr lang="en-US" sz="1600" smtClean="0">
                <a:solidFill>
                  <a:schemeClr val="bg1"/>
                </a:solidFill>
              </a:rPr>
              <a:t>4</a:t>
            </a:fld>
            <a:endParaRPr lang="en-US" sz="1600" dirty="0">
              <a:solidFill>
                <a:schemeClr val="bg1"/>
              </a:solidFill>
            </a:endParaRPr>
          </a:p>
        </p:txBody>
      </p:sp>
      <p:pic>
        <p:nvPicPr>
          <p:cNvPr id="6" name="Picture 5" descr="A close-up of a green leaf&#10;&#10;Description automatically generated">
            <a:extLst>
              <a:ext uri="{FF2B5EF4-FFF2-40B4-BE49-F238E27FC236}">
                <a16:creationId xmlns:a16="http://schemas.microsoft.com/office/drawing/2014/main" id="{24E451B3-BD11-E8D7-22CE-7C2C671099E1}"/>
              </a:ext>
            </a:extLst>
          </p:cNvPr>
          <p:cNvPicPr>
            <a:picLocks noChangeAspect="1"/>
          </p:cNvPicPr>
          <p:nvPr/>
        </p:nvPicPr>
        <p:blipFill>
          <a:blip r:embed="rId2"/>
          <a:stretch>
            <a:fillRect/>
          </a:stretch>
        </p:blipFill>
        <p:spPr>
          <a:xfrm>
            <a:off x="1981199" y="1719942"/>
            <a:ext cx="2198915" cy="2231572"/>
          </a:xfrm>
          <a:prstGeom prst="rect">
            <a:avLst/>
          </a:prstGeom>
        </p:spPr>
      </p:pic>
      <p:pic>
        <p:nvPicPr>
          <p:cNvPr id="7" name="Picture 6" descr="A close-up of a leaf&#10;&#10;Description automatically generated">
            <a:extLst>
              <a:ext uri="{FF2B5EF4-FFF2-40B4-BE49-F238E27FC236}">
                <a16:creationId xmlns:a16="http://schemas.microsoft.com/office/drawing/2014/main" id="{91DD334C-85CC-1D47-6055-F76921B7927A}"/>
              </a:ext>
            </a:extLst>
          </p:cNvPr>
          <p:cNvPicPr>
            <a:picLocks noChangeAspect="1"/>
          </p:cNvPicPr>
          <p:nvPr/>
        </p:nvPicPr>
        <p:blipFill>
          <a:blip r:embed="rId3"/>
          <a:stretch>
            <a:fillRect/>
          </a:stretch>
        </p:blipFill>
        <p:spPr>
          <a:xfrm>
            <a:off x="5214257" y="1730829"/>
            <a:ext cx="2253343" cy="2231571"/>
          </a:xfrm>
          <a:prstGeom prst="rect">
            <a:avLst/>
          </a:prstGeom>
        </p:spPr>
      </p:pic>
      <p:sp>
        <p:nvSpPr>
          <p:cNvPr id="9" name="TextBox 8">
            <a:extLst>
              <a:ext uri="{FF2B5EF4-FFF2-40B4-BE49-F238E27FC236}">
                <a16:creationId xmlns:a16="http://schemas.microsoft.com/office/drawing/2014/main" id="{C706A09A-6FF2-3032-DCFA-4B148A66D917}"/>
              </a:ext>
            </a:extLst>
          </p:cNvPr>
          <p:cNvSpPr txBox="1"/>
          <p:nvPr/>
        </p:nvSpPr>
        <p:spPr>
          <a:xfrm>
            <a:off x="2152831" y="3963488"/>
            <a:ext cx="22346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Early Blight </a:t>
            </a:r>
          </a:p>
        </p:txBody>
      </p:sp>
      <p:sp>
        <p:nvSpPr>
          <p:cNvPr id="10" name="TextBox 9">
            <a:extLst>
              <a:ext uri="{FF2B5EF4-FFF2-40B4-BE49-F238E27FC236}">
                <a16:creationId xmlns:a16="http://schemas.microsoft.com/office/drawing/2014/main" id="{63E9F5A1-41DC-FC45-6DA1-FAE921446365}"/>
              </a:ext>
            </a:extLst>
          </p:cNvPr>
          <p:cNvSpPr txBox="1"/>
          <p:nvPr/>
        </p:nvSpPr>
        <p:spPr>
          <a:xfrm>
            <a:off x="5511800" y="4076699"/>
            <a:ext cx="1524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Healthy Leaf</a:t>
            </a:r>
          </a:p>
        </p:txBody>
      </p:sp>
      <p:sp>
        <p:nvSpPr>
          <p:cNvPr id="11" name="TextBox 10">
            <a:extLst>
              <a:ext uri="{FF2B5EF4-FFF2-40B4-BE49-F238E27FC236}">
                <a16:creationId xmlns:a16="http://schemas.microsoft.com/office/drawing/2014/main" id="{4E26C314-0D07-9F8D-B993-7ACEE9BABD10}"/>
              </a:ext>
            </a:extLst>
          </p:cNvPr>
          <p:cNvSpPr txBox="1"/>
          <p:nvPr/>
        </p:nvSpPr>
        <p:spPr>
          <a:xfrm>
            <a:off x="8691880" y="40894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Late Blight</a:t>
            </a:r>
          </a:p>
        </p:txBody>
      </p:sp>
      <p:pic>
        <p:nvPicPr>
          <p:cNvPr id="3" name="Picture 2" descr="A close-up of a leaf&#10;&#10;Description automatically generated">
            <a:extLst>
              <a:ext uri="{FF2B5EF4-FFF2-40B4-BE49-F238E27FC236}">
                <a16:creationId xmlns:a16="http://schemas.microsoft.com/office/drawing/2014/main" id="{039972A5-B130-F8FF-CCCB-271368214E47}"/>
              </a:ext>
            </a:extLst>
          </p:cNvPr>
          <p:cNvPicPr>
            <a:picLocks noChangeAspect="1"/>
          </p:cNvPicPr>
          <p:nvPr/>
        </p:nvPicPr>
        <p:blipFill>
          <a:blip r:embed="rId4"/>
          <a:stretch>
            <a:fillRect/>
          </a:stretch>
        </p:blipFill>
        <p:spPr>
          <a:xfrm>
            <a:off x="8382000" y="1711960"/>
            <a:ext cx="2153920" cy="2123440"/>
          </a:xfrm>
          <a:prstGeom prst="rect">
            <a:avLst/>
          </a:prstGeom>
        </p:spPr>
      </p:pic>
    </p:spTree>
    <p:extLst>
      <p:ext uri="{BB962C8B-B14F-4D97-AF65-F5344CB8AC3E}">
        <p14:creationId xmlns:p14="http://schemas.microsoft.com/office/powerpoint/2010/main" val="48416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72AB-FF4B-4EC5-A8F2-87C9BA48128D}"/>
              </a:ext>
            </a:extLst>
          </p:cNvPr>
          <p:cNvSpPr>
            <a:spLocks noGrp="1"/>
          </p:cNvSpPr>
          <p:nvPr>
            <p:ph type="title"/>
          </p:nvPr>
        </p:nvSpPr>
        <p:spPr>
          <a:xfrm>
            <a:off x="1141413" y="618518"/>
            <a:ext cx="9905998" cy="1478570"/>
          </a:xfrm>
        </p:spPr>
        <p:txBody>
          <a:bodyPr>
            <a:normAutofit/>
          </a:bodyPr>
          <a:lstStyle/>
          <a:p>
            <a:pPr algn="ctr"/>
            <a:r>
              <a:rPr lang="en-US" b="1" cap="none" dirty="0">
                <a:latin typeface="+mn-lt"/>
                <a:cs typeface="Times New Roman"/>
              </a:rPr>
              <a:t>Problem Definition</a:t>
            </a:r>
            <a:endParaRPr lang="en-US" b="1" dirty="0">
              <a:latin typeface="+mn-lt"/>
              <a:cs typeface="Times New Roman"/>
            </a:endParaRPr>
          </a:p>
        </p:txBody>
      </p:sp>
      <p:pic>
        <p:nvPicPr>
          <p:cNvPr id="26" name="Picture 25" descr="A cartoon of a child holding his chin&#10;&#10;Description automatically generated">
            <a:extLst>
              <a:ext uri="{FF2B5EF4-FFF2-40B4-BE49-F238E27FC236}">
                <a16:creationId xmlns:a16="http://schemas.microsoft.com/office/drawing/2014/main" id="{5ACA2EC0-04F0-160B-0EB9-A10F0CA3B357}"/>
              </a:ext>
            </a:extLst>
          </p:cNvPr>
          <p:cNvPicPr>
            <a:picLocks noChangeAspect="1"/>
          </p:cNvPicPr>
          <p:nvPr/>
        </p:nvPicPr>
        <p:blipFill>
          <a:blip r:embed="rId3"/>
          <a:srcRect r="-1" b="4396"/>
          <a:stretch/>
        </p:blipFill>
        <p:spPr>
          <a:xfrm>
            <a:off x="248783" y="1909891"/>
            <a:ext cx="38239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Slide Number Placeholder 3">
            <a:extLst>
              <a:ext uri="{FF2B5EF4-FFF2-40B4-BE49-F238E27FC236}">
                <a16:creationId xmlns:a16="http://schemas.microsoft.com/office/drawing/2014/main" id="{65BC17A5-2F63-440A-8385-E37EA09A72AA}"/>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sz="1400" smtClean="0">
                <a:solidFill>
                  <a:schemeClr val="bg1"/>
                </a:solidFill>
                <a:latin typeface="Times New Roman" panose="02020603050405020304" pitchFamily="18" charset="0"/>
                <a:cs typeface="Times New Roman" panose="02020603050405020304" pitchFamily="18" charset="0"/>
              </a:rPr>
              <a:pPr>
                <a:spcAft>
                  <a:spcPts val="600"/>
                </a:spcAft>
              </a:pPr>
              <a:t>5</a:t>
            </a:fld>
            <a:endParaRPr lang="en-US" sz="1400" dirty="0">
              <a:solidFill>
                <a:schemeClr val="bg1"/>
              </a:solidFill>
              <a:latin typeface="Times New Roman" panose="02020603050405020304" pitchFamily="18" charset="0"/>
              <a:cs typeface="Times New Roman" panose="02020603050405020304" pitchFamily="18" charset="0"/>
            </a:endParaRPr>
          </a:p>
        </p:txBody>
      </p:sp>
      <p:graphicFrame>
        <p:nvGraphicFramePr>
          <p:cNvPr id="8" name="Content Placeholder 2">
            <a:extLst>
              <a:ext uri="{FF2B5EF4-FFF2-40B4-BE49-F238E27FC236}">
                <a16:creationId xmlns:a16="http://schemas.microsoft.com/office/drawing/2014/main" id="{3E180C5C-D01F-F0F2-69E8-A9497D0D7CDB}"/>
              </a:ext>
            </a:extLst>
          </p:cNvPr>
          <p:cNvGraphicFramePr>
            <a:graphicFrameLocks noGrp="1"/>
          </p:cNvGraphicFramePr>
          <p:nvPr>
            <p:ph idx="1"/>
            <p:extLst>
              <p:ext uri="{D42A27DB-BD31-4B8C-83A1-F6EECF244321}">
                <p14:modId xmlns:p14="http://schemas.microsoft.com/office/powerpoint/2010/main" val="1301489118"/>
              </p:ext>
            </p:extLst>
          </p:nvPr>
        </p:nvGraphicFramePr>
        <p:xfrm>
          <a:off x="4702251" y="126770"/>
          <a:ext cx="7359119" cy="65788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6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DC8F-073D-46BD-94AD-0BD7EA2BF38C}"/>
              </a:ext>
            </a:extLst>
          </p:cNvPr>
          <p:cNvSpPr>
            <a:spLocks noGrp="1"/>
          </p:cNvSpPr>
          <p:nvPr>
            <p:ph type="title"/>
          </p:nvPr>
        </p:nvSpPr>
        <p:spPr>
          <a:xfrm>
            <a:off x="1141413" y="466118"/>
            <a:ext cx="9905998" cy="1141113"/>
          </a:xfrm>
        </p:spPr>
        <p:txBody>
          <a:bodyPr>
            <a:normAutofit/>
          </a:bodyPr>
          <a:lstStyle/>
          <a:p>
            <a:r>
              <a:rPr lang="en-US" cap="none" dirty="0"/>
              <a:t>                         </a:t>
            </a:r>
            <a:r>
              <a:rPr lang="en-US" cap="none" dirty="0">
                <a:solidFill>
                  <a:srgbClr val="141412"/>
                </a:solidFill>
                <a:latin typeface="+mn-lt"/>
              </a:rPr>
              <a:t>Objectives</a:t>
            </a:r>
          </a:p>
        </p:txBody>
      </p:sp>
      <p:sp>
        <p:nvSpPr>
          <p:cNvPr id="4" name="Slide Number Placeholder 3">
            <a:extLst>
              <a:ext uri="{FF2B5EF4-FFF2-40B4-BE49-F238E27FC236}">
                <a16:creationId xmlns:a16="http://schemas.microsoft.com/office/drawing/2014/main" id="{8EA9682F-433C-4774-9B68-8D9F8E43E561}"/>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sz="1400">
                <a:solidFill>
                  <a:schemeClr val="bg1"/>
                </a:solidFill>
                <a:latin typeface="Times New Roman" panose="02020603050405020304" pitchFamily="18" charset="0"/>
                <a:cs typeface="Times New Roman" panose="02020603050405020304" pitchFamily="18" charset="0"/>
              </a:rPr>
              <a:pPr>
                <a:spcAft>
                  <a:spcPts val="600"/>
                </a:spcAft>
              </a:pPr>
              <a:t>6</a:t>
            </a:fld>
            <a:endParaRPr lang="en-US" sz="1400"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745D4CAE-FB64-4CB9-4B20-41EFE7444E15}"/>
              </a:ext>
            </a:extLst>
          </p:cNvPr>
          <p:cNvGraphicFramePr>
            <a:graphicFrameLocks noGrp="1"/>
          </p:cNvGraphicFramePr>
          <p:nvPr>
            <p:ph idx="1"/>
            <p:extLst>
              <p:ext uri="{D42A27DB-BD31-4B8C-83A1-F6EECF244321}">
                <p14:modId xmlns:p14="http://schemas.microsoft.com/office/powerpoint/2010/main" val="1433538245"/>
              </p:ext>
            </p:extLst>
          </p:nvPr>
        </p:nvGraphicFramePr>
        <p:xfrm>
          <a:off x="1141413" y="1610280"/>
          <a:ext cx="9906000" cy="4242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211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AFA4-5091-4DC6-BA7C-C46F3AE9E95D}"/>
              </a:ext>
            </a:extLst>
          </p:cNvPr>
          <p:cNvSpPr>
            <a:spLocks noGrp="1"/>
          </p:cNvSpPr>
          <p:nvPr>
            <p:ph type="title"/>
          </p:nvPr>
        </p:nvSpPr>
        <p:spPr/>
        <p:txBody>
          <a:bodyPr>
            <a:normAutofit/>
          </a:bodyPr>
          <a:lstStyle/>
          <a:p>
            <a:r>
              <a:rPr lang="en-US" sz="4000" b="1" dirty="0">
                <a:solidFill>
                  <a:schemeClr val="bg1"/>
                </a:solidFill>
                <a:latin typeface="+mn-lt"/>
              </a:rPr>
              <a:t>                  Contributions</a:t>
            </a:r>
          </a:p>
        </p:txBody>
      </p:sp>
      <p:sp>
        <p:nvSpPr>
          <p:cNvPr id="3" name="Content Placeholder 2">
            <a:extLst>
              <a:ext uri="{FF2B5EF4-FFF2-40B4-BE49-F238E27FC236}">
                <a16:creationId xmlns:a16="http://schemas.microsoft.com/office/drawing/2014/main" id="{9AC27AC1-7E71-42A6-8787-7C61F86E14B7}"/>
              </a:ext>
            </a:extLst>
          </p:cNvPr>
          <p:cNvSpPr>
            <a:spLocks noGrp="1"/>
          </p:cNvSpPr>
          <p:nvPr>
            <p:ph idx="1"/>
          </p:nvPr>
        </p:nvSpPr>
        <p:spPr/>
        <p:txBody>
          <a:bodyPr>
            <a:normAutofit fontScale="92500" lnSpcReduction="20000"/>
          </a:bodyPr>
          <a:lstStyle/>
          <a:p>
            <a:pPr algn="just"/>
            <a:r>
              <a:rPr lang="en-US" b="1" dirty="0">
                <a:solidFill>
                  <a:schemeClr val="bg1"/>
                </a:solidFill>
              </a:rPr>
              <a:t>Compared within four models: </a:t>
            </a:r>
            <a:r>
              <a:rPr lang="en-US" dirty="0">
                <a:solidFill>
                  <a:schemeClr val="bg1"/>
                </a:solidFill>
              </a:rPr>
              <a:t>Our research contributed to the field of plant disease detection by applying and comparing advanced deep learning models—CNN, VGG19, EfficientNetB0, and ResNet50—to classify potato leaf diseases.</a:t>
            </a:r>
          </a:p>
          <a:p>
            <a:pPr algn="just"/>
            <a:r>
              <a:rPr lang="en-US" b="1" dirty="0">
                <a:solidFill>
                  <a:schemeClr val="bg1"/>
                </a:solidFill>
              </a:rPr>
              <a:t>Best-Performing Model: </a:t>
            </a:r>
            <a:r>
              <a:rPr lang="en-US" dirty="0">
                <a:solidFill>
                  <a:schemeClr val="bg1"/>
                </a:solidFill>
              </a:rPr>
              <a:t>EfficientNetB0 achieved the highest accuracy which making it the most reliable for detecting potato leaf diseases.</a:t>
            </a:r>
          </a:p>
          <a:p>
            <a:pPr algn="just"/>
            <a:r>
              <a:rPr lang="en-US" b="1" dirty="0">
                <a:solidFill>
                  <a:schemeClr val="bg1"/>
                </a:solidFill>
              </a:rPr>
              <a:t>Class Imbalance Challenge: </a:t>
            </a:r>
            <a:r>
              <a:rPr lang="en-US" dirty="0">
                <a:solidFill>
                  <a:schemeClr val="bg1"/>
                </a:solidFill>
              </a:rPr>
              <a:t>The limited number of healthy leaf samples impacted model performance; data augmentation helped mitigate this issue. </a:t>
            </a:r>
          </a:p>
          <a:p>
            <a:pPr algn="just"/>
            <a:r>
              <a:rPr lang="en-US" b="1" dirty="0">
                <a:solidFill>
                  <a:schemeClr val="bg1"/>
                </a:solidFill>
              </a:rPr>
              <a:t>Agricultural Impact: </a:t>
            </a:r>
            <a:r>
              <a:rPr lang="en-US" dirty="0">
                <a:solidFill>
                  <a:schemeClr val="bg1"/>
                </a:solidFill>
              </a:rPr>
              <a:t>This research offers a promising solution for early disease detection, supporting precision agriculture and better crop management</a:t>
            </a:r>
          </a:p>
        </p:txBody>
      </p:sp>
      <p:sp>
        <p:nvSpPr>
          <p:cNvPr id="4" name="Slide Number Placeholder 3">
            <a:extLst>
              <a:ext uri="{FF2B5EF4-FFF2-40B4-BE49-F238E27FC236}">
                <a16:creationId xmlns:a16="http://schemas.microsoft.com/office/drawing/2014/main" id="{1C2C3B6E-03EE-45FD-9844-79ADE34A0795}"/>
              </a:ext>
            </a:extLst>
          </p:cNvPr>
          <p:cNvSpPr>
            <a:spLocks noGrp="1"/>
          </p:cNvSpPr>
          <p:nvPr>
            <p:ph type="sldNum" sz="quarter" idx="12"/>
          </p:nvPr>
        </p:nvSpPr>
        <p:spPr/>
        <p:txBody>
          <a:bodyPr/>
          <a:lstStyle/>
          <a:p>
            <a:fld id="{6D22F896-40B5-4ADD-8801-0D06FADFA095}" type="slidenum">
              <a:rPr lang="en-US" sz="1400" smtClean="0">
                <a:solidFill>
                  <a:schemeClr val="bg1"/>
                </a:solidFill>
                <a:latin typeface="Times New Roman" panose="02020603050405020304" pitchFamily="18" charset="0"/>
                <a:cs typeface="Times New Roman" panose="02020603050405020304" pitchFamily="18" charset="0"/>
              </a:rPr>
              <a:t>7</a:t>
            </a:fld>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46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65209D-3781-411F-9609-4C714DE17314}"/>
              </a:ext>
            </a:extLst>
          </p:cNvPr>
          <p:cNvSpPr>
            <a:spLocks noGrp="1"/>
          </p:cNvSpPr>
          <p:nvPr>
            <p:ph type="sldNum" sz="quarter" idx="12"/>
          </p:nvPr>
        </p:nvSpPr>
        <p:spPr>
          <a:xfrm>
            <a:off x="10276321" y="5883274"/>
            <a:ext cx="771089" cy="365125"/>
          </a:xfrm>
        </p:spPr>
        <p:txBody>
          <a:bodyPr vert="horz" lIns="91440" tIns="45720" rIns="91440" bIns="45720" rtlCol="0">
            <a:normAutofit/>
          </a:bodyPr>
          <a:lstStyle/>
          <a:p>
            <a:pPr>
              <a:spcAft>
                <a:spcPts val="600"/>
              </a:spcAft>
            </a:pPr>
            <a:fld id="{6D22F896-40B5-4ADD-8801-0D06FADFA095}" type="slidenum">
              <a:rPr lang="en-US" sz="1400" kern="1200">
                <a:solidFill>
                  <a:schemeClr val="bg1"/>
                </a:solidFill>
                <a:latin typeface="+mn-lt"/>
                <a:ea typeface="+mn-ea"/>
                <a:cs typeface="+mn-cs"/>
              </a:rPr>
              <a:pPr>
                <a:spcAft>
                  <a:spcPts val="600"/>
                </a:spcAft>
              </a:pPr>
              <a:t>8</a:t>
            </a:fld>
            <a:endParaRPr lang="en-US" sz="1400" kern="1200" dirty="0">
              <a:solidFill>
                <a:schemeClr val="bg1"/>
              </a:solidFill>
              <a:latin typeface="+mn-lt"/>
              <a:ea typeface="+mn-ea"/>
              <a:cs typeface="+mn-cs"/>
            </a:endParaRPr>
          </a:p>
        </p:txBody>
      </p:sp>
      <p:graphicFrame>
        <p:nvGraphicFramePr>
          <p:cNvPr id="4" name="TextBox 2">
            <a:extLst>
              <a:ext uri="{FF2B5EF4-FFF2-40B4-BE49-F238E27FC236}">
                <a16:creationId xmlns:a16="http://schemas.microsoft.com/office/drawing/2014/main" id="{82E35E18-B6AC-4E34-829F-460AB637FEFB}"/>
              </a:ext>
            </a:extLst>
          </p:cNvPr>
          <p:cNvGraphicFramePr/>
          <p:nvPr>
            <p:extLst>
              <p:ext uri="{D42A27DB-BD31-4B8C-83A1-F6EECF244321}">
                <p14:modId xmlns:p14="http://schemas.microsoft.com/office/powerpoint/2010/main" val="2712085853"/>
              </p:ext>
            </p:extLst>
          </p:nvPr>
        </p:nvGraphicFramePr>
        <p:xfrm>
          <a:off x="2248021" y="954157"/>
          <a:ext cx="7693297" cy="44375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9799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68EE-C8B8-4F3E-BD7D-5976585A2215}"/>
              </a:ext>
            </a:extLst>
          </p:cNvPr>
          <p:cNvSpPr>
            <a:spLocks noGrp="1"/>
          </p:cNvSpPr>
          <p:nvPr>
            <p:ph type="title"/>
          </p:nvPr>
        </p:nvSpPr>
        <p:spPr>
          <a:xfrm>
            <a:off x="1326944" y="164701"/>
            <a:ext cx="9905998" cy="1061377"/>
          </a:xfrm>
        </p:spPr>
        <p:txBody>
          <a:bodyPr/>
          <a:lstStyle/>
          <a:p>
            <a:r>
              <a:rPr lang="en-US" dirty="0">
                <a:solidFill>
                  <a:schemeClr val="bg1"/>
                </a:solidFill>
              </a:rPr>
              <a:t>                  </a:t>
            </a:r>
            <a:endParaRPr lang="en-US" b="1" u="sng" dirty="0"/>
          </a:p>
        </p:txBody>
      </p:sp>
      <p:sp>
        <p:nvSpPr>
          <p:cNvPr id="4" name="Slide Number Placeholder 3">
            <a:extLst>
              <a:ext uri="{FF2B5EF4-FFF2-40B4-BE49-F238E27FC236}">
                <a16:creationId xmlns:a16="http://schemas.microsoft.com/office/drawing/2014/main" id="{9DE634A6-E324-4345-9B5B-6FB6F38E0CA6}"/>
              </a:ext>
            </a:extLst>
          </p:cNvPr>
          <p:cNvSpPr>
            <a:spLocks noGrp="1"/>
          </p:cNvSpPr>
          <p:nvPr>
            <p:ph type="sldNum" sz="quarter" idx="12"/>
          </p:nvPr>
        </p:nvSpPr>
        <p:spPr/>
        <p:txBody>
          <a:bodyPr/>
          <a:lstStyle/>
          <a:p>
            <a:r>
              <a:rPr lang="en-US" sz="1600" dirty="0">
                <a:solidFill>
                  <a:schemeClr val="bg1"/>
                </a:solidFill>
              </a:rPr>
              <a:t>8</a:t>
            </a:r>
          </a:p>
        </p:txBody>
      </p:sp>
      <p:sp>
        <p:nvSpPr>
          <p:cNvPr id="6" name="TextBox 5">
            <a:extLst>
              <a:ext uri="{FF2B5EF4-FFF2-40B4-BE49-F238E27FC236}">
                <a16:creationId xmlns:a16="http://schemas.microsoft.com/office/drawing/2014/main" id="{9711198B-8004-4BDB-BFAE-99E678E64A6F}"/>
              </a:ext>
            </a:extLst>
          </p:cNvPr>
          <p:cNvSpPr txBox="1"/>
          <p:nvPr/>
        </p:nvSpPr>
        <p:spPr>
          <a:xfrm>
            <a:off x="3047999" y="6255627"/>
            <a:ext cx="5539410" cy="369332"/>
          </a:xfrm>
          <a:prstGeom prst="rect">
            <a:avLst/>
          </a:prstGeom>
          <a:noFill/>
        </p:spPr>
        <p:txBody>
          <a:bodyPr wrap="square" rtlCol="0">
            <a:spAutoFit/>
          </a:bodyPr>
          <a:lstStyle/>
          <a:p>
            <a:r>
              <a:rPr lang="en-US" dirty="0">
                <a:solidFill>
                  <a:schemeClr val="bg1"/>
                </a:solidFill>
              </a:rPr>
              <a:t>Fig. 1. </a:t>
            </a:r>
            <a:r>
              <a:rPr lang="en-US" sz="1800" dirty="0">
                <a:solidFill>
                  <a:srgbClr val="000000"/>
                </a:solidFill>
                <a:effectLst/>
                <a:latin typeface="Times New Roman" panose="02020603050405020304" pitchFamily="18" charset="0"/>
                <a:ea typeface="Times New Roman" panose="02020603050405020304" pitchFamily="18" charset="0"/>
              </a:rPr>
              <a:t>Block Diagram of System Architecture</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dirty="0">
              <a:solidFill>
                <a:schemeClr val="bg1"/>
              </a:solidFill>
            </a:endParaRPr>
          </a:p>
        </p:txBody>
      </p:sp>
      <p:sp>
        <p:nvSpPr>
          <p:cNvPr id="5" name="Content Placeholder 4">
            <a:extLst>
              <a:ext uri="{FF2B5EF4-FFF2-40B4-BE49-F238E27FC236}">
                <a16:creationId xmlns:a16="http://schemas.microsoft.com/office/drawing/2014/main" id="{DD3D3BA1-3651-47C8-9C5D-B99ACCC55A28}"/>
              </a:ext>
            </a:extLst>
          </p:cNvPr>
          <p:cNvSpPr>
            <a:spLocks noGrp="1"/>
          </p:cNvSpPr>
          <p:nvPr>
            <p:ph idx="1"/>
          </p:nvPr>
        </p:nvSpPr>
        <p:spPr>
          <a:xfrm>
            <a:off x="1144591" y="1"/>
            <a:ext cx="11332822" cy="5993494"/>
          </a:xfrm>
        </p:spPr>
        <p:txBody>
          <a:bodyPr/>
          <a:lstStyle/>
          <a:p>
            <a:pPr marL="0" indent="0">
              <a:buNone/>
            </a:pPr>
            <a:r>
              <a:rPr lang="en-US" b="1" dirty="0">
                <a:solidFill>
                  <a:schemeClr val="bg1"/>
                </a:solidFill>
              </a:rPr>
              <a:t>                                        </a:t>
            </a:r>
          </a:p>
          <a:p>
            <a:pPr marL="0" indent="0">
              <a:buNone/>
            </a:pPr>
            <a:r>
              <a:rPr lang="en-US" sz="4000" b="1" dirty="0">
                <a:solidFill>
                  <a:schemeClr val="bg1"/>
                </a:solidFill>
              </a:rPr>
              <a:t>                     </a:t>
            </a:r>
            <a:r>
              <a:rPr lang="en-US" sz="4000" b="1" dirty="0">
                <a:solidFill>
                  <a:schemeClr val="bg1"/>
                </a:solidFill>
                <a:cs typeface="Times New Roman" panose="02020603050405020304" pitchFamily="18" charset="0"/>
              </a:rPr>
              <a:t>Methodology</a:t>
            </a:r>
          </a:p>
        </p:txBody>
      </p:sp>
      <p:sp>
        <p:nvSpPr>
          <p:cNvPr id="9" name="Rectangle 108">
            <a:extLst>
              <a:ext uri="{FF2B5EF4-FFF2-40B4-BE49-F238E27FC236}">
                <a16:creationId xmlns:a16="http://schemas.microsoft.com/office/drawing/2014/main" id="{3D99FAE9-0D8D-4AB7-B04C-22CF820DD5DD}"/>
              </a:ext>
            </a:extLst>
          </p:cNvPr>
          <p:cNvSpPr>
            <a:spLocks noChangeArrowheads="1"/>
          </p:cNvSpPr>
          <p:nvPr/>
        </p:nvSpPr>
        <p:spPr bwMode="auto">
          <a:xfrm>
            <a:off x="5484260" y="6981135"/>
            <a:ext cx="1009650" cy="1397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4" name="Group 4">
            <a:extLst>
              <a:ext uri="{FF2B5EF4-FFF2-40B4-BE49-F238E27FC236}">
                <a16:creationId xmlns:a16="http://schemas.microsoft.com/office/drawing/2014/main" id="{12AADC3C-4767-476D-A0BE-7C9FC74FAEA2}"/>
              </a:ext>
            </a:extLst>
          </p:cNvPr>
          <p:cNvGrpSpPr>
            <a:grpSpLocks/>
          </p:cNvGrpSpPr>
          <p:nvPr/>
        </p:nvGrpSpPr>
        <p:grpSpPr bwMode="auto">
          <a:xfrm>
            <a:off x="2364202" y="1550917"/>
            <a:ext cx="7252459" cy="4451186"/>
            <a:chOff x="2460" y="8135"/>
            <a:chExt cx="7662" cy="6881"/>
          </a:xfrm>
        </p:grpSpPr>
        <p:sp>
          <p:nvSpPr>
            <p:cNvPr id="18" name="AutoShape 116">
              <a:extLst>
                <a:ext uri="{FF2B5EF4-FFF2-40B4-BE49-F238E27FC236}">
                  <a16:creationId xmlns:a16="http://schemas.microsoft.com/office/drawing/2014/main" id="{E71C3995-40ED-451C-9E3D-17646BFC29DE}"/>
                </a:ext>
              </a:extLst>
            </p:cNvPr>
            <p:cNvSpPr>
              <a:spLocks noChangeArrowheads="1"/>
            </p:cNvSpPr>
            <p:nvPr/>
          </p:nvSpPr>
          <p:spPr bwMode="auto">
            <a:xfrm>
              <a:off x="4647" y="8135"/>
              <a:ext cx="2913" cy="52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Data Collection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AutoShape 117">
              <a:extLst>
                <a:ext uri="{FF2B5EF4-FFF2-40B4-BE49-F238E27FC236}">
                  <a16:creationId xmlns:a16="http://schemas.microsoft.com/office/drawing/2014/main" id="{54AB04C2-605E-461A-A8D4-14F9650C5B57}"/>
                </a:ext>
              </a:extLst>
            </p:cNvPr>
            <p:cNvSpPr>
              <a:spLocks noChangeArrowheads="1"/>
            </p:cNvSpPr>
            <p:nvPr/>
          </p:nvSpPr>
          <p:spPr bwMode="auto">
            <a:xfrm>
              <a:off x="4647" y="8841"/>
              <a:ext cx="2913" cy="52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Data Pre-Processing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AutoShape 118">
              <a:extLst>
                <a:ext uri="{FF2B5EF4-FFF2-40B4-BE49-F238E27FC236}">
                  <a16:creationId xmlns:a16="http://schemas.microsoft.com/office/drawing/2014/main" id="{82BD758B-346B-4A0E-A15A-11C475BEA280}"/>
                </a:ext>
              </a:extLst>
            </p:cNvPr>
            <p:cNvSpPr>
              <a:spLocks noChangeArrowheads="1"/>
            </p:cNvSpPr>
            <p:nvPr/>
          </p:nvSpPr>
          <p:spPr bwMode="auto">
            <a:xfrm>
              <a:off x="4647" y="9532"/>
              <a:ext cx="2913" cy="52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Data Augmentation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AutoShape 120">
              <a:extLst>
                <a:ext uri="{FF2B5EF4-FFF2-40B4-BE49-F238E27FC236}">
                  <a16:creationId xmlns:a16="http://schemas.microsoft.com/office/drawing/2014/main" id="{9B6592D2-1027-42E1-AFEF-0D31E5D1E560}"/>
                </a:ext>
              </a:extLst>
            </p:cNvPr>
            <p:cNvSpPr>
              <a:spLocks noChangeArrowheads="1"/>
            </p:cNvSpPr>
            <p:nvPr/>
          </p:nvSpPr>
          <p:spPr bwMode="auto">
            <a:xfrm>
              <a:off x="2781" y="11160"/>
              <a:ext cx="2369" cy="52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Testing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AutoShape 123">
              <a:extLst>
                <a:ext uri="{FF2B5EF4-FFF2-40B4-BE49-F238E27FC236}">
                  <a16:creationId xmlns:a16="http://schemas.microsoft.com/office/drawing/2014/main" id="{8F736401-A35A-4E02-AD4A-02A27DA40F32}"/>
                </a:ext>
              </a:extLst>
            </p:cNvPr>
            <p:cNvSpPr>
              <a:spLocks noChangeArrowheads="1"/>
            </p:cNvSpPr>
            <p:nvPr/>
          </p:nvSpPr>
          <p:spPr bwMode="auto">
            <a:xfrm>
              <a:off x="6670" y="11150"/>
              <a:ext cx="3452" cy="52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Training+Validation</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AutoShape 125">
              <a:extLst>
                <a:ext uri="{FF2B5EF4-FFF2-40B4-BE49-F238E27FC236}">
                  <a16:creationId xmlns:a16="http://schemas.microsoft.com/office/drawing/2014/main" id="{5B5DA4F8-237F-4046-8B83-115E62590E87}"/>
                </a:ext>
              </a:extLst>
            </p:cNvPr>
            <p:cNvSpPr>
              <a:spLocks noChangeShapeType="1"/>
            </p:cNvSpPr>
            <p:nvPr/>
          </p:nvSpPr>
          <p:spPr bwMode="auto">
            <a:xfrm flipH="1">
              <a:off x="6087" y="8663"/>
              <a:ext cx="0" cy="1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126">
              <a:extLst>
                <a:ext uri="{FF2B5EF4-FFF2-40B4-BE49-F238E27FC236}">
                  <a16:creationId xmlns:a16="http://schemas.microsoft.com/office/drawing/2014/main" id="{67AF1660-A524-490D-855E-876ABB9C9733}"/>
                </a:ext>
              </a:extLst>
            </p:cNvPr>
            <p:cNvSpPr>
              <a:spLocks noChangeShapeType="1"/>
            </p:cNvSpPr>
            <p:nvPr/>
          </p:nvSpPr>
          <p:spPr bwMode="auto">
            <a:xfrm flipH="1">
              <a:off x="6107" y="9365"/>
              <a:ext cx="0" cy="1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127">
              <a:extLst>
                <a:ext uri="{FF2B5EF4-FFF2-40B4-BE49-F238E27FC236}">
                  <a16:creationId xmlns:a16="http://schemas.microsoft.com/office/drawing/2014/main" id="{05CF6EAD-E356-4BDD-B618-26E048B10892}"/>
                </a:ext>
              </a:extLst>
            </p:cNvPr>
            <p:cNvSpPr>
              <a:spLocks noChangeShapeType="1"/>
            </p:cNvSpPr>
            <p:nvPr/>
          </p:nvSpPr>
          <p:spPr bwMode="auto">
            <a:xfrm flipH="1">
              <a:off x="6107" y="10063"/>
              <a:ext cx="0" cy="1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129">
              <a:extLst>
                <a:ext uri="{FF2B5EF4-FFF2-40B4-BE49-F238E27FC236}">
                  <a16:creationId xmlns:a16="http://schemas.microsoft.com/office/drawing/2014/main" id="{37ABEB6F-8255-4342-AFE4-F0E624E2F422}"/>
                </a:ext>
              </a:extLst>
            </p:cNvPr>
            <p:cNvSpPr>
              <a:spLocks noChangeShapeType="1"/>
            </p:cNvSpPr>
            <p:nvPr/>
          </p:nvSpPr>
          <p:spPr bwMode="auto">
            <a:xfrm flipV="1">
              <a:off x="3976" y="10963"/>
              <a:ext cx="44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AutoShape 130">
              <a:extLst>
                <a:ext uri="{FF2B5EF4-FFF2-40B4-BE49-F238E27FC236}">
                  <a16:creationId xmlns:a16="http://schemas.microsoft.com/office/drawing/2014/main" id="{DB2CF857-522B-4C1A-A3CA-DD3B6A167ABE}"/>
                </a:ext>
              </a:extLst>
            </p:cNvPr>
            <p:cNvSpPr>
              <a:spLocks noChangeArrowheads="1"/>
            </p:cNvSpPr>
            <p:nvPr/>
          </p:nvSpPr>
          <p:spPr bwMode="auto">
            <a:xfrm>
              <a:off x="4647" y="10241"/>
              <a:ext cx="2913" cy="52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Data Partitioning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131">
              <a:extLst>
                <a:ext uri="{FF2B5EF4-FFF2-40B4-BE49-F238E27FC236}">
                  <a16:creationId xmlns:a16="http://schemas.microsoft.com/office/drawing/2014/main" id="{BAC28C23-B77B-4D1B-8B71-81AD5FAE6626}"/>
                </a:ext>
              </a:extLst>
            </p:cNvPr>
            <p:cNvSpPr>
              <a:spLocks noChangeShapeType="1"/>
            </p:cNvSpPr>
            <p:nvPr/>
          </p:nvSpPr>
          <p:spPr bwMode="auto">
            <a:xfrm flipH="1">
              <a:off x="6127" y="10780"/>
              <a:ext cx="0" cy="1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AutoShape 119">
              <a:extLst>
                <a:ext uri="{FF2B5EF4-FFF2-40B4-BE49-F238E27FC236}">
                  <a16:creationId xmlns:a16="http://schemas.microsoft.com/office/drawing/2014/main" id="{38F4F0C7-3FD5-4254-B3E7-28E7E7C2E643}"/>
                </a:ext>
              </a:extLst>
            </p:cNvPr>
            <p:cNvSpPr>
              <a:spLocks noChangeArrowheads="1"/>
            </p:cNvSpPr>
            <p:nvPr/>
          </p:nvSpPr>
          <p:spPr bwMode="auto">
            <a:xfrm>
              <a:off x="6930" y="12606"/>
              <a:ext cx="2913" cy="241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Deep Learning Models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AutoShape 120">
              <a:extLst>
                <a:ext uri="{FF2B5EF4-FFF2-40B4-BE49-F238E27FC236}">
                  <a16:creationId xmlns:a16="http://schemas.microsoft.com/office/drawing/2014/main" id="{5A792015-7B5B-4EDF-A5BA-BD5C81E04F0D}"/>
                </a:ext>
              </a:extLst>
            </p:cNvPr>
            <p:cNvSpPr>
              <a:spLocks noChangeArrowheads="1"/>
            </p:cNvSpPr>
            <p:nvPr/>
          </p:nvSpPr>
          <p:spPr bwMode="auto">
            <a:xfrm>
              <a:off x="2691" y="11890"/>
              <a:ext cx="2509" cy="52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Image Classification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AutoShape 120">
              <a:extLst>
                <a:ext uri="{FF2B5EF4-FFF2-40B4-BE49-F238E27FC236}">
                  <a16:creationId xmlns:a16="http://schemas.microsoft.com/office/drawing/2014/main" id="{B8AE5A50-6411-4834-9180-717A40E1355D}"/>
                </a:ext>
              </a:extLst>
            </p:cNvPr>
            <p:cNvSpPr>
              <a:spLocks noChangeArrowheads="1"/>
            </p:cNvSpPr>
            <p:nvPr/>
          </p:nvSpPr>
          <p:spPr bwMode="auto">
            <a:xfrm>
              <a:off x="7221" y="11890"/>
              <a:ext cx="2369" cy="52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Training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AutoShape 119">
              <a:extLst>
                <a:ext uri="{FF2B5EF4-FFF2-40B4-BE49-F238E27FC236}">
                  <a16:creationId xmlns:a16="http://schemas.microsoft.com/office/drawing/2014/main" id="{81B7A2EE-F9A0-48EE-8FD7-EBC0E7499211}"/>
                </a:ext>
              </a:extLst>
            </p:cNvPr>
            <p:cNvSpPr>
              <a:spLocks noChangeArrowheads="1"/>
            </p:cNvSpPr>
            <p:nvPr/>
          </p:nvSpPr>
          <p:spPr bwMode="auto">
            <a:xfrm>
              <a:off x="2460" y="12620"/>
              <a:ext cx="3090" cy="19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Performance Evaluation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Text Box 19">
              <a:extLst>
                <a:ext uri="{FF2B5EF4-FFF2-40B4-BE49-F238E27FC236}">
                  <a16:creationId xmlns:a16="http://schemas.microsoft.com/office/drawing/2014/main" id="{DF3DB524-ED37-4DDF-8056-CFDCF8415830}"/>
                </a:ext>
              </a:extLst>
            </p:cNvPr>
            <p:cNvSpPr txBox="1">
              <a:spLocks noChangeArrowheads="1"/>
            </p:cNvSpPr>
            <p:nvPr/>
          </p:nvSpPr>
          <p:spPr bwMode="auto">
            <a:xfrm>
              <a:off x="2770" y="13190"/>
              <a:ext cx="1140" cy="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Text Box 18">
              <a:extLst>
                <a:ext uri="{FF2B5EF4-FFF2-40B4-BE49-F238E27FC236}">
                  <a16:creationId xmlns:a16="http://schemas.microsoft.com/office/drawing/2014/main" id="{13ACED26-A5EE-403E-9A03-A3864CCB2EC8}"/>
                </a:ext>
              </a:extLst>
            </p:cNvPr>
            <p:cNvSpPr txBox="1">
              <a:spLocks noChangeArrowheads="1"/>
            </p:cNvSpPr>
            <p:nvPr/>
          </p:nvSpPr>
          <p:spPr bwMode="auto">
            <a:xfrm>
              <a:off x="4072" y="13180"/>
              <a:ext cx="1140" cy="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Precision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Text Box 17">
              <a:extLst>
                <a:ext uri="{FF2B5EF4-FFF2-40B4-BE49-F238E27FC236}">
                  <a16:creationId xmlns:a16="http://schemas.microsoft.com/office/drawing/2014/main" id="{13AEBB4F-5AB1-4889-B58D-CB711BE4820A}"/>
                </a:ext>
              </a:extLst>
            </p:cNvPr>
            <p:cNvSpPr txBox="1">
              <a:spLocks noChangeArrowheads="1"/>
            </p:cNvSpPr>
            <p:nvPr/>
          </p:nvSpPr>
          <p:spPr bwMode="auto">
            <a:xfrm>
              <a:off x="4060" y="13770"/>
              <a:ext cx="1140" cy="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F1-Score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Text Box 16">
              <a:extLst>
                <a:ext uri="{FF2B5EF4-FFF2-40B4-BE49-F238E27FC236}">
                  <a16:creationId xmlns:a16="http://schemas.microsoft.com/office/drawing/2014/main" id="{C7CF134F-D152-464C-99BE-1B073D146296}"/>
                </a:ext>
              </a:extLst>
            </p:cNvPr>
            <p:cNvSpPr txBox="1">
              <a:spLocks noChangeArrowheads="1"/>
            </p:cNvSpPr>
            <p:nvPr/>
          </p:nvSpPr>
          <p:spPr bwMode="auto">
            <a:xfrm>
              <a:off x="2770" y="13780"/>
              <a:ext cx="1140" cy="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Recall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Text Box 15">
              <a:extLst>
                <a:ext uri="{FF2B5EF4-FFF2-40B4-BE49-F238E27FC236}">
                  <a16:creationId xmlns:a16="http://schemas.microsoft.com/office/drawing/2014/main" id="{AD26B437-0099-4108-94E4-A21A97698A7A}"/>
                </a:ext>
              </a:extLst>
            </p:cNvPr>
            <p:cNvSpPr txBox="1">
              <a:spLocks noChangeArrowheads="1"/>
            </p:cNvSpPr>
            <p:nvPr/>
          </p:nvSpPr>
          <p:spPr bwMode="auto">
            <a:xfrm>
              <a:off x="7188" y="13130"/>
              <a:ext cx="2384" cy="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CNN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Text Box 14">
              <a:extLst>
                <a:ext uri="{FF2B5EF4-FFF2-40B4-BE49-F238E27FC236}">
                  <a16:creationId xmlns:a16="http://schemas.microsoft.com/office/drawing/2014/main" id="{A74B8A4D-B6E0-4AEA-A7BF-7BDADA707BFE}"/>
                </a:ext>
              </a:extLst>
            </p:cNvPr>
            <p:cNvSpPr txBox="1">
              <a:spLocks noChangeArrowheads="1"/>
            </p:cNvSpPr>
            <p:nvPr/>
          </p:nvSpPr>
          <p:spPr bwMode="auto">
            <a:xfrm>
              <a:off x="7188" y="13570"/>
              <a:ext cx="2384" cy="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VGG19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Text Box 13">
              <a:extLst>
                <a:ext uri="{FF2B5EF4-FFF2-40B4-BE49-F238E27FC236}">
                  <a16:creationId xmlns:a16="http://schemas.microsoft.com/office/drawing/2014/main" id="{D7F05C62-6505-4909-AF3A-900842DAEB88}"/>
                </a:ext>
              </a:extLst>
            </p:cNvPr>
            <p:cNvSpPr txBox="1">
              <a:spLocks noChangeArrowheads="1"/>
            </p:cNvSpPr>
            <p:nvPr/>
          </p:nvSpPr>
          <p:spPr bwMode="auto">
            <a:xfrm>
              <a:off x="7188" y="14010"/>
              <a:ext cx="2384" cy="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EfficientNetB0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Text Box 12">
              <a:extLst>
                <a:ext uri="{FF2B5EF4-FFF2-40B4-BE49-F238E27FC236}">
                  <a16:creationId xmlns:a16="http://schemas.microsoft.com/office/drawing/2014/main" id="{B2CE4D4B-ACB4-46FA-B921-A76DD16C7346}"/>
                </a:ext>
              </a:extLst>
            </p:cNvPr>
            <p:cNvSpPr txBox="1">
              <a:spLocks noChangeArrowheads="1"/>
            </p:cNvSpPr>
            <p:nvPr/>
          </p:nvSpPr>
          <p:spPr bwMode="auto">
            <a:xfrm>
              <a:off x="7188" y="14450"/>
              <a:ext cx="2384" cy="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ResNet50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AutoShape 131">
              <a:extLst>
                <a:ext uri="{FF2B5EF4-FFF2-40B4-BE49-F238E27FC236}">
                  <a16:creationId xmlns:a16="http://schemas.microsoft.com/office/drawing/2014/main" id="{E9328591-E6B5-4FFD-BF83-C9A3A2377A21}"/>
                </a:ext>
              </a:extLst>
            </p:cNvPr>
            <p:cNvSpPr>
              <a:spLocks noChangeShapeType="1"/>
            </p:cNvSpPr>
            <p:nvPr/>
          </p:nvSpPr>
          <p:spPr bwMode="auto">
            <a:xfrm flipH="1">
              <a:off x="3976" y="10963"/>
              <a:ext cx="0" cy="1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AutoShape 131">
              <a:extLst>
                <a:ext uri="{FF2B5EF4-FFF2-40B4-BE49-F238E27FC236}">
                  <a16:creationId xmlns:a16="http://schemas.microsoft.com/office/drawing/2014/main" id="{B7920235-7095-4606-A939-8776DC202271}"/>
                </a:ext>
              </a:extLst>
            </p:cNvPr>
            <p:cNvSpPr>
              <a:spLocks noChangeShapeType="1"/>
            </p:cNvSpPr>
            <p:nvPr/>
          </p:nvSpPr>
          <p:spPr bwMode="auto">
            <a:xfrm flipH="1">
              <a:off x="8390" y="10962"/>
              <a:ext cx="0" cy="1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131">
              <a:extLst>
                <a:ext uri="{FF2B5EF4-FFF2-40B4-BE49-F238E27FC236}">
                  <a16:creationId xmlns:a16="http://schemas.microsoft.com/office/drawing/2014/main" id="{AAFB68B8-88EA-4B14-A064-13F96CB7079B}"/>
                </a:ext>
              </a:extLst>
            </p:cNvPr>
            <p:cNvSpPr>
              <a:spLocks noChangeShapeType="1"/>
            </p:cNvSpPr>
            <p:nvPr/>
          </p:nvSpPr>
          <p:spPr bwMode="auto">
            <a:xfrm flipH="1">
              <a:off x="3976" y="11698"/>
              <a:ext cx="0" cy="1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AutoShape 131">
              <a:extLst>
                <a:ext uri="{FF2B5EF4-FFF2-40B4-BE49-F238E27FC236}">
                  <a16:creationId xmlns:a16="http://schemas.microsoft.com/office/drawing/2014/main" id="{B1BBF7D0-6959-4243-A82B-3252DC156B7E}"/>
                </a:ext>
              </a:extLst>
            </p:cNvPr>
            <p:cNvSpPr>
              <a:spLocks noChangeShapeType="1"/>
            </p:cNvSpPr>
            <p:nvPr/>
          </p:nvSpPr>
          <p:spPr bwMode="auto">
            <a:xfrm flipH="1">
              <a:off x="8390" y="11688"/>
              <a:ext cx="0" cy="1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AutoShape 131">
              <a:extLst>
                <a:ext uri="{FF2B5EF4-FFF2-40B4-BE49-F238E27FC236}">
                  <a16:creationId xmlns:a16="http://schemas.microsoft.com/office/drawing/2014/main" id="{E8A40C43-FC89-42D9-90B7-6865EE8F6837}"/>
                </a:ext>
              </a:extLst>
            </p:cNvPr>
            <p:cNvSpPr>
              <a:spLocks noChangeShapeType="1"/>
            </p:cNvSpPr>
            <p:nvPr/>
          </p:nvSpPr>
          <p:spPr bwMode="auto">
            <a:xfrm flipH="1">
              <a:off x="3910" y="12428"/>
              <a:ext cx="0" cy="1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AutoShape 131">
              <a:extLst>
                <a:ext uri="{FF2B5EF4-FFF2-40B4-BE49-F238E27FC236}">
                  <a16:creationId xmlns:a16="http://schemas.microsoft.com/office/drawing/2014/main" id="{A67012EF-BBF8-4269-B758-55B3915A919C}"/>
                </a:ext>
              </a:extLst>
            </p:cNvPr>
            <p:cNvSpPr>
              <a:spLocks noChangeShapeType="1"/>
            </p:cNvSpPr>
            <p:nvPr/>
          </p:nvSpPr>
          <p:spPr bwMode="auto">
            <a:xfrm flipH="1">
              <a:off x="8420" y="12418"/>
              <a:ext cx="0" cy="1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AutoShape 5">
              <a:extLst>
                <a:ext uri="{FF2B5EF4-FFF2-40B4-BE49-F238E27FC236}">
                  <a16:creationId xmlns:a16="http://schemas.microsoft.com/office/drawing/2014/main" id="{63EB122C-6878-48A0-9592-76B90C482571}"/>
                </a:ext>
              </a:extLst>
            </p:cNvPr>
            <p:cNvSpPr>
              <a:spLocks noChangeShapeType="1"/>
            </p:cNvSpPr>
            <p:nvPr/>
          </p:nvSpPr>
          <p:spPr bwMode="auto">
            <a:xfrm rot="10800000">
              <a:off x="5212" y="12110"/>
              <a:ext cx="1718" cy="166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7" name="Rectangle 35">
            <a:extLst>
              <a:ext uri="{FF2B5EF4-FFF2-40B4-BE49-F238E27FC236}">
                <a16:creationId xmlns:a16="http://schemas.microsoft.com/office/drawing/2014/main" id="{8C14D113-883C-4F71-8CA5-609446DFDD06}"/>
              </a:ext>
            </a:extLst>
          </p:cNvPr>
          <p:cNvSpPr>
            <a:spLocks noChangeArrowheads="1"/>
          </p:cNvSpPr>
          <p:nvPr/>
        </p:nvSpPr>
        <p:spPr bwMode="auto">
          <a:xfrm>
            <a:off x="1815547" y="4057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8" name="Rectangle 54">
            <a:extLst>
              <a:ext uri="{FF2B5EF4-FFF2-40B4-BE49-F238E27FC236}">
                <a16:creationId xmlns:a16="http://schemas.microsoft.com/office/drawing/2014/main" id="{DD503A58-4DAD-45FE-BDD6-A2000DDD0695}"/>
              </a:ext>
            </a:extLst>
          </p:cNvPr>
          <p:cNvSpPr>
            <a:spLocks noChangeArrowheads="1"/>
          </p:cNvSpPr>
          <p:nvPr/>
        </p:nvSpPr>
        <p:spPr bwMode="auto">
          <a:xfrm>
            <a:off x="1815547" y="8629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2077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1235</TotalTime>
  <Words>2494</Words>
  <Application>Microsoft Office PowerPoint</Application>
  <PresentationFormat>Widescreen</PresentationFormat>
  <Paragraphs>363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Comic Sans MS</vt:lpstr>
      <vt:lpstr>Segoe UI</vt:lpstr>
      <vt:lpstr>Times New Roman</vt:lpstr>
      <vt:lpstr>Tw Cen MT</vt:lpstr>
      <vt:lpstr>Wingdings</vt:lpstr>
      <vt:lpstr>Circuit</vt:lpstr>
      <vt:lpstr>Presentation On Deep Learning Based Approach To            Detect Potato Leaf Diseases </vt:lpstr>
      <vt:lpstr>Outline of our Presentation</vt:lpstr>
      <vt:lpstr>  Introduction</vt:lpstr>
      <vt:lpstr>                                                                                                         </vt:lpstr>
      <vt:lpstr>Problem Definition</vt:lpstr>
      <vt:lpstr>                         Objectives</vt:lpstr>
      <vt:lpstr>                  Contributions</vt:lpstr>
      <vt:lpstr>PowerPoint Presentation</vt:lpstr>
      <vt:lpstr>                  </vt:lpstr>
      <vt:lpstr>Model building process:  1. Data Collection: To build our proposed model 1st we collect our dataset from Kaggle that contains 2152 images.     2. Data preprocessing:   i.  Resizing.  ii. Normalization.  i.  Resizing: To maintain consistency across the dataset, all potato leaf images are resized to a standard    dimension, such as 256x256 pixels.  ii. Normalization: Pixel values in the potato leaf images are normalized to a range between 0 and 1. This step ensures uniformity in the input data.   </vt:lpstr>
      <vt:lpstr>3. Data Augmentation: As our dataset is imbalance, so we need to balanced it. For doing this, we follow data augmentation process. In this process, we slightly shift, rotate, and resize each image in the training set by different percentages, and then add all of the resulting photos to the training set.   4.  Data Partitioning: Our dataset has divided into 3 subsets, namely:  i.   Training: Dataset to be used while training. 80% data has used for training.  ii.  Validation: Dataset to be tested against while training. 10% data has used for validation.  iii. Test: Dataset to be tested against after we trained a model. 10% data has used for testing.   5. Training: We have used 80% data to train the proposed models for the potato leaves disease detection, an adaptive optimization algorithm for learning rate is employed.  6. Feature Extraction: Using convolutional neural networks, key features are automatically extracted from the input images through multiple convolutional layers. These layers identify patterns such as edges, textures, and shapes that differentiate healthy leaves from diseased ones. </vt:lpstr>
      <vt:lpstr>PowerPoint Presentation</vt:lpstr>
      <vt:lpstr>PowerPoint Presentation</vt:lpstr>
      <vt:lpstr>PowerPoint Presentation</vt:lpstr>
      <vt:lpstr>PowerPoint Presentation</vt:lpstr>
      <vt:lpstr>PowerPoint Presentation</vt:lpstr>
      <vt:lpstr>PowerPoint Presentation</vt:lpstr>
      <vt:lpstr>Resnet50 </vt:lpstr>
      <vt:lpstr>                       Results And Discussion   </vt:lpstr>
      <vt:lpstr>VGG19:</vt:lpstr>
      <vt:lpstr>  EfficientNetB0 </vt:lpstr>
      <vt:lpstr> Resnet50: </vt:lpstr>
      <vt:lpstr>Overall Result Analysis And Discussion:</vt:lpstr>
      <vt:lpstr>PowerPoint Presentation</vt:lpstr>
      <vt:lpstr>PowerPoint Presentation</vt:lpstr>
      <vt:lpstr>                         Conclusion  </vt:lpstr>
      <vt:lpstr>                       Future Works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Spam Email Classification</dc:title>
  <dc:creator>Hasi Roy</dc:creator>
  <cp:lastModifiedBy>Hasi Roy</cp:lastModifiedBy>
  <cp:revision>1962</cp:revision>
  <dcterms:created xsi:type="dcterms:W3CDTF">2024-02-16T07:03:23Z</dcterms:created>
  <dcterms:modified xsi:type="dcterms:W3CDTF">2024-09-27T15:43:43Z</dcterms:modified>
</cp:coreProperties>
</file>