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6858000" cx="9144000"/>
  <p:notesSz cx="6858000" cy="9144000"/>
  <p:embeddedFontLst>
    <p:embeddedFont>
      <p:font typeface="Dancing Script"/>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9" roundtripDataSignature="AMtx7mjTev9pjdULBZLoLJyG/sjl7FPe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DancingScript-bold.fntdata"/><Relationship Id="rId47" Type="http://schemas.openxmlformats.org/officeDocument/2006/relationships/font" Target="fonts/DancingScript-regular.fntdata"/><Relationship Id="rId4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2879b1a71e_0_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22879b1a71e_0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8" name="Google Shape;778;g22879b1a71e_0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22879b1a71e_0_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22879b1a71e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4" name="Google Shape;784;g22879b1a71e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9"/>
          <p:cNvSpPr txBox="1"/>
          <p:nvPr>
            <p:ph type="ctrTitle"/>
          </p:nvPr>
        </p:nvSpPr>
        <p:spPr>
          <a:xfrm>
            <a:off x="155575" y="2951163"/>
            <a:ext cx="7772400"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600"/>
              <a:buFont typeface="Impact"/>
              <a:buNone/>
              <a:defRPr b="0" sz="6600">
                <a:solidFill>
                  <a:schemeClr val="dk1"/>
                </a:solidFill>
                <a:latin typeface="Impact"/>
                <a:ea typeface="Impact"/>
                <a:cs typeface="Impact"/>
                <a:sym typeface="Impac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9"/>
          <p:cNvSpPr txBox="1"/>
          <p:nvPr>
            <p:ph idx="1" type="subTitle"/>
          </p:nvPr>
        </p:nvSpPr>
        <p:spPr>
          <a:xfrm>
            <a:off x="155574" y="5443538"/>
            <a:ext cx="4352925" cy="4111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400"/>
              <a:buNone/>
              <a:defRPr b="1" sz="2400">
                <a:solidFill>
                  <a:schemeClr val="dk1"/>
                </a:solidFill>
                <a:latin typeface="Federo"/>
                <a:ea typeface="Federo"/>
                <a:cs typeface="Federo"/>
                <a:sym typeface="Fede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9"/>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9"/>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9"/>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49"/>
          <p:cNvPicPr preferRelativeResize="0"/>
          <p:nvPr/>
        </p:nvPicPr>
        <p:blipFill rotWithShape="1">
          <a:blip r:embed="rId2">
            <a:alphaModFix/>
          </a:blip>
          <a:srcRect b="0" l="0" r="0" t="0"/>
          <a:stretch/>
        </p:blipFill>
        <p:spPr>
          <a:xfrm rot="5400000">
            <a:off x="5091112" y="-85725"/>
            <a:ext cx="3609975" cy="4038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5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58"/>
          <p:cNvSpPr txBox="1"/>
          <p:nvPr>
            <p:ph idx="1" type="body"/>
          </p:nvPr>
        </p:nvSpPr>
        <p:spPr>
          <a:xfrm rot="5400000">
            <a:off x="1935956" y="-840581"/>
            <a:ext cx="5237163" cy="87979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58"/>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8"/>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8"/>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59"/>
          <p:cNvSpPr txBox="1"/>
          <p:nvPr>
            <p:ph type="title"/>
          </p:nvPr>
        </p:nvSpPr>
        <p:spPr>
          <a:xfrm rot="5400000">
            <a:off x="4623594" y="2285207"/>
            <a:ext cx="5811838" cy="197167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59"/>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59"/>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9"/>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9"/>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5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50"/>
          <p:cNvSpPr txBox="1"/>
          <p:nvPr>
            <p:ph idx="1" type="body"/>
          </p:nvPr>
        </p:nvSpPr>
        <p:spPr>
          <a:xfrm>
            <a:off x="155575" y="939800"/>
            <a:ext cx="8797925" cy="52371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50"/>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0"/>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0"/>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5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1"/>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1"/>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1"/>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52"/>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2"/>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52"/>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2"/>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2"/>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5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3"/>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53"/>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53"/>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3"/>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3"/>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54"/>
          <p:cNvSpPr txBox="1"/>
          <p:nvPr>
            <p:ph type="title"/>
          </p:nvPr>
        </p:nvSpPr>
        <p:spPr>
          <a:xfrm>
            <a:off x="629841" y="365126"/>
            <a:ext cx="7886700"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4"/>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54"/>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54"/>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54"/>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54"/>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4"/>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4"/>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55"/>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5"/>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5"/>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5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56"/>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56"/>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56"/>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6"/>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6"/>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57"/>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57"/>
          <p:cNvSpPr/>
          <p:nvPr>
            <p:ph idx="2" type="pic"/>
          </p:nvPr>
        </p:nvSpPr>
        <p:spPr>
          <a:xfrm>
            <a:off x="3887391" y="987426"/>
            <a:ext cx="4629150" cy="4873625"/>
          </a:xfrm>
          <a:prstGeom prst="rect">
            <a:avLst/>
          </a:prstGeom>
          <a:noFill/>
          <a:ln>
            <a:noFill/>
          </a:ln>
        </p:spPr>
      </p:sp>
      <p:sp>
        <p:nvSpPr>
          <p:cNvPr id="69" name="Google Shape;69;p57"/>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57"/>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7"/>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7"/>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8"/>
          <p:cNvSpPr txBox="1"/>
          <p:nvPr>
            <p:ph idx="1" type="body"/>
          </p:nvPr>
        </p:nvSpPr>
        <p:spPr>
          <a:xfrm>
            <a:off x="155575" y="939800"/>
            <a:ext cx="8797925" cy="523716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8"/>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8"/>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8"/>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gif"/><Relationship Id="rId4" Type="http://schemas.openxmlformats.org/officeDocument/2006/relationships/image" Target="../media/image7.jpg"/><Relationship Id="rId5" Type="http://schemas.openxmlformats.org/officeDocument/2006/relationships/image" Target="../media/image6.jpg"/><Relationship Id="rId6" Type="http://schemas.openxmlformats.org/officeDocument/2006/relationships/image" Target="../media/image5.jpg"/><Relationship Id="rId7" Type="http://schemas.openxmlformats.org/officeDocument/2006/relationships/image" Target="../media/image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5575" y="2951163"/>
            <a:ext cx="7772400"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600"/>
              <a:buFont typeface="Impact"/>
              <a:buNone/>
            </a:pPr>
            <a:r>
              <a:rPr lang="en-US"/>
              <a:t>Lecture 18</a:t>
            </a:r>
            <a:br>
              <a:rPr lang="en-US"/>
            </a:br>
            <a:r>
              <a:rPr lang="en-US" sz="3200"/>
              <a:t>Recursion</a:t>
            </a:r>
            <a:endParaRPr sz="8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idx="1" type="body"/>
          </p:nvPr>
        </p:nvSpPr>
        <p:spPr>
          <a:xfrm>
            <a:off x="304800" y="1219200"/>
            <a:ext cx="8534400" cy="4876800"/>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t>To define </a:t>
            </a:r>
            <a:r>
              <a:rPr b="1" i="1" lang="en-US"/>
              <a:t>n!</a:t>
            </a:r>
            <a:r>
              <a:rPr lang="en-US"/>
              <a:t> recursively,  </a:t>
            </a:r>
            <a:r>
              <a:rPr b="1" i="1" lang="en-US"/>
              <a:t>n!</a:t>
            </a:r>
            <a:r>
              <a:rPr lang="en-US"/>
              <a:t> must be defined  in terms of the factorial of a smaller number.</a:t>
            </a:r>
            <a:endParaRPr/>
          </a:p>
          <a:p>
            <a:pPr indent="-228600" lvl="0" marL="228600" rtl="0" algn="just">
              <a:lnSpc>
                <a:spcPct val="90000"/>
              </a:lnSpc>
              <a:spcBef>
                <a:spcPts val="1000"/>
              </a:spcBef>
              <a:spcAft>
                <a:spcPts val="0"/>
              </a:spcAft>
              <a:buClr>
                <a:schemeClr val="dk1"/>
              </a:buClr>
              <a:buSzPts val="2800"/>
              <a:buChar char="•"/>
            </a:pPr>
            <a:r>
              <a:rPr lang="en-US"/>
              <a:t>Observation (problem size is reduced):</a:t>
            </a:r>
            <a:endParaRPr/>
          </a:p>
          <a:p>
            <a:pPr indent="-228600" lvl="0" marL="228600" rtl="0" algn="just">
              <a:lnSpc>
                <a:spcPct val="90000"/>
              </a:lnSpc>
              <a:spcBef>
                <a:spcPts val="1000"/>
              </a:spcBef>
              <a:spcAft>
                <a:spcPts val="0"/>
              </a:spcAft>
              <a:buClr>
                <a:schemeClr val="dk1"/>
              </a:buClr>
              <a:buSzPts val="2800"/>
              <a:buFont typeface="Calibri"/>
              <a:buNone/>
            </a:pPr>
            <a:r>
              <a:rPr lang="en-US"/>
              <a:t>		n! = n * (n-1)!			</a:t>
            </a:r>
            <a:endParaRPr/>
          </a:p>
          <a:p>
            <a:pPr indent="-228600" lvl="0" marL="228600" rtl="0" algn="just">
              <a:lnSpc>
                <a:spcPct val="90000"/>
              </a:lnSpc>
              <a:spcBef>
                <a:spcPts val="1000"/>
              </a:spcBef>
              <a:spcAft>
                <a:spcPts val="0"/>
              </a:spcAft>
              <a:buClr>
                <a:schemeClr val="dk1"/>
              </a:buClr>
              <a:buSzPts val="2800"/>
              <a:buChar char="•"/>
            </a:pPr>
            <a:r>
              <a:rPr lang="en-US"/>
              <a:t>Base case:	0! = 1</a:t>
            </a:r>
            <a:endParaRPr/>
          </a:p>
          <a:p>
            <a:pPr indent="-228600" lvl="0" marL="228600" rtl="0" algn="just">
              <a:lnSpc>
                <a:spcPct val="90000"/>
              </a:lnSpc>
              <a:spcBef>
                <a:spcPts val="1000"/>
              </a:spcBef>
              <a:spcAft>
                <a:spcPts val="0"/>
              </a:spcAft>
              <a:buClr>
                <a:schemeClr val="dk1"/>
              </a:buClr>
              <a:buSzPts val="2800"/>
              <a:buChar char="•"/>
            </a:pPr>
            <a:r>
              <a:rPr lang="en-US"/>
              <a:t>We can reach the base case, by subtracting 1 from n if n is a positive integer.</a:t>
            </a:r>
            <a:endParaRPr/>
          </a:p>
          <a:p>
            <a:pPr indent="-228600" lvl="0" marL="228600" rtl="0" algn="just">
              <a:lnSpc>
                <a:spcPct val="90000"/>
              </a:lnSpc>
              <a:spcBef>
                <a:spcPts val="1000"/>
              </a:spcBef>
              <a:spcAft>
                <a:spcPts val="0"/>
              </a:spcAft>
              <a:buClr>
                <a:schemeClr val="dk1"/>
              </a:buClr>
              <a:buSzPts val="2800"/>
              <a:buFont typeface="Calibri"/>
              <a:buNone/>
            </a:pPr>
            <a:r>
              <a:t/>
            </a:r>
            <a:endParaRPr/>
          </a:p>
          <a:p>
            <a:pPr indent="-228600" lvl="0" marL="228600" rtl="0" algn="just">
              <a:lnSpc>
                <a:spcPct val="90000"/>
              </a:lnSpc>
              <a:spcBef>
                <a:spcPts val="1000"/>
              </a:spcBef>
              <a:spcAft>
                <a:spcPts val="0"/>
              </a:spcAft>
              <a:buClr>
                <a:schemeClr val="dk1"/>
              </a:buClr>
              <a:buSzPts val="2800"/>
              <a:buFont typeface="Calibri"/>
              <a:buNone/>
            </a:pPr>
            <a:r>
              <a:rPr b="1" i="1" lang="en-US" u="sng"/>
              <a:t>Recursive Definition:</a:t>
            </a:r>
            <a:endParaRPr/>
          </a:p>
          <a:p>
            <a:pPr indent="-228600" lvl="0" marL="228600" rtl="0" algn="just">
              <a:lnSpc>
                <a:spcPct val="90000"/>
              </a:lnSpc>
              <a:spcBef>
                <a:spcPts val="1000"/>
              </a:spcBef>
              <a:spcAft>
                <a:spcPts val="0"/>
              </a:spcAft>
              <a:buClr>
                <a:schemeClr val="dk1"/>
              </a:buClr>
              <a:buSzPts val="2800"/>
              <a:buFont typeface="Calibri"/>
              <a:buNone/>
            </a:pPr>
            <a:r>
              <a:rPr i="1" lang="en-US"/>
              <a:t>  		n! = 1 			</a:t>
            </a:r>
            <a:r>
              <a:rPr lang="en-US"/>
              <a:t>if</a:t>
            </a:r>
            <a:r>
              <a:rPr i="1" lang="en-US"/>
              <a:t> n = 0</a:t>
            </a:r>
            <a:endParaRPr/>
          </a:p>
          <a:p>
            <a:pPr indent="-228600" lvl="0" marL="228600" rtl="0" algn="just">
              <a:lnSpc>
                <a:spcPct val="90000"/>
              </a:lnSpc>
              <a:spcBef>
                <a:spcPts val="1000"/>
              </a:spcBef>
              <a:spcAft>
                <a:spcPts val="0"/>
              </a:spcAft>
              <a:buClr>
                <a:schemeClr val="dk1"/>
              </a:buClr>
              <a:buSzPts val="2800"/>
              <a:buFont typeface="Calibri"/>
              <a:buNone/>
            </a:pPr>
            <a:r>
              <a:rPr i="1" lang="en-US"/>
              <a:t>  		n! = n*(n-1)! 		</a:t>
            </a:r>
            <a:r>
              <a:rPr lang="en-US"/>
              <a:t>if</a:t>
            </a:r>
            <a:r>
              <a:rPr i="1" lang="en-US"/>
              <a:t> n &gt; 0</a:t>
            </a:r>
            <a:endParaRPr/>
          </a:p>
          <a:p>
            <a:pPr indent="-228600" lvl="0" marL="228600" rtl="0" algn="just">
              <a:lnSpc>
                <a:spcPct val="90000"/>
              </a:lnSpc>
              <a:spcBef>
                <a:spcPts val="1000"/>
              </a:spcBef>
              <a:spcAft>
                <a:spcPts val="0"/>
              </a:spcAft>
              <a:buClr>
                <a:schemeClr val="dk1"/>
              </a:buClr>
              <a:buSzPts val="2800"/>
              <a:buFont typeface="Calibri"/>
              <a:buNone/>
            </a:pPr>
            <a:r>
              <a:t/>
            </a:r>
            <a:endParaRPr i="1"/>
          </a:p>
        </p:txBody>
      </p:sp>
      <p:sp>
        <p:nvSpPr>
          <p:cNvPr id="179" name="Google Shape;179;p1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Factorial – Recursive Definition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idx="1" type="body"/>
          </p:nvPr>
        </p:nvSpPr>
        <p:spPr>
          <a:xfrm>
            <a:off x="381000" y="1066800"/>
            <a:ext cx="8153400" cy="5029200"/>
          </a:xfrm>
          <a:prstGeom prst="rect">
            <a:avLst/>
          </a:prstGeom>
          <a:noFill/>
          <a:ln>
            <a:noFill/>
          </a:ln>
        </p:spPr>
        <p:txBody>
          <a:bodyPr anchorCtr="0" anchor="t" bIns="45700" lIns="91425" spcFirstLastPara="1" rIns="91425" wrap="square" tIns="45700">
            <a:normAutofit/>
          </a:bodyPr>
          <a:lstStyle/>
          <a:p>
            <a:pPr indent="-609600" lvl="0" marL="609600" rtl="0" algn="just">
              <a:lnSpc>
                <a:spcPct val="90000"/>
              </a:lnSpc>
              <a:spcBef>
                <a:spcPts val="0"/>
              </a:spcBef>
              <a:spcAft>
                <a:spcPts val="0"/>
              </a:spcAft>
              <a:buClr>
                <a:schemeClr val="dk1"/>
              </a:buClr>
              <a:buSzPts val="2000"/>
              <a:buFont typeface="Calibri"/>
              <a:buAutoNum type="arabicPeriod"/>
            </a:pPr>
            <a:r>
              <a:rPr lang="en-US" sz="2000"/>
              <a:t>One or more simple cases of the problem (called the </a:t>
            </a:r>
            <a:r>
              <a:rPr i="1" lang="en-US" sz="2000"/>
              <a:t>stopping cases or base case</a:t>
            </a:r>
            <a:r>
              <a:rPr lang="en-US" sz="2000"/>
              <a:t>) have a simple non-recursive solution.</a:t>
            </a:r>
            <a:endParaRPr/>
          </a:p>
          <a:p>
            <a:pPr indent="-609600" lvl="0" marL="609600" rtl="0" algn="just">
              <a:lnSpc>
                <a:spcPct val="90000"/>
              </a:lnSpc>
              <a:spcBef>
                <a:spcPts val="1000"/>
              </a:spcBef>
              <a:spcAft>
                <a:spcPts val="0"/>
              </a:spcAft>
              <a:buClr>
                <a:schemeClr val="dk1"/>
              </a:buClr>
              <a:buSzPts val="2000"/>
              <a:buFont typeface="Calibri"/>
              <a:buAutoNum type="arabicPeriod"/>
            </a:pPr>
            <a:r>
              <a:rPr lang="en-US" sz="2000"/>
              <a:t>The other cases (general cases) of the problem can be reduced (</a:t>
            </a:r>
            <a:r>
              <a:rPr i="1" lang="en-US" sz="2000"/>
              <a:t>using recursion</a:t>
            </a:r>
            <a:r>
              <a:rPr lang="en-US" sz="2000"/>
              <a:t>) to problems that are closer to stopping cases.</a:t>
            </a:r>
            <a:endParaRPr/>
          </a:p>
          <a:p>
            <a:pPr indent="-609600" lvl="0" marL="609600" rtl="0" algn="just">
              <a:lnSpc>
                <a:spcPct val="90000"/>
              </a:lnSpc>
              <a:spcBef>
                <a:spcPts val="1000"/>
              </a:spcBef>
              <a:spcAft>
                <a:spcPts val="0"/>
              </a:spcAft>
              <a:buClr>
                <a:schemeClr val="dk1"/>
              </a:buClr>
              <a:buSzPts val="2000"/>
              <a:buFont typeface="Calibri"/>
              <a:buAutoNum type="arabicPeriod"/>
            </a:pPr>
            <a:r>
              <a:rPr lang="en-US" sz="2000"/>
              <a:t>Eventually the problem can be reduced to base cases only, which are relatively easy to solve.</a:t>
            </a:r>
            <a:endParaRPr/>
          </a:p>
          <a:p>
            <a:pPr indent="-609600" lvl="0" marL="609600" rtl="0" algn="just">
              <a:lnSpc>
                <a:spcPct val="90000"/>
              </a:lnSpc>
              <a:spcBef>
                <a:spcPts val="1000"/>
              </a:spcBef>
              <a:spcAft>
                <a:spcPts val="0"/>
              </a:spcAft>
              <a:buClr>
                <a:schemeClr val="dk1"/>
              </a:buClr>
              <a:buSzPts val="2000"/>
              <a:buFont typeface="Calibri"/>
              <a:buNone/>
            </a:pPr>
            <a:r>
              <a:t/>
            </a:r>
            <a:endParaRPr sz="2000"/>
          </a:p>
          <a:p>
            <a:pPr indent="-609600" lvl="0" marL="609600" rtl="0" algn="just">
              <a:lnSpc>
                <a:spcPct val="90000"/>
              </a:lnSpc>
              <a:spcBef>
                <a:spcPts val="1000"/>
              </a:spcBef>
              <a:spcAft>
                <a:spcPts val="0"/>
              </a:spcAft>
              <a:buClr>
                <a:schemeClr val="dk1"/>
              </a:buClr>
              <a:buSzPts val="2000"/>
              <a:buFont typeface="Calibri"/>
              <a:buNone/>
            </a:pPr>
            <a:r>
              <a:rPr b="1" i="1" lang="en-US" sz="2000" u="sng"/>
              <a:t>In general:</a:t>
            </a:r>
            <a:endParaRPr/>
          </a:p>
          <a:p>
            <a:pPr indent="-609600" lvl="0" marL="609600" rtl="0" algn="just">
              <a:lnSpc>
                <a:spcPct val="90000"/>
              </a:lnSpc>
              <a:spcBef>
                <a:spcPts val="1000"/>
              </a:spcBef>
              <a:spcAft>
                <a:spcPts val="0"/>
              </a:spcAft>
              <a:buClr>
                <a:schemeClr val="dk1"/>
              </a:buClr>
              <a:buSzPts val="2000"/>
              <a:buFont typeface="Calibri"/>
              <a:buNone/>
            </a:pPr>
            <a:r>
              <a:rPr lang="en-US" sz="2000"/>
              <a:t>	if </a:t>
            </a:r>
            <a:r>
              <a:rPr i="1" lang="en-US" sz="2000"/>
              <a:t>(base case)</a:t>
            </a:r>
            <a:endParaRPr sz="2000"/>
          </a:p>
          <a:p>
            <a:pPr indent="-609600" lvl="0" marL="609600" rtl="0" algn="just">
              <a:lnSpc>
                <a:spcPct val="90000"/>
              </a:lnSpc>
              <a:spcBef>
                <a:spcPts val="1000"/>
              </a:spcBef>
              <a:spcAft>
                <a:spcPts val="0"/>
              </a:spcAft>
              <a:buClr>
                <a:schemeClr val="dk1"/>
              </a:buClr>
              <a:buSzPts val="2000"/>
              <a:buFont typeface="Calibri"/>
              <a:buNone/>
            </a:pPr>
            <a:r>
              <a:rPr i="1" lang="en-US" sz="2000"/>
              <a:t>	     solve it</a:t>
            </a:r>
            <a:endParaRPr sz="2000"/>
          </a:p>
          <a:p>
            <a:pPr indent="-609600" lvl="0" marL="609600" rtl="0" algn="just">
              <a:lnSpc>
                <a:spcPct val="90000"/>
              </a:lnSpc>
              <a:spcBef>
                <a:spcPts val="1000"/>
              </a:spcBef>
              <a:spcAft>
                <a:spcPts val="0"/>
              </a:spcAft>
              <a:buClr>
                <a:schemeClr val="dk1"/>
              </a:buClr>
              <a:buSzPts val="2000"/>
              <a:buFont typeface="Calibri"/>
              <a:buNone/>
            </a:pPr>
            <a:r>
              <a:rPr lang="en-US" sz="2000"/>
              <a:t>	else</a:t>
            </a:r>
            <a:r>
              <a:rPr i="1" lang="en-US" sz="2000"/>
              <a:t> </a:t>
            </a:r>
            <a:endParaRPr sz="2000"/>
          </a:p>
          <a:p>
            <a:pPr indent="-609600" lvl="0" marL="609600" rtl="0" algn="just">
              <a:lnSpc>
                <a:spcPct val="90000"/>
              </a:lnSpc>
              <a:spcBef>
                <a:spcPts val="1000"/>
              </a:spcBef>
              <a:spcAft>
                <a:spcPts val="0"/>
              </a:spcAft>
              <a:buClr>
                <a:schemeClr val="dk1"/>
              </a:buClr>
              <a:buSzPts val="2000"/>
              <a:buFont typeface="Calibri"/>
              <a:buNone/>
            </a:pPr>
            <a:r>
              <a:rPr i="1" lang="en-US" sz="2000"/>
              <a:t>	     reduce the problem using recursion </a:t>
            </a:r>
            <a:r>
              <a:rPr i="1" lang="en-US" sz="2000">
                <a:solidFill>
                  <a:srgbClr val="FF0000"/>
                </a:solidFill>
              </a:rPr>
              <a:t>// general case</a:t>
            </a:r>
            <a:endParaRPr sz="2000">
              <a:solidFill>
                <a:srgbClr val="FF0000"/>
              </a:solidFill>
            </a:endParaRPr>
          </a:p>
        </p:txBody>
      </p:sp>
      <p:sp>
        <p:nvSpPr>
          <p:cNvPr id="185" name="Google Shape;185;p1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The Nature of Recursion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Factorial of 4 (Recursive)</a:t>
            </a:r>
            <a:endParaRPr/>
          </a:p>
        </p:txBody>
      </p:sp>
      <p:sp>
        <p:nvSpPr>
          <p:cNvPr id="191" name="Google Shape;191;p12"/>
          <p:cNvSpPr txBox="1"/>
          <p:nvPr>
            <p:ph idx="1" type="body"/>
          </p:nvPr>
        </p:nvSpPr>
        <p:spPr>
          <a:xfrm>
            <a:off x="155575" y="939800"/>
            <a:ext cx="8797925" cy="5237163"/>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92" name="Google Shape;192;p12"/>
          <p:cNvSpPr/>
          <p:nvPr/>
        </p:nvSpPr>
        <p:spPr>
          <a:xfrm>
            <a:off x="731520" y="1244600"/>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Dancing Script"/>
                <a:ea typeface="Dancing Script"/>
                <a:cs typeface="Dancing Script"/>
                <a:sym typeface="Dancing Script"/>
              </a:rPr>
              <a:t>Calculate 4!</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(4-1)!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3!</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__</a:t>
            </a:r>
            <a:endParaRPr/>
          </a:p>
          <a:p>
            <a:pPr indent="0" lvl="0" marL="0" marR="0" rtl="0" algn="l">
              <a:spcBef>
                <a:spcPts val="0"/>
              </a:spcBef>
              <a:spcAft>
                <a:spcPts val="0"/>
              </a:spcAft>
              <a:buNone/>
            </a:pPr>
            <a:r>
              <a:t/>
            </a:r>
            <a:endParaRPr sz="1800">
              <a:solidFill>
                <a:schemeClr val="dk1"/>
              </a:solidFill>
              <a:latin typeface="Dancing Script"/>
              <a:ea typeface="Dancing Script"/>
              <a:cs typeface="Dancing Script"/>
              <a:sym typeface="Dancing Scrip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Factorial of 4 (Recursive)</a:t>
            </a:r>
            <a:endParaRPr/>
          </a:p>
        </p:txBody>
      </p:sp>
      <p:sp>
        <p:nvSpPr>
          <p:cNvPr id="198" name="Google Shape;198;p13"/>
          <p:cNvSpPr txBox="1"/>
          <p:nvPr>
            <p:ph idx="1" type="body"/>
          </p:nvPr>
        </p:nvSpPr>
        <p:spPr>
          <a:xfrm>
            <a:off x="155575" y="939800"/>
            <a:ext cx="8797925" cy="5237163"/>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99" name="Google Shape;199;p13"/>
          <p:cNvSpPr/>
          <p:nvPr/>
        </p:nvSpPr>
        <p:spPr>
          <a:xfrm>
            <a:off x="731520" y="1244600"/>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4!</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(4-1)!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3!</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__</a:t>
            </a:r>
            <a:endParaRPr/>
          </a:p>
          <a:p>
            <a:pPr indent="0" lvl="0" marL="0" marR="0" rtl="0" algn="l">
              <a:spcBef>
                <a:spcPts val="0"/>
              </a:spcBef>
              <a:spcAft>
                <a:spcPts val="0"/>
              </a:spcAft>
              <a:buNone/>
            </a:pPr>
            <a:r>
              <a:t/>
            </a:r>
            <a:endParaRPr sz="1800">
              <a:solidFill>
                <a:schemeClr val="dk1"/>
              </a:solidFill>
              <a:latin typeface="Dancing Script"/>
              <a:ea typeface="Dancing Script"/>
              <a:cs typeface="Dancing Script"/>
              <a:sym typeface="Dancing Script"/>
            </a:endParaRPr>
          </a:p>
        </p:txBody>
      </p:sp>
      <p:sp>
        <p:nvSpPr>
          <p:cNvPr id="200" name="Google Shape;200;p13"/>
          <p:cNvSpPr/>
          <p:nvPr/>
        </p:nvSpPr>
        <p:spPr>
          <a:xfrm>
            <a:off x="2045165" y="2102117"/>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3!</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3! = 3 * (3-1)!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3! = 3 * 2!</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3! = 3 * __</a:t>
            </a:r>
            <a:endParaRPr/>
          </a:p>
          <a:p>
            <a:pPr indent="0" lvl="0" marL="0" marR="0" rtl="0" algn="l">
              <a:spcBef>
                <a:spcPts val="0"/>
              </a:spcBef>
              <a:spcAft>
                <a:spcPts val="0"/>
              </a:spcAft>
              <a:buNone/>
            </a:pPr>
            <a:r>
              <a:t/>
            </a:r>
            <a:endParaRPr sz="1800">
              <a:solidFill>
                <a:schemeClr val="dk1"/>
              </a:solidFill>
              <a:latin typeface="Dancing Script"/>
              <a:ea typeface="Dancing Script"/>
              <a:cs typeface="Dancing Script"/>
              <a:sym typeface="Dancing Scrip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Factorial of 4 (Recursive)</a:t>
            </a:r>
            <a:endParaRPr/>
          </a:p>
        </p:txBody>
      </p:sp>
      <p:sp>
        <p:nvSpPr>
          <p:cNvPr id="206" name="Google Shape;206;p14"/>
          <p:cNvSpPr txBox="1"/>
          <p:nvPr>
            <p:ph idx="1" type="body"/>
          </p:nvPr>
        </p:nvSpPr>
        <p:spPr>
          <a:xfrm>
            <a:off x="155575" y="939800"/>
            <a:ext cx="8797925" cy="5237163"/>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07" name="Google Shape;207;p14"/>
          <p:cNvSpPr/>
          <p:nvPr/>
        </p:nvSpPr>
        <p:spPr>
          <a:xfrm>
            <a:off x="731520" y="1244600"/>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4!</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(4-1)!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3!</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__</a:t>
            </a:r>
            <a:endParaRPr/>
          </a:p>
          <a:p>
            <a:pPr indent="0" lvl="0" marL="0" marR="0" rtl="0" algn="l">
              <a:spcBef>
                <a:spcPts val="0"/>
              </a:spcBef>
              <a:spcAft>
                <a:spcPts val="0"/>
              </a:spcAft>
              <a:buNone/>
            </a:pPr>
            <a:r>
              <a:t/>
            </a:r>
            <a:endParaRPr sz="1800">
              <a:solidFill>
                <a:schemeClr val="dk1"/>
              </a:solidFill>
              <a:latin typeface="Dancing Script"/>
              <a:ea typeface="Dancing Script"/>
              <a:cs typeface="Dancing Script"/>
              <a:sym typeface="Dancing Script"/>
            </a:endParaRPr>
          </a:p>
        </p:txBody>
      </p:sp>
      <p:sp>
        <p:nvSpPr>
          <p:cNvPr id="208" name="Google Shape;208;p14"/>
          <p:cNvSpPr/>
          <p:nvPr/>
        </p:nvSpPr>
        <p:spPr>
          <a:xfrm>
            <a:off x="2045165" y="2102117"/>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3!</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3! = 3 * (3-1)!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3! = 3 * 2!</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3! = 3 * __</a:t>
            </a:r>
            <a:endParaRPr/>
          </a:p>
          <a:p>
            <a:pPr indent="0" lvl="0" marL="0" marR="0" rtl="0" algn="l">
              <a:spcBef>
                <a:spcPts val="0"/>
              </a:spcBef>
              <a:spcAft>
                <a:spcPts val="0"/>
              </a:spcAft>
              <a:buNone/>
            </a:pPr>
            <a:r>
              <a:t/>
            </a:r>
            <a:endParaRPr sz="1800">
              <a:solidFill>
                <a:schemeClr val="dk1"/>
              </a:solidFill>
              <a:latin typeface="Dancing Script"/>
              <a:ea typeface="Dancing Script"/>
              <a:cs typeface="Dancing Script"/>
              <a:sym typeface="Dancing Script"/>
            </a:endParaRPr>
          </a:p>
        </p:txBody>
      </p:sp>
      <p:sp>
        <p:nvSpPr>
          <p:cNvPr id="209" name="Google Shape;209;p14"/>
          <p:cNvSpPr/>
          <p:nvPr/>
        </p:nvSpPr>
        <p:spPr>
          <a:xfrm>
            <a:off x="3358810" y="2959634"/>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2!</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2! = 2 * (2-1)!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2! = 2 * 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2! = 2 * __</a:t>
            </a:r>
            <a:endParaRPr/>
          </a:p>
          <a:p>
            <a:pPr indent="0" lvl="0" marL="0" marR="0" rtl="0" algn="l">
              <a:spcBef>
                <a:spcPts val="0"/>
              </a:spcBef>
              <a:spcAft>
                <a:spcPts val="0"/>
              </a:spcAft>
              <a:buNone/>
            </a:pPr>
            <a:r>
              <a:t/>
            </a:r>
            <a:endParaRPr sz="1800">
              <a:solidFill>
                <a:schemeClr val="dk1"/>
              </a:solidFill>
              <a:latin typeface="Dancing Script"/>
              <a:ea typeface="Dancing Script"/>
              <a:cs typeface="Dancing Script"/>
              <a:sym typeface="Dancing Scrip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Factorial of 4 (Recursive)</a:t>
            </a:r>
            <a:endParaRPr/>
          </a:p>
        </p:txBody>
      </p:sp>
      <p:sp>
        <p:nvSpPr>
          <p:cNvPr id="215" name="Google Shape;215;p15"/>
          <p:cNvSpPr txBox="1"/>
          <p:nvPr>
            <p:ph idx="1" type="body"/>
          </p:nvPr>
        </p:nvSpPr>
        <p:spPr>
          <a:xfrm>
            <a:off x="155575" y="939800"/>
            <a:ext cx="8797925" cy="5237163"/>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16" name="Google Shape;216;p15"/>
          <p:cNvSpPr/>
          <p:nvPr/>
        </p:nvSpPr>
        <p:spPr>
          <a:xfrm>
            <a:off x="731520" y="1244600"/>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4!</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(4-1)!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3!</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__</a:t>
            </a:r>
            <a:endParaRPr/>
          </a:p>
          <a:p>
            <a:pPr indent="0" lvl="0" marL="0" marR="0" rtl="0" algn="l">
              <a:spcBef>
                <a:spcPts val="0"/>
              </a:spcBef>
              <a:spcAft>
                <a:spcPts val="0"/>
              </a:spcAft>
              <a:buNone/>
            </a:pPr>
            <a:r>
              <a:t/>
            </a:r>
            <a:endParaRPr sz="1800">
              <a:solidFill>
                <a:schemeClr val="dk1"/>
              </a:solidFill>
              <a:latin typeface="Dancing Script"/>
              <a:ea typeface="Dancing Script"/>
              <a:cs typeface="Dancing Script"/>
              <a:sym typeface="Dancing Script"/>
            </a:endParaRPr>
          </a:p>
        </p:txBody>
      </p:sp>
      <p:sp>
        <p:nvSpPr>
          <p:cNvPr id="217" name="Google Shape;217;p15"/>
          <p:cNvSpPr/>
          <p:nvPr/>
        </p:nvSpPr>
        <p:spPr>
          <a:xfrm>
            <a:off x="2045165" y="2102117"/>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3!</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3! = 3 * (3-1)!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3! = 3 * 2!</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3! = 3 * __</a:t>
            </a:r>
            <a:endParaRPr/>
          </a:p>
          <a:p>
            <a:pPr indent="0" lvl="0" marL="0" marR="0" rtl="0" algn="l">
              <a:spcBef>
                <a:spcPts val="0"/>
              </a:spcBef>
              <a:spcAft>
                <a:spcPts val="0"/>
              </a:spcAft>
              <a:buNone/>
            </a:pPr>
            <a:r>
              <a:t/>
            </a:r>
            <a:endParaRPr sz="1800">
              <a:solidFill>
                <a:schemeClr val="dk1"/>
              </a:solidFill>
              <a:latin typeface="Dancing Script"/>
              <a:ea typeface="Dancing Script"/>
              <a:cs typeface="Dancing Script"/>
              <a:sym typeface="Dancing Script"/>
            </a:endParaRPr>
          </a:p>
        </p:txBody>
      </p:sp>
      <p:sp>
        <p:nvSpPr>
          <p:cNvPr id="218" name="Google Shape;218;p15"/>
          <p:cNvSpPr/>
          <p:nvPr/>
        </p:nvSpPr>
        <p:spPr>
          <a:xfrm>
            <a:off x="3358810" y="2959634"/>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2!</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2! = 2 * (2-1)!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2! = 2 * 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2! = 2 * __</a:t>
            </a:r>
            <a:endParaRPr/>
          </a:p>
          <a:p>
            <a:pPr indent="0" lvl="0" marL="0" marR="0" rtl="0" algn="l">
              <a:spcBef>
                <a:spcPts val="0"/>
              </a:spcBef>
              <a:spcAft>
                <a:spcPts val="0"/>
              </a:spcAft>
              <a:buNone/>
            </a:pPr>
            <a:r>
              <a:t/>
            </a:r>
            <a:endParaRPr sz="1800">
              <a:solidFill>
                <a:schemeClr val="dk1"/>
              </a:solidFill>
              <a:latin typeface="Dancing Script"/>
              <a:ea typeface="Dancing Script"/>
              <a:cs typeface="Dancing Script"/>
              <a:sym typeface="Dancing Script"/>
            </a:endParaRPr>
          </a:p>
        </p:txBody>
      </p:sp>
      <p:sp>
        <p:nvSpPr>
          <p:cNvPr id="219" name="Google Shape;219;p15"/>
          <p:cNvSpPr/>
          <p:nvPr/>
        </p:nvSpPr>
        <p:spPr>
          <a:xfrm>
            <a:off x="4738137" y="3817151"/>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1! = 1 * (1-1)!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1! = 1 * 0!</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1! = 1 * __</a:t>
            </a:r>
            <a:endParaRPr/>
          </a:p>
          <a:p>
            <a:pPr indent="0" lvl="0" marL="0" marR="0" rtl="0" algn="l">
              <a:spcBef>
                <a:spcPts val="0"/>
              </a:spcBef>
              <a:spcAft>
                <a:spcPts val="0"/>
              </a:spcAft>
              <a:buNone/>
            </a:pPr>
            <a:r>
              <a:t/>
            </a:r>
            <a:endParaRPr sz="1800">
              <a:solidFill>
                <a:schemeClr val="dk1"/>
              </a:solidFill>
              <a:latin typeface="Dancing Script"/>
              <a:ea typeface="Dancing Script"/>
              <a:cs typeface="Dancing Script"/>
              <a:sym typeface="Dancing Scrip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Factorial of 4 (Recursive)</a:t>
            </a:r>
            <a:endParaRPr/>
          </a:p>
        </p:txBody>
      </p:sp>
      <p:sp>
        <p:nvSpPr>
          <p:cNvPr id="225" name="Google Shape;225;p16"/>
          <p:cNvSpPr txBox="1"/>
          <p:nvPr>
            <p:ph idx="1" type="body"/>
          </p:nvPr>
        </p:nvSpPr>
        <p:spPr>
          <a:xfrm>
            <a:off x="155575" y="939800"/>
            <a:ext cx="8797925" cy="5237163"/>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26" name="Google Shape;226;p16"/>
          <p:cNvSpPr/>
          <p:nvPr/>
        </p:nvSpPr>
        <p:spPr>
          <a:xfrm>
            <a:off x="731520" y="1244600"/>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4!</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(4-1)!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3!</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__</a:t>
            </a:r>
            <a:endParaRPr/>
          </a:p>
          <a:p>
            <a:pPr indent="0" lvl="0" marL="0" marR="0" rtl="0" algn="l">
              <a:spcBef>
                <a:spcPts val="0"/>
              </a:spcBef>
              <a:spcAft>
                <a:spcPts val="0"/>
              </a:spcAft>
              <a:buNone/>
            </a:pPr>
            <a:r>
              <a:t/>
            </a:r>
            <a:endParaRPr sz="1800">
              <a:solidFill>
                <a:schemeClr val="dk1"/>
              </a:solidFill>
              <a:latin typeface="Dancing Script"/>
              <a:ea typeface="Dancing Script"/>
              <a:cs typeface="Dancing Script"/>
              <a:sym typeface="Dancing Script"/>
            </a:endParaRPr>
          </a:p>
        </p:txBody>
      </p:sp>
      <p:sp>
        <p:nvSpPr>
          <p:cNvPr id="227" name="Google Shape;227;p16"/>
          <p:cNvSpPr/>
          <p:nvPr/>
        </p:nvSpPr>
        <p:spPr>
          <a:xfrm>
            <a:off x="2045165" y="2102117"/>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3!</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3! = 3 * (3-1)!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3! = 3 * 2!</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3! = 3 * __</a:t>
            </a:r>
            <a:endParaRPr/>
          </a:p>
          <a:p>
            <a:pPr indent="0" lvl="0" marL="0" marR="0" rtl="0" algn="l">
              <a:spcBef>
                <a:spcPts val="0"/>
              </a:spcBef>
              <a:spcAft>
                <a:spcPts val="0"/>
              </a:spcAft>
              <a:buNone/>
            </a:pPr>
            <a:r>
              <a:t/>
            </a:r>
            <a:endParaRPr sz="1800">
              <a:solidFill>
                <a:schemeClr val="dk1"/>
              </a:solidFill>
              <a:latin typeface="Dancing Script"/>
              <a:ea typeface="Dancing Script"/>
              <a:cs typeface="Dancing Script"/>
              <a:sym typeface="Dancing Script"/>
            </a:endParaRPr>
          </a:p>
        </p:txBody>
      </p:sp>
      <p:sp>
        <p:nvSpPr>
          <p:cNvPr id="228" name="Google Shape;228;p16"/>
          <p:cNvSpPr/>
          <p:nvPr/>
        </p:nvSpPr>
        <p:spPr>
          <a:xfrm>
            <a:off x="3358810" y="2959634"/>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2!</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2! = 2 * (2-1)!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2! = 2 * 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2! = 2 * __</a:t>
            </a:r>
            <a:endParaRPr/>
          </a:p>
          <a:p>
            <a:pPr indent="0" lvl="0" marL="0" marR="0" rtl="0" algn="l">
              <a:spcBef>
                <a:spcPts val="0"/>
              </a:spcBef>
              <a:spcAft>
                <a:spcPts val="0"/>
              </a:spcAft>
              <a:buNone/>
            </a:pPr>
            <a:r>
              <a:t/>
            </a:r>
            <a:endParaRPr sz="1800">
              <a:solidFill>
                <a:schemeClr val="dk1"/>
              </a:solidFill>
              <a:latin typeface="Dancing Script"/>
              <a:ea typeface="Dancing Script"/>
              <a:cs typeface="Dancing Script"/>
              <a:sym typeface="Dancing Script"/>
            </a:endParaRPr>
          </a:p>
        </p:txBody>
      </p:sp>
      <p:sp>
        <p:nvSpPr>
          <p:cNvPr id="229" name="Google Shape;229;p16"/>
          <p:cNvSpPr/>
          <p:nvPr/>
        </p:nvSpPr>
        <p:spPr>
          <a:xfrm>
            <a:off x="4738137" y="3817151"/>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1! = 1 * (1-1)!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1! = 1 * 0!</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1! = 1 * __</a:t>
            </a:r>
            <a:endParaRPr/>
          </a:p>
          <a:p>
            <a:pPr indent="0" lvl="0" marL="0" marR="0" rtl="0" algn="l">
              <a:spcBef>
                <a:spcPts val="0"/>
              </a:spcBef>
              <a:spcAft>
                <a:spcPts val="0"/>
              </a:spcAft>
              <a:buNone/>
            </a:pPr>
            <a:r>
              <a:t/>
            </a:r>
            <a:endParaRPr sz="1800">
              <a:solidFill>
                <a:schemeClr val="dk1"/>
              </a:solidFill>
              <a:latin typeface="Dancing Script"/>
              <a:ea typeface="Dancing Script"/>
              <a:cs typeface="Dancing Script"/>
              <a:sym typeface="Dancing Script"/>
            </a:endParaRPr>
          </a:p>
        </p:txBody>
      </p:sp>
      <p:sp>
        <p:nvSpPr>
          <p:cNvPr id="230" name="Google Shape;230;p16"/>
          <p:cNvSpPr/>
          <p:nvPr/>
        </p:nvSpPr>
        <p:spPr>
          <a:xfrm>
            <a:off x="6051782" y="4674668"/>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0!</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0! = 1</a:t>
            </a:r>
            <a:endParaRPr sz="1800">
              <a:solidFill>
                <a:schemeClr val="dk1"/>
              </a:solidFill>
              <a:latin typeface="Dancing Script"/>
              <a:ea typeface="Dancing Script"/>
              <a:cs typeface="Dancing Script"/>
              <a:sym typeface="Dancing Scrip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Factorial of 4 (Recursive)</a:t>
            </a:r>
            <a:endParaRPr/>
          </a:p>
        </p:txBody>
      </p:sp>
      <p:sp>
        <p:nvSpPr>
          <p:cNvPr id="236" name="Google Shape;236;p17"/>
          <p:cNvSpPr txBox="1"/>
          <p:nvPr>
            <p:ph idx="1" type="body"/>
          </p:nvPr>
        </p:nvSpPr>
        <p:spPr>
          <a:xfrm>
            <a:off x="155575" y="939800"/>
            <a:ext cx="8797925" cy="5237163"/>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37" name="Google Shape;237;p17"/>
          <p:cNvSpPr/>
          <p:nvPr/>
        </p:nvSpPr>
        <p:spPr>
          <a:xfrm>
            <a:off x="731520" y="1244600"/>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4!</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(4-1)!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3!</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__</a:t>
            </a:r>
            <a:endParaRPr/>
          </a:p>
          <a:p>
            <a:pPr indent="0" lvl="0" marL="0" marR="0" rtl="0" algn="l">
              <a:spcBef>
                <a:spcPts val="0"/>
              </a:spcBef>
              <a:spcAft>
                <a:spcPts val="0"/>
              </a:spcAft>
              <a:buNone/>
            </a:pPr>
            <a:r>
              <a:t/>
            </a:r>
            <a:endParaRPr sz="1800">
              <a:solidFill>
                <a:schemeClr val="dk1"/>
              </a:solidFill>
              <a:latin typeface="Dancing Script"/>
              <a:ea typeface="Dancing Script"/>
              <a:cs typeface="Dancing Script"/>
              <a:sym typeface="Dancing Script"/>
            </a:endParaRPr>
          </a:p>
        </p:txBody>
      </p:sp>
      <p:sp>
        <p:nvSpPr>
          <p:cNvPr id="238" name="Google Shape;238;p17"/>
          <p:cNvSpPr/>
          <p:nvPr/>
        </p:nvSpPr>
        <p:spPr>
          <a:xfrm>
            <a:off x="2045165" y="2102117"/>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3!</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3! = 3 * (3-1)!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3! = 3 * 2!</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3! = 3 * __</a:t>
            </a:r>
            <a:endParaRPr/>
          </a:p>
          <a:p>
            <a:pPr indent="0" lvl="0" marL="0" marR="0" rtl="0" algn="l">
              <a:spcBef>
                <a:spcPts val="0"/>
              </a:spcBef>
              <a:spcAft>
                <a:spcPts val="0"/>
              </a:spcAft>
              <a:buNone/>
            </a:pPr>
            <a:r>
              <a:t/>
            </a:r>
            <a:endParaRPr sz="1800">
              <a:solidFill>
                <a:schemeClr val="dk1"/>
              </a:solidFill>
              <a:latin typeface="Dancing Script"/>
              <a:ea typeface="Dancing Script"/>
              <a:cs typeface="Dancing Script"/>
              <a:sym typeface="Dancing Script"/>
            </a:endParaRPr>
          </a:p>
        </p:txBody>
      </p:sp>
      <p:sp>
        <p:nvSpPr>
          <p:cNvPr id="239" name="Google Shape;239;p17"/>
          <p:cNvSpPr/>
          <p:nvPr/>
        </p:nvSpPr>
        <p:spPr>
          <a:xfrm>
            <a:off x="3358810" y="2959634"/>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2!</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2! = 2 * (2-1)!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2! = 2 * 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2! = 2 * __</a:t>
            </a:r>
            <a:endParaRPr/>
          </a:p>
          <a:p>
            <a:pPr indent="0" lvl="0" marL="0" marR="0" rtl="0" algn="l">
              <a:spcBef>
                <a:spcPts val="0"/>
              </a:spcBef>
              <a:spcAft>
                <a:spcPts val="0"/>
              </a:spcAft>
              <a:buNone/>
            </a:pPr>
            <a:r>
              <a:t/>
            </a:r>
            <a:endParaRPr sz="1800">
              <a:solidFill>
                <a:schemeClr val="dk1"/>
              </a:solidFill>
              <a:latin typeface="Dancing Script"/>
              <a:ea typeface="Dancing Script"/>
              <a:cs typeface="Dancing Script"/>
              <a:sym typeface="Dancing Script"/>
            </a:endParaRPr>
          </a:p>
        </p:txBody>
      </p:sp>
      <p:sp>
        <p:nvSpPr>
          <p:cNvPr id="240" name="Google Shape;240;p17"/>
          <p:cNvSpPr/>
          <p:nvPr/>
        </p:nvSpPr>
        <p:spPr>
          <a:xfrm>
            <a:off x="4738137" y="3817151"/>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1! = 1 * (1-1)!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1! = 1 * 0!</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1! = 1 * 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1! = 1</a:t>
            </a:r>
            <a:endParaRPr sz="1800">
              <a:solidFill>
                <a:schemeClr val="dk1"/>
              </a:solidFill>
              <a:latin typeface="Dancing Script"/>
              <a:ea typeface="Dancing Script"/>
              <a:cs typeface="Dancing Script"/>
              <a:sym typeface="Dancing Scrip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Factorial of 4 (Recursive)</a:t>
            </a:r>
            <a:endParaRPr/>
          </a:p>
        </p:txBody>
      </p:sp>
      <p:sp>
        <p:nvSpPr>
          <p:cNvPr id="246" name="Google Shape;246;p18"/>
          <p:cNvSpPr txBox="1"/>
          <p:nvPr>
            <p:ph idx="1" type="body"/>
          </p:nvPr>
        </p:nvSpPr>
        <p:spPr>
          <a:xfrm>
            <a:off x="155575" y="939800"/>
            <a:ext cx="8797925" cy="5237163"/>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47" name="Google Shape;247;p18"/>
          <p:cNvSpPr/>
          <p:nvPr/>
        </p:nvSpPr>
        <p:spPr>
          <a:xfrm>
            <a:off x="731520" y="1244600"/>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4!</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(4-1)!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3!</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__</a:t>
            </a:r>
            <a:endParaRPr/>
          </a:p>
          <a:p>
            <a:pPr indent="0" lvl="0" marL="0" marR="0" rtl="0" algn="l">
              <a:spcBef>
                <a:spcPts val="0"/>
              </a:spcBef>
              <a:spcAft>
                <a:spcPts val="0"/>
              </a:spcAft>
              <a:buNone/>
            </a:pPr>
            <a:r>
              <a:t/>
            </a:r>
            <a:endParaRPr sz="1800">
              <a:solidFill>
                <a:schemeClr val="dk1"/>
              </a:solidFill>
              <a:latin typeface="Dancing Script"/>
              <a:ea typeface="Dancing Script"/>
              <a:cs typeface="Dancing Script"/>
              <a:sym typeface="Dancing Script"/>
            </a:endParaRPr>
          </a:p>
        </p:txBody>
      </p:sp>
      <p:sp>
        <p:nvSpPr>
          <p:cNvPr id="248" name="Google Shape;248;p18"/>
          <p:cNvSpPr/>
          <p:nvPr/>
        </p:nvSpPr>
        <p:spPr>
          <a:xfrm>
            <a:off x="2045165" y="2102117"/>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3!</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3! = 3 * (3-1)!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3! = 3 * 2!</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3! = 3 * __</a:t>
            </a:r>
            <a:endParaRPr/>
          </a:p>
          <a:p>
            <a:pPr indent="0" lvl="0" marL="0" marR="0" rtl="0" algn="l">
              <a:spcBef>
                <a:spcPts val="0"/>
              </a:spcBef>
              <a:spcAft>
                <a:spcPts val="0"/>
              </a:spcAft>
              <a:buNone/>
            </a:pPr>
            <a:r>
              <a:t/>
            </a:r>
            <a:endParaRPr sz="1800">
              <a:solidFill>
                <a:schemeClr val="dk1"/>
              </a:solidFill>
              <a:latin typeface="Dancing Script"/>
              <a:ea typeface="Dancing Script"/>
              <a:cs typeface="Dancing Script"/>
              <a:sym typeface="Dancing Script"/>
            </a:endParaRPr>
          </a:p>
        </p:txBody>
      </p:sp>
      <p:sp>
        <p:nvSpPr>
          <p:cNvPr id="249" name="Google Shape;249;p18"/>
          <p:cNvSpPr/>
          <p:nvPr/>
        </p:nvSpPr>
        <p:spPr>
          <a:xfrm>
            <a:off x="3358810" y="2959634"/>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2!</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2! = 2 * (2-1)!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2! = 2 * 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2! = 2 * 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2! = 2</a:t>
            </a:r>
            <a:endParaRPr sz="1800">
              <a:solidFill>
                <a:schemeClr val="dk1"/>
              </a:solidFill>
              <a:latin typeface="Dancing Script"/>
              <a:ea typeface="Dancing Script"/>
              <a:cs typeface="Dancing Script"/>
              <a:sym typeface="Dancing Scrip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Factorial of 4 (Recursive)</a:t>
            </a:r>
            <a:endParaRPr/>
          </a:p>
        </p:txBody>
      </p:sp>
      <p:sp>
        <p:nvSpPr>
          <p:cNvPr id="255" name="Google Shape;255;p19"/>
          <p:cNvSpPr txBox="1"/>
          <p:nvPr>
            <p:ph idx="1" type="body"/>
          </p:nvPr>
        </p:nvSpPr>
        <p:spPr>
          <a:xfrm>
            <a:off x="155575" y="939800"/>
            <a:ext cx="8797925" cy="5237163"/>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56" name="Google Shape;256;p19"/>
          <p:cNvSpPr/>
          <p:nvPr/>
        </p:nvSpPr>
        <p:spPr>
          <a:xfrm>
            <a:off x="731520" y="1244600"/>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4!</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(4-1)!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3!</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__</a:t>
            </a:r>
            <a:endParaRPr/>
          </a:p>
          <a:p>
            <a:pPr indent="0" lvl="0" marL="0" marR="0" rtl="0" algn="l">
              <a:spcBef>
                <a:spcPts val="0"/>
              </a:spcBef>
              <a:spcAft>
                <a:spcPts val="0"/>
              </a:spcAft>
              <a:buNone/>
            </a:pPr>
            <a:r>
              <a:t/>
            </a:r>
            <a:endParaRPr sz="1800">
              <a:solidFill>
                <a:schemeClr val="dk1"/>
              </a:solidFill>
              <a:latin typeface="Dancing Script"/>
              <a:ea typeface="Dancing Script"/>
              <a:cs typeface="Dancing Script"/>
              <a:sym typeface="Dancing Script"/>
            </a:endParaRPr>
          </a:p>
        </p:txBody>
      </p:sp>
      <p:sp>
        <p:nvSpPr>
          <p:cNvPr id="257" name="Google Shape;257;p19"/>
          <p:cNvSpPr/>
          <p:nvPr/>
        </p:nvSpPr>
        <p:spPr>
          <a:xfrm>
            <a:off x="2045165" y="2102117"/>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3!</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3! = 3 * (3-1)!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3! = 3 * 2!</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3! = 3 * 2</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3! = 6</a:t>
            </a:r>
            <a:endParaRPr sz="1800">
              <a:solidFill>
                <a:schemeClr val="dk1"/>
              </a:solidFill>
              <a:latin typeface="Dancing Script"/>
              <a:ea typeface="Dancing Script"/>
              <a:cs typeface="Dancing Script"/>
              <a:sym typeface="Dancing Scrip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idx="12" type="sldNum"/>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95" name="Google Shape;95;p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A Look Back at Functions</a:t>
            </a:r>
            <a:endParaRPr/>
          </a:p>
        </p:txBody>
      </p:sp>
      <p:sp>
        <p:nvSpPr>
          <p:cNvPr id="96" name="Google Shape;96;p2"/>
          <p:cNvSpPr txBox="1"/>
          <p:nvPr>
            <p:ph idx="1" type="body"/>
          </p:nvPr>
        </p:nvSpPr>
        <p:spPr>
          <a:xfrm>
            <a:off x="985234" y="1155700"/>
            <a:ext cx="7173532" cy="358497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#include &lt;stdio.h&gt;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#include &lt;math.h&gt;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double distance(double x1, double y1, double x2, double y2)</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double dist;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dist = sqrt((x1-x2)*(x1-x2)+(y1-y2)*(y1-y2));</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return dist;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int main()</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double milage = distance(0, 0, 3, 4);</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printf("Milage: %lf\n",milage);</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return 0;</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Factorial of 4 (Recursive)</a:t>
            </a:r>
            <a:endParaRPr/>
          </a:p>
        </p:txBody>
      </p:sp>
      <p:sp>
        <p:nvSpPr>
          <p:cNvPr id="263" name="Google Shape;263;p20"/>
          <p:cNvSpPr txBox="1"/>
          <p:nvPr>
            <p:ph idx="1" type="body"/>
          </p:nvPr>
        </p:nvSpPr>
        <p:spPr>
          <a:xfrm>
            <a:off x="155575" y="939800"/>
            <a:ext cx="8797925" cy="5237163"/>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64" name="Google Shape;264;p20"/>
          <p:cNvSpPr/>
          <p:nvPr/>
        </p:nvSpPr>
        <p:spPr>
          <a:xfrm>
            <a:off x="731520" y="1244600"/>
            <a:ext cx="2295015" cy="1923603"/>
          </a:xfrm>
          <a:prstGeom prst="rect">
            <a:avLst/>
          </a:prstGeom>
          <a:solidFill>
            <a:srgbClr val="FFFF8F"/>
          </a:solidFill>
          <a:ln>
            <a:noFill/>
          </a:ln>
          <a:effectLst>
            <a:outerShdw blurRad="50800" sx="103000" rotWithShape="0" algn="t" dir="2340000" dist="76200" sy="103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Calculate 4!</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(4-1)!</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3!</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4 * 6</a:t>
            </a:r>
            <a:endParaRPr/>
          </a:p>
          <a:p>
            <a:pPr indent="0" lvl="0" marL="0" marR="0" rtl="0" algn="l">
              <a:spcBef>
                <a:spcPts val="0"/>
              </a:spcBef>
              <a:spcAft>
                <a:spcPts val="0"/>
              </a:spcAft>
              <a:buNone/>
            </a:pPr>
            <a:r>
              <a:rPr lang="en-US" sz="1800">
                <a:solidFill>
                  <a:schemeClr val="dk1"/>
                </a:solidFill>
                <a:latin typeface="Dancing Script"/>
                <a:ea typeface="Dancing Script"/>
                <a:cs typeface="Dancing Script"/>
                <a:sym typeface="Dancing Script"/>
              </a:rPr>
              <a:t>4! = 24</a:t>
            </a:r>
            <a:endParaRPr sz="1800">
              <a:solidFill>
                <a:schemeClr val="dk1"/>
              </a:solidFill>
              <a:latin typeface="Dancing Script"/>
              <a:ea typeface="Dancing Script"/>
              <a:cs typeface="Dancing Script"/>
              <a:sym typeface="Dancing Scrip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Recursive Factorial Function</a:t>
            </a:r>
            <a:endParaRPr/>
          </a:p>
        </p:txBody>
      </p:sp>
      <p:sp>
        <p:nvSpPr>
          <p:cNvPr id="270" name="Google Shape;270;p21"/>
          <p:cNvSpPr txBox="1"/>
          <p:nvPr>
            <p:ph idx="1" type="body"/>
          </p:nvPr>
        </p:nvSpPr>
        <p:spPr>
          <a:xfrm>
            <a:off x="457200" y="1066800"/>
            <a:ext cx="8686800" cy="4953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Font typeface="Courier New"/>
              <a:buNone/>
            </a:pPr>
            <a:r>
              <a:rPr lang="en-US" sz="1800">
                <a:latin typeface="Courier New"/>
                <a:ea typeface="Courier New"/>
                <a:cs typeface="Courier New"/>
                <a:sym typeface="Courier New"/>
              </a:rPr>
              <a:t>// Computes the factorial of a nonnegative integer.</a:t>
            </a:r>
            <a:endParaRPr/>
          </a:p>
          <a:p>
            <a:pPr indent="-228600" lvl="0" marL="228600" rtl="0" algn="l">
              <a:lnSpc>
                <a:spcPct val="90000"/>
              </a:lnSpc>
              <a:spcBef>
                <a:spcPts val="1000"/>
              </a:spcBef>
              <a:spcAft>
                <a:spcPts val="0"/>
              </a:spcAft>
              <a:buClr>
                <a:schemeClr val="dk1"/>
              </a:buClr>
              <a:buSzPts val="1800"/>
              <a:buFont typeface="Courier New"/>
              <a:buNone/>
            </a:pPr>
            <a:r>
              <a:rPr lang="en-US" sz="1800">
                <a:latin typeface="Courier New"/>
                <a:ea typeface="Courier New"/>
                <a:cs typeface="Courier New"/>
                <a:sym typeface="Courier New"/>
              </a:rPr>
              <a:t>// </a:t>
            </a:r>
            <a:r>
              <a:rPr i="1" lang="en-US" sz="1800">
                <a:latin typeface="Courier New"/>
                <a:ea typeface="Courier New"/>
                <a:cs typeface="Courier New"/>
                <a:sym typeface="Courier New"/>
              </a:rPr>
              <a:t>Precondition</a:t>
            </a:r>
            <a:r>
              <a:rPr lang="en-US" sz="1800">
                <a:latin typeface="Courier New"/>
                <a:ea typeface="Courier New"/>
                <a:cs typeface="Courier New"/>
                <a:sym typeface="Courier New"/>
              </a:rPr>
              <a:t>: n must be greater than or equal to 0.</a:t>
            </a:r>
            <a:endParaRPr/>
          </a:p>
          <a:p>
            <a:pPr indent="-228600" lvl="0" marL="228600" rtl="0" algn="l">
              <a:lnSpc>
                <a:spcPct val="90000"/>
              </a:lnSpc>
              <a:spcBef>
                <a:spcPts val="1000"/>
              </a:spcBef>
              <a:spcAft>
                <a:spcPts val="0"/>
              </a:spcAft>
              <a:buClr>
                <a:schemeClr val="dk1"/>
              </a:buClr>
              <a:buSzPts val="1800"/>
              <a:buFont typeface="Courier New"/>
              <a:buNone/>
            </a:pPr>
            <a:r>
              <a:rPr lang="en-US" sz="1800">
                <a:latin typeface="Courier New"/>
                <a:ea typeface="Courier New"/>
                <a:cs typeface="Courier New"/>
                <a:sym typeface="Courier New"/>
              </a:rPr>
              <a:t>// </a:t>
            </a:r>
            <a:r>
              <a:rPr i="1" lang="en-US" sz="1800">
                <a:latin typeface="Courier New"/>
                <a:ea typeface="Courier New"/>
                <a:cs typeface="Courier New"/>
                <a:sym typeface="Courier New"/>
              </a:rPr>
              <a:t>Postcondition</a:t>
            </a:r>
            <a:r>
              <a:rPr lang="en-US" sz="1800">
                <a:latin typeface="Courier New"/>
                <a:ea typeface="Courier New"/>
                <a:cs typeface="Courier New"/>
                <a:sym typeface="Courier New"/>
              </a:rPr>
              <a:t>: Returns the factorial of n; n is unchanged.</a:t>
            </a:r>
            <a:endParaRPr/>
          </a:p>
          <a:p>
            <a:pPr indent="-228600" lvl="0" marL="228600" rtl="0" algn="l">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int Factorial(int n)</a:t>
            </a:r>
            <a:endParaRPr/>
          </a:p>
          <a:p>
            <a:pPr indent="-228600" lvl="0" marL="228600" rtl="0" algn="l">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a:t>
            </a:r>
            <a:endParaRPr>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if (n ==0) </a:t>
            </a:r>
            <a:endParaRPr>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return 1;</a:t>
            </a:r>
            <a:endParaRPr>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else </a:t>
            </a:r>
            <a:endParaRPr>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return (n * Factorial(n-1));</a:t>
            </a:r>
            <a:endParaRPr>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Tracing Factorial(4)</a:t>
            </a:r>
            <a:endParaRPr/>
          </a:p>
        </p:txBody>
      </p:sp>
      <p:sp>
        <p:nvSpPr>
          <p:cNvPr id="276" name="Google Shape;276;p22"/>
          <p:cNvSpPr/>
          <p:nvPr/>
        </p:nvSpPr>
        <p:spPr>
          <a:xfrm>
            <a:off x="4571999" y="3325992"/>
            <a:ext cx="4237037" cy="33162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22"/>
          <p:cNvSpPr txBox="1"/>
          <p:nvPr>
            <p:ph idx="1" type="body"/>
          </p:nvPr>
        </p:nvSpPr>
        <p:spPr>
          <a:xfrm>
            <a:off x="167425" y="1244600"/>
            <a:ext cx="8245055" cy="47904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Arial"/>
              <a:buNone/>
            </a:pPr>
            <a:r>
              <a:rPr lang="en-US" sz="2000">
                <a:latin typeface="Courier New"/>
                <a:ea typeface="Courier New"/>
                <a:cs typeface="Courier New"/>
                <a:sym typeface="Courier New"/>
              </a:rPr>
              <a:t>Factorial(4)</a:t>
            </a:r>
            <a:endParaRPr sz="2000">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Tracing Factorial(4)</a:t>
            </a:r>
            <a:endParaRPr/>
          </a:p>
        </p:txBody>
      </p:sp>
      <p:sp>
        <p:nvSpPr>
          <p:cNvPr id="283" name="Google Shape;283;p23"/>
          <p:cNvSpPr/>
          <p:nvPr/>
        </p:nvSpPr>
        <p:spPr>
          <a:xfrm>
            <a:off x="4571999" y="3325992"/>
            <a:ext cx="4237037" cy="33162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23"/>
          <p:cNvSpPr/>
          <p:nvPr/>
        </p:nvSpPr>
        <p:spPr>
          <a:xfrm>
            <a:off x="4589461" y="3714929"/>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(4)</a:t>
            </a:r>
            <a:endParaRPr sz="1600">
              <a:solidFill>
                <a:schemeClr val="dk1"/>
              </a:solidFill>
              <a:latin typeface="Calibri"/>
              <a:ea typeface="Calibri"/>
              <a:cs typeface="Calibri"/>
              <a:sym typeface="Calibri"/>
            </a:endParaRPr>
          </a:p>
        </p:txBody>
      </p:sp>
      <p:sp>
        <p:nvSpPr>
          <p:cNvPr id="285" name="Google Shape;285;p23"/>
          <p:cNvSpPr/>
          <p:nvPr/>
        </p:nvSpPr>
        <p:spPr>
          <a:xfrm>
            <a:off x="4589461" y="3714929"/>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86" name="Google Shape;286;p23"/>
          <p:cNvCxnSpPr/>
          <p:nvPr/>
        </p:nvCxnSpPr>
        <p:spPr>
          <a:xfrm>
            <a:off x="5316536" y="3391079"/>
            <a:ext cx="69850" cy="282575"/>
          </a:xfrm>
          <a:prstGeom prst="straightConnector1">
            <a:avLst/>
          </a:prstGeom>
          <a:noFill/>
          <a:ln cap="rnd" cmpd="sng" w="9525">
            <a:solidFill>
              <a:srgbClr val="000000"/>
            </a:solidFill>
            <a:prstDash val="solid"/>
            <a:round/>
            <a:headEnd len="med" w="med" type="none"/>
            <a:tailEnd len="med" w="med" type="none"/>
          </a:ln>
        </p:spPr>
      </p:cxnSp>
      <p:sp>
        <p:nvSpPr>
          <p:cNvPr id="287" name="Google Shape;287;p23"/>
          <p:cNvSpPr/>
          <p:nvPr/>
        </p:nvSpPr>
        <p:spPr>
          <a:xfrm>
            <a:off x="5400674" y="3467279"/>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288" name="Google Shape;288;p23"/>
          <p:cNvSpPr txBox="1"/>
          <p:nvPr>
            <p:ph idx="1" type="body"/>
          </p:nvPr>
        </p:nvSpPr>
        <p:spPr>
          <a:xfrm>
            <a:off x="167425" y="1244600"/>
            <a:ext cx="8245055" cy="47904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Arial"/>
              <a:buNone/>
            </a:pPr>
            <a:r>
              <a:rPr lang="en-US" sz="2000">
                <a:latin typeface="Courier New"/>
                <a:ea typeface="Courier New"/>
                <a:cs typeface="Courier New"/>
                <a:sym typeface="Courier New"/>
              </a:rPr>
              <a:t>Factorial(4)</a:t>
            </a:r>
            <a:endParaRPr sz="2000">
              <a:latin typeface="Courier New"/>
              <a:ea typeface="Courier New"/>
              <a:cs typeface="Courier New"/>
              <a:sym typeface="Courier New"/>
            </a:endParaRPr>
          </a:p>
        </p:txBody>
      </p:sp>
      <p:sp>
        <p:nvSpPr>
          <p:cNvPr id="289" name="Google Shape;289;p23"/>
          <p:cNvSpPr/>
          <p:nvPr/>
        </p:nvSpPr>
        <p:spPr>
          <a:xfrm>
            <a:off x="5360986" y="3660954"/>
            <a:ext cx="47625" cy="53975"/>
          </a:xfrm>
          <a:custGeom>
            <a:rect b="b" l="l" r="r" t="t"/>
            <a:pathLst>
              <a:path extrusionOk="0" h="34" w="30">
                <a:moveTo>
                  <a:pt x="30" y="0"/>
                </a:moveTo>
                <a:lnTo>
                  <a:pt x="23" y="34"/>
                </a:lnTo>
                <a:lnTo>
                  <a:pt x="0" y="8"/>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Tracing Factorial(4)</a:t>
            </a:r>
            <a:endParaRPr/>
          </a:p>
        </p:txBody>
      </p:sp>
      <p:sp>
        <p:nvSpPr>
          <p:cNvPr id="295" name="Google Shape;295;p24"/>
          <p:cNvSpPr/>
          <p:nvPr/>
        </p:nvSpPr>
        <p:spPr>
          <a:xfrm>
            <a:off x="4589461" y="3714929"/>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(4)</a:t>
            </a:r>
            <a:endParaRPr sz="1600">
              <a:solidFill>
                <a:schemeClr val="dk1"/>
              </a:solidFill>
              <a:latin typeface="Calibri"/>
              <a:ea typeface="Calibri"/>
              <a:cs typeface="Calibri"/>
              <a:sym typeface="Calibri"/>
            </a:endParaRPr>
          </a:p>
        </p:txBody>
      </p:sp>
      <p:sp>
        <p:nvSpPr>
          <p:cNvPr id="296" name="Google Shape;296;p24"/>
          <p:cNvSpPr/>
          <p:nvPr/>
        </p:nvSpPr>
        <p:spPr>
          <a:xfrm>
            <a:off x="4589461" y="3714929"/>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97" name="Google Shape;297;p24"/>
          <p:cNvCxnSpPr/>
          <p:nvPr/>
        </p:nvCxnSpPr>
        <p:spPr>
          <a:xfrm>
            <a:off x="5478461" y="4038779"/>
            <a:ext cx="69850" cy="280987"/>
          </a:xfrm>
          <a:prstGeom prst="straightConnector1">
            <a:avLst/>
          </a:prstGeom>
          <a:noFill/>
          <a:ln cap="rnd" cmpd="sng" w="9525">
            <a:solidFill>
              <a:srgbClr val="000000"/>
            </a:solidFill>
            <a:prstDash val="solid"/>
            <a:round/>
            <a:headEnd len="med" w="med" type="none"/>
            <a:tailEnd len="med" w="med" type="none"/>
          </a:ln>
        </p:spPr>
      </p:cxnSp>
      <p:sp>
        <p:nvSpPr>
          <p:cNvPr id="298" name="Google Shape;298;p24"/>
          <p:cNvSpPr/>
          <p:nvPr/>
        </p:nvSpPr>
        <p:spPr>
          <a:xfrm>
            <a:off x="5522911" y="4308654"/>
            <a:ext cx="47625" cy="53975"/>
          </a:xfrm>
          <a:custGeom>
            <a:rect b="b" l="l" r="r" t="t"/>
            <a:pathLst>
              <a:path extrusionOk="0" h="34" w="30">
                <a:moveTo>
                  <a:pt x="30" y="0"/>
                </a:moveTo>
                <a:lnTo>
                  <a:pt x="23" y="34"/>
                </a:lnTo>
                <a:lnTo>
                  <a:pt x="0" y="7"/>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p24"/>
          <p:cNvSpPr/>
          <p:nvPr/>
        </p:nvSpPr>
        <p:spPr>
          <a:xfrm>
            <a:off x="4749799" y="4362629"/>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(3)</a:t>
            </a:r>
            <a:endParaRPr sz="1600">
              <a:solidFill>
                <a:schemeClr val="dk1"/>
              </a:solidFill>
              <a:latin typeface="Calibri"/>
              <a:ea typeface="Calibri"/>
              <a:cs typeface="Calibri"/>
              <a:sym typeface="Calibri"/>
            </a:endParaRPr>
          </a:p>
        </p:txBody>
      </p:sp>
      <p:sp>
        <p:nvSpPr>
          <p:cNvPr id="300" name="Google Shape;300;p24"/>
          <p:cNvSpPr/>
          <p:nvPr/>
        </p:nvSpPr>
        <p:spPr>
          <a:xfrm>
            <a:off x="4749799" y="4362629"/>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24"/>
          <p:cNvSpPr/>
          <p:nvPr/>
        </p:nvSpPr>
        <p:spPr>
          <a:xfrm>
            <a:off x="5562599" y="4114979"/>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cxnSp>
        <p:nvCxnSpPr>
          <p:cNvPr id="302" name="Google Shape;302;p24"/>
          <p:cNvCxnSpPr/>
          <p:nvPr/>
        </p:nvCxnSpPr>
        <p:spPr>
          <a:xfrm>
            <a:off x="5316536" y="3391079"/>
            <a:ext cx="69850" cy="282575"/>
          </a:xfrm>
          <a:prstGeom prst="straightConnector1">
            <a:avLst/>
          </a:prstGeom>
          <a:noFill/>
          <a:ln cap="rnd" cmpd="sng" w="9525">
            <a:solidFill>
              <a:srgbClr val="000000"/>
            </a:solidFill>
            <a:prstDash val="solid"/>
            <a:round/>
            <a:headEnd len="med" w="med" type="none"/>
            <a:tailEnd len="med" w="med" type="none"/>
          </a:ln>
        </p:spPr>
      </p:cxnSp>
      <p:sp>
        <p:nvSpPr>
          <p:cNvPr id="303" name="Google Shape;303;p24"/>
          <p:cNvSpPr/>
          <p:nvPr/>
        </p:nvSpPr>
        <p:spPr>
          <a:xfrm>
            <a:off x="5360986" y="3660954"/>
            <a:ext cx="47625" cy="53975"/>
          </a:xfrm>
          <a:custGeom>
            <a:rect b="b" l="l" r="r" t="t"/>
            <a:pathLst>
              <a:path extrusionOk="0" h="34" w="30">
                <a:moveTo>
                  <a:pt x="30" y="0"/>
                </a:moveTo>
                <a:lnTo>
                  <a:pt x="23" y="34"/>
                </a:lnTo>
                <a:lnTo>
                  <a:pt x="0" y="8"/>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24"/>
          <p:cNvSpPr/>
          <p:nvPr/>
        </p:nvSpPr>
        <p:spPr>
          <a:xfrm>
            <a:off x="5400674" y="3467279"/>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305" name="Google Shape;305;p24"/>
          <p:cNvSpPr txBox="1"/>
          <p:nvPr>
            <p:ph idx="1" type="body"/>
          </p:nvPr>
        </p:nvSpPr>
        <p:spPr>
          <a:xfrm>
            <a:off x="167425" y="1244600"/>
            <a:ext cx="8245055" cy="47904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Arial"/>
              <a:buNone/>
            </a:pPr>
            <a:r>
              <a:rPr lang="en-US" sz="2000">
                <a:latin typeface="Courier New"/>
                <a:ea typeface="Courier New"/>
                <a:cs typeface="Courier New"/>
                <a:sym typeface="Courier New"/>
              </a:rPr>
              <a:t>Factorial(4)	= 4 * Factorial(3)</a:t>
            </a:r>
            <a:endParaRPr sz="2000">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Tracing Factorial(4)</a:t>
            </a:r>
            <a:endParaRPr/>
          </a:p>
        </p:txBody>
      </p:sp>
      <p:sp>
        <p:nvSpPr>
          <p:cNvPr id="311" name="Google Shape;311;p25"/>
          <p:cNvSpPr/>
          <p:nvPr/>
        </p:nvSpPr>
        <p:spPr>
          <a:xfrm>
            <a:off x="4571999" y="3325992"/>
            <a:ext cx="4237037" cy="33162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 name="Google Shape;312;p25"/>
          <p:cNvSpPr/>
          <p:nvPr/>
        </p:nvSpPr>
        <p:spPr>
          <a:xfrm>
            <a:off x="4589461" y="3714929"/>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(4)</a:t>
            </a:r>
            <a:endParaRPr sz="1600">
              <a:solidFill>
                <a:schemeClr val="dk1"/>
              </a:solidFill>
              <a:latin typeface="Calibri"/>
              <a:ea typeface="Calibri"/>
              <a:cs typeface="Calibri"/>
              <a:sym typeface="Calibri"/>
            </a:endParaRPr>
          </a:p>
        </p:txBody>
      </p:sp>
      <p:sp>
        <p:nvSpPr>
          <p:cNvPr id="313" name="Google Shape;313;p25"/>
          <p:cNvSpPr/>
          <p:nvPr/>
        </p:nvSpPr>
        <p:spPr>
          <a:xfrm>
            <a:off x="4589461" y="3714929"/>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14" name="Google Shape;314;p25"/>
          <p:cNvCxnSpPr/>
          <p:nvPr/>
        </p:nvCxnSpPr>
        <p:spPr>
          <a:xfrm>
            <a:off x="5478461" y="4038779"/>
            <a:ext cx="69850" cy="280987"/>
          </a:xfrm>
          <a:prstGeom prst="straightConnector1">
            <a:avLst/>
          </a:prstGeom>
          <a:noFill/>
          <a:ln cap="rnd" cmpd="sng" w="9525">
            <a:solidFill>
              <a:srgbClr val="000000"/>
            </a:solidFill>
            <a:prstDash val="solid"/>
            <a:round/>
            <a:headEnd len="med" w="med" type="none"/>
            <a:tailEnd len="med" w="med" type="none"/>
          </a:ln>
        </p:spPr>
      </p:cxnSp>
      <p:sp>
        <p:nvSpPr>
          <p:cNvPr id="315" name="Google Shape;315;p25"/>
          <p:cNvSpPr/>
          <p:nvPr/>
        </p:nvSpPr>
        <p:spPr>
          <a:xfrm>
            <a:off x="5522911" y="4308654"/>
            <a:ext cx="47625" cy="53975"/>
          </a:xfrm>
          <a:custGeom>
            <a:rect b="b" l="l" r="r" t="t"/>
            <a:pathLst>
              <a:path extrusionOk="0" h="34" w="30">
                <a:moveTo>
                  <a:pt x="30" y="0"/>
                </a:moveTo>
                <a:lnTo>
                  <a:pt x="23" y="34"/>
                </a:lnTo>
                <a:lnTo>
                  <a:pt x="0" y="7"/>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25"/>
          <p:cNvSpPr/>
          <p:nvPr/>
        </p:nvSpPr>
        <p:spPr>
          <a:xfrm>
            <a:off x="4749799" y="4362629"/>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(3)</a:t>
            </a:r>
            <a:endParaRPr sz="1600">
              <a:solidFill>
                <a:schemeClr val="dk1"/>
              </a:solidFill>
              <a:latin typeface="Calibri"/>
              <a:ea typeface="Calibri"/>
              <a:cs typeface="Calibri"/>
              <a:sym typeface="Calibri"/>
            </a:endParaRPr>
          </a:p>
        </p:txBody>
      </p:sp>
      <p:sp>
        <p:nvSpPr>
          <p:cNvPr id="317" name="Google Shape;317;p25"/>
          <p:cNvSpPr/>
          <p:nvPr/>
        </p:nvSpPr>
        <p:spPr>
          <a:xfrm>
            <a:off x="4749799" y="4362629"/>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18" name="Google Shape;318;p25"/>
          <p:cNvCxnSpPr/>
          <p:nvPr/>
        </p:nvCxnSpPr>
        <p:spPr>
          <a:xfrm>
            <a:off x="5640386" y="4684892"/>
            <a:ext cx="69850" cy="282575"/>
          </a:xfrm>
          <a:prstGeom prst="straightConnector1">
            <a:avLst/>
          </a:prstGeom>
          <a:noFill/>
          <a:ln cap="rnd" cmpd="sng" w="9525">
            <a:solidFill>
              <a:srgbClr val="000000"/>
            </a:solidFill>
            <a:prstDash val="solid"/>
            <a:round/>
            <a:headEnd len="med" w="med" type="none"/>
            <a:tailEnd len="med" w="med" type="none"/>
          </a:ln>
        </p:spPr>
      </p:cxnSp>
      <p:sp>
        <p:nvSpPr>
          <p:cNvPr id="319" name="Google Shape;319;p25"/>
          <p:cNvSpPr/>
          <p:nvPr/>
        </p:nvSpPr>
        <p:spPr>
          <a:xfrm>
            <a:off x="5684836" y="4954767"/>
            <a:ext cx="47625" cy="53975"/>
          </a:xfrm>
          <a:custGeom>
            <a:rect b="b" l="l" r="r" t="t"/>
            <a:pathLst>
              <a:path extrusionOk="0" h="34" w="30">
                <a:moveTo>
                  <a:pt x="30" y="0"/>
                </a:moveTo>
                <a:lnTo>
                  <a:pt x="23" y="34"/>
                </a:lnTo>
                <a:lnTo>
                  <a:pt x="0" y="8"/>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25"/>
          <p:cNvSpPr/>
          <p:nvPr/>
        </p:nvSpPr>
        <p:spPr>
          <a:xfrm>
            <a:off x="4911724" y="5008742"/>
            <a:ext cx="1617662"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(2)</a:t>
            </a:r>
            <a:endParaRPr sz="1600">
              <a:solidFill>
                <a:schemeClr val="dk1"/>
              </a:solidFill>
              <a:latin typeface="Calibri"/>
              <a:ea typeface="Calibri"/>
              <a:cs typeface="Calibri"/>
              <a:sym typeface="Calibri"/>
            </a:endParaRPr>
          </a:p>
        </p:txBody>
      </p:sp>
      <p:sp>
        <p:nvSpPr>
          <p:cNvPr id="321" name="Google Shape;321;p25"/>
          <p:cNvSpPr/>
          <p:nvPr/>
        </p:nvSpPr>
        <p:spPr>
          <a:xfrm>
            <a:off x="4911724" y="5008742"/>
            <a:ext cx="1617662"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25"/>
          <p:cNvSpPr/>
          <p:nvPr/>
        </p:nvSpPr>
        <p:spPr>
          <a:xfrm>
            <a:off x="5562599" y="4114979"/>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323" name="Google Shape;323;p25"/>
          <p:cNvSpPr/>
          <p:nvPr/>
        </p:nvSpPr>
        <p:spPr>
          <a:xfrm>
            <a:off x="5724524" y="4767442"/>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cxnSp>
        <p:nvCxnSpPr>
          <p:cNvPr id="324" name="Google Shape;324;p25"/>
          <p:cNvCxnSpPr/>
          <p:nvPr/>
        </p:nvCxnSpPr>
        <p:spPr>
          <a:xfrm>
            <a:off x="5316536" y="3391079"/>
            <a:ext cx="69850" cy="282575"/>
          </a:xfrm>
          <a:prstGeom prst="straightConnector1">
            <a:avLst/>
          </a:prstGeom>
          <a:noFill/>
          <a:ln cap="rnd" cmpd="sng" w="9525">
            <a:solidFill>
              <a:srgbClr val="000000"/>
            </a:solidFill>
            <a:prstDash val="solid"/>
            <a:round/>
            <a:headEnd len="med" w="med" type="none"/>
            <a:tailEnd len="med" w="med" type="none"/>
          </a:ln>
        </p:spPr>
      </p:cxnSp>
      <p:sp>
        <p:nvSpPr>
          <p:cNvPr id="325" name="Google Shape;325;p25"/>
          <p:cNvSpPr/>
          <p:nvPr/>
        </p:nvSpPr>
        <p:spPr>
          <a:xfrm>
            <a:off x="5360986" y="3660954"/>
            <a:ext cx="47625" cy="53975"/>
          </a:xfrm>
          <a:custGeom>
            <a:rect b="b" l="l" r="r" t="t"/>
            <a:pathLst>
              <a:path extrusionOk="0" h="34" w="30">
                <a:moveTo>
                  <a:pt x="30" y="0"/>
                </a:moveTo>
                <a:lnTo>
                  <a:pt x="23" y="34"/>
                </a:lnTo>
                <a:lnTo>
                  <a:pt x="0" y="8"/>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25"/>
          <p:cNvSpPr/>
          <p:nvPr/>
        </p:nvSpPr>
        <p:spPr>
          <a:xfrm>
            <a:off x="5400674" y="3467279"/>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327" name="Google Shape;327;p25"/>
          <p:cNvSpPr txBox="1"/>
          <p:nvPr>
            <p:ph idx="1" type="body"/>
          </p:nvPr>
        </p:nvSpPr>
        <p:spPr>
          <a:xfrm>
            <a:off x="167425" y="1244600"/>
            <a:ext cx="8245055" cy="47904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Arial"/>
              <a:buNone/>
            </a:pPr>
            <a:r>
              <a:rPr lang="en-US" sz="2000">
                <a:latin typeface="Courier New"/>
                <a:ea typeface="Courier New"/>
                <a:cs typeface="Courier New"/>
                <a:sym typeface="Courier New"/>
              </a:rPr>
              <a:t>Factorial(4)	= 4 * Factorial(3) </a:t>
            </a:r>
            <a:endParaRPr sz="20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Factorial(2))</a:t>
            </a:r>
            <a:endParaRPr sz="2000">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Tracing Factorial(4)</a:t>
            </a:r>
            <a:endParaRPr/>
          </a:p>
        </p:txBody>
      </p:sp>
      <p:sp>
        <p:nvSpPr>
          <p:cNvPr id="333" name="Google Shape;333;p26"/>
          <p:cNvSpPr/>
          <p:nvPr/>
        </p:nvSpPr>
        <p:spPr>
          <a:xfrm>
            <a:off x="4571999" y="3325992"/>
            <a:ext cx="4237037" cy="33162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26"/>
          <p:cNvSpPr/>
          <p:nvPr/>
        </p:nvSpPr>
        <p:spPr>
          <a:xfrm>
            <a:off x="4589461" y="3714929"/>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(4)</a:t>
            </a:r>
            <a:endParaRPr sz="1600">
              <a:solidFill>
                <a:schemeClr val="dk1"/>
              </a:solidFill>
              <a:latin typeface="Calibri"/>
              <a:ea typeface="Calibri"/>
              <a:cs typeface="Calibri"/>
              <a:sym typeface="Calibri"/>
            </a:endParaRPr>
          </a:p>
        </p:txBody>
      </p:sp>
      <p:sp>
        <p:nvSpPr>
          <p:cNvPr id="335" name="Google Shape;335;p26"/>
          <p:cNvSpPr/>
          <p:nvPr/>
        </p:nvSpPr>
        <p:spPr>
          <a:xfrm>
            <a:off x="4589461" y="3714929"/>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36" name="Google Shape;336;p26"/>
          <p:cNvCxnSpPr/>
          <p:nvPr/>
        </p:nvCxnSpPr>
        <p:spPr>
          <a:xfrm>
            <a:off x="5478461" y="4038779"/>
            <a:ext cx="69850" cy="280987"/>
          </a:xfrm>
          <a:prstGeom prst="straightConnector1">
            <a:avLst/>
          </a:prstGeom>
          <a:noFill/>
          <a:ln cap="rnd" cmpd="sng" w="9525">
            <a:solidFill>
              <a:srgbClr val="000000"/>
            </a:solidFill>
            <a:prstDash val="solid"/>
            <a:round/>
            <a:headEnd len="med" w="med" type="none"/>
            <a:tailEnd len="med" w="med" type="none"/>
          </a:ln>
        </p:spPr>
      </p:cxnSp>
      <p:sp>
        <p:nvSpPr>
          <p:cNvPr id="337" name="Google Shape;337;p26"/>
          <p:cNvSpPr/>
          <p:nvPr/>
        </p:nvSpPr>
        <p:spPr>
          <a:xfrm>
            <a:off x="5522911" y="4308654"/>
            <a:ext cx="47625" cy="53975"/>
          </a:xfrm>
          <a:custGeom>
            <a:rect b="b" l="l" r="r" t="t"/>
            <a:pathLst>
              <a:path extrusionOk="0" h="34" w="30">
                <a:moveTo>
                  <a:pt x="30" y="0"/>
                </a:moveTo>
                <a:lnTo>
                  <a:pt x="23" y="34"/>
                </a:lnTo>
                <a:lnTo>
                  <a:pt x="0" y="7"/>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26"/>
          <p:cNvSpPr/>
          <p:nvPr/>
        </p:nvSpPr>
        <p:spPr>
          <a:xfrm>
            <a:off x="4749799" y="4362629"/>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(3)</a:t>
            </a:r>
            <a:endParaRPr sz="1600">
              <a:solidFill>
                <a:schemeClr val="dk1"/>
              </a:solidFill>
              <a:latin typeface="Calibri"/>
              <a:ea typeface="Calibri"/>
              <a:cs typeface="Calibri"/>
              <a:sym typeface="Calibri"/>
            </a:endParaRPr>
          </a:p>
        </p:txBody>
      </p:sp>
      <p:sp>
        <p:nvSpPr>
          <p:cNvPr id="339" name="Google Shape;339;p26"/>
          <p:cNvSpPr/>
          <p:nvPr/>
        </p:nvSpPr>
        <p:spPr>
          <a:xfrm>
            <a:off x="4749799" y="4362629"/>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40" name="Google Shape;340;p26"/>
          <p:cNvCxnSpPr/>
          <p:nvPr/>
        </p:nvCxnSpPr>
        <p:spPr>
          <a:xfrm>
            <a:off x="5640386" y="4684892"/>
            <a:ext cx="69850" cy="282575"/>
          </a:xfrm>
          <a:prstGeom prst="straightConnector1">
            <a:avLst/>
          </a:prstGeom>
          <a:noFill/>
          <a:ln cap="rnd" cmpd="sng" w="9525">
            <a:solidFill>
              <a:srgbClr val="000000"/>
            </a:solidFill>
            <a:prstDash val="solid"/>
            <a:round/>
            <a:headEnd len="med" w="med" type="none"/>
            <a:tailEnd len="med" w="med" type="none"/>
          </a:ln>
        </p:spPr>
      </p:cxnSp>
      <p:sp>
        <p:nvSpPr>
          <p:cNvPr id="341" name="Google Shape;341;p26"/>
          <p:cNvSpPr/>
          <p:nvPr/>
        </p:nvSpPr>
        <p:spPr>
          <a:xfrm>
            <a:off x="5684836" y="4954767"/>
            <a:ext cx="47625" cy="53975"/>
          </a:xfrm>
          <a:custGeom>
            <a:rect b="b" l="l" r="r" t="t"/>
            <a:pathLst>
              <a:path extrusionOk="0" h="34" w="30">
                <a:moveTo>
                  <a:pt x="30" y="0"/>
                </a:moveTo>
                <a:lnTo>
                  <a:pt x="23" y="34"/>
                </a:lnTo>
                <a:lnTo>
                  <a:pt x="0" y="8"/>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26"/>
          <p:cNvSpPr/>
          <p:nvPr/>
        </p:nvSpPr>
        <p:spPr>
          <a:xfrm>
            <a:off x="4911724" y="5008742"/>
            <a:ext cx="1617662"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(2)</a:t>
            </a:r>
            <a:endParaRPr sz="1600">
              <a:solidFill>
                <a:schemeClr val="dk1"/>
              </a:solidFill>
              <a:latin typeface="Calibri"/>
              <a:ea typeface="Calibri"/>
              <a:cs typeface="Calibri"/>
              <a:sym typeface="Calibri"/>
            </a:endParaRPr>
          </a:p>
        </p:txBody>
      </p:sp>
      <p:sp>
        <p:nvSpPr>
          <p:cNvPr id="343" name="Google Shape;343;p26"/>
          <p:cNvSpPr/>
          <p:nvPr/>
        </p:nvSpPr>
        <p:spPr>
          <a:xfrm>
            <a:off x="4911724" y="5008742"/>
            <a:ext cx="1617662"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44" name="Google Shape;344;p26"/>
          <p:cNvCxnSpPr/>
          <p:nvPr/>
        </p:nvCxnSpPr>
        <p:spPr>
          <a:xfrm>
            <a:off x="5800724" y="5332592"/>
            <a:ext cx="71437" cy="280987"/>
          </a:xfrm>
          <a:prstGeom prst="straightConnector1">
            <a:avLst/>
          </a:prstGeom>
          <a:noFill/>
          <a:ln cap="rnd" cmpd="sng" w="9525">
            <a:solidFill>
              <a:srgbClr val="000000"/>
            </a:solidFill>
            <a:prstDash val="solid"/>
            <a:round/>
            <a:headEnd len="med" w="med" type="none"/>
            <a:tailEnd len="med" w="med" type="none"/>
          </a:ln>
        </p:spPr>
      </p:cxnSp>
      <p:sp>
        <p:nvSpPr>
          <p:cNvPr id="345" name="Google Shape;345;p26"/>
          <p:cNvSpPr/>
          <p:nvPr/>
        </p:nvSpPr>
        <p:spPr>
          <a:xfrm>
            <a:off x="5846761" y="5602467"/>
            <a:ext cx="47625" cy="53975"/>
          </a:xfrm>
          <a:custGeom>
            <a:rect b="b" l="l" r="r" t="t"/>
            <a:pathLst>
              <a:path extrusionOk="0" h="34" w="30">
                <a:moveTo>
                  <a:pt x="30" y="0"/>
                </a:moveTo>
                <a:lnTo>
                  <a:pt x="22" y="34"/>
                </a:lnTo>
                <a:lnTo>
                  <a:pt x="0" y="7"/>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26"/>
          <p:cNvSpPr/>
          <p:nvPr/>
        </p:nvSpPr>
        <p:spPr>
          <a:xfrm>
            <a:off x="5073649" y="5656442"/>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(1)</a:t>
            </a:r>
            <a:endParaRPr sz="1600">
              <a:solidFill>
                <a:schemeClr val="dk1"/>
              </a:solidFill>
              <a:latin typeface="Calibri"/>
              <a:ea typeface="Calibri"/>
              <a:cs typeface="Calibri"/>
              <a:sym typeface="Calibri"/>
            </a:endParaRPr>
          </a:p>
        </p:txBody>
      </p:sp>
      <p:sp>
        <p:nvSpPr>
          <p:cNvPr id="347" name="Google Shape;347;p26"/>
          <p:cNvSpPr/>
          <p:nvPr/>
        </p:nvSpPr>
        <p:spPr>
          <a:xfrm>
            <a:off x="5073649" y="5656442"/>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26"/>
          <p:cNvSpPr/>
          <p:nvPr/>
        </p:nvSpPr>
        <p:spPr>
          <a:xfrm>
            <a:off x="5562599" y="4114979"/>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349" name="Google Shape;349;p26"/>
          <p:cNvSpPr/>
          <p:nvPr/>
        </p:nvSpPr>
        <p:spPr>
          <a:xfrm>
            <a:off x="5724524" y="4767442"/>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350" name="Google Shape;350;p26"/>
          <p:cNvSpPr/>
          <p:nvPr/>
        </p:nvSpPr>
        <p:spPr>
          <a:xfrm>
            <a:off x="5886449" y="5415142"/>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cxnSp>
        <p:nvCxnSpPr>
          <p:cNvPr id="351" name="Google Shape;351;p26"/>
          <p:cNvCxnSpPr/>
          <p:nvPr/>
        </p:nvCxnSpPr>
        <p:spPr>
          <a:xfrm>
            <a:off x="5316536" y="3391079"/>
            <a:ext cx="69850" cy="282575"/>
          </a:xfrm>
          <a:prstGeom prst="straightConnector1">
            <a:avLst/>
          </a:prstGeom>
          <a:noFill/>
          <a:ln cap="rnd" cmpd="sng" w="9525">
            <a:solidFill>
              <a:srgbClr val="000000"/>
            </a:solidFill>
            <a:prstDash val="solid"/>
            <a:round/>
            <a:headEnd len="med" w="med" type="none"/>
            <a:tailEnd len="med" w="med" type="none"/>
          </a:ln>
        </p:spPr>
      </p:cxnSp>
      <p:sp>
        <p:nvSpPr>
          <p:cNvPr id="352" name="Google Shape;352;p26"/>
          <p:cNvSpPr/>
          <p:nvPr/>
        </p:nvSpPr>
        <p:spPr>
          <a:xfrm>
            <a:off x="5360986" y="3660954"/>
            <a:ext cx="47625" cy="53975"/>
          </a:xfrm>
          <a:custGeom>
            <a:rect b="b" l="l" r="r" t="t"/>
            <a:pathLst>
              <a:path extrusionOk="0" h="34" w="30">
                <a:moveTo>
                  <a:pt x="30" y="0"/>
                </a:moveTo>
                <a:lnTo>
                  <a:pt x="23" y="34"/>
                </a:lnTo>
                <a:lnTo>
                  <a:pt x="0" y="8"/>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 name="Google Shape;353;p26"/>
          <p:cNvSpPr/>
          <p:nvPr/>
        </p:nvSpPr>
        <p:spPr>
          <a:xfrm>
            <a:off x="5400674" y="3467279"/>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354" name="Google Shape;354;p26"/>
          <p:cNvSpPr txBox="1"/>
          <p:nvPr>
            <p:ph idx="1" type="body"/>
          </p:nvPr>
        </p:nvSpPr>
        <p:spPr>
          <a:xfrm>
            <a:off x="167425" y="1244600"/>
            <a:ext cx="8245055" cy="47904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Arial"/>
              <a:buNone/>
            </a:pPr>
            <a:r>
              <a:rPr lang="en-US" sz="2000">
                <a:latin typeface="Courier New"/>
                <a:ea typeface="Courier New"/>
                <a:cs typeface="Courier New"/>
                <a:sym typeface="Courier New"/>
              </a:rPr>
              <a:t>Factorial(4)	= 4 * Factorial(3) </a:t>
            </a:r>
            <a:endParaRPr sz="20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Factorial(2)) </a:t>
            </a:r>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(2 * Factorial(1)))</a:t>
            </a:r>
            <a:endParaRPr sz="2000">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Tracing Factorial(4)</a:t>
            </a:r>
            <a:endParaRPr/>
          </a:p>
        </p:txBody>
      </p:sp>
      <p:sp>
        <p:nvSpPr>
          <p:cNvPr id="360" name="Google Shape;360;p27"/>
          <p:cNvSpPr/>
          <p:nvPr/>
        </p:nvSpPr>
        <p:spPr>
          <a:xfrm>
            <a:off x="4589461" y="3714929"/>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(4)</a:t>
            </a:r>
            <a:endParaRPr sz="1600">
              <a:solidFill>
                <a:schemeClr val="dk1"/>
              </a:solidFill>
              <a:latin typeface="Calibri"/>
              <a:ea typeface="Calibri"/>
              <a:cs typeface="Calibri"/>
              <a:sym typeface="Calibri"/>
            </a:endParaRPr>
          </a:p>
        </p:txBody>
      </p:sp>
      <p:sp>
        <p:nvSpPr>
          <p:cNvPr id="361" name="Google Shape;361;p27"/>
          <p:cNvSpPr/>
          <p:nvPr/>
        </p:nvSpPr>
        <p:spPr>
          <a:xfrm>
            <a:off x="4589461" y="3714929"/>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62" name="Google Shape;362;p27"/>
          <p:cNvCxnSpPr/>
          <p:nvPr/>
        </p:nvCxnSpPr>
        <p:spPr>
          <a:xfrm>
            <a:off x="5478461" y="4038779"/>
            <a:ext cx="69850" cy="280987"/>
          </a:xfrm>
          <a:prstGeom prst="straightConnector1">
            <a:avLst/>
          </a:prstGeom>
          <a:noFill/>
          <a:ln cap="rnd" cmpd="sng" w="9525">
            <a:solidFill>
              <a:srgbClr val="000000"/>
            </a:solidFill>
            <a:prstDash val="solid"/>
            <a:round/>
            <a:headEnd len="med" w="med" type="none"/>
            <a:tailEnd len="med" w="med" type="none"/>
          </a:ln>
        </p:spPr>
      </p:cxnSp>
      <p:sp>
        <p:nvSpPr>
          <p:cNvPr id="363" name="Google Shape;363;p27"/>
          <p:cNvSpPr/>
          <p:nvPr/>
        </p:nvSpPr>
        <p:spPr>
          <a:xfrm>
            <a:off x="5522911" y="4308654"/>
            <a:ext cx="47625" cy="53975"/>
          </a:xfrm>
          <a:custGeom>
            <a:rect b="b" l="l" r="r" t="t"/>
            <a:pathLst>
              <a:path extrusionOk="0" h="34" w="30">
                <a:moveTo>
                  <a:pt x="30" y="0"/>
                </a:moveTo>
                <a:lnTo>
                  <a:pt x="23" y="34"/>
                </a:lnTo>
                <a:lnTo>
                  <a:pt x="0" y="7"/>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27"/>
          <p:cNvSpPr/>
          <p:nvPr/>
        </p:nvSpPr>
        <p:spPr>
          <a:xfrm>
            <a:off x="4749799" y="4362629"/>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(3)</a:t>
            </a:r>
            <a:endParaRPr sz="1600">
              <a:solidFill>
                <a:schemeClr val="dk1"/>
              </a:solidFill>
              <a:latin typeface="Calibri"/>
              <a:ea typeface="Calibri"/>
              <a:cs typeface="Calibri"/>
              <a:sym typeface="Calibri"/>
            </a:endParaRPr>
          </a:p>
        </p:txBody>
      </p:sp>
      <p:sp>
        <p:nvSpPr>
          <p:cNvPr id="365" name="Google Shape;365;p27"/>
          <p:cNvSpPr/>
          <p:nvPr/>
        </p:nvSpPr>
        <p:spPr>
          <a:xfrm>
            <a:off x="4749799" y="4362629"/>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66" name="Google Shape;366;p27"/>
          <p:cNvCxnSpPr/>
          <p:nvPr/>
        </p:nvCxnSpPr>
        <p:spPr>
          <a:xfrm>
            <a:off x="5640386" y="4684892"/>
            <a:ext cx="69850" cy="282575"/>
          </a:xfrm>
          <a:prstGeom prst="straightConnector1">
            <a:avLst/>
          </a:prstGeom>
          <a:noFill/>
          <a:ln cap="rnd" cmpd="sng" w="9525">
            <a:solidFill>
              <a:srgbClr val="000000"/>
            </a:solidFill>
            <a:prstDash val="solid"/>
            <a:round/>
            <a:headEnd len="med" w="med" type="none"/>
            <a:tailEnd len="med" w="med" type="none"/>
          </a:ln>
        </p:spPr>
      </p:cxnSp>
      <p:sp>
        <p:nvSpPr>
          <p:cNvPr id="367" name="Google Shape;367;p27"/>
          <p:cNvSpPr/>
          <p:nvPr/>
        </p:nvSpPr>
        <p:spPr>
          <a:xfrm>
            <a:off x="5684836" y="4954767"/>
            <a:ext cx="47625" cy="53975"/>
          </a:xfrm>
          <a:custGeom>
            <a:rect b="b" l="l" r="r" t="t"/>
            <a:pathLst>
              <a:path extrusionOk="0" h="34" w="30">
                <a:moveTo>
                  <a:pt x="30" y="0"/>
                </a:moveTo>
                <a:lnTo>
                  <a:pt x="23" y="34"/>
                </a:lnTo>
                <a:lnTo>
                  <a:pt x="0" y="8"/>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27"/>
          <p:cNvSpPr/>
          <p:nvPr/>
        </p:nvSpPr>
        <p:spPr>
          <a:xfrm>
            <a:off x="4911724" y="5008742"/>
            <a:ext cx="1617662"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(2)</a:t>
            </a:r>
            <a:endParaRPr sz="1600">
              <a:solidFill>
                <a:schemeClr val="dk1"/>
              </a:solidFill>
              <a:latin typeface="Calibri"/>
              <a:ea typeface="Calibri"/>
              <a:cs typeface="Calibri"/>
              <a:sym typeface="Calibri"/>
            </a:endParaRPr>
          </a:p>
        </p:txBody>
      </p:sp>
      <p:sp>
        <p:nvSpPr>
          <p:cNvPr id="369" name="Google Shape;369;p27"/>
          <p:cNvSpPr/>
          <p:nvPr/>
        </p:nvSpPr>
        <p:spPr>
          <a:xfrm>
            <a:off x="4911724" y="5008742"/>
            <a:ext cx="1617662"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70" name="Google Shape;370;p27"/>
          <p:cNvCxnSpPr/>
          <p:nvPr/>
        </p:nvCxnSpPr>
        <p:spPr>
          <a:xfrm>
            <a:off x="5800724" y="5332592"/>
            <a:ext cx="71437" cy="280987"/>
          </a:xfrm>
          <a:prstGeom prst="straightConnector1">
            <a:avLst/>
          </a:prstGeom>
          <a:noFill/>
          <a:ln cap="rnd" cmpd="sng" w="9525">
            <a:solidFill>
              <a:srgbClr val="000000"/>
            </a:solidFill>
            <a:prstDash val="solid"/>
            <a:round/>
            <a:headEnd len="med" w="med" type="none"/>
            <a:tailEnd len="med" w="med" type="none"/>
          </a:ln>
        </p:spPr>
      </p:cxnSp>
      <p:sp>
        <p:nvSpPr>
          <p:cNvPr id="371" name="Google Shape;371;p27"/>
          <p:cNvSpPr/>
          <p:nvPr/>
        </p:nvSpPr>
        <p:spPr>
          <a:xfrm>
            <a:off x="5846761" y="5602467"/>
            <a:ext cx="47625" cy="53975"/>
          </a:xfrm>
          <a:custGeom>
            <a:rect b="b" l="l" r="r" t="t"/>
            <a:pathLst>
              <a:path extrusionOk="0" h="34" w="30">
                <a:moveTo>
                  <a:pt x="30" y="0"/>
                </a:moveTo>
                <a:lnTo>
                  <a:pt x="22" y="34"/>
                </a:lnTo>
                <a:lnTo>
                  <a:pt x="0" y="7"/>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27"/>
          <p:cNvSpPr/>
          <p:nvPr/>
        </p:nvSpPr>
        <p:spPr>
          <a:xfrm>
            <a:off x="5073649" y="5656442"/>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(1)</a:t>
            </a:r>
            <a:endParaRPr sz="1600">
              <a:solidFill>
                <a:schemeClr val="dk1"/>
              </a:solidFill>
              <a:latin typeface="Calibri"/>
              <a:ea typeface="Calibri"/>
              <a:cs typeface="Calibri"/>
              <a:sym typeface="Calibri"/>
            </a:endParaRPr>
          </a:p>
        </p:txBody>
      </p:sp>
      <p:sp>
        <p:nvSpPr>
          <p:cNvPr id="373" name="Google Shape;373;p27"/>
          <p:cNvSpPr/>
          <p:nvPr/>
        </p:nvSpPr>
        <p:spPr>
          <a:xfrm>
            <a:off x="5073649" y="5656442"/>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74" name="Google Shape;374;p27"/>
          <p:cNvCxnSpPr/>
          <p:nvPr/>
        </p:nvCxnSpPr>
        <p:spPr>
          <a:xfrm>
            <a:off x="5962649" y="5978704"/>
            <a:ext cx="71437" cy="280987"/>
          </a:xfrm>
          <a:prstGeom prst="straightConnector1">
            <a:avLst/>
          </a:prstGeom>
          <a:noFill/>
          <a:ln cap="rnd" cmpd="sng" w="9525">
            <a:solidFill>
              <a:srgbClr val="000000"/>
            </a:solidFill>
            <a:prstDash val="solid"/>
            <a:round/>
            <a:headEnd len="med" w="med" type="none"/>
            <a:tailEnd len="med" w="med" type="none"/>
          </a:ln>
        </p:spPr>
      </p:cxnSp>
      <p:sp>
        <p:nvSpPr>
          <p:cNvPr id="375" name="Google Shape;375;p27"/>
          <p:cNvSpPr/>
          <p:nvPr/>
        </p:nvSpPr>
        <p:spPr>
          <a:xfrm>
            <a:off x="6007099" y="6248579"/>
            <a:ext cx="49212" cy="53975"/>
          </a:xfrm>
          <a:custGeom>
            <a:rect b="b" l="l" r="r" t="t"/>
            <a:pathLst>
              <a:path extrusionOk="0" h="34" w="31">
                <a:moveTo>
                  <a:pt x="31" y="0"/>
                </a:moveTo>
                <a:lnTo>
                  <a:pt x="23" y="34"/>
                </a:lnTo>
                <a:lnTo>
                  <a:pt x="0" y="7"/>
                </a:lnTo>
                <a:lnTo>
                  <a:pt x="3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 name="Google Shape;376;p27"/>
          <p:cNvSpPr/>
          <p:nvPr/>
        </p:nvSpPr>
        <p:spPr>
          <a:xfrm>
            <a:off x="5235574" y="6302554"/>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(0)</a:t>
            </a:r>
            <a:endParaRPr sz="1600">
              <a:solidFill>
                <a:schemeClr val="dk1"/>
              </a:solidFill>
              <a:latin typeface="Calibri"/>
              <a:ea typeface="Calibri"/>
              <a:cs typeface="Calibri"/>
              <a:sym typeface="Calibri"/>
            </a:endParaRPr>
          </a:p>
        </p:txBody>
      </p:sp>
      <p:sp>
        <p:nvSpPr>
          <p:cNvPr id="377" name="Google Shape;377;p27"/>
          <p:cNvSpPr/>
          <p:nvPr/>
        </p:nvSpPr>
        <p:spPr>
          <a:xfrm>
            <a:off x="5235574" y="6302554"/>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 name="Google Shape;378;p27"/>
          <p:cNvSpPr/>
          <p:nvPr/>
        </p:nvSpPr>
        <p:spPr>
          <a:xfrm>
            <a:off x="5562599" y="4114979"/>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379" name="Google Shape;379;p27"/>
          <p:cNvSpPr/>
          <p:nvPr/>
        </p:nvSpPr>
        <p:spPr>
          <a:xfrm>
            <a:off x="5724524" y="4767442"/>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380" name="Google Shape;380;p27"/>
          <p:cNvSpPr/>
          <p:nvPr/>
        </p:nvSpPr>
        <p:spPr>
          <a:xfrm>
            <a:off x="5886449" y="5415142"/>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381" name="Google Shape;381;p27"/>
          <p:cNvSpPr/>
          <p:nvPr/>
        </p:nvSpPr>
        <p:spPr>
          <a:xfrm>
            <a:off x="6046786" y="6075542"/>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cxnSp>
        <p:nvCxnSpPr>
          <p:cNvPr id="382" name="Google Shape;382;p27"/>
          <p:cNvCxnSpPr/>
          <p:nvPr/>
        </p:nvCxnSpPr>
        <p:spPr>
          <a:xfrm>
            <a:off x="5316536" y="3391079"/>
            <a:ext cx="69850" cy="282575"/>
          </a:xfrm>
          <a:prstGeom prst="straightConnector1">
            <a:avLst/>
          </a:prstGeom>
          <a:noFill/>
          <a:ln cap="rnd" cmpd="sng" w="9525">
            <a:solidFill>
              <a:srgbClr val="000000"/>
            </a:solidFill>
            <a:prstDash val="solid"/>
            <a:round/>
            <a:headEnd len="med" w="med" type="none"/>
            <a:tailEnd len="med" w="med" type="none"/>
          </a:ln>
        </p:spPr>
      </p:cxnSp>
      <p:sp>
        <p:nvSpPr>
          <p:cNvPr id="383" name="Google Shape;383;p27"/>
          <p:cNvSpPr/>
          <p:nvPr/>
        </p:nvSpPr>
        <p:spPr>
          <a:xfrm>
            <a:off x="5360986" y="3660954"/>
            <a:ext cx="47625" cy="53975"/>
          </a:xfrm>
          <a:custGeom>
            <a:rect b="b" l="l" r="r" t="t"/>
            <a:pathLst>
              <a:path extrusionOk="0" h="34" w="30">
                <a:moveTo>
                  <a:pt x="30" y="0"/>
                </a:moveTo>
                <a:lnTo>
                  <a:pt x="23" y="34"/>
                </a:lnTo>
                <a:lnTo>
                  <a:pt x="0" y="8"/>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p27"/>
          <p:cNvSpPr/>
          <p:nvPr/>
        </p:nvSpPr>
        <p:spPr>
          <a:xfrm>
            <a:off x="5400674" y="3467279"/>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385" name="Google Shape;385;p27"/>
          <p:cNvSpPr txBox="1"/>
          <p:nvPr>
            <p:ph idx="1" type="body"/>
          </p:nvPr>
        </p:nvSpPr>
        <p:spPr>
          <a:xfrm>
            <a:off x="167425" y="1244600"/>
            <a:ext cx="8245055" cy="47904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Arial"/>
              <a:buNone/>
            </a:pPr>
            <a:r>
              <a:rPr lang="en-US" sz="2000">
                <a:latin typeface="Courier New"/>
                <a:ea typeface="Courier New"/>
                <a:cs typeface="Courier New"/>
                <a:sym typeface="Courier New"/>
              </a:rPr>
              <a:t>Factorial(4)	= 4 * Factorial(3) </a:t>
            </a:r>
            <a:endParaRPr sz="20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Factorial(2)) </a:t>
            </a:r>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(2 * Factorial(1)))</a:t>
            </a:r>
            <a:endParaRPr/>
          </a:p>
          <a:p>
            <a:pPr indent="-228600" lvl="0" marL="228600" rtl="0" algn="l">
              <a:lnSpc>
                <a:spcPct val="90000"/>
              </a:lnSpc>
              <a:spcBef>
                <a:spcPts val="1000"/>
              </a:spcBef>
              <a:spcAft>
                <a:spcPts val="0"/>
              </a:spcAft>
              <a:buClr>
                <a:schemeClr val="dk1"/>
              </a:buClr>
              <a:buSzPts val="2000"/>
              <a:buNone/>
            </a:pPr>
            <a:r>
              <a:rPr lang="en-US" sz="2000">
                <a:latin typeface="Courier New"/>
                <a:ea typeface="Courier New"/>
                <a:cs typeface="Courier New"/>
                <a:sym typeface="Courier New"/>
              </a:rPr>
              <a:t>			= 4 * (3 * (2 * (1 * Factorial(0))))</a:t>
            </a:r>
            <a:endParaRPr sz="2000">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Tracing Factorial(4)</a:t>
            </a:r>
            <a:endParaRPr/>
          </a:p>
        </p:txBody>
      </p:sp>
      <p:sp>
        <p:nvSpPr>
          <p:cNvPr id="391" name="Google Shape;391;p28"/>
          <p:cNvSpPr/>
          <p:nvPr/>
        </p:nvSpPr>
        <p:spPr>
          <a:xfrm>
            <a:off x="4589461" y="3714929"/>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(4)</a:t>
            </a:r>
            <a:endParaRPr sz="1600">
              <a:solidFill>
                <a:schemeClr val="dk1"/>
              </a:solidFill>
              <a:latin typeface="Calibri"/>
              <a:ea typeface="Calibri"/>
              <a:cs typeface="Calibri"/>
              <a:sym typeface="Calibri"/>
            </a:endParaRPr>
          </a:p>
        </p:txBody>
      </p:sp>
      <p:sp>
        <p:nvSpPr>
          <p:cNvPr id="392" name="Google Shape;392;p28"/>
          <p:cNvSpPr/>
          <p:nvPr/>
        </p:nvSpPr>
        <p:spPr>
          <a:xfrm>
            <a:off x="4589461" y="3714929"/>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93" name="Google Shape;393;p28"/>
          <p:cNvCxnSpPr/>
          <p:nvPr/>
        </p:nvCxnSpPr>
        <p:spPr>
          <a:xfrm>
            <a:off x="5478461" y="4038779"/>
            <a:ext cx="69850" cy="280987"/>
          </a:xfrm>
          <a:prstGeom prst="straightConnector1">
            <a:avLst/>
          </a:prstGeom>
          <a:noFill/>
          <a:ln cap="rnd" cmpd="sng" w="9525">
            <a:solidFill>
              <a:srgbClr val="000000"/>
            </a:solidFill>
            <a:prstDash val="solid"/>
            <a:round/>
            <a:headEnd len="med" w="med" type="none"/>
            <a:tailEnd len="med" w="med" type="none"/>
          </a:ln>
        </p:spPr>
      </p:cxnSp>
      <p:sp>
        <p:nvSpPr>
          <p:cNvPr id="394" name="Google Shape;394;p28"/>
          <p:cNvSpPr/>
          <p:nvPr/>
        </p:nvSpPr>
        <p:spPr>
          <a:xfrm>
            <a:off x="5522911" y="4308654"/>
            <a:ext cx="47625" cy="53975"/>
          </a:xfrm>
          <a:custGeom>
            <a:rect b="b" l="l" r="r" t="t"/>
            <a:pathLst>
              <a:path extrusionOk="0" h="34" w="30">
                <a:moveTo>
                  <a:pt x="30" y="0"/>
                </a:moveTo>
                <a:lnTo>
                  <a:pt x="23" y="34"/>
                </a:lnTo>
                <a:lnTo>
                  <a:pt x="0" y="7"/>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28"/>
          <p:cNvSpPr/>
          <p:nvPr/>
        </p:nvSpPr>
        <p:spPr>
          <a:xfrm>
            <a:off x="4749799" y="4362629"/>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(3)</a:t>
            </a:r>
            <a:endParaRPr sz="1600">
              <a:solidFill>
                <a:schemeClr val="dk1"/>
              </a:solidFill>
              <a:latin typeface="Calibri"/>
              <a:ea typeface="Calibri"/>
              <a:cs typeface="Calibri"/>
              <a:sym typeface="Calibri"/>
            </a:endParaRPr>
          </a:p>
        </p:txBody>
      </p:sp>
      <p:sp>
        <p:nvSpPr>
          <p:cNvPr id="396" name="Google Shape;396;p28"/>
          <p:cNvSpPr/>
          <p:nvPr/>
        </p:nvSpPr>
        <p:spPr>
          <a:xfrm>
            <a:off x="4749799" y="4362629"/>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97" name="Google Shape;397;p28"/>
          <p:cNvCxnSpPr/>
          <p:nvPr/>
        </p:nvCxnSpPr>
        <p:spPr>
          <a:xfrm>
            <a:off x="5640386" y="4684892"/>
            <a:ext cx="69850" cy="282575"/>
          </a:xfrm>
          <a:prstGeom prst="straightConnector1">
            <a:avLst/>
          </a:prstGeom>
          <a:noFill/>
          <a:ln cap="rnd" cmpd="sng" w="9525">
            <a:solidFill>
              <a:srgbClr val="000000"/>
            </a:solidFill>
            <a:prstDash val="solid"/>
            <a:round/>
            <a:headEnd len="med" w="med" type="none"/>
            <a:tailEnd len="med" w="med" type="none"/>
          </a:ln>
        </p:spPr>
      </p:cxnSp>
      <p:sp>
        <p:nvSpPr>
          <p:cNvPr id="398" name="Google Shape;398;p28"/>
          <p:cNvSpPr/>
          <p:nvPr/>
        </p:nvSpPr>
        <p:spPr>
          <a:xfrm>
            <a:off x="5684836" y="4954767"/>
            <a:ext cx="47625" cy="53975"/>
          </a:xfrm>
          <a:custGeom>
            <a:rect b="b" l="l" r="r" t="t"/>
            <a:pathLst>
              <a:path extrusionOk="0" h="34" w="30">
                <a:moveTo>
                  <a:pt x="30" y="0"/>
                </a:moveTo>
                <a:lnTo>
                  <a:pt x="23" y="34"/>
                </a:lnTo>
                <a:lnTo>
                  <a:pt x="0" y="8"/>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 name="Google Shape;399;p28"/>
          <p:cNvSpPr/>
          <p:nvPr/>
        </p:nvSpPr>
        <p:spPr>
          <a:xfrm>
            <a:off x="4911724" y="5008742"/>
            <a:ext cx="1617662"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(2)</a:t>
            </a:r>
            <a:endParaRPr sz="1600">
              <a:solidFill>
                <a:schemeClr val="dk1"/>
              </a:solidFill>
              <a:latin typeface="Calibri"/>
              <a:ea typeface="Calibri"/>
              <a:cs typeface="Calibri"/>
              <a:sym typeface="Calibri"/>
            </a:endParaRPr>
          </a:p>
        </p:txBody>
      </p:sp>
      <p:sp>
        <p:nvSpPr>
          <p:cNvPr id="400" name="Google Shape;400;p28"/>
          <p:cNvSpPr/>
          <p:nvPr/>
        </p:nvSpPr>
        <p:spPr>
          <a:xfrm>
            <a:off x="4911724" y="5008742"/>
            <a:ext cx="1617662"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01" name="Google Shape;401;p28"/>
          <p:cNvCxnSpPr/>
          <p:nvPr/>
        </p:nvCxnSpPr>
        <p:spPr>
          <a:xfrm>
            <a:off x="5800724" y="5332592"/>
            <a:ext cx="71437" cy="280987"/>
          </a:xfrm>
          <a:prstGeom prst="straightConnector1">
            <a:avLst/>
          </a:prstGeom>
          <a:noFill/>
          <a:ln cap="rnd" cmpd="sng" w="9525">
            <a:solidFill>
              <a:srgbClr val="000000"/>
            </a:solidFill>
            <a:prstDash val="solid"/>
            <a:round/>
            <a:headEnd len="med" w="med" type="none"/>
            <a:tailEnd len="med" w="med" type="none"/>
          </a:ln>
        </p:spPr>
      </p:cxnSp>
      <p:sp>
        <p:nvSpPr>
          <p:cNvPr id="402" name="Google Shape;402;p28"/>
          <p:cNvSpPr/>
          <p:nvPr/>
        </p:nvSpPr>
        <p:spPr>
          <a:xfrm>
            <a:off x="5846761" y="5602467"/>
            <a:ext cx="47625" cy="53975"/>
          </a:xfrm>
          <a:custGeom>
            <a:rect b="b" l="l" r="r" t="t"/>
            <a:pathLst>
              <a:path extrusionOk="0" h="34" w="30">
                <a:moveTo>
                  <a:pt x="30" y="0"/>
                </a:moveTo>
                <a:lnTo>
                  <a:pt x="22" y="34"/>
                </a:lnTo>
                <a:lnTo>
                  <a:pt x="0" y="7"/>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28"/>
          <p:cNvSpPr/>
          <p:nvPr/>
        </p:nvSpPr>
        <p:spPr>
          <a:xfrm>
            <a:off x="5073649" y="5656442"/>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(1)</a:t>
            </a:r>
            <a:endParaRPr sz="1600">
              <a:solidFill>
                <a:schemeClr val="dk1"/>
              </a:solidFill>
              <a:latin typeface="Calibri"/>
              <a:ea typeface="Calibri"/>
              <a:cs typeface="Calibri"/>
              <a:sym typeface="Calibri"/>
            </a:endParaRPr>
          </a:p>
        </p:txBody>
      </p:sp>
      <p:sp>
        <p:nvSpPr>
          <p:cNvPr id="404" name="Google Shape;404;p28"/>
          <p:cNvSpPr/>
          <p:nvPr/>
        </p:nvSpPr>
        <p:spPr>
          <a:xfrm>
            <a:off x="5073649" y="5656442"/>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05" name="Google Shape;405;p28"/>
          <p:cNvCxnSpPr/>
          <p:nvPr/>
        </p:nvCxnSpPr>
        <p:spPr>
          <a:xfrm>
            <a:off x="5962649" y="5978704"/>
            <a:ext cx="71437" cy="280987"/>
          </a:xfrm>
          <a:prstGeom prst="straightConnector1">
            <a:avLst/>
          </a:prstGeom>
          <a:noFill/>
          <a:ln cap="rnd" cmpd="sng" w="9525">
            <a:solidFill>
              <a:srgbClr val="000000"/>
            </a:solidFill>
            <a:prstDash val="solid"/>
            <a:round/>
            <a:headEnd len="med" w="med" type="none"/>
            <a:tailEnd len="med" w="med" type="none"/>
          </a:ln>
        </p:spPr>
      </p:cxnSp>
      <p:sp>
        <p:nvSpPr>
          <p:cNvPr id="406" name="Google Shape;406;p28"/>
          <p:cNvSpPr/>
          <p:nvPr/>
        </p:nvSpPr>
        <p:spPr>
          <a:xfrm>
            <a:off x="6007099" y="6248579"/>
            <a:ext cx="49212" cy="53975"/>
          </a:xfrm>
          <a:custGeom>
            <a:rect b="b" l="l" r="r" t="t"/>
            <a:pathLst>
              <a:path extrusionOk="0" h="34" w="31">
                <a:moveTo>
                  <a:pt x="31" y="0"/>
                </a:moveTo>
                <a:lnTo>
                  <a:pt x="23" y="34"/>
                </a:lnTo>
                <a:lnTo>
                  <a:pt x="0" y="7"/>
                </a:lnTo>
                <a:lnTo>
                  <a:pt x="3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28"/>
          <p:cNvSpPr/>
          <p:nvPr/>
        </p:nvSpPr>
        <p:spPr>
          <a:xfrm>
            <a:off x="5235574" y="6302554"/>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(0)</a:t>
            </a:r>
            <a:endParaRPr sz="1600">
              <a:solidFill>
                <a:schemeClr val="dk1"/>
              </a:solidFill>
              <a:latin typeface="Calibri"/>
              <a:ea typeface="Calibri"/>
              <a:cs typeface="Calibri"/>
              <a:sym typeface="Calibri"/>
            </a:endParaRPr>
          </a:p>
        </p:txBody>
      </p:sp>
      <p:sp>
        <p:nvSpPr>
          <p:cNvPr id="408" name="Google Shape;408;p28"/>
          <p:cNvSpPr/>
          <p:nvPr/>
        </p:nvSpPr>
        <p:spPr>
          <a:xfrm>
            <a:off x="5235574" y="6302554"/>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28"/>
          <p:cNvSpPr/>
          <p:nvPr/>
        </p:nvSpPr>
        <p:spPr>
          <a:xfrm>
            <a:off x="6727823" y="5839004"/>
            <a:ext cx="292100" cy="625475"/>
          </a:xfrm>
          <a:custGeom>
            <a:rect b="b" l="l" r="r" t="t"/>
            <a:pathLst>
              <a:path extrusionOk="0" h="394" w="18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cap="rnd"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28"/>
          <p:cNvSpPr/>
          <p:nvPr/>
        </p:nvSpPr>
        <p:spPr>
          <a:xfrm>
            <a:off x="7097711" y="6035854"/>
            <a:ext cx="558800"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return </a:t>
            </a:r>
            <a:endParaRPr sz="1800">
              <a:solidFill>
                <a:schemeClr val="dk1"/>
              </a:solidFill>
              <a:latin typeface="Calibri"/>
              <a:ea typeface="Calibri"/>
              <a:cs typeface="Calibri"/>
              <a:sym typeface="Calibri"/>
            </a:endParaRPr>
          </a:p>
        </p:txBody>
      </p:sp>
      <p:sp>
        <p:nvSpPr>
          <p:cNvPr id="411" name="Google Shape;411;p28"/>
          <p:cNvSpPr/>
          <p:nvPr/>
        </p:nvSpPr>
        <p:spPr>
          <a:xfrm>
            <a:off x="7562848" y="6035854"/>
            <a:ext cx="168275"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1</a:t>
            </a:r>
            <a:endParaRPr sz="1800">
              <a:solidFill>
                <a:schemeClr val="dk1"/>
              </a:solidFill>
              <a:latin typeface="Calibri"/>
              <a:ea typeface="Calibri"/>
              <a:cs typeface="Calibri"/>
              <a:sym typeface="Calibri"/>
            </a:endParaRPr>
          </a:p>
        </p:txBody>
      </p:sp>
      <p:sp>
        <p:nvSpPr>
          <p:cNvPr id="412" name="Google Shape;412;p28"/>
          <p:cNvSpPr/>
          <p:nvPr/>
        </p:nvSpPr>
        <p:spPr>
          <a:xfrm>
            <a:off x="5562599" y="4114979"/>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413" name="Google Shape;413;p28"/>
          <p:cNvSpPr/>
          <p:nvPr/>
        </p:nvSpPr>
        <p:spPr>
          <a:xfrm>
            <a:off x="5724524" y="4767442"/>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414" name="Google Shape;414;p28"/>
          <p:cNvSpPr/>
          <p:nvPr/>
        </p:nvSpPr>
        <p:spPr>
          <a:xfrm>
            <a:off x="5886449" y="5415142"/>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415" name="Google Shape;415;p28"/>
          <p:cNvSpPr/>
          <p:nvPr/>
        </p:nvSpPr>
        <p:spPr>
          <a:xfrm>
            <a:off x="6046786" y="6075542"/>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cxnSp>
        <p:nvCxnSpPr>
          <p:cNvPr id="416" name="Google Shape;416;p28"/>
          <p:cNvCxnSpPr/>
          <p:nvPr/>
        </p:nvCxnSpPr>
        <p:spPr>
          <a:xfrm>
            <a:off x="5316536" y="3391079"/>
            <a:ext cx="69850" cy="282575"/>
          </a:xfrm>
          <a:prstGeom prst="straightConnector1">
            <a:avLst/>
          </a:prstGeom>
          <a:noFill/>
          <a:ln cap="rnd" cmpd="sng" w="9525">
            <a:solidFill>
              <a:srgbClr val="000000"/>
            </a:solidFill>
            <a:prstDash val="solid"/>
            <a:round/>
            <a:headEnd len="med" w="med" type="none"/>
            <a:tailEnd len="med" w="med" type="none"/>
          </a:ln>
        </p:spPr>
      </p:cxnSp>
      <p:sp>
        <p:nvSpPr>
          <p:cNvPr id="417" name="Google Shape;417;p28"/>
          <p:cNvSpPr/>
          <p:nvPr/>
        </p:nvSpPr>
        <p:spPr>
          <a:xfrm>
            <a:off x="5360986" y="3660954"/>
            <a:ext cx="47625" cy="53975"/>
          </a:xfrm>
          <a:custGeom>
            <a:rect b="b" l="l" r="r" t="t"/>
            <a:pathLst>
              <a:path extrusionOk="0" h="34" w="30">
                <a:moveTo>
                  <a:pt x="30" y="0"/>
                </a:moveTo>
                <a:lnTo>
                  <a:pt x="23" y="34"/>
                </a:lnTo>
                <a:lnTo>
                  <a:pt x="0" y="8"/>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 name="Google Shape;418;p28"/>
          <p:cNvSpPr/>
          <p:nvPr/>
        </p:nvSpPr>
        <p:spPr>
          <a:xfrm>
            <a:off x="5400674" y="3467279"/>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419" name="Google Shape;419;p28"/>
          <p:cNvSpPr txBox="1"/>
          <p:nvPr>
            <p:ph idx="1" type="body"/>
          </p:nvPr>
        </p:nvSpPr>
        <p:spPr>
          <a:xfrm>
            <a:off x="167425" y="1244600"/>
            <a:ext cx="8245055" cy="47904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Arial"/>
              <a:buNone/>
            </a:pPr>
            <a:r>
              <a:rPr lang="en-US" sz="2000">
                <a:latin typeface="Courier New"/>
                <a:ea typeface="Courier New"/>
                <a:cs typeface="Courier New"/>
                <a:sym typeface="Courier New"/>
              </a:rPr>
              <a:t>Factorial(4)	= 4 * Factorial(3) </a:t>
            </a:r>
            <a:endParaRPr sz="20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Factorial(2)) </a:t>
            </a:r>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(2 * Factorial(1)))</a:t>
            </a:r>
            <a:endParaRPr/>
          </a:p>
          <a:p>
            <a:pPr indent="-228600" lvl="0" marL="228600" rtl="0" algn="l">
              <a:lnSpc>
                <a:spcPct val="90000"/>
              </a:lnSpc>
              <a:spcBef>
                <a:spcPts val="1000"/>
              </a:spcBef>
              <a:spcAft>
                <a:spcPts val="0"/>
              </a:spcAft>
              <a:buClr>
                <a:schemeClr val="dk1"/>
              </a:buClr>
              <a:buSzPts val="2000"/>
              <a:buNone/>
            </a:pPr>
            <a:r>
              <a:rPr lang="en-US" sz="2000">
                <a:latin typeface="Courier New"/>
                <a:ea typeface="Courier New"/>
                <a:cs typeface="Courier New"/>
                <a:sym typeface="Courier New"/>
              </a:rPr>
              <a:t>			= 4 * (3 * (2 * (1 * Factorial(0))))</a:t>
            </a:r>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(2 * (1 * 1)))</a:t>
            </a:r>
            <a:endParaRPr sz="2000">
              <a:latin typeface="Courier New"/>
              <a:ea typeface="Courier New"/>
              <a:cs typeface="Courier New"/>
              <a:sym typeface="Courier New"/>
            </a:endParaRPr>
          </a:p>
        </p:txBody>
      </p:sp>
      <p:sp>
        <p:nvSpPr>
          <p:cNvPr id="420" name="Google Shape;420;p28"/>
          <p:cNvSpPr/>
          <p:nvPr/>
        </p:nvSpPr>
        <p:spPr>
          <a:xfrm>
            <a:off x="6691311" y="5816779"/>
            <a:ext cx="53975" cy="47625"/>
          </a:xfrm>
          <a:custGeom>
            <a:rect b="b" l="l" r="r" t="t"/>
            <a:pathLst>
              <a:path extrusionOk="0" h="30" w="34">
                <a:moveTo>
                  <a:pt x="18" y="30"/>
                </a:moveTo>
                <a:lnTo>
                  <a:pt x="0" y="0"/>
                </a:lnTo>
                <a:lnTo>
                  <a:pt x="34" y="3"/>
                </a:lnTo>
                <a:lnTo>
                  <a:pt x="18"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Tracing Factorial(4)</a:t>
            </a:r>
            <a:endParaRPr/>
          </a:p>
        </p:txBody>
      </p:sp>
      <p:sp>
        <p:nvSpPr>
          <p:cNvPr id="426" name="Google Shape;426;p29"/>
          <p:cNvSpPr/>
          <p:nvPr/>
        </p:nvSpPr>
        <p:spPr>
          <a:xfrm>
            <a:off x="4571999" y="3325992"/>
            <a:ext cx="4237037" cy="33162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29"/>
          <p:cNvSpPr/>
          <p:nvPr/>
        </p:nvSpPr>
        <p:spPr>
          <a:xfrm>
            <a:off x="4589461" y="3714929"/>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(4)</a:t>
            </a:r>
            <a:endParaRPr sz="1600">
              <a:solidFill>
                <a:schemeClr val="dk1"/>
              </a:solidFill>
              <a:latin typeface="Calibri"/>
              <a:ea typeface="Calibri"/>
              <a:cs typeface="Calibri"/>
              <a:sym typeface="Calibri"/>
            </a:endParaRPr>
          </a:p>
        </p:txBody>
      </p:sp>
      <p:sp>
        <p:nvSpPr>
          <p:cNvPr id="428" name="Google Shape;428;p29"/>
          <p:cNvSpPr/>
          <p:nvPr/>
        </p:nvSpPr>
        <p:spPr>
          <a:xfrm>
            <a:off x="4589461" y="3714929"/>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29" name="Google Shape;429;p29"/>
          <p:cNvCxnSpPr/>
          <p:nvPr/>
        </p:nvCxnSpPr>
        <p:spPr>
          <a:xfrm>
            <a:off x="5478461" y="4038779"/>
            <a:ext cx="69850" cy="280987"/>
          </a:xfrm>
          <a:prstGeom prst="straightConnector1">
            <a:avLst/>
          </a:prstGeom>
          <a:noFill/>
          <a:ln cap="rnd" cmpd="sng" w="9525">
            <a:solidFill>
              <a:srgbClr val="000000"/>
            </a:solidFill>
            <a:prstDash val="solid"/>
            <a:round/>
            <a:headEnd len="med" w="med" type="none"/>
            <a:tailEnd len="med" w="med" type="none"/>
          </a:ln>
        </p:spPr>
      </p:cxnSp>
      <p:sp>
        <p:nvSpPr>
          <p:cNvPr id="430" name="Google Shape;430;p29"/>
          <p:cNvSpPr/>
          <p:nvPr/>
        </p:nvSpPr>
        <p:spPr>
          <a:xfrm>
            <a:off x="5522911" y="4308654"/>
            <a:ext cx="47625" cy="53975"/>
          </a:xfrm>
          <a:custGeom>
            <a:rect b="b" l="l" r="r" t="t"/>
            <a:pathLst>
              <a:path extrusionOk="0" h="34" w="30">
                <a:moveTo>
                  <a:pt x="30" y="0"/>
                </a:moveTo>
                <a:lnTo>
                  <a:pt x="23" y="34"/>
                </a:lnTo>
                <a:lnTo>
                  <a:pt x="0" y="7"/>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p29"/>
          <p:cNvSpPr/>
          <p:nvPr/>
        </p:nvSpPr>
        <p:spPr>
          <a:xfrm>
            <a:off x="4749799" y="4362629"/>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(3)</a:t>
            </a:r>
            <a:endParaRPr sz="1600">
              <a:solidFill>
                <a:schemeClr val="dk1"/>
              </a:solidFill>
              <a:latin typeface="Calibri"/>
              <a:ea typeface="Calibri"/>
              <a:cs typeface="Calibri"/>
              <a:sym typeface="Calibri"/>
            </a:endParaRPr>
          </a:p>
        </p:txBody>
      </p:sp>
      <p:sp>
        <p:nvSpPr>
          <p:cNvPr id="432" name="Google Shape;432;p29"/>
          <p:cNvSpPr/>
          <p:nvPr/>
        </p:nvSpPr>
        <p:spPr>
          <a:xfrm>
            <a:off x="4749799" y="4362629"/>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33" name="Google Shape;433;p29"/>
          <p:cNvCxnSpPr/>
          <p:nvPr/>
        </p:nvCxnSpPr>
        <p:spPr>
          <a:xfrm>
            <a:off x="5640386" y="4684892"/>
            <a:ext cx="69850" cy="282575"/>
          </a:xfrm>
          <a:prstGeom prst="straightConnector1">
            <a:avLst/>
          </a:prstGeom>
          <a:noFill/>
          <a:ln cap="rnd" cmpd="sng" w="9525">
            <a:solidFill>
              <a:srgbClr val="000000"/>
            </a:solidFill>
            <a:prstDash val="solid"/>
            <a:round/>
            <a:headEnd len="med" w="med" type="none"/>
            <a:tailEnd len="med" w="med" type="none"/>
          </a:ln>
        </p:spPr>
      </p:cxnSp>
      <p:sp>
        <p:nvSpPr>
          <p:cNvPr id="434" name="Google Shape;434;p29"/>
          <p:cNvSpPr/>
          <p:nvPr/>
        </p:nvSpPr>
        <p:spPr>
          <a:xfrm>
            <a:off x="5684836" y="4954767"/>
            <a:ext cx="47625" cy="53975"/>
          </a:xfrm>
          <a:custGeom>
            <a:rect b="b" l="l" r="r" t="t"/>
            <a:pathLst>
              <a:path extrusionOk="0" h="34" w="30">
                <a:moveTo>
                  <a:pt x="30" y="0"/>
                </a:moveTo>
                <a:lnTo>
                  <a:pt x="23" y="34"/>
                </a:lnTo>
                <a:lnTo>
                  <a:pt x="0" y="8"/>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29"/>
          <p:cNvSpPr/>
          <p:nvPr/>
        </p:nvSpPr>
        <p:spPr>
          <a:xfrm>
            <a:off x="4911724" y="5008742"/>
            <a:ext cx="1617662"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(2)</a:t>
            </a:r>
            <a:endParaRPr sz="1600">
              <a:solidFill>
                <a:schemeClr val="dk1"/>
              </a:solidFill>
              <a:latin typeface="Calibri"/>
              <a:ea typeface="Calibri"/>
              <a:cs typeface="Calibri"/>
              <a:sym typeface="Calibri"/>
            </a:endParaRPr>
          </a:p>
        </p:txBody>
      </p:sp>
      <p:sp>
        <p:nvSpPr>
          <p:cNvPr id="436" name="Google Shape;436;p29"/>
          <p:cNvSpPr/>
          <p:nvPr/>
        </p:nvSpPr>
        <p:spPr>
          <a:xfrm>
            <a:off x="4911724" y="5008742"/>
            <a:ext cx="1617662"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p29"/>
          <p:cNvSpPr/>
          <p:nvPr/>
        </p:nvSpPr>
        <p:spPr>
          <a:xfrm>
            <a:off x="6256336" y="5072242"/>
            <a:ext cx="0" cy="27622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38" name="Google Shape;438;p29"/>
          <p:cNvCxnSpPr/>
          <p:nvPr/>
        </p:nvCxnSpPr>
        <p:spPr>
          <a:xfrm>
            <a:off x="5800724" y="5332592"/>
            <a:ext cx="71437" cy="280987"/>
          </a:xfrm>
          <a:prstGeom prst="straightConnector1">
            <a:avLst/>
          </a:prstGeom>
          <a:noFill/>
          <a:ln cap="rnd" cmpd="sng" w="9525">
            <a:solidFill>
              <a:srgbClr val="000000"/>
            </a:solidFill>
            <a:prstDash val="solid"/>
            <a:round/>
            <a:headEnd len="med" w="med" type="none"/>
            <a:tailEnd len="med" w="med" type="none"/>
          </a:ln>
        </p:spPr>
      </p:cxnSp>
      <p:sp>
        <p:nvSpPr>
          <p:cNvPr id="439" name="Google Shape;439;p29"/>
          <p:cNvSpPr/>
          <p:nvPr/>
        </p:nvSpPr>
        <p:spPr>
          <a:xfrm>
            <a:off x="5846761" y="5602467"/>
            <a:ext cx="47625" cy="53975"/>
          </a:xfrm>
          <a:custGeom>
            <a:rect b="b" l="l" r="r" t="t"/>
            <a:pathLst>
              <a:path extrusionOk="0" h="34" w="30">
                <a:moveTo>
                  <a:pt x="30" y="0"/>
                </a:moveTo>
                <a:lnTo>
                  <a:pt x="22" y="34"/>
                </a:lnTo>
                <a:lnTo>
                  <a:pt x="0" y="7"/>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29"/>
          <p:cNvSpPr/>
          <p:nvPr/>
        </p:nvSpPr>
        <p:spPr>
          <a:xfrm>
            <a:off x="5073649" y="5656442"/>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(1)</a:t>
            </a:r>
            <a:endParaRPr sz="1600">
              <a:solidFill>
                <a:schemeClr val="dk1"/>
              </a:solidFill>
              <a:latin typeface="Calibri"/>
              <a:ea typeface="Calibri"/>
              <a:cs typeface="Calibri"/>
              <a:sym typeface="Calibri"/>
            </a:endParaRPr>
          </a:p>
        </p:txBody>
      </p:sp>
      <p:sp>
        <p:nvSpPr>
          <p:cNvPr id="441" name="Google Shape;441;p29"/>
          <p:cNvSpPr/>
          <p:nvPr/>
        </p:nvSpPr>
        <p:spPr>
          <a:xfrm>
            <a:off x="5073649" y="5656442"/>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42" name="Google Shape;442;p29"/>
          <p:cNvCxnSpPr/>
          <p:nvPr/>
        </p:nvCxnSpPr>
        <p:spPr>
          <a:xfrm>
            <a:off x="5962649" y="5978704"/>
            <a:ext cx="71437" cy="280987"/>
          </a:xfrm>
          <a:prstGeom prst="straightConnector1">
            <a:avLst/>
          </a:prstGeom>
          <a:noFill/>
          <a:ln cap="rnd" cmpd="sng" w="9525">
            <a:solidFill>
              <a:srgbClr val="000000"/>
            </a:solidFill>
            <a:prstDash val="solid"/>
            <a:round/>
            <a:headEnd len="med" w="med" type="none"/>
            <a:tailEnd len="med" w="med" type="none"/>
          </a:ln>
        </p:spPr>
      </p:cxnSp>
      <p:sp>
        <p:nvSpPr>
          <p:cNvPr id="443" name="Google Shape;443;p29"/>
          <p:cNvSpPr/>
          <p:nvPr/>
        </p:nvSpPr>
        <p:spPr>
          <a:xfrm>
            <a:off x="6007099" y="6248579"/>
            <a:ext cx="49212" cy="53975"/>
          </a:xfrm>
          <a:custGeom>
            <a:rect b="b" l="l" r="r" t="t"/>
            <a:pathLst>
              <a:path extrusionOk="0" h="34" w="31">
                <a:moveTo>
                  <a:pt x="31" y="0"/>
                </a:moveTo>
                <a:lnTo>
                  <a:pt x="23" y="34"/>
                </a:lnTo>
                <a:lnTo>
                  <a:pt x="0" y="7"/>
                </a:lnTo>
                <a:lnTo>
                  <a:pt x="3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29"/>
          <p:cNvSpPr/>
          <p:nvPr/>
        </p:nvSpPr>
        <p:spPr>
          <a:xfrm>
            <a:off x="5235574" y="6302554"/>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(0)</a:t>
            </a:r>
            <a:endParaRPr sz="1600">
              <a:solidFill>
                <a:schemeClr val="dk1"/>
              </a:solidFill>
              <a:latin typeface="Calibri"/>
              <a:ea typeface="Calibri"/>
              <a:cs typeface="Calibri"/>
              <a:sym typeface="Calibri"/>
            </a:endParaRPr>
          </a:p>
        </p:txBody>
      </p:sp>
      <p:sp>
        <p:nvSpPr>
          <p:cNvPr id="445" name="Google Shape;445;p29"/>
          <p:cNvSpPr/>
          <p:nvPr/>
        </p:nvSpPr>
        <p:spPr>
          <a:xfrm>
            <a:off x="5235574" y="6302554"/>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 name="Google Shape;446;p29"/>
          <p:cNvSpPr/>
          <p:nvPr/>
        </p:nvSpPr>
        <p:spPr>
          <a:xfrm>
            <a:off x="6727823" y="5839004"/>
            <a:ext cx="292100" cy="625475"/>
          </a:xfrm>
          <a:custGeom>
            <a:rect b="b" l="l" r="r" t="t"/>
            <a:pathLst>
              <a:path extrusionOk="0" h="394" w="18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cap="rnd"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29"/>
          <p:cNvSpPr/>
          <p:nvPr/>
        </p:nvSpPr>
        <p:spPr>
          <a:xfrm>
            <a:off x="6691311" y="5816779"/>
            <a:ext cx="53975" cy="47625"/>
          </a:xfrm>
          <a:custGeom>
            <a:rect b="b" l="l" r="r" t="t"/>
            <a:pathLst>
              <a:path extrusionOk="0" h="30" w="34">
                <a:moveTo>
                  <a:pt x="18" y="30"/>
                </a:moveTo>
                <a:lnTo>
                  <a:pt x="0" y="0"/>
                </a:lnTo>
                <a:lnTo>
                  <a:pt x="34" y="3"/>
                </a:lnTo>
                <a:lnTo>
                  <a:pt x="18"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29"/>
          <p:cNvSpPr/>
          <p:nvPr/>
        </p:nvSpPr>
        <p:spPr>
          <a:xfrm>
            <a:off x="7097711" y="6035854"/>
            <a:ext cx="558800"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return </a:t>
            </a:r>
            <a:endParaRPr sz="1800">
              <a:solidFill>
                <a:schemeClr val="dk1"/>
              </a:solidFill>
              <a:latin typeface="Calibri"/>
              <a:ea typeface="Calibri"/>
              <a:cs typeface="Calibri"/>
              <a:sym typeface="Calibri"/>
            </a:endParaRPr>
          </a:p>
        </p:txBody>
      </p:sp>
      <p:sp>
        <p:nvSpPr>
          <p:cNvPr id="449" name="Google Shape;449;p29"/>
          <p:cNvSpPr/>
          <p:nvPr/>
        </p:nvSpPr>
        <p:spPr>
          <a:xfrm>
            <a:off x="7562848" y="6035854"/>
            <a:ext cx="168275"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1</a:t>
            </a:r>
            <a:endParaRPr sz="1800">
              <a:solidFill>
                <a:schemeClr val="dk1"/>
              </a:solidFill>
              <a:latin typeface="Calibri"/>
              <a:ea typeface="Calibri"/>
              <a:cs typeface="Calibri"/>
              <a:sym typeface="Calibri"/>
            </a:endParaRPr>
          </a:p>
        </p:txBody>
      </p:sp>
      <p:sp>
        <p:nvSpPr>
          <p:cNvPr id="450" name="Google Shape;450;p29"/>
          <p:cNvSpPr/>
          <p:nvPr/>
        </p:nvSpPr>
        <p:spPr>
          <a:xfrm>
            <a:off x="5562599" y="4114979"/>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451" name="Google Shape;451;p29"/>
          <p:cNvSpPr/>
          <p:nvPr/>
        </p:nvSpPr>
        <p:spPr>
          <a:xfrm>
            <a:off x="5724524" y="4767442"/>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452" name="Google Shape;452;p29"/>
          <p:cNvSpPr/>
          <p:nvPr/>
        </p:nvSpPr>
        <p:spPr>
          <a:xfrm>
            <a:off x="5886449" y="5415142"/>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453" name="Google Shape;453;p29"/>
          <p:cNvSpPr/>
          <p:nvPr/>
        </p:nvSpPr>
        <p:spPr>
          <a:xfrm>
            <a:off x="6046786" y="6075542"/>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454" name="Google Shape;454;p29"/>
          <p:cNvSpPr/>
          <p:nvPr/>
        </p:nvSpPr>
        <p:spPr>
          <a:xfrm>
            <a:off x="6565899" y="5192892"/>
            <a:ext cx="292100" cy="623887"/>
          </a:xfrm>
          <a:custGeom>
            <a:rect b="b" l="l" r="r" t="t"/>
            <a:pathLst>
              <a:path extrusionOk="0" h="393" w="184">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cap="rnd"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p29"/>
          <p:cNvSpPr/>
          <p:nvPr/>
        </p:nvSpPr>
        <p:spPr>
          <a:xfrm>
            <a:off x="6529386" y="5170667"/>
            <a:ext cx="55562" cy="46037"/>
          </a:xfrm>
          <a:custGeom>
            <a:rect b="b" l="l" r="r" t="t"/>
            <a:pathLst>
              <a:path extrusionOk="0" h="29" w="35">
                <a:moveTo>
                  <a:pt x="19" y="29"/>
                </a:moveTo>
                <a:lnTo>
                  <a:pt x="0" y="0"/>
                </a:lnTo>
                <a:lnTo>
                  <a:pt x="35" y="2"/>
                </a:lnTo>
                <a:lnTo>
                  <a:pt x="19"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p29"/>
          <p:cNvSpPr/>
          <p:nvPr/>
        </p:nvSpPr>
        <p:spPr>
          <a:xfrm>
            <a:off x="6943723" y="5402442"/>
            <a:ext cx="558800"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return </a:t>
            </a:r>
            <a:endParaRPr sz="1800">
              <a:solidFill>
                <a:schemeClr val="dk1"/>
              </a:solidFill>
              <a:latin typeface="Calibri"/>
              <a:ea typeface="Calibri"/>
              <a:cs typeface="Calibri"/>
              <a:sym typeface="Calibri"/>
            </a:endParaRPr>
          </a:p>
        </p:txBody>
      </p:sp>
      <p:sp>
        <p:nvSpPr>
          <p:cNvPr id="457" name="Google Shape;457;p29"/>
          <p:cNvSpPr/>
          <p:nvPr/>
        </p:nvSpPr>
        <p:spPr>
          <a:xfrm>
            <a:off x="7415211" y="5402442"/>
            <a:ext cx="168275"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1</a:t>
            </a:r>
            <a:endParaRPr sz="1800">
              <a:solidFill>
                <a:schemeClr val="dk1"/>
              </a:solidFill>
              <a:latin typeface="Calibri"/>
              <a:ea typeface="Calibri"/>
              <a:cs typeface="Calibri"/>
              <a:sym typeface="Calibri"/>
            </a:endParaRPr>
          </a:p>
        </p:txBody>
      </p:sp>
      <p:sp>
        <p:nvSpPr>
          <p:cNvPr id="458" name="Google Shape;458;p29"/>
          <p:cNvSpPr/>
          <p:nvPr/>
        </p:nvSpPr>
        <p:spPr>
          <a:xfrm>
            <a:off x="7502523" y="5402442"/>
            <a:ext cx="141287"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a:t>
            </a:r>
            <a:endParaRPr sz="1800">
              <a:solidFill>
                <a:schemeClr val="dk1"/>
              </a:solidFill>
              <a:latin typeface="Calibri"/>
              <a:ea typeface="Calibri"/>
              <a:cs typeface="Calibri"/>
              <a:sym typeface="Calibri"/>
            </a:endParaRPr>
          </a:p>
        </p:txBody>
      </p:sp>
      <p:sp>
        <p:nvSpPr>
          <p:cNvPr id="459" name="Google Shape;459;p29"/>
          <p:cNvSpPr/>
          <p:nvPr/>
        </p:nvSpPr>
        <p:spPr>
          <a:xfrm>
            <a:off x="7562848" y="5402442"/>
            <a:ext cx="215900"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1 </a:t>
            </a:r>
            <a:endParaRPr sz="1800">
              <a:solidFill>
                <a:schemeClr val="dk1"/>
              </a:solidFill>
              <a:latin typeface="Calibri"/>
              <a:ea typeface="Calibri"/>
              <a:cs typeface="Calibri"/>
              <a:sym typeface="Calibri"/>
            </a:endParaRPr>
          </a:p>
        </p:txBody>
      </p:sp>
      <p:sp>
        <p:nvSpPr>
          <p:cNvPr id="460" name="Google Shape;460;p29"/>
          <p:cNvSpPr/>
          <p:nvPr/>
        </p:nvSpPr>
        <p:spPr>
          <a:xfrm>
            <a:off x="7697786" y="5402442"/>
            <a:ext cx="215900"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 </a:t>
            </a:r>
            <a:endParaRPr sz="1800">
              <a:solidFill>
                <a:schemeClr val="dk1"/>
              </a:solidFill>
              <a:latin typeface="Calibri"/>
              <a:ea typeface="Calibri"/>
              <a:cs typeface="Calibri"/>
              <a:sym typeface="Calibri"/>
            </a:endParaRPr>
          </a:p>
        </p:txBody>
      </p:sp>
      <p:sp>
        <p:nvSpPr>
          <p:cNvPr id="461" name="Google Shape;461;p29"/>
          <p:cNvSpPr/>
          <p:nvPr/>
        </p:nvSpPr>
        <p:spPr>
          <a:xfrm>
            <a:off x="7839073" y="5402442"/>
            <a:ext cx="168275"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1</a:t>
            </a:r>
            <a:endParaRPr sz="1800">
              <a:solidFill>
                <a:schemeClr val="dk1"/>
              </a:solidFill>
              <a:latin typeface="Calibri"/>
              <a:ea typeface="Calibri"/>
              <a:cs typeface="Calibri"/>
              <a:sym typeface="Calibri"/>
            </a:endParaRPr>
          </a:p>
        </p:txBody>
      </p:sp>
      <p:cxnSp>
        <p:nvCxnSpPr>
          <p:cNvPr id="462" name="Google Shape;462;p29"/>
          <p:cNvCxnSpPr/>
          <p:nvPr/>
        </p:nvCxnSpPr>
        <p:spPr>
          <a:xfrm flipH="1" rot="10800000">
            <a:off x="7580311" y="5643742"/>
            <a:ext cx="1587" cy="407987"/>
          </a:xfrm>
          <a:prstGeom prst="straightConnector1">
            <a:avLst/>
          </a:prstGeom>
          <a:noFill/>
          <a:ln cap="rnd" cmpd="sng" w="9525">
            <a:solidFill>
              <a:srgbClr val="0000FF"/>
            </a:solidFill>
            <a:prstDash val="solid"/>
            <a:round/>
            <a:headEnd len="med" w="med" type="none"/>
            <a:tailEnd len="med" w="med" type="none"/>
          </a:ln>
        </p:spPr>
      </p:cxnSp>
      <p:sp>
        <p:nvSpPr>
          <p:cNvPr id="463" name="Google Shape;463;p29"/>
          <p:cNvSpPr/>
          <p:nvPr/>
        </p:nvSpPr>
        <p:spPr>
          <a:xfrm>
            <a:off x="7551736" y="5592942"/>
            <a:ext cx="57150" cy="58737"/>
          </a:xfrm>
          <a:custGeom>
            <a:rect b="b" l="l" r="r" t="t"/>
            <a:pathLst>
              <a:path extrusionOk="0" h="37" w="36">
                <a:moveTo>
                  <a:pt x="0" y="37"/>
                </a:moveTo>
                <a:lnTo>
                  <a:pt x="18" y="0"/>
                </a:lnTo>
                <a:lnTo>
                  <a:pt x="36" y="37"/>
                </a:lnTo>
                <a:lnTo>
                  <a:pt x="0" y="37"/>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64" name="Google Shape;464;p29"/>
          <p:cNvCxnSpPr/>
          <p:nvPr/>
        </p:nvCxnSpPr>
        <p:spPr>
          <a:xfrm>
            <a:off x="5316536" y="3391079"/>
            <a:ext cx="69850" cy="282575"/>
          </a:xfrm>
          <a:prstGeom prst="straightConnector1">
            <a:avLst/>
          </a:prstGeom>
          <a:noFill/>
          <a:ln cap="rnd" cmpd="sng" w="9525">
            <a:solidFill>
              <a:srgbClr val="000000"/>
            </a:solidFill>
            <a:prstDash val="solid"/>
            <a:round/>
            <a:headEnd len="med" w="med" type="none"/>
            <a:tailEnd len="med" w="med" type="none"/>
          </a:ln>
        </p:spPr>
      </p:cxnSp>
      <p:sp>
        <p:nvSpPr>
          <p:cNvPr id="465" name="Google Shape;465;p29"/>
          <p:cNvSpPr/>
          <p:nvPr/>
        </p:nvSpPr>
        <p:spPr>
          <a:xfrm>
            <a:off x="5360986" y="3660954"/>
            <a:ext cx="47625" cy="53975"/>
          </a:xfrm>
          <a:custGeom>
            <a:rect b="b" l="l" r="r" t="t"/>
            <a:pathLst>
              <a:path extrusionOk="0" h="34" w="30">
                <a:moveTo>
                  <a:pt x="30" y="0"/>
                </a:moveTo>
                <a:lnTo>
                  <a:pt x="23" y="34"/>
                </a:lnTo>
                <a:lnTo>
                  <a:pt x="0" y="8"/>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29"/>
          <p:cNvSpPr/>
          <p:nvPr/>
        </p:nvSpPr>
        <p:spPr>
          <a:xfrm>
            <a:off x="5400674" y="3467279"/>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467" name="Google Shape;467;p29"/>
          <p:cNvSpPr txBox="1"/>
          <p:nvPr>
            <p:ph idx="1" type="body"/>
          </p:nvPr>
        </p:nvSpPr>
        <p:spPr>
          <a:xfrm>
            <a:off x="167425" y="1244600"/>
            <a:ext cx="8245055" cy="47904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Arial"/>
              <a:buNone/>
            </a:pPr>
            <a:r>
              <a:rPr lang="en-US" sz="2000">
                <a:latin typeface="Courier New"/>
                <a:ea typeface="Courier New"/>
                <a:cs typeface="Courier New"/>
                <a:sym typeface="Courier New"/>
              </a:rPr>
              <a:t>Factorial(4)	= 4 * Factorial(3) </a:t>
            </a:r>
            <a:endParaRPr sz="20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Factorial(2)) </a:t>
            </a:r>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(2 * Factorial(1)))</a:t>
            </a:r>
            <a:endParaRPr/>
          </a:p>
          <a:p>
            <a:pPr indent="-228600" lvl="0" marL="228600" rtl="0" algn="l">
              <a:lnSpc>
                <a:spcPct val="90000"/>
              </a:lnSpc>
              <a:spcBef>
                <a:spcPts val="1000"/>
              </a:spcBef>
              <a:spcAft>
                <a:spcPts val="0"/>
              </a:spcAft>
              <a:buClr>
                <a:schemeClr val="dk1"/>
              </a:buClr>
              <a:buSzPts val="2000"/>
              <a:buNone/>
            </a:pPr>
            <a:r>
              <a:rPr lang="en-US" sz="2000">
                <a:latin typeface="Courier New"/>
                <a:ea typeface="Courier New"/>
                <a:cs typeface="Courier New"/>
                <a:sym typeface="Courier New"/>
              </a:rPr>
              <a:t>			= 4 * (3 * (2 * (1 * Factorial(0))))</a:t>
            </a:r>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(2 * (1 * 1)))</a:t>
            </a:r>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(2 * 1))</a:t>
            </a:r>
            <a:endParaRPr sz="20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idx="12" type="sldNum"/>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02" name="Google Shape;102;p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A Look Back at Functions</a:t>
            </a:r>
            <a:endParaRPr/>
          </a:p>
        </p:txBody>
      </p:sp>
      <p:sp>
        <p:nvSpPr>
          <p:cNvPr id="103" name="Google Shape;103;p3"/>
          <p:cNvSpPr txBox="1"/>
          <p:nvPr>
            <p:ph idx="1" type="body"/>
          </p:nvPr>
        </p:nvSpPr>
        <p:spPr>
          <a:xfrm>
            <a:off x="985234" y="1155700"/>
            <a:ext cx="7173532" cy="358497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#include &lt;stdio.h&gt;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#include &lt;math.h&gt;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double distance(double x1, double y1, double x2, double y2)</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double dist;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dist = sqrt((x1-x2)*(x1-x2)+(y1-y2)*(y1-y2));</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return dist;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int main()</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double milage = distance(0, 0, 3, 4);</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printf("Milage: %lf\n",milage);</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return 0;</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p:txBody>
      </p:sp>
      <p:sp>
        <p:nvSpPr>
          <p:cNvPr id="104" name="Google Shape;104;p3"/>
          <p:cNvSpPr/>
          <p:nvPr/>
        </p:nvSpPr>
        <p:spPr>
          <a:xfrm>
            <a:off x="1287887" y="5550794"/>
            <a:ext cx="1017431" cy="399245"/>
          </a:xfrm>
          <a:prstGeom prst="rect">
            <a:avLst/>
          </a:prstGeom>
          <a:solidFill>
            <a:schemeClr val="accent1">
              <a:alpha val="37647"/>
            </a:scheme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Courier New"/>
                <a:ea typeface="Courier New"/>
                <a:cs typeface="Courier New"/>
                <a:sym typeface="Courier New"/>
              </a:rPr>
              <a:t>main</a:t>
            </a:r>
            <a:endParaRPr b="1" i="0" sz="2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Tracing Factorial(4)</a:t>
            </a:r>
            <a:endParaRPr/>
          </a:p>
        </p:txBody>
      </p:sp>
      <p:sp>
        <p:nvSpPr>
          <p:cNvPr id="473" name="Google Shape;473;p30"/>
          <p:cNvSpPr/>
          <p:nvPr/>
        </p:nvSpPr>
        <p:spPr>
          <a:xfrm>
            <a:off x="4589461" y="3714929"/>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(4)</a:t>
            </a:r>
            <a:endParaRPr sz="1600">
              <a:solidFill>
                <a:schemeClr val="dk1"/>
              </a:solidFill>
              <a:latin typeface="Calibri"/>
              <a:ea typeface="Calibri"/>
              <a:cs typeface="Calibri"/>
              <a:sym typeface="Calibri"/>
            </a:endParaRPr>
          </a:p>
        </p:txBody>
      </p:sp>
      <p:sp>
        <p:nvSpPr>
          <p:cNvPr id="474" name="Google Shape;474;p30"/>
          <p:cNvSpPr/>
          <p:nvPr/>
        </p:nvSpPr>
        <p:spPr>
          <a:xfrm>
            <a:off x="4589461" y="3714929"/>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75" name="Google Shape;475;p30"/>
          <p:cNvCxnSpPr/>
          <p:nvPr/>
        </p:nvCxnSpPr>
        <p:spPr>
          <a:xfrm>
            <a:off x="5478461" y="4038779"/>
            <a:ext cx="69850" cy="280987"/>
          </a:xfrm>
          <a:prstGeom prst="straightConnector1">
            <a:avLst/>
          </a:prstGeom>
          <a:noFill/>
          <a:ln cap="rnd" cmpd="sng" w="9525">
            <a:solidFill>
              <a:srgbClr val="000000"/>
            </a:solidFill>
            <a:prstDash val="solid"/>
            <a:round/>
            <a:headEnd len="med" w="med" type="none"/>
            <a:tailEnd len="med" w="med" type="none"/>
          </a:ln>
        </p:spPr>
      </p:cxnSp>
      <p:sp>
        <p:nvSpPr>
          <p:cNvPr id="476" name="Google Shape;476;p30"/>
          <p:cNvSpPr/>
          <p:nvPr/>
        </p:nvSpPr>
        <p:spPr>
          <a:xfrm>
            <a:off x="5522911" y="4308654"/>
            <a:ext cx="47625" cy="53975"/>
          </a:xfrm>
          <a:custGeom>
            <a:rect b="b" l="l" r="r" t="t"/>
            <a:pathLst>
              <a:path extrusionOk="0" h="34" w="30">
                <a:moveTo>
                  <a:pt x="30" y="0"/>
                </a:moveTo>
                <a:lnTo>
                  <a:pt x="23" y="34"/>
                </a:lnTo>
                <a:lnTo>
                  <a:pt x="0" y="7"/>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 name="Google Shape;477;p30"/>
          <p:cNvSpPr/>
          <p:nvPr/>
        </p:nvSpPr>
        <p:spPr>
          <a:xfrm>
            <a:off x="4749799" y="4362629"/>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(3)</a:t>
            </a:r>
            <a:endParaRPr sz="1600">
              <a:solidFill>
                <a:schemeClr val="dk1"/>
              </a:solidFill>
              <a:latin typeface="Calibri"/>
              <a:ea typeface="Calibri"/>
              <a:cs typeface="Calibri"/>
              <a:sym typeface="Calibri"/>
            </a:endParaRPr>
          </a:p>
        </p:txBody>
      </p:sp>
      <p:sp>
        <p:nvSpPr>
          <p:cNvPr id="478" name="Google Shape;478;p30"/>
          <p:cNvSpPr/>
          <p:nvPr/>
        </p:nvSpPr>
        <p:spPr>
          <a:xfrm>
            <a:off x="4749799" y="4362629"/>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79" name="Google Shape;479;p30"/>
          <p:cNvCxnSpPr/>
          <p:nvPr/>
        </p:nvCxnSpPr>
        <p:spPr>
          <a:xfrm>
            <a:off x="5640386" y="4684892"/>
            <a:ext cx="69850" cy="282575"/>
          </a:xfrm>
          <a:prstGeom prst="straightConnector1">
            <a:avLst/>
          </a:prstGeom>
          <a:noFill/>
          <a:ln cap="rnd" cmpd="sng" w="9525">
            <a:solidFill>
              <a:srgbClr val="000000"/>
            </a:solidFill>
            <a:prstDash val="solid"/>
            <a:round/>
            <a:headEnd len="med" w="med" type="none"/>
            <a:tailEnd len="med" w="med" type="none"/>
          </a:ln>
        </p:spPr>
      </p:cxnSp>
      <p:sp>
        <p:nvSpPr>
          <p:cNvPr id="480" name="Google Shape;480;p30"/>
          <p:cNvSpPr/>
          <p:nvPr/>
        </p:nvSpPr>
        <p:spPr>
          <a:xfrm>
            <a:off x="5684836" y="4954767"/>
            <a:ext cx="47625" cy="53975"/>
          </a:xfrm>
          <a:custGeom>
            <a:rect b="b" l="l" r="r" t="t"/>
            <a:pathLst>
              <a:path extrusionOk="0" h="34" w="30">
                <a:moveTo>
                  <a:pt x="30" y="0"/>
                </a:moveTo>
                <a:lnTo>
                  <a:pt x="23" y="34"/>
                </a:lnTo>
                <a:lnTo>
                  <a:pt x="0" y="8"/>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 name="Google Shape;481;p30"/>
          <p:cNvSpPr/>
          <p:nvPr/>
        </p:nvSpPr>
        <p:spPr>
          <a:xfrm>
            <a:off x="4911724" y="5008742"/>
            <a:ext cx="1617662"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(2)</a:t>
            </a:r>
            <a:endParaRPr sz="1600">
              <a:solidFill>
                <a:schemeClr val="dk1"/>
              </a:solidFill>
              <a:latin typeface="Calibri"/>
              <a:ea typeface="Calibri"/>
              <a:cs typeface="Calibri"/>
              <a:sym typeface="Calibri"/>
            </a:endParaRPr>
          </a:p>
        </p:txBody>
      </p:sp>
      <p:sp>
        <p:nvSpPr>
          <p:cNvPr id="482" name="Google Shape;482;p30"/>
          <p:cNvSpPr/>
          <p:nvPr/>
        </p:nvSpPr>
        <p:spPr>
          <a:xfrm>
            <a:off x="4911724" y="5008742"/>
            <a:ext cx="1617662"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83" name="Google Shape;483;p30"/>
          <p:cNvCxnSpPr/>
          <p:nvPr/>
        </p:nvCxnSpPr>
        <p:spPr>
          <a:xfrm>
            <a:off x="5800724" y="5332592"/>
            <a:ext cx="71437" cy="280987"/>
          </a:xfrm>
          <a:prstGeom prst="straightConnector1">
            <a:avLst/>
          </a:prstGeom>
          <a:noFill/>
          <a:ln cap="rnd" cmpd="sng" w="9525">
            <a:solidFill>
              <a:srgbClr val="000000"/>
            </a:solidFill>
            <a:prstDash val="solid"/>
            <a:round/>
            <a:headEnd len="med" w="med" type="none"/>
            <a:tailEnd len="med" w="med" type="none"/>
          </a:ln>
        </p:spPr>
      </p:cxnSp>
      <p:sp>
        <p:nvSpPr>
          <p:cNvPr id="484" name="Google Shape;484;p30"/>
          <p:cNvSpPr/>
          <p:nvPr/>
        </p:nvSpPr>
        <p:spPr>
          <a:xfrm>
            <a:off x="5846761" y="5602467"/>
            <a:ext cx="47625" cy="53975"/>
          </a:xfrm>
          <a:custGeom>
            <a:rect b="b" l="l" r="r" t="t"/>
            <a:pathLst>
              <a:path extrusionOk="0" h="34" w="30">
                <a:moveTo>
                  <a:pt x="30" y="0"/>
                </a:moveTo>
                <a:lnTo>
                  <a:pt x="22" y="34"/>
                </a:lnTo>
                <a:lnTo>
                  <a:pt x="0" y="7"/>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 name="Google Shape;485;p30"/>
          <p:cNvSpPr/>
          <p:nvPr/>
        </p:nvSpPr>
        <p:spPr>
          <a:xfrm>
            <a:off x="5073649" y="5656442"/>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(1)</a:t>
            </a:r>
            <a:endParaRPr sz="1600">
              <a:solidFill>
                <a:schemeClr val="dk1"/>
              </a:solidFill>
              <a:latin typeface="Calibri"/>
              <a:ea typeface="Calibri"/>
              <a:cs typeface="Calibri"/>
              <a:sym typeface="Calibri"/>
            </a:endParaRPr>
          </a:p>
        </p:txBody>
      </p:sp>
      <p:sp>
        <p:nvSpPr>
          <p:cNvPr id="486" name="Google Shape;486;p30"/>
          <p:cNvSpPr/>
          <p:nvPr/>
        </p:nvSpPr>
        <p:spPr>
          <a:xfrm>
            <a:off x="5073649" y="5656442"/>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87" name="Google Shape;487;p30"/>
          <p:cNvCxnSpPr/>
          <p:nvPr/>
        </p:nvCxnSpPr>
        <p:spPr>
          <a:xfrm>
            <a:off x="5962649" y="5978704"/>
            <a:ext cx="71437" cy="280987"/>
          </a:xfrm>
          <a:prstGeom prst="straightConnector1">
            <a:avLst/>
          </a:prstGeom>
          <a:noFill/>
          <a:ln cap="rnd" cmpd="sng" w="9525">
            <a:solidFill>
              <a:srgbClr val="000000"/>
            </a:solidFill>
            <a:prstDash val="solid"/>
            <a:round/>
            <a:headEnd len="med" w="med" type="none"/>
            <a:tailEnd len="med" w="med" type="none"/>
          </a:ln>
        </p:spPr>
      </p:cxnSp>
      <p:sp>
        <p:nvSpPr>
          <p:cNvPr id="488" name="Google Shape;488;p30"/>
          <p:cNvSpPr/>
          <p:nvPr/>
        </p:nvSpPr>
        <p:spPr>
          <a:xfrm>
            <a:off x="6007099" y="6248579"/>
            <a:ext cx="49212" cy="53975"/>
          </a:xfrm>
          <a:custGeom>
            <a:rect b="b" l="l" r="r" t="t"/>
            <a:pathLst>
              <a:path extrusionOk="0" h="34" w="31">
                <a:moveTo>
                  <a:pt x="31" y="0"/>
                </a:moveTo>
                <a:lnTo>
                  <a:pt x="23" y="34"/>
                </a:lnTo>
                <a:lnTo>
                  <a:pt x="0" y="7"/>
                </a:lnTo>
                <a:lnTo>
                  <a:pt x="3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 name="Google Shape;489;p30"/>
          <p:cNvSpPr/>
          <p:nvPr/>
        </p:nvSpPr>
        <p:spPr>
          <a:xfrm>
            <a:off x="5235574" y="6302554"/>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(0)</a:t>
            </a:r>
            <a:endParaRPr sz="1600">
              <a:solidFill>
                <a:schemeClr val="dk1"/>
              </a:solidFill>
              <a:latin typeface="Calibri"/>
              <a:ea typeface="Calibri"/>
              <a:cs typeface="Calibri"/>
              <a:sym typeface="Calibri"/>
            </a:endParaRPr>
          </a:p>
        </p:txBody>
      </p:sp>
      <p:sp>
        <p:nvSpPr>
          <p:cNvPr id="490" name="Google Shape;490;p30"/>
          <p:cNvSpPr/>
          <p:nvPr/>
        </p:nvSpPr>
        <p:spPr>
          <a:xfrm>
            <a:off x="5235574" y="6302554"/>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 name="Google Shape;491;p30"/>
          <p:cNvSpPr/>
          <p:nvPr/>
        </p:nvSpPr>
        <p:spPr>
          <a:xfrm>
            <a:off x="6727823" y="5839004"/>
            <a:ext cx="292100" cy="625475"/>
          </a:xfrm>
          <a:custGeom>
            <a:rect b="b" l="l" r="r" t="t"/>
            <a:pathLst>
              <a:path extrusionOk="0" h="394" w="18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cap="rnd"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p30"/>
          <p:cNvSpPr/>
          <p:nvPr/>
        </p:nvSpPr>
        <p:spPr>
          <a:xfrm>
            <a:off x="6691311" y="5816779"/>
            <a:ext cx="53975" cy="47625"/>
          </a:xfrm>
          <a:custGeom>
            <a:rect b="b" l="l" r="r" t="t"/>
            <a:pathLst>
              <a:path extrusionOk="0" h="30" w="34">
                <a:moveTo>
                  <a:pt x="18" y="30"/>
                </a:moveTo>
                <a:lnTo>
                  <a:pt x="0" y="0"/>
                </a:lnTo>
                <a:lnTo>
                  <a:pt x="34" y="3"/>
                </a:lnTo>
                <a:lnTo>
                  <a:pt x="18"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30"/>
          <p:cNvSpPr/>
          <p:nvPr/>
        </p:nvSpPr>
        <p:spPr>
          <a:xfrm>
            <a:off x="7097711" y="6035854"/>
            <a:ext cx="558800"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return </a:t>
            </a:r>
            <a:endParaRPr sz="1800">
              <a:solidFill>
                <a:schemeClr val="dk1"/>
              </a:solidFill>
              <a:latin typeface="Calibri"/>
              <a:ea typeface="Calibri"/>
              <a:cs typeface="Calibri"/>
              <a:sym typeface="Calibri"/>
            </a:endParaRPr>
          </a:p>
        </p:txBody>
      </p:sp>
      <p:sp>
        <p:nvSpPr>
          <p:cNvPr id="494" name="Google Shape;494;p30"/>
          <p:cNvSpPr/>
          <p:nvPr/>
        </p:nvSpPr>
        <p:spPr>
          <a:xfrm>
            <a:off x="7562848" y="6035854"/>
            <a:ext cx="168275"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1</a:t>
            </a:r>
            <a:endParaRPr sz="1800">
              <a:solidFill>
                <a:schemeClr val="dk1"/>
              </a:solidFill>
              <a:latin typeface="Calibri"/>
              <a:ea typeface="Calibri"/>
              <a:cs typeface="Calibri"/>
              <a:sym typeface="Calibri"/>
            </a:endParaRPr>
          </a:p>
        </p:txBody>
      </p:sp>
      <p:sp>
        <p:nvSpPr>
          <p:cNvPr id="495" name="Google Shape;495;p30"/>
          <p:cNvSpPr/>
          <p:nvPr/>
        </p:nvSpPr>
        <p:spPr>
          <a:xfrm>
            <a:off x="5562599" y="4114979"/>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496" name="Google Shape;496;p30"/>
          <p:cNvSpPr/>
          <p:nvPr/>
        </p:nvSpPr>
        <p:spPr>
          <a:xfrm>
            <a:off x="5724524" y="4767442"/>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497" name="Google Shape;497;p30"/>
          <p:cNvSpPr/>
          <p:nvPr/>
        </p:nvSpPr>
        <p:spPr>
          <a:xfrm>
            <a:off x="5886449" y="5415142"/>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498" name="Google Shape;498;p30"/>
          <p:cNvSpPr/>
          <p:nvPr/>
        </p:nvSpPr>
        <p:spPr>
          <a:xfrm>
            <a:off x="6046786" y="6075542"/>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499" name="Google Shape;499;p30"/>
          <p:cNvSpPr/>
          <p:nvPr/>
        </p:nvSpPr>
        <p:spPr>
          <a:xfrm>
            <a:off x="6565899" y="5192892"/>
            <a:ext cx="292100" cy="623887"/>
          </a:xfrm>
          <a:custGeom>
            <a:rect b="b" l="l" r="r" t="t"/>
            <a:pathLst>
              <a:path extrusionOk="0" h="393" w="184">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cap="rnd"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30"/>
          <p:cNvSpPr/>
          <p:nvPr/>
        </p:nvSpPr>
        <p:spPr>
          <a:xfrm>
            <a:off x="6529386" y="5170667"/>
            <a:ext cx="55562" cy="46037"/>
          </a:xfrm>
          <a:custGeom>
            <a:rect b="b" l="l" r="r" t="t"/>
            <a:pathLst>
              <a:path extrusionOk="0" h="29" w="35">
                <a:moveTo>
                  <a:pt x="19" y="29"/>
                </a:moveTo>
                <a:lnTo>
                  <a:pt x="0" y="0"/>
                </a:lnTo>
                <a:lnTo>
                  <a:pt x="35" y="2"/>
                </a:lnTo>
                <a:lnTo>
                  <a:pt x="19"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 name="Google Shape;501;p30"/>
          <p:cNvSpPr/>
          <p:nvPr/>
        </p:nvSpPr>
        <p:spPr>
          <a:xfrm>
            <a:off x="6405561" y="4545192"/>
            <a:ext cx="290512" cy="625475"/>
          </a:xfrm>
          <a:custGeom>
            <a:rect b="b" l="l" r="r" t="t"/>
            <a:pathLst>
              <a:path extrusionOk="0" h="394" w="183">
                <a:moveTo>
                  <a:pt x="78" y="394"/>
                </a:moveTo>
                <a:lnTo>
                  <a:pt x="121" y="355"/>
                </a:lnTo>
                <a:lnTo>
                  <a:pt x="153" y="315"/>
                </a:lnTo>
                <a:lnTo>
                  <a:pt x="174" y="276"/>
                </a:lnTo>
                <a:lnTo>
                  <a:pt x="183" y="237"/>
                </a:lnTo>
                <a:lnTo>
                  <a:pt x="181" y="197"/>
                </a:lnTo>
                <a:lnTo>
                  <a:pt x="168" y="158"/>
                </a:lnTo>
                <a:lnTo>
                  <a:pt x="143" y="119"/>
                </a:lnTo>
                <a:lnTo>
                  <a:pt x="106" y="79"/>
                </a:lnTo>
                <a:lnTo>
                  <a:pt x="59" y="40"/>
                </a:lnTo>
                <a:lnTo>
                  <a:pt x="0" y="0"/>
                </a:lnTo>
              </a:path>
            </a:pathLst>
          </a:custGeom>
          <a:noFill/>
          <a:ln cap="rnd"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 name="Google Shape;502;p30"/>
          <p:cNvSpPr/>
          <p:nvPr/>
        </p:nvSpPr>
        <p:spPr>
          <a:xfrm>
            <a:off x="6943723" y="5402442"/>
            <a:ext cx="558800"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return </a:t>
            </a:r>
            <a:endParaRPr sz="1800">
              <a:solidFill>
                <a:schemeClr val="dk1"/>
              </a:solidFill>
              <a:latin typeface="Calibri"/>
              <a:ea typeface="Calibri"/>
              <a:cs typeface="Calibri"/>
              <a:sym typeface="Calibri"/>
            </a:endParaRPr>
          </a:p>
        </p:txBody>
      </p:sp>
      <p:sp>
        <p:nvSpPr>
          <p:cNvPr id="503" name="Google Shape;503;p30"/>
          <p:cNvSpPr/>
          <p:nvPr/>
        </p:nvSpPr>
        <p:spPr>
          <a:xfrm>
            <a:off x="7415211" y="5402442"/>
            <a:ext cx="168275"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1</a:t>
            </a:r>
            <a:endParaRPr sz="1800">
              <a:solidFill>
                <a:schemeClr val="dk1"/>
              </a:solidFill>
              <a:latin typeface="Calibri"/>
              <a:ea typeface="Calibri"/>
              <a:cs typeface="Calibri"/>
              <a:sym typeface="Calibri"/>
            </a:endParaRPr>
          </a:p>
        </p:txBody>
      </p:sp>
      <p:sp>
        <p:nvSpPr>
          <p:cNvPr id="504" name="Google Shape;504;p30"/>
          <p:cNvSpPr/>
          <p:nvPr/>
        </p:nvSpPr>
        <p:spPr>
          <a:xfrm>
            <a:off x="7502523" y="5402442"/>
            <a:ext cx="141287"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a:t>
            </a:r>
            <a:endParaRPr sz="1800">
              <a:solidFill>
                <a:schemeClr val="dk1"/>
              </a:solidFill>
              <a:latin typeface="Calibri"/>
              <a:ea typeface="Calibri"/>
              <a:cs typeface="Calibri"/>
              <a:sym typeface="Calibri"/>
            </a:endParaRPr>
          </a:p>
        </p:txBody>
      </p:sp>
      <p:sp>
        <p:nvSpPr>
          <p:cNvPr id="505" name="Google Shape;505;p30"/>
          <p:cNvSpPr/>
          <p:nvPr/>
        </p:nvSpPr>
        <p:spPr>
          <a:xfrm>
            <a:off x="7562848" y="5402442"/>
            <a:ext cx="215900"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1 </a:t>
            </a:r>
            <a:endParaRPr sz="1800">
              <a:solidFill>
                <a:schemeClr val="dk1"/>
              </a:solidFill>
              <a:latin typeface="Calibri"/>
              <a:ea typeface="Calibri"/>
              <a:cs typeface="Calibri"/>
              <a:sym typeface="Calibri"/>
            </a:endParaRPr>
          </a:p>
        </p:txBody>
      </p:sp>
      <p:sp>
        <p:nvSpPr>
          <p:cNvPr id="506" name="Google Shape;506;p30"/>
          <p:cNvSpPr/>
          <p:nvPr/>
        </p:nvSpPr>
        <p:spPr>
          <a:xfrm>
            <a:off x="7697786" y="5402442"/>
            <a:ext cx="215900"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 </a:t>
            </a:r>
            <a:endParaRPr sz="1800">
              <a:solidFill>
                <a:schemeClr val="dk1"/>
              </a:solidFill>
              <a:latin typeface="Calibri"/>
              <a:ea typeface="Calibri"/>
              <a:cs typeface="Calibri"/>
              <a:sym typeface="Calibri"/>
            </a:endParaRPr>
          </a:p>
        </p:txBody>
      </p:sp>
      <p:sp>
        <p:nvSpPr>
          <p:cNvPr id="507" name="Google Shape;507;p30"/>
          <p:cNvSpPr/>
          <p:nvPr/>
        </p:nvSpPr>
        <p:spPr>
          <a:xfrm>
            <a:off x="7839073" y="5402442"/>
            <a:ext cx="168275"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1</a:t>
            </a:r>
            <a:endParaRPr sz="1800">
              <a:solidFill>
                <a:schemeClr val="dk1"/>
              </a:solidFill>
              <a:latin typeface="Calibri"/>
              <a:ea typeface="Calibri"/>
              <a:cs typeface="Calibri"/>
              <a:sym typeface="Calibri"/>
            </a:endParaRPr>
          </a:p>
        </p:txBody>
      </p:sp>
      <p:sp>
        <p:nvSpPr>
          <p:cNvPr id="508" name="Google Shape;508;p30"/>
          <p:cNvSpPr/>
          <p:nvPr/>
        </p:nvSpPr>
        <p:spPr>
          <a:xfrm>
            <a:off x="6794498" y="4754742"/>
            <a:ext cx="558800"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return </a:t>
            </a:r>
            <a:endParaRPr sz="1800">
              <a:solidFill>
                <a:schemeClr val="dk1"/>
              </a:solidFill>
              <a:latin typeface="Calibri"/>
              <a:ea typeface="Calibri"/>
              <a:cs typeface="Calibri"/>
              <a:sym typeface="Calibri"/>
            </a:endParaRPr>
          </a:p>
        </p:txBody>
      </p:sp>
      <p:sp>
        <p:nvSpPr>
          <p:cNvPr id="509" name="Google Shape;509;p30"/>
          <p:cNvSpPr/>
          <p:nvPr/>
        </p:nvSpPr>
        <p:spPr>
          <a:xfrm>
            <a:off x="7259636" y="4754742"/>
            <a:ext cx="168275"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2</a:t>
            </a:r>
            <a:endParaRPr sz="1800">
              <a:solidFill>
                <a:schemeClr val="dk1"/>
              </a:solidFill>
              <a:latin typeface="Calibri"/>
              <a:ea typeface="Calibri"/>
              <a:cs typeface="Calibri"/>
              <a:sym typeface="Calibri"/>
            </a:endParaRPr>
          </a:p>
        </p:txBody>
      </p:sp>
      <p:sp>
        <p:nvSpPr>
          <p:cNvPr id="510" name="Google Shape;510;p30"/>
          <p:cNvSpPr/>
          <p:nvPr/>
        </p:nvSpPr>
        <p:spPr>
          <a:xfrm>
            <a:off x="7354886" y="4754742"/>
            <a:ext cx="141287"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a:t>
            </a:r>
            <a:endParaRPr sz="1800">
              <a:solidFill>
                <a:schemeClr val="dk1"/>
              </a:solidFill>
              <a:latin typeface="Calibri"/>
              <a:ea typeface="Calibri"/>
              <a:cs typeface="Calibri"/>
              <a:sym typeface="Calibri"/>
            </a:endParaRPr>
          </a:p>
        </p:txBody>
      </p:sp>
      <p:sp>
        <p:nvSpPr>
          <p:cNvPr id="511" name="Google Shape;511;p30"/>
          <p:cNvSpPr/>
          <p:nvPr/>
        </p:nvSpPr>
        <p:spPr>
          <a:xfrm>
            <a:off x="7415211" y="4754742"/>
            <a:ext cx="215900"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1 </a:t>
            </a:r>
            <a:endParaRPr sz="1800">
              <a:solidFill>
                <a:schemeClr val="dk1"/>
              </a:solidFill>
              <a:latin typeface="Calibri"/>
              <a:ea typeface="Calibri"/>
              <a:cs typeface="Calibri"/>
              <a:sym typeface="Calibri"/>
            </a:endParaRPr>
          </a:p>
        </p:txBody>
      </p:sp>
      <p:sp>
        <p:nvSpPr>
          <p:cNvPr id="512" name="Google Shape;512;p30"/>
          <p:cNvSpPr/>
          <p:nvPr/>
        </p:nvSpPr>
        <p:spPr>
          <a:xfrm>
            <a:off x="7550148" y="4754742"/>
            <a:ext cx="215900"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 </a:t>
            </a:r>
            <a:endParaRPr sz="1800">
              <a:solidFill>
                <a:schemeClr val="dk1"/>
              </a:solidFill>
              <a:latin typeface="Calibri"/>
              <a:ea typeface="Calibri"/>
              <a:cs typeface="Calibri"/>
              <a:sym typeface="Calibri"/>
            </a:endParaRPr>
          </a:p>
        </p:txBody>
      </p:sp>
      <p:sp>
        <p:nvSpPr>
          <p:cNvPr id="513" name="Google Shape;513;p30"/>
          <p:cNvSpPr/>
          <p:nvPr/>
        </p:nvSpPr>
        <p:spPr>
          <a:xfrm>
            <a:off x="7691436" y="4754742"/>
            <a:ext cx="168275"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2</a:t>
            </a:r>
            <a:endParaRPr sz="1800">
              <a:solidFill>
                <a:schemeClr val="dk1"/>
              </a:solidFill>
              <a:latin typeface="Calibri"/>
              <a:ea typeface="Calibri"/>
              <a:cs typeface="Calibri"/>
              <a:sym typeface="Calibri"/>
            </a:endParaRPr>
          </a:p>
        </p:txBody>
      </p:sp>
      <p:cxnSp>
        <p:nvCxnSpPr>
          <p:cNvPr id="514" name="Google Shape;514;p30"/>
          <p:cNvCxnSpPr/>
          <p:nvPr/>
        </p:nvCxnSpPr>
        <p:spPr>
          <a:xfrm flipH="1" rot="10800000">
            <a:off x="7580311" y="5643742"/>
            <a:ext cx="1587" cy="407987"/>
          </a:xfrm>
          <a:prstGeom prst="straightConnector1">
            <a:avLst/>
          </a:prstGeom>
          <a:noFill/>
          <a:ln cap="rnd" cmpd="sng" w="9525">
            <a:solidFill>
              <a:srgbClr val="0000FF"/>
            </a:solidFill>
            <a:prstDash val="solid"/>
            <a:round/>
            <a:headEnd len="med" w="med" type="none"/>
            <a:tailEnd len="med" w="med" type="none"/>
          </a:ln>
        </p:spPr>
      </p:cxnSp>
      <p:sp>
        <p:nvSpPr>
          <p:cNvPr id="515" name="Google Shape;515;p30"/>
          <p:cNvSpPr/>
          <p:nvPr/>
        </p:nvSpPr>
        <p:spPr>
          <a:xfrm>
            <a:off x="7551736" y="5592942"/>
            <a:ext cx="57150" cy="58737"/>
          </a:xfrm>
          <a:custGeom>
            <a:rect b="b" l="l" r="r" t="t"/>
            <a:pathLst>
              <a:path extrusionOk="0" h="37" w="36">
                <a:moveTo>
                  <a:pt x="0" y="37"/>
                </a:moveTo>
                <a:lnTo>
                  <a:pt x="18" y="0"/>
                </a:lnTo>
                <a:lnTo>
                  <a:pt x="36" y="37"/>
                </a:lnTo>
                <a:lnTo>
                  <a:pt x="0" y="37"/>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16" name="Google Shape;516;p30"/>
          <p:cNvCxnSpPr/>
          <p:nvPr/>
        </p:nvCxnSpPr>
        <p:spPr>
          <a:xfrm rot="10800000">
            <a:off x="7488236" y="4988104"/>
            <a:ext cx="293687" cy="425450"/>
          </a:xfrm>
          <a:prstGeom prst="straightConnector1">
            <a:avLst/>
          </a:prstGeom>
          <a:noFill/>
          <a:ln cap="rnd" cmpd="sng" w="9525">
            <a:solidFill>
              <a:srgbClr val="0000FF"/>
            </a:solidFill>
            <a:prstDash val="solid"/>
            <a:round/>
            <a:headEnd len="med" w="med" type="none"/>
            <a:tailEnd len="med" w="med" type="none"/>
          </a:ln>
        </p:spPr>
      </p:cxnSp>
      <p:sp>
        <p:nvSpPr>
          <p:cNvPr id="517" name="Google Shape;517;p30"/>
          <p:cNvSpPr/>
          <p:nvPr/>
        </p:nvSpPr>
        <p:spPr>
          <a:xfrm>
            <a:off x="7458073" y="4946829"/>
            <a:ext cx="57150" cy="63500"/>
          </a:xfrm>
          <a:custGeom>
            <a:rect b="b" l="l" r="r" t="t"/>
            <a:pathLst>
              <a:path extrusionOk="0" h="40" w="36">
                <a:moveTo>
                  <a:pt x="6" y="40"/>
                </a:moveTo>
                <a:lnTo>
                  <a:pt x="0" y="0"/>
                </a:lnTo>
                <a:lnTo>
                  <a:pt x="36" y="19"/>
                </a:lnTo>
                <a:lnTo>
                  <a:pt x="6" y="40"/>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18" name="Google Shape;518;p30"/>
          <p:cNvCxnSpPr/>
          <p:nvPr/>
        </p:nvCxnSpPr>
        <p:spPr>
          <a:xfrm>
            <a:off x="5316536" y="3391079"/>
            <a:ext cx="69850" cy="282575"/>
          </a:xfrm>
          <a:prstGeom prst="straightConnector1">
            <a:avLst/>
          </a:prstGeom>
          <a:noFill/>
          <a:ln cap="rnd" cmpd="sng" w="9525">
            <a:solidFill>
              <a:srgbClr val="000000"/>
            </a:solidFill>
            <a:prstDash val="solid"/>
            <a:round/>
            <a:headEnd len="med" w="med" type="none"/>
            <a:tailEnd len="med" w="med" type="none"/>
          </a:ln>
        </p:spPr>
      </p:cxnSp>
      <p:sp>
        <p:nvSpPr>
          <p:cNvPr id="519" name="Google Shape;519;p30"/>
          <p:cNvSpPr/>
          <p:nvPr/>
        </p:nvSpPr>
        <p:spPr>
          <a:xfrm>
            <a:off x="5360986" y="3660954"/>
            <a:ext cx="47625" cy="53975"/>
          </a:xfrm>
          <a:custGeom>
            <a:rect b="b" l="l" r="r" t="t"/>
            <a:pathLst>
              <a:path extrusionOk="0" h="34" w="30">
                <a:moveTo>
                  <a:pt x="30" y="0"/>
                </a:moveTo>
                <a:lnTo>
                  <a:pt x="23" y="34"/>
                </a:lnTo>
                <a:lnTo>
                  <a:pt x="0" y="8"/>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30"/>
          <p:cNvSpPr/>
          <p:nvPr/>
        </p:nvSpPr>
        <p:spPr>
          <a:xfrm>
            <a:off x="5400674" y="3467279"/>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521" name="Google Shape;521;p30"/>
          <p:cNvSpPr txBox="1"/>
          <p:nvPr>
            <p:ph idx="1" type="body"/>
          </p:nvPr>
        </p:nvSpPr>
        <p:spPr>
          <a:xfrm>
            <a:off x="167425" y="1244600"/>
            <a:ext cx="8245055" cy="47904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Arial"/>
              <a:buNone/>
            </a:pPr>
            <a:r>
              <a:rPr lang="en-US" sz="2000">
                <a:latin typeface="Courier New"/>
                <a:ea typeface="Courier New"/>
                <a:cs typeface="Courier New"/>
                <a:sym typeface="Courier New"/>
              </a:rPr>
              <a:t>Factorial(4)	= 4 * Factorial(3) </a:t>
            </a:r>
            <a:endParaRPr sz="20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Factorial(2)) </a:t>
            </a:r>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(2 * Factorial(1)))</a:t>
            </a:r>
            <a:endParaRPr/>
          </a:p>
          <a:p>
            <a:pPr indent="-228600" lvl="0" marL="228600" rtl="0" algn="l">
              <a:lnSpc>
                <a:spcPct val="90000"/>
              </a:lnSpc>
              <a:spcBef>
                <a:spcPts val="1000"/>
              </a:spcBef>
              <a:spcAft>
                <a:spcPts val="0"/>
              </a:spcAft>
              <a:buClr>
                <a:schemeClr val="dk1"/>
              </a:buClr>
              <a:buSzPts val="2000"/>
              <a:buNone/>
            </a:pPr>
            <a:r>
              <a:rPr lang="en-US" sz="2000">
                <a:latin typeface="Courier New"/>
                <a:ea typeface="Courier New"/>
                <a:cs typeface="Courier New"/>
                <a:sym typeface="Courier New"/>
              </a:rPr>
              <a:t>			= 4 * (3 * (2 * (1 * Factorial(0))))</a:t>
            </a:r>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(2 * (1 * 1)))</a:t>
            </a:r>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(2 * 1))</a:t>
            </a:r>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2)</a:t>
            </a:r>
            <a:endParaRPr sz="2000">
              <a:latin typeface="Courier New"/>
              <a:ea typeface="Courier New"/>
              <a:cs typeface="Courier New"/>
              <a:sym typeface="Courier New"/>
            </a:endParaRPr>
          </a:p>
        </p:txBody>
      </p:sp>
      <p:sp>
        <p:nvSpPr>
          <p:cNvPr id="522" name="Google Shape;522;p30"/>
          <p:cNvSpPr/>
          <p:nvPr/>
        </p:nvSpPr>
        <p:spPr>
          <a:xfrm>
            <a:off x="6367461" y="4522967"/>
            <a:ext cx="55562" cy="47625"/>
          </a:xfrm>
          <a:custGeom>
            <a:rect b="b" l="l" r="r" t="t"/>
            <a:pathLst>
              <a:path extrusionOk="0" h="30" w="35">
                <a:moveTo>
                  <a:pt x="19" y="30"/>
                </a:moveTo>
                <a:lnTo>
                  <a:pt x="0" y="0"/>
                </a:lnTo>
                <a:lnTo>
                  <a:pt x="35" y="3"/>
                </a:lnTo>
                <a:lnTo>
                  <a:pt x="19"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Tracing Factorial(4)</a:t>
            </a:r>
            <a:endParaRPr/>
          </a:p>
        </p:txBody>
      </p:sp>
      <p:sp>
        <p:nvSpPr>
          <p:cNvPr id="528" name="Google Shape;528;p31"/>
          <p:cNvSpPr txBox="1"/>
          <p:nvPr>
            <p:ph idx="1" type="body"/>
          </p:nvPr>
        </p:nvSpPr>
        <p:spPr>
          <a:xfrm>
            <a:off x="167425" y="1244600"/>
            <a:ext cx="8245055" cy="47904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Arial"/>
              <a:buNone/>
            </a:pPr>
            <a:r>
              <a:rPr lang="en-US" sz="2000">
                <a:latin typeface="Courier New"/>
                <a:ea typeface="Courier New"/>
                <a:cs typeface="Courier New"/>
                <a:sym typeface="Courier New"/>
              </a:rPr>
              <a:t>Factorial(4)	= 4 * Factorial(3) </a:t>
            </a:r>
            <a:endParaRPr sz="20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Factorial(2)) </a:t>
            </a:r>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(2 * Factorial(1)))</a:t>
            </a:r>
            <a:endParaRPr/>
          </a:p>
          <a:p>
            <a:pPr indent="-228600" lvl="0" marL="228600" rtl="0" algn="l">
              <a:lnSpc>
                <a:spcPct val="90000"/>
              </a:lnSpc>
              <a:spcBef>
                <a:spcPts val="1000"/>
              </a:spcBef>
              <a:spcAft>
                <a:spcPts val="0"/>
              </a:spcAft>
              <a:buClr>
                <a:schemeClr val="dk1"/>
              </a:buClr>
              <a:buSzPts val="2000"/>
              <a:buNone/>
            </a:pPr>
            <a:r>
              <a:rPr lang="en-US" sz="2000">
                <a:latin typeface="Courier New"/>
                <a:ea typeface="Courier New"/>
                <a:cs typeface="Courier New"/>
                <a:sym typeface="Courier New"/>
              </a:rPr>
              <a:t>			= 4 * (3 * (2 * (1 * Factorial(0))))</a:t>
            </a:r>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(2 * (1 * 1)))</a:t>
            </a:r>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(2 * 1))</a:t>
            </a:r>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2) </a:t>
            </a:r>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6</a:t>
            </a:r>
            <a:endParaRPr sz="2000">
              <a:latin typeface="Courier New"/>
              <a:ea typeface="Courier New"/>
              <a:cs typeface="Courier New"/>
              <a:sym typeface="Courier New"/>
            </a:endParaRPr>
          </a:p>
        </p:txBody>
      </p:sp>
      <p:sp>
        <p:nvSpPr>
          <p:cNvPr id="529" name="Google Shape;529;p31"/>
          <p:cNvSpPr/>
          <p:nvPr/>
        </p:nvSpPr>
        <p:spPr>
          <a:xfrm>
            <a:off x="4571999" y="3325992"/>
            <a:ext cx="4237037" cy="33162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 name="Google Shape;530;p31"/>
          <p:cNvSpPr/>
          <p:nvPr/>
        </p:nvSpPr>
        <p:spPr>
          <a:xfrm>
            <a:off x="4589461" y="3714929"/>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(4)</a:t>
            </a:r>
            <a:endParaRPr sz="1600">
              <a:solidFill>
                <a:schemeClr val="dk1"/>
              </a:solidFill>
              <a:latin typeface="Calibri"/>
              <a:ea typeface="Calibri"/>
              <a:cs typeface="Calibri"/>
              <a:sym typeface="Calibri"/>
            </a:endParaRPr>
          </a:p>
        </p:txBody>
      </p:sp>
      <p:sp>
        <p:nvSpPr>
          <p:cNvPr id="531" name="Google Shape;531;p31"/>
          <p:cNvSpPr/>
          <p:nvPr/>
        </p:nvSpPr>
        <p:spPr>
          <a:xfrm>
            <a:off x="4589461" y="3714929"/>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32" name="Google Shape;532;p31"/>
          <p:cNvCxnSpPr/>
          <p:nvPr/>
        </p:nvCxnSpPr>
        <p:spPr>
          <a:xfrm>
            <a:off x="5478461" y="4038779"/>
            <a:ext cx="69850" cy="280987"/>
          </a:xfrm>
          <a:prstGeom prst="straightConnector1">
            <a:avLst/>
          </a:prstGeom>
          <a:noFill/>
          <a:ln cap="rnd" cmpd="sng" w="9525">
            <a:solidFill>
              <a:srgbClr val="000000"/>
            </a:solidFill>
            <a:prstDash val="solid"/>
            <a:round/>
            <a:headEnd len="med" w="med" type="none"/>
            <a:tailEnd len="med" w="med" type="none"/>
          </a:ln>
        </p:spPr>
      </p:cxnSp>
      <p:sp>
        <p:nvSpPr>
          <p:cNvPr id="533" name="Google Shape;533;p31"/>
          <p:cNvSpPr/>
          <p:nvPr/>
        </p:nvSpPr>
        <p:spPr>
          <a:xfrm>
            <a:off x="5522911" y="4308654"/>
            <a:ext cx="47625" cy="53975"/>
          </a:xfrm>
          <a:custGeom>
            <a:rect b="b" l="l" r="r" t="t"/>
            <a:pathLst>
              <a:path extrusionOk="0" h="34" w="30">
                <a:moveTo>
                  <a:pt x="30" y="0"/>
                </a:moveTo>
                <a:lnTo>
                  <a:pt x="23" y="34"/>
                </a:lnTo>
                <a:lnTo>
                  <a:pt x="0" y="7"/>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 name="Google Shape;534;p31"/>
          <p:cNvSpPr/>
          <p:nvPr/>
        </p:nvSpPr>
        <p:spPr>
          <a:xfrm>
            <a:off x="4749799" y="4362629"/>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(3)</a:t>
            </a:r>
            <a:endParaRPr sz="1600">
              <a:solidFill>
                <a:schemeClr val="dk1"/>
              </a:solidFill>
              <a:latin typeface="Calibri"/>
              <a:ea typeface="Calibri"/>
              <a:cs typeface="Calibri"/>
              <a:sym typeface="Calibri"/>
            </a:endParaRPr>
          </a:p>
        </p:txBody>
      </p:sp>
      <p:sp>
        <p:nvSpPr>
          <p:cNvPr id="535" name="Google Shape;535;p31"/>
          <p:cNvSpPr/>
          <p:nvPr/>
        </p:nvSpPr>
        <p:spPr>
          <a:xfrm>
            <a:off x="4749799" y="4362629"/>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36" name="Google Shape;536;p31"/>
          <p:cNvCxnSpPr/>
          <p:nvPr/>
        </p:nvCxnSpPr>
        <p:spPr>
          <a:xfrm>
            <a:off x="5640386" y="4684892"/>
            <a:ext cx="69850" cy="282575"/>
          </a:xfrm>
          <a:prstGeom prst="straightConnector1">
            <a:avLst/>
          </a:prstGeom>
          <a:noFill/>
          <a:ln cap="rnd" cmpd="sng" w="9525">
            <a:solidFill>
              <a:srgbClr val="000000"/>
            </a:solidFill>
            <a:prstDash val="solid"/>
            <a:round/>
            <a:headEnd len="med" w="med" type="none"/>
            <a:tailEnd len="med" w="med" type="none"/>
          </a:ln>
        </p:spPr>
      </p:cxnSp>
      <p:sp>
        <p:nvSpPr>
          <p:cNvPr id="537" name="Google Shape;537;p31"/>
          <p:cNvSpPr/>
          <p:nvPr/>
        </p:nvSpPr>
        <p:spPr>
          <a:xfrm>
            <a:off x="5684836" y="4954767"/>
            <a:ext cx="47625" cy="53975"/>
          </a:xfrm>
          <a:custGeom>
            <a:rect b="b" l="l" r="r" t="t"/>
            <a:pathLst>
              <a:path extrusionOk="0" h="34" w="30">
                <a:moveTo>
                  <a:pt x="30" y="0"/>
                </a:moveTo>
                <a:lnTo>
                  <a:pt x="23" y="34"/>
                </a:lnTo>
                <a:lnTo>
                  <a:pt x="0" y="8"/>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 name="Google Shape;538;p31"/>
          <p:cNvSpPr/>
          <p:nvPr/>
        </p:nvSpPr>
        <p:spPr>
          <a:xfrm>
            <a:off x="4911724" y="5008742"/>
            <a:ext cx="1617662"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(2)</a:t>
            </a:r>
            <a:endParaRPr sz="1600">
              <a:solidFill>
                <a:schemeClr val="dk1"/>
              </a:solidFill>
              <a:latin typeface="Calibri"/>
              <a:ea typeface="Calibri"/>
              <a:cs typeface="Calibri"/>
              <a:sym typeface="Calibri"/>
            </a:endParaRPr>
          </a:p>
        </p:txBody>
      </p:sp>
      <p:sp>
        <p:nvSpPr>
          <p:cNvPr id="539" name="Google Shape;539;p31"/>
          <p:cNvSpPr/>
          <p:nvPr/>
        </p:nvSpPr>
        <p:spPr>
          <a:xfrm>
            <a:off x="4911724" y="5008742"/>
            <a:ext cx="1617662"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40" name="Google Shape;540;p31"/>
          <p:cNvCxnSpPr/>
          <p:nvPr/>
        </p:nvCxnSpPr>
        <p:spPr>
          <a:xfrm>
            <a:off x="5800724" y="5332592"/>
            <a:ext cx="71437" cy="280987"/>
          </a:xfrm>
          <a:prstGeom prst="straightConnector1">
            <a:avLst/>
          </a:prstGeom>
          <a:noFill/>
          <a:ln cap="rnd" cmpd="sng" w="9525">
            <a:solidFill>
              <a:srgbClr val="000000"/>
            </a:solidFill>
            <a:prstDash val="solid"/>
            <a:round/>
            <a:headEnd len="med" w="med" type="none"/>
            <a:tailEnd len="med" w="med" type="none"/>
          </a:ln>
        </p:spPr>
      </p:cxnSp>
      <p:sp>
        <p:nvSpPr>
          <p:cNvPr id="541" name="Google Shape;541;p31"/>
          <p:cNvSpPr/>
          <p:nvPr/>
        </p:nvSpPr>
        <p:spPr>
          <a:xfrm>
            <a:off x="5846761" y="5602467"/>
            <a:ext cx="47625" cy="53975"/>
          </a:xfrm>
          <a:custGeom>
            <a:rect b="b" l="l" r="r" t="t"/>
            <a:pathLst>
              <a:path extrusionOk="0" h="34" w="30">
                <a:moveTo>
                  <a:pt x="30" y="0"/>
                </a:moveTo>
                <a:lnTo>
                  <a:pt x="22" y="34"/>
                </a:lnTo>
                <a:lnTo>
                  <a:pt x="0" y="7"/>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 name="Google Shape;542;p31"/>
          <p:cNvSpPr/>
          <p:nvPr/>
        </p:nvSpPr>
        <p:spPr>
          <a:xfrm>
            <a:off x="5073649" y="5656442"/>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(1)</a:t>
            </a:r>
            <a:endParaRPr sz="1600">
              <a:solidFill>
                <a:schemeClr val="dk1"/>
              </a:solidFill>
              <a:latin typeface="Calibri"/>
              <a:ea typeface="Calibri"/>
              <a:cs typeface="Calibri"/>
              <a:sym typeface="Calibri"/>
            </a:endParaRPr>
          </a:p>
        </p:txBody>
      </p:sp>
      <p:sp>
        <p:nvSpPr>
          <p:cNvPr id="543" name="Google Shape;543;p31"/>
          <p:cNvSpPr/>
          <p:nvPr/>
        </p:nvSpPr>
        <p:spPr>
          <a:xfrm>
            <a:off x="5073649" y="5656442"/>
            <a:ext cx="1617662" cy="322262"/>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44" name="Google Shape;544;p31"/>
          <p:cNvCxnSpPr/>
          <p:nvPr/>
        </p:nvCxnSpPr>
        <p:spPr>
          <a:xfrm>
            <a:off x="5962649" y="5978704"/>
            <a:ext cx="71437" cy="280987"/>
          </a:xfrm>
          <a:prstGeom prst="straightConnector1">
            <a:avLst/>
          </a:prstGeom>
          <a:noFill/>
          <a:ln cap="rnd" cmpd="sng" w="9525">
            <a:solidFill>
              <a:srgbClr val="000000"/>
            </a:solidFill>
            <a:prstDash val="solid"/>
            <a:round/>
            <a:headEnd len="med" w="med" type="none"/>
            <a:tailEnd len="med" w="med" type="none"/>
          </a:ln>
        </p:spPr>
      </p:cxnSp>
      <p:sp>
        <p:nvSpPr>
          <p:cNvPr id="545" name="Google Shape;545;p31"/>
          <p:cNvSpPr/>
          <p:nvPr/>
        </p:nvSpPr>
        <p:spPr>
          <a:xfrm>
            <a:off x="6007099" y="6248579"/>
            <a:ext cx="49212" cy="53975"/>
          </a:xfrm>
          <a:custGeom>
            <a:rect b="b" l="l" r="r" t="t"/>
            <a:pathLst>
              <a:path extrusionOk="0" h="34" w="31">
                <a:moveTo>
                  <a:pt x="31" y="0"/>
                </a:moveTo>
                <a:lnTo>
                  <a:pt x="23" y="34"/>
                </a:lnTo>
                <a:lnTo>
                  <a:pt x="0" y="7"/>
                </a:lnTo>
                <a:lnTo>
                  <a:pt x="3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 name="Google Shape;546;p31"/>
          <p:cNvSpPr/>
          <p:nvPr/>
        </p:nvSpPr>
        <p:spPr>
          <a:xfrm>
            <a:off x="5235574" y="6302554"/>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(0)</a:t>
            </a:r>
            <a:endParaRPr sz="1600">
              <a:solidFill>
                <a:schemeClr val="dk1"/>
              </a:solidFill>
              <a:latin typeface="Calibri"/>
              <a:ea typeface="Calibri"/>
              <a:cs typeface="Calibri"/>
              <a:sym typeface="Calibri"/>
            </a:endParaRPr>
          </a:p>
        </p:txBody>
      </p:sp>
      <p:sp>
        <p:nvSpPr>
          <p:cNvPr id="547" name="Google Shape;547;p31"/>
          <p:cNvSpPr/>
          <p:nvPr/>
        </p:nvSpPr>
        <p:spPr>
          <a:xfrm>
            <a:off x="5235574" y="6302554"/>
            <a:ext cx="1616075" cy="323850"/>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 name="Google Shape;548;p31"/>
          <p:cNvSpPr/>
          <p:nvPr/>
        </p:nvSpPr>
        <p:spPr>
          <a:xfrm>
            <a:off x="6727823" y="5839004"/>
            <a:ext cx="292100" cy="625475"/>
          </a:xfrm>
          <a:custGeom>
            <a:rect b="b" l="l" r="r" t="t"/>
            <a:pathLst>
              <a:path extrusionOk="0" h="394" w="18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cap="rnd"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Google Shape;549;p31"/>
          <p:cNvSpPr/>
          <p:nvPr/>
        </p:nvSpPr>
        <p:spPr>
          <a:xfrm>
            <a:off x="6691311" y="5816779"/>
            <a:ext cx="53975" cy="47625"/>
          </a:xfrm>
          <a:custGeom>
            <a:rect b="b" l="l" r="r" t="t"/>
            <a:pathLst>
              <a:path extrusionOk="0" h="30" w="34">
                <a:moveTo>
                  <a:pt x="18" y="30"/>
                </a:moveTo>
                <a:lnTo>
                  <a:pt x="0" y="0"/>
                </a:lnTo>
                <a:lnTo>
                  <a:pt x="34" y="3"/>
                </a:lnTo>
                <a:lnTo>
                  <a:pt x="18"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31"/>
          <p:cNvSpPr/>
          <p:nvPr/>
        </p:nvSpPr>
        <p:spPr>
          <a:xfrm>
            <a:off x="7097711" y="6035854"/>
            <a:ext cx="558800"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return </a:t>
            </a:r>
            <a:endParaRPr sz="1800">
              <a:solidFill>
                <a:schemeClr val="dk1"/>
              </a:solidFill>
              <a:latin typeface="Calibri"/>
              <a:ea typeface="Calibri"/>
              <a:cs typeface="Calibri"/>
              <a:sym typeface="Calibri"/>
            </a:endParaRPr>
          </a:p>
        </p:txBody>
      </p:sp>
      <p:sp>
        <p:nvSpPr>
          <p:cNvPr id="551" name="Google Shape;551;p31"/>
          <p:cNvSpPr/>
          <p:nvPr/>
        </p:nvSpPr>
        <p:spPr>
          <a:xfrm>
            <a:off x="7562848" y="6035854"/>
            <a:ext cx="168275"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1</a:t>
            </a:r>
            <a:endParaRPr sz="1800">
              <a:solidFill>
                <a:schemeClr val="dk1"/>
              </a:solidFill>
              <a:latin typeface="Calibri"/>
              <a:ea typeface="Calibri"/>
              <a:cs typeface="Calibri"/>
              <a:sym typeface="Calibri"/>
            </a:endParaRPr>
          </a:p>
        </p:txBody>
      </p:sp>
      <p:sp>
        <p:nvSpPr>
          <p:cNvPr id="552" name="Google Shape;552;p31"/>
          <p:cNvSpPr/>
          <p:nvPr/>
        </p:nvSpPr>
        <p:spPr>
          <a:xfrm>
            <a:off x="5562599" y="4114979"/>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553" name="Google Shape;553;p31"/>
          <p:cNvSpPr/>
          <p:nvPr/>
        </p:nvSpPr>
        <p:spPr>
          <a:xfrm>
            <a:off x="5724524" y="4767442"/>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554" name="Google Shape;554;p31"/>
          <p:cNvSpPr/>
          <p:nvPr/>
        </p:nvSpPr>
        <p:spPr>
          <a:xfrm>
            <a:off x="5886449" y="5415142"/>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555" name="Google Shape;555;p31"/>
          <p:cNvSpPr/>
          <p:nvPr/>
        </p:nvSpPr>
        <p:spPr>
          <a:xfrm>
            <a:off x="6046786" y="6075542"/>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556" name="Google Shape;556;p31"/>
          <p:cNvSpPr/>
          <p:nvPr/>
        </p:nvSpPr>
        <p:spPr>
          <a:xfrm>
            <a:off x="6565899" y="5192892"/>
            <a:ext cx="292100" cy="623887"/>
          </a:xfrm>
          <a:custGeom>
            <a:rect b="b" l="l" r="r" t="t"/>
            <a:pathLst>
              <a:path extrusionOk="0" h="393" w="184">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cap="rnd"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31"/>
          <p:cNvSpPr/>
          <p:nvPr/>
        </p:nvSpPr>
        <p:spPr>
          <a:xfrm>
            <a:off x="6529386" y="5170667"/>
            <a:ext cx="55562" cy="46037"/>
          </a:xfrm>
          <a:custGeom>
            <a:rect b="b" l="l" r="r" t="t"/>
            <a:pathLst>
              <a:path extrusionOk="0" h="29" w="35">
                <a:moveTo>
                  <a:pt x="19" y="29"/>
                </a:moveTo>
                <a:lnTo>
                  <a:pt x="0" y="0"/>
                </a:lnTo>
                <a:lnTo>
                  <a:pt x="35" y="2"/>
                </a:lnTo>
                <a:lnTo>
                  <a:pt x="19"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Google Shape;558;p31"/>
          <p:cNvSpPr/>
          <p:nvPr/>
        </p:nvSpPr>
        <p:spPr>
          <a:xfrm>
            <a:off x="6405561" y="4545192"/>
            <a:ext cx="290512" cy="625475"/>
          </a:xfrm>
          <a:custGeom>
            <a:rect b="b" l="l" r="r" t="t"/>
            <a:pathLst>
              <a:path extrusionOk="0" h="394" w="183">
                <a:moveTo>
                  <a:pt x="78" y="394"/>
                </a:moveTo>
                <a:lnTo>
                  <a:pt x="121" y="355"/>
                </a:lnTo>
                <a:lnTo>
                  <a:pt x="153" y="315"/>
                </a:lnTo>
                <a:lnTo>
                  <a:pt x="174" y="276"/>
                </a:lnTo>
                <a:lnTo>
                  <a:pt x="183" y="237"/>
                </a:lnTo>
                <a:lnTo>
                  <a:pt x="181" y="197"/>
                </a:lnTo>
                <a:lnTo>
                  <a:pt x="168" y="158"/>
                </a:lnTo>
                <a:lnTo>
                  <a:pt x="143" y="119"/>
                </a:lnTo>
                <a:lnTo>
                  <a:pt x="106" y="79"/>
                </a:lnTo>
                <a:lnTo>
                  <a:pt x="59" y="40"/>
                </a:lnTo>
                <a:lnTo>
                  <a:pt x="0" y="0"/>
                </a:lnTo>
              </a:path>
            </a:pathLst>
          </a:custGeom>
          <a:noFill/>
          <a:ln cap="rnd"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31"/>
          <p:cNvSpPr/>
          <p:nvPr/>
        </p:nvSpPr>
        <p:spPr>
          <a:xfrm>
            <a:off x="6367461" y="4522967"/>
            <a:ext cx="55562" cy="47625"/>
          </a:xfrm>
          <a:custGeom>
            <a:rect b="b" l="l" r="r" t="t"/>
            <a:pathLst>
              <a:path extrusionOk="0" h="30" w="35">
                <a:moveTo>
                  <a:pt x="19" y="30"/>
                </a:moveTo>
                <a:lnTo>
                  <a:pt x="0" y="0"/>
                </a:lnTo>
                <a:lnTo>
                  <a:pt x="35" y="3"/>
                </a:lnTo>
                <a:lnTo>
                  <a:pt x="19"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31"/>
          <p:cNvSpPr/>
          <p:nvPr/>
        </p:nvSpPr>
        <p:spPr>
          <a:xfrm>
            <a:off x="6243636" y="3899079"/>
            <a:ext cx="292100" cy="623887"/>
          </a:xfrm>
          <a:custGeom>
            <a:rect b="b" l="l" r="r" t="t"/>
            <a:pathLst>
              <a:path extrusionOk="0" h="393" w="184">
                <a:moveTo>
                  <a:pt x="78" y="393"/>
                </a:moveTo>
                <a:lnTo>
                  <a:pt x="121" y="354"/>
                </a:lnTo>
                <a:lnTo>
                  <a:pt x="154" y="315"/>
                </a:lnTo>
                <a:lnTo>
                  <a:pt x="174" y="275"/>
                </a:lnTo>
                <a:lnTo>
                  <a:pt x="184" y="236"/>
                </a:lnTo>
                <a:lnTo>
                  <a:pt x="181" y="197"/>
                </a:lnTo>
                <a:lnTo>
                  <a:pt x="168" y="157"/>
                </a:lnTo>
                <a:lnTo>
                  <a:pt x="143" y="118"/>
                </a:lnTo>
                <a:lnTo>
                  <a:pt x="107" y="79"/>
                </a:lnTo>
                <a:lnTo>
                  <a:pt x="59" y="39"/>
                </a:lnTo>
                <a:lnTo>
                  <a:pt x="0" y="0"/>
                </a:lnTo>
              </a:path>
            </a:pathLst>
          </a:custGeom>
          <a:noFill/>
          <a:ln cap="rnd"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 name="Google Shape;561;p31"/>
          <p:cNvSpPr/>
          <p:nvPr/>
        </p:nvSpPr>
        <p:spPr>
          <a:xfrm>
            <a:off x="6205536" y="3876854"/>
            <a:ext cx="55562" cy="46037"/>
          </a:xfrm>
          <a:custGeom>
            <a:rect b="b" l="l" r="r" t="t"/>
            <a:pathLst>
              <a:path extrusionOk="0" h="29" w="35">
                <a:moveTo>
                  <a:pt x="19" y="29"/>
                </a:moveTo>
                <a:lnTo>
                  <a:pt x="0" y="0"/>
                </a:lnTo>
                <a:lnTo>
                  <a:pt x="35" y="2"/>
                </a:lnTo>
                <a:lnTo>
                  <a:pt x="19"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31"/>
          <p:cNvSpPr/>
          <p:nvPr/>
        </p:nvSpPr>
        <p:spPr>
          <a:xfrm>
            <a:off x="6943723" y="5402442"/>
            <a:ext cx="558800"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return </a:t>
            </a:r>
            <a:endParaRPr sz="1800">
              <a:solidFill>
                <a:schemeClr val="dk1"/>
              </a:solidFill>
              <a:latin typeface="Calibri"/>
              <a:ea typeface="Calibri"/>
              <a:cs typeface="Calibri"/>
              <a:sym typeface="Calibri"/>
            </a:endParaRPr>
          </a:p>
        </p:txBody>
      </p:sp>
      <p:sp>
        <p:nvSpPr>
          <p:cNvPr id="563" name="Google Shape;563;p31"/>
          <p:cNvSpPr/>
          <p:nvPr/>
        </p:nvSpPr>
        <p:spPr>
          <a:xfrm>
            <a:off x="7415211" y="5402442"/>
            <a:ext cx="168275"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1</a:t>
            </a:r>
            <a:endParaRPr sz="1800">
              <a:solidFill>
                <a:schemeClr val="dk1"/>
              </a:solidFill>
              <a:latin typeface="Calibri"/>
              <a:ea typeface="Calibri"/>
              <a:cs typeface="Calibri"/>
              <a:sym typeface="Calibri"/>
            </a:endParaRPr>
          </a:p>
        </p:txBody>
      </p:sp>
      <p:sp>
        <p:nvSpPr>
          <p:cNvPr id="564" name="Google Shape;564;p31"/>
          <p:cNvSpPr/>
          <p:nvPr/>
        </p:nvSpPr>
        <p:spPr>
          <a:xfrm>
            <a:off x="7502523" y="5402442"/>
            <a:ext cx="141287"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a:t>
            </a:r>
            <a:endParaRPr sz="1800">
              <a:solidFill>
                <a:schemeClr val="dk1"/>
              </a:solidFill>
              <a:latin typeface="Calibri"/>
              <a:ea typeface="Calibri"/>
              <a:cs typeface="Calibri"/>
              <a:sym typeface="Calibri"/>
            </a:endParaRPr>
          </a:p>
        </p:txBody>
      </p:sp>
      <p:sp>
        <p:nvSpPr>
          <p:cNvPr id="565" name="Google Shape;565;p31"/>
          <p:cNvSpPr/>
          <p:nvPr/>
        </p:nvSpPr>
        <p:spPr>
          <a:xfrm>
            <a:off x="7562848" y="5402442"/>
            <a:ext cx="215900"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1 </a:t>
            </a:r>
            <a:endParaRPr sz="1800">
              <a:solidFill>
                <a:schemeClr val="dk1"/>
              </a:solidFill>
              <a:latin typeface="Calibri"/>
              <a:ea typeface="Calibri"/>
              <a:cs typeface="Calibri"/>
              <a:sym typeface="Calibri"/>
            </a:endParaRPr>
          </a:p>
        </p:txBody>
      </p:sp>
      <p:sp>
        <p:nvSpPr>
          <p:cNvPr id="566" name="Google Shape;566;p31"/>
          <p:cNvSpPr/>
          <p:nvPr/>
        </p:nvSpPr>
        <p:spPr>
          <a:xfrm>
            <a:off x="7697786" y="5402442"/>
            <a:ext cx="215900"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 </a:t>
            </a:r>
            <a:endParaRPr sz="1800">
              <a:solidFill>
                <a:schemeClr val="dk1"/>
              </a:solidFill>
              <a:latin typeface="Calibri"/>
              <a:ea typeface="Calibri"/>
              <a:cs typeface="Calibri"/>
              <a:sym typeface="Calibri"/>
            </a:endParaRPr>
          </a:p>
        </p:txBody>
      </p:sp>
      <p:sp>
        <p:nvSpPr>
          <p:cNvPr id="567" name="Google Shape;567;p31"/>
          <p:cNvSpPr/>
          <p:nvPr/>
        </p:nvSpPr>
        <p:spPr>
          <a:xfrm>
            <a:off x="7839073" y="5402442"/>
            <a:ext cx="168275"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1</a:t>
            </a:r>
            <a:endParaRPr sz="1800">
              <a:solidFill>
                <a:schemeClr val="dk1"/>
              </a:solidFill>
              <a:latin typeface="Calibri"/>
              <a:ea typeface="Calibri"/>
              <a:cs typeface="Calibri"/>
              <a:sym typeface="Calibri"/>
            </a:endParaRPr>
          </a:p>
        </p:txBody>
      </p:sp>
      <p:sp>
        <p:nvSpPr>
          <p:cNvPr id="568" name="Google Shape;568;p31"/>
          <p:cNvSpPr/>
          <p:nvPr/>
        </p:nvSpPr>
        <p:spPr>
          <a:xfrm>
            <a:off x="6794498" y="4754742"/>
            <a:ext cx="558800"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return </a:t>
            </a:r>
            <a:endParaRPr sz="1800">
              <a:solidFill>
                <a:schemeClr val="dk1"/>
              </a:solidFill>
              <a:latin typeface="Calibri"/>
              <a:ea typeface="Calibri"/>
              <a:cs typeface="Calibri"/>
              <a:sym typeface="Calibri"/>
            </a:endParaRPr>
          </a:p>
        </p:txBody>
      </p:sp>
      <p:sp>
        <p:nvSpPr>
          <p:cNvPr id="569" name="Google Shape;569;p31"/>
          <p:cNvSpPr/>
          <p:nvPr/>
        </p:nvSpPr>
        <p:spPr>
          <a:xfrm>
            <a:off x="7259636" y="4754742"/>
            <a:ext cx="168275"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2</a:t>
            </a:r>
            <a:endParaRPr sz="1800">
              <a:solidFill>
                <a:schemeClr val="dk1"/>
              </a:solidFill>
              <a:latin typeface="Calibri"/>
              <a:ea typeface="Calibri"/>
              <a:cs typeface="Calibri"/>
              <a:sym typeface="Calibri"/>
            </a:endParaRPr>
          </a:p>
        </p:txBody>
      </p:sp>
      <p:sp>
        <p:nvSpPr>
          <p:cNvPr id="570" name="Google Shape;570;p31"/>
          <p:cNvSpPr/>
          <p:nvPr/>
        </p:nvSpPr>
        <p:spPr>
          <a:xfrm>
            <a:off x="7354886" y="4754742"/>
            <a:ext cx="141287"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a:t>
            </a:r>
            <a:endParaRPr sz="1800">
              <a:solidFill>
                <a:schemeClr val="dk1"/>
              </a:solidFill>
              <a:latin typeface="Calibri"/>
              <a:ea typeface="Calibri"/>
              <a:cs typeface="Calibri"/>
              <a:sym typeface="Calibri"/>
            </a:endParaRPr>
          </a:p>
        </p:txBody>
      </p:sp>
      <p:sp>
        <p:nvSpPr>
          <p:cNvPr id="571" name="Google Shape;571;p31"/>
          <p:cNvSpPr/>
          <p:nvPr/>
        </p:nvSpPr>
        <p:spPr>
          <a:xfrm>
            <a:off x="7415211" y="4754742"/>
            <a:ext cx="215900"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1 </a:t>
            </a:r>
            <a:endParaRPr sz="1800">
              <a:solidFill>
                <a:schemeClr val="dk1"/>
              </a:solidFill>
              <a:latin typeface="Calibri"/>
              <a:ea typeface="Calibri"/>
              <a:cs typeface="Calibri"/>
              <a:sym typeface="Calibri"/>
            </a:endParaRPr>
          </a:p>
        </p:txBody>
      </p:sp>
      <p:sp>
        <p:nvSpPr>
          <p:cNvPr id="572" name="Google Shape;572;p31"/>
          <p:cNvSpPr/>
          <p:nvPr/>
        </p:nvSpPr>
        <p:spPr>
          <a:xfrm>
            <a:off x="7550148" y="4754742"/>
            <a:ext cx="215900"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 </a:t>
            </a:r>
            <a:endParaRPr sz="1800">
              <a:solidFill>
                <a:schemeClr val="dk1"/>
              </a:solidFill>
              <a:latin typeface="Calibri"/>
              <a:ea typeface="Calibri"/>
              <a:cs typeface="Calibri"/>
              <a:sym typeface="Calibri"/>
            </a:endParaRPr>
          </a:p>
        </p:txBody>
      </p:sp>
      <p:sp>
        <p:nvSpPr>
          <p:cNvPr id="573" name="Google Shape;573;p31"/>
          <p:cNvSpPr/>
          <p:nvPr/>
        </p:nvSpPr>
        <p:spPr>
          <a:xfrm>
            <a:off x="7691436" y="4754742"/>
            <a:ext cx="168275"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2</a:t>
            </a:r>
            <a:endParaRPr sz="1800">
              <a:solidFill>
                <a:schemeClr val="dk1"/>
              </a:solidFill>
              <a:latin typeface="Calibri"/>
              <a:ea typeface="Calibri"/>
              <a:cs typeface="Calibri"/>
              <a:sym typeface="Calibri"/>
            </a:endParaRPr>
          </a:p>
        </p:txBody>
      </p:sp>
      <p:sp>
        <p:nvSpPr>
          <p:cNvPr id="574" name="Google Shape;574;p31"/>
          <p:cNvSpPr/>
          <p:nvPr/>
        </p:nvSpPr>
        <p:spPr>
          <a:xfrm>
            <a:off x="6580186" y="4108629"/>
            <a:ext cx="558800"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return </a:t>
            </a:r>
            <a:endParaRPr sz="1800">
              <a:solidFill>
                <a:schemeClr val="dk1"/>
              </a:solidFill>
              <a:latin typeface="Calibri"/>
              <a:ea typeface="Calibri"/>
              <a:cs typeface="Calibri"/>
              <a:sym typeface="Calibri"/>
            </a:endParaRPr>
          </a:p>
        </p:txBody>
      </p:sp>
      <p:sp>
        <p:nvSpPr>
          <p:cNvPr id="575" name="Google Shape;575;p31"/>
          <p:cNvSpPr/>
          <p:nvPr/>
        </p:nvSpPr>
        <p:spPr>
          <a:xfrm>
            <a:off x="7051673" y="4108629"/>
            <a:ext cx="168275"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3</a:t>
            </a:r>
            <a:endParaRPr sz="1800">
              <a:solidFill>
                <a:schemeClr val="dk1"/>
              </a:solidFill>
              <a:latin typeface="Calibri"/>
              <a:ea typeface="Calibri"/>
              <a:cs typeface="Calibri"/>
              <a:sym typeface="Calibri"/>
            </a:endParaRPr>
          </a:p>
        </p:txBody>
      </p:sp>
      <p:sp>
        <p:nvSpPr>
          <p:cNvPr id="576" name="Google Shape;576;p31"/>
          <p:cNvSpPr/>
          <p:nvPr/>
        </p:nvSpPr>
        <p:spPr>
          <a:xfrm>
            <a:off x="7138986" y="4108629"/>
            <a:ext cx="141287"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a:t>
            </a:r>
            <a:endParaRPr sz="1800">
              <a:solidFill>
                <a:schemeClr val="dk1"/>
              </a:solidFill>
              <a:latin typeface="Calibri"/>
              <a:ea typeface="Calibri"/>
              <a:cs typeface="Calibri"/>
              <a:sym typeface="Calibri"/>
            </a:endParaRPr>
          </a:p>
        </p:txBody>
      </p:sp>
      <p:sp>
        <p:nvSpPr>
          <p:cNvPr id="577" name="Google Shape;577;p31"/>
          <p:cNvSpPr/>
          <p:nvPr/>
        </p:nvSpPr>
        <p:spPr>
          <a:xfrm>
            <a:off x="7199311" y="4108629"/>
            <a:ext cx="215900"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2 </a:t>
            </a:r>
            <a:endParaRPr sz="1800">
              <a:solidFill>
                <a:schemeClr val="dk1"/>
              </a:solidFill>
              <a:latin typeface="Calibri"/>
              <a:ea typeface="Calibri"/>
              <a:cs typeface="Calibri"/>
              <a:sym typeface="Calibri"/>
            </a:endParaRPr>
          </a:p>
        </p:txBody>
      </p:sp>
      <p:sp>
        <p:nvSpPr>
          <p:cNvPr id="578" name="Google Shape;578;p31"/>
          <p:cNvSpPr/>
          <p:nvPr/>
        </p:nvSpPr>
        <p:spPr>
          <a:xfrm>
            <a:off x="7334248" y="4108629"/>
            <a:ext cx="215900"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 </a:t>
            </a:r>
            <a:endParaRPr sz="1800">
              <a:solidFill>
                <a:schemeClr val="dk1"/>
              </a:solidFill>
              <a:latin typeface="Calibri"/>
              <a:ea typeface="Calibri"/>
              <a:cs typeface="Calibri"/>
              <a:sym typeface="Calibri"/>
            </a:endParaRPr>
          </a:p>
        </p:txBody>
      </p:sp>
      <p:sp>
        <p:nvSpPr>
          <p:cNvPr id="579" name="Google Shape;579;p31"/>
          <p:cNvSpPr/>
          <p:nvPr/>
        </p:nvSpPr>
        <p:spPr>
          <a:xfrm>
            <a:off x="7475536" y="4108629"/>
            <a:ext cx="168275" cy="2222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6</a:t>
            </a:r>
            <a:endParaRPr sz="1800">
              <a:solidFill>
                <a:schemeClr val="dk1"/>
              </a:solidFill>
              <a:latin typeface="Calibri"/>
              <a:ea typeface="Calibri"/>
              <a:cs typeface="Calibri"/>
              <a:sym typeface="Calibri"/>
            </a:endParaRPr>
          </a:p>
        </p:txBody>
      </p:sp>
      <p:cxnSp>
        <p:nvCxnSpPr>
          <p:cNvPr id="580" name="Google Shape;580;p31"/>
          <p:cNvCxnSpPr/>
          <p:nvPr/>
        </p:nvCxnSpPr>
        <p:spPr>
          <a:xfrm flipH="1" rot="10800000">
            <a:off x="7580311" y="5643742"/>
            <a:ext cx="1587" cy="407987"/>
          </a:xfrm>
          <a:prstGeom prst="straightConnector1">
            <a:avLst/>
          </a:prstGeom>
          <a:noFill/>
          <a:ln cap="rnd" cmpd="sng" w="9525">
            <a:solidFill>
              <a:srgbClr val="0000FF"/>
            </a:solidFill>
            <a:prstDash val="solid"/>
            <a:round/>
            <a:headEnd len="med" w="med" type="none"/>
            <a:tailEnd len="med" w="med" type="none"/>
          </a:ln>
        </p:spPr>
      </p:cxnSp>
      <p:sp>
        <p:nvSpPr>
          <p:cNvPr id="581" name="Google Shape;581;p31"/>
          <p:cNvSpPr/>
          <p:nvPr/>
        </p:nvSpPr>
        <p:spPr>
          <a:xfrm>
            <a:off x="7551736" y="5592942"/>
            <a:ext cx="57150" cy="58737"/>
          </a:xfrm>
          <a:custGeom>
            <a:rect b="b" l="l" r="r" t="t"/>
            <a:pathLst>
              <a:path extrusionOk="0" h="37" w="36">
                <a:moveTo>
                  <a:pt x="0" y="37"/>
                </a:moveTo>
                <a:lnTo>
                  <a:pt x="18" y="0"/>
                </a:lnTo>
                <a:lnTo>
                  <a:pt x="36" y="37"/>
                </a:lnTo>
                <a:lnTo>
                  <a:pt x="0" y="37"/>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82" name="Google Shape;582;p31"/>
          <p:cNvCxnSpPr/>
          <p:nvPr/>
        </p:nvCxnSpPr>
        <p:spPr>
          <a:xfrm rot="10800000">
            <a:off x="7488236" y="4988104"/>
            <a:ext cx="293687" cy="425450"/>
          </a:xfrm>
          <a:prstGeom prst="straightConnector1">
            <a:avLst/>
          </a:prstGeom>
          <a:noFill/>
          <a:ln cap="rnd" cmpd="sng" w="9525">
            <a:solidFill>
              <a:srgbClr val="0000FF"/>
            </a:solidFill>
            <a:prstDash val="solid"/>
            <a:round/>
            <a:headEnd len="med" w="med" type="none"/>
            <a:tailEnd len="med" w="med" type="none"/>
          </a:ln>
        </p:spPr>
      </p:cxnSp>
      <p:sp>
        <p:nvSpPr>
          <p:cNvPr id="583" name="Google Shape;583;p31"/>
          <p:cNvSpPr/>
          <p:nvPr/>
        </p:nvSpPr>
        <p:spPr>
          <a:xfrm>
            <a:off x="7458073" y="4946829"/>
            <a:ext cx="57150" cy="63500"/>
          </a:xfrm>
          <a:custGeom>
            <a:rect b="b" l="l" r="r" t="t"/>
            <a:pathLst>
              <a:path extrusionOk="0" h="40" w="36">
                <a:moveTo>
                  <a:pt x="6" y="40"/>
                </a:moveTo>
                <a:lnTo>
                  <a:pt x="0" y="0"/>
                </a:lnTo>
                <a:lnTo>
                  <a:pt x="36" y="19"/>
                </a:lnTo>
                <a:lnTo>
                  <a:pt x="6" y="40"/>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84" name="Google Shape;584;p31"/>
          <p:cNvCxnSpPr/>
          <p:nvPr/>
        </p:nvCxnSpPr>
        <p:spPr>
          <a:xfrm rot="10800000">
            <a:off x="7289798" y="4337229"/>
            <a:ext cx="371475" cy="428625"/>
          </a:xfrm>
          <a:prstGeom prst="straightConnector1">
            <a:avLst/>
          </a:prstGeom>
          <a:noFill/>
          <a:ln cap="rnd" cmpd="sng" w="9525">
            <a:solidFill>
              <a:srgbClr val="0000FF"/>
            </a:solidFill>
            <a:prstDash val="solid"/>
            <a:round/>
            <a:headEnd len="med" w="med" type="none"/>
            <a:tailEnd len="med" w="med" type="none"/>
          </a:ln>
        </p:spPr>
      </p:cxnSp>
      <p:sp>
        <p:nvSpPr>
          <p:cNvPr id="585" name="Google Shape;585;p31"/>
          <p:cNvSpPr/>
          <p:nvPr/>
        </p:nvSpPr>
        <p:spPr>
          <a:xfrm>
            <a:off x="7256461" y="4299129"/>
            <a:ext cx="60325" cy="63500"/>
          </a:xfrm>
          <a:custGeom>
            <a:rect b="b" l="l" r="r" t="t"/>
            <a:pathLst>
              <a:path extrusionOk="0" h="40" w="38">
                <a:moveTo>
                  <a:pt x="10" y="40"/>
                </a:moveTo>
                <a:lnTo>
                  <a:pt x="0" y="0"/>
                </a:lnTo>
                <a:lnTo>
                  <a:pt x="38" y="16"/>
                </a:lnTo>
                <a:lnTo>
                  <a:pt x="10" y="40"/>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86" name="Google Shape;586;p31"/>
          <p:cNvCxnSpPr/>
          <p:nvPr/>
        </p:nvCxnSpPr>
        <p:spPr>
          <a:xfrm>
            <a:off x="5316536" y="3391079"/>
            <a:ext cx="69850" cy="282575"/>
          </a:xfrm>
          <a:prstGeom prst="straightConnector1">
            <a:avLst/>
          </a:prstGeom>
          <a:noFill/>
          <a:ln cap="rnd" cmpd="sng" w="9525">
            <a:solidFill>
              <a:srgbClr val="000000"/>
            </a:solidFill>
            <a:prstDash val="solid"/>
            <a:round/>
            <a:headEnd len="med" w="med" type="none"/>
            <a:tailEnd len="med" w="med" type="none"/>
          </a:ln>
        </p:spPr>
      </p:cxnSp>
      <p:sp>
        <p:nvSpPr>
          <p:cNvPr id="587" name="Google Shape;587;p31"/>
          <p:cNvSpPr/>
          <p:nvPr/>
        </p:nvSpPr>
        <p:spPr>
          <a:xfrm>
            <a:off x="5360986" y="3660954"/>
            <a:ext cx="47625" cy="53975"/>
          </a:xfrm>
          <a:custGeom>
            <a:rect b="b" l="l" r="r" t="t"/>
            <a:pathLst>
              <a:path extrusionOk="0" h="34" w="30">
                <a:moveTo>
                  <a:pt x="30" y="0"/>
                </a:moveTo>
                <a:lnTo>
                  <a:pt x="23" y="34"/>
                </a:lnTo>
                <a:lnTo>
                  <a:pt x="0" y="8"/>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8" name="Google Shape;588;p31"/>
          <p:cNvSpPr/>
          <p:nvPr/>
        </p:nvSpPr>
        <p:spPr>
          <a:xfrm>
            <a:off x="5400674" y="3467279"/>
            <a:ext cx="276225" cy="195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Tracing Factorial(4)</a:t>
            </a:r>
            <a:endParaRPr/>
          </a:p>
        </p:txBody>
      </p:sp>
      <p:sp>
        <p:nvSpPr>
          <p:cNvPr id="594" name="Google Shape;594;p32"/>
          <p:cNvSpPr txBox="1"/>
          <p:nvPr>
            <p:ph idx="1" type="body"/>
          </p:nvPr>
        </p:nvSpPr>
        <p:spPr>
          <a:xfrm>
            <a:off x="167425" y="1244600"/>
            <a:ext cx="8245055" cy="47904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Arial"/>
              <a:buNone/>
            </a:pPr>
            <a:r>
              <a:rPr lang="en-US" sz="2000">
                <a:latin typeface="Courier New"/>
                <a:ea typeface="Courier New"/>
                <a:cs typeface="Courier New"/>
                <a:sym typeface="Courier New"/>
              </a:rPr>
              <a:t>Factorial(4)	= 4 * Factorial(3) </a:t>
            </a:r>
            <a:endParaRPr sz="20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Factorial(2)) </a:t>
            </a:r>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(2 * Factorial(1)))</a:t>
            </a:r>
            <a:endParaRPr/>
          </a:p>
          <a:p>
            <a:pPr indent="-228600" lvl="0" marL="228600" rtl="0" algn="l">
              <a:lnSpc>
                <a:spcPct val="90000"/>
              </a:lnSpc>
              <a:spcBef>
                <a:spcPts val="1000"/>
              </a:spcBef>
              <a:spcAft>
                <a:spcPts val="0"/>
              </a:spcAft>
              <a:buClr>
                <a:schemeClr val="dk1"/>
              </a:buClr>
              <a:buSzPts val="2000"/>
              <a:buNone/>
            </a:pPr>
            <a:r>
              <a:rPr lang="en-US" sz="2000">
                <a:latin typeface="Courier New"/>
                <a:ea typeface="Courier New"/>
                <a:cs typeface="Courier New"/>
                <a:sym typeface="Courier New"/>
              </a:rPr>
              <a:t>			= 4 * (3 * (2 * (1 * Factorial(0))))</a:t>
            </a:r>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(2 * (1 * 1)))</a:t>
            </a:r>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(2 * 1))</a:t>
            </a:r>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(3 * 2) </a:t>
            </a:r>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4 * 6</a:t>
            </a:r>
            <a:endParaRPr/>
          </a:p>
          <a:p>
            <a:pPr indent="-228600" lvl="0" marL="228600" rtl="0" algn="l">
              <a:lnSpc>
                <a:spcPct val="90000"/>
              </a:lnSpc>
              <a:spcBef>
                <a:spcPts val="1000"/>
              </a:spcBef>
              <a:spcAft>
                <a:spcPts val="0"/>
              </a:spcAft>
              <a:buClr>
                <a:schemeClr val="dk1"/>
              </a:buClr>
              <a:buSzPts val="2000"/>
              <a:buFont typeface="Arial"/>
              <a:buNone/>
            </a:pPr>
            <a:r>
              <a:rPr lang="en-US" sz="2000">
                <a:latin typeface="Courier New"/>
                <a:ea typeface="Courier New"/>
                <a:cs typeface="Courier New"/>
                <a:sym typeface="Courier New"/>
              </a:rPr>
              <a:t>			= 24</a:t>
            </a:r>
            <a:endParaRPr sz="2000">
              <a:latin typeface="Courier New"/>
              <a:ea typeface="Courier New"/>
              <a:cs typeface="Courier New"/>
              <a:sym typeface="Courier New"/>
            </a:endParaRPr>
          </a:p>
        </p:txBody>
      </p:sp>
      <p:grpSp>
        <p:nvGrpSpPr>
          <p:cNvPr id="595" name="Google Shape;595;p32"/>
          <p:cNvGrpSpPr/>
          <p:nvPr/>
        </p:nvGrpSpPr>
        <p:grpSpPr>
          <a:xfrm>
            <a:off x="4571999" y="3325992"/>
            <a:ext cx="4270374" cy="3316287"/>
            <a:chOff x="2899" y="1511"/>
            <a:chExt cx="2690" cy="2089"/>
          </a:xfrm>
        </p:grpSpPr>
        <p:sp>
          <p:nvSpPr>
            <p:cNvPr id="596" name="Google Shape;596;p32"/>
            <p:cNvSpPr/>
            <p:nvPr/>
          </p:nvSpPr>
          <p:spPr>
            <a:xfrm>
              <a:off x="2899" y="1511"/>
              <a:ext cx="2669" cy="208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7" name="Google Shape;597;p32"/>
            <p:cNvSpPr/>
            <p:nvPr/>
          </p:nvSpPr>
          <p:spPr>
            <a:xfrm>
              <a:off x="2910" y="1756"/>
              <a:ext cx="1018" cy="204"/>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(4)</a:t>
              </a:r>
              <a:endParaRPr sz="1600">
                <a:solidFill>
                  <a:schemeClr val="dk1"/>
                </a:solidFill>
                <a:latin typeface="Calibri"/>
                <a:ea typeface="Calibri"/>
                <a:cs typeface="Calibri"/>
                <a:sym typeface="Calibri"/>
              </a:endParaRPr>
            </a:p>
          </p:txBody>
        </p:sp>
        <p:sp>
          <p:nvSpPr>
            <p:cNvPr id="598" name="Google Shape;598;p32"/>
            <p:cNvSpPr/>
            <p:nvPr/>
          </p:nvSpPr>
          <p:spPr>
            <a:xfrm>
              <a:off x="2910" y="1756"/>
              <a:ext cx="1018" cy="204"/>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9" name="Google Shape;599;p32"/>
            <p:cNvSpPr/>
            <p:nvPr/>
          </p:nvSpPr>
          <p:spPr>
            <a:xfrm>
              <a:off x="3756" y="1796"/>
              <a:ext cx="0" cy="17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00" name="Google Shape;600;p32"/>
            <p:cNvCxnSpPr/>
            <p:nvPr/>
          </p:nvCxnSpPr>
          <p:spPr>
            <a:xfrm>
              <a:off x="3470" y="1960"/>
              <a:ext cx="44" cy="177"/>
            </a:xfrm>
            <a:prstGeom prst="straightConnector1">
              <a:avLst/>
            </a:prstGeom>
            <a:noFill/>
            <a:ln cap="rnd" cmpd="sng" w="9525">
              <a:solidFill>
                <a:srgbClr val="000000"/>
              </a:solidFill>
              <a:prstDash val="solid"/>
              <a:round/>
              <a:headEnd len="med" w="med" type="none"/>
              <a:tailEnd len="med" w="med" type="none"/>
            </a:ln>
          </p:spPr>
        </p:cxnSp>
        <p:sp>
          <p:nvSpPr>
            <p:cNvPr id="601" name="Google Shape;601;p32"/>
            <p:cNvSpPr/>
            <p:nvPr/>
          </p:nvSpPr>
          <p:spPr>
            <a:xfrm>
              <a:off x="3498" y="2130"/>
              <a:ext cx="30" cy="34"/>
            </a:xfrm>
            <a:custGeom>
              <a:rect b="b" l="l" r="r" t="t"/>
              <a:pathLst>
                <a:path extrusionOk="0" h="34" w="30">
                  <a:moveTo>
                    <a:pt x="30" y="0"/>
                  </a:moveTo>
                  <a:lnTo>
                    <a:pt x="23" y="34"/>
                  </a:lnTo>
                  <a:lnTo>
                    <a:pt x="0" y="7"/>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2" name="Google Shape;602;p32"/>
            <p:cNvSpPr/>
            <p:nvPr/>
          </p:nvSpPr>
          <p:spPr>
            <a:xfrm>
              <a:off x="3011" y="2164"/>
              <a:ext cx="1019" cy="203"/>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(3)</a:t>
              </a:r>
              <a:endParaRPr sz="1600">
                <a:solidFill>
                  <a:schemeClr val="dk1"/>
                </a:solidFill>
                <a:latin typeface="Calibri"/>
                <a:ea typeface="Calibri"/>
                <a:cs typeface="Calibri"/>
                <a:sym typeface="Calibri"/>
              </a:endParaRPr>
            </a:p>
          </p:txBody>
        </p:sp>
        <p:sp>
          <p:nvSpPr>
            <p:cNvPr id="603" name="Google Shape;603;p32"/>
            <p:cNvSpPr/>
            <p:nvPr/>
          </p:nvSpPr>
          <p:spPr>
            <a:xfrm>
              <a:off x="3011" y="2164"/>
              <a:ext cx="1019" cy="203"/>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4" name="Google Shape;604;p32"/>
            <p:cNvSpPr/>
            <p:nvPr/>
          </p:nvSpPr>
          <p:spPr>
            <a:xfrm>
              <a:off x="3858" y="2203"/>
              <a:ext cx="0" cy="17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Google Shape;605;p32"/>
            <p:cNvSpPr/>
            <p:nvPr/>
          </p:nvSpPr>
          <p:spPr>
            <a:xfrm>
              <a:off x="3951" y="2203"/>
              <a:ext cx="0" cy="17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06" name="Google Shape;606;p32"/>
            <p:cNvCxnSpPr/>
            <p:nvPr/>
          </p:nvCxnSpPr>
          <p:spPr>
            <a:xfrm>
              <a:off x="3572" y="2367"/>
              <a:ext cx="44" cy="178"/>
            </a:xfrm>
            <a:prstGeom prst="straightConnector1">
              <a:avLst/>
            </a:prstGeom>
            <a:noFill/>
            <a:ln cap="rnd" cmpd="sng" w="9525">
              <a:solidFill>
                <a:srgbClr val="000000"/>
              </a:solidFill>
              <a:prstDash val="solid"/>
              <a:round/>
              <a:headEnd len="med" w="med" type="none"/>
              <a:tailEnd len="med" w="med" type="none"/>
            </a:ln>
          </p:spPr>
        </p:cxnSp>
        <p:sp>
          <p:nvSpPr>
            <p:cNvPr id="607" name="Google Shape;607;p32"/>
            <p:cNvSpPr/>
            <p:nvPr/>
          </p:nvSpPr>
          <p:spPr>
            <a:xfrm>
              <a:off x="3600" y="2537"/>
              <a:ext cx="30" cy="34"/>
            </a:xfrm>
            <a:custGeom>
              <a:rect b="b" l="l" r="r" t="t"/>
              <a:pathLst>
                <a:path extrusionOk="0" h="34" w="30">
                  <a:moveTo>
                    <a:pt x="30" y="0"/>
                  </a:moveTo>
                  <a:lnTo>
                    <a:pt x="23" y="34"/>
                  </a:lnTo>
                  <a:lnTo>
                    <a:pt x="0" y="8"/>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8" name="Google Shape;608;p32"/>
            <p:cNvSpPr/>
            <p:nvPr/>
          </p:nvSpPr>
          <p:spPr>
            <a:xfrm>
              <a:off x="3113" y="2571"/>
              <a:ext cx="1019" cy="204"/>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(2)</a:t>
              </a:r>
              <a:endParaRPr sz="1600">
                <a:solidFill>
                  <a:schemeClr val="dk1"/>
                </a:solidFill>
                <a:latin typeface="Calibri"/>
                <a:ea typeface="Calibri"/>
                <a:cs typeface="Calibri"/>
                <a:sym typeface="Calibri"/>
              </a:endParaRPr>
            </a:p>
          </p:txBody>
        </p:sp>
        <p:sp>
          <p:nvSpPr>
            <p:cNvPr id="609" name="Google Shape;609;p32"/>
            <p:cNvSpPr/>
            <p:nvPr/>
          </p:nvSpPr>
          <p:spPr>
            <a:xfrm>
              <a:off x="3113" y="2571"/>
              <a:ext cx="1019" cy="204"/>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0" name="Google Shape;610;p32"/>
            <p:cNvSpPr/>
            <p:nvPr/>
          </p:nvSpPr>
          <p:spPr>
            <a:xfrm>
              <a:off x="3960" y="2611"/>
              <a:ext cx="0" cy="17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11" name="Google Shape;611;p32"/>
            <p:cNvCxnSpPr/>
            <p:nvPr/>
          </p:nvCxnSpPr>
          <p:spPr>
            <a:xfrm>
              <a:off x="3673" y="2775"/>
              <a:ext cx="45" cy="177"/>
            </a:xfrm>
            <a:prstGeom prst="straightConnector1">
              <a:avLst/>
            </a:prstGeom>
            <a:noFill/>
            <a:ln cap="rnd" cmpd="sng" w="9525">
              <a:solidFill>
                <a:srgbClr val="000000"/>
              </a:solidFill>
              <a:prstDash val="solid"/>
              <a:round/>
              <a:headEnd len="med" w="med" type="none"/>
              <a:tailEnd len="med" w="med" type="none"/>
            </a:ln>
          </p:spPr>
        </p:cxnSp>
        <p:sp>
          <p:nvSpPr>
            <p:cNvPr id="612" name="Google Shape;612;p32"/>
            <p:cNvSpPr/>
            <p:nvPr/>
          </p:nvSpPr>
          <p:spPr>
            <a:xfrm>
              <a:off x="3702" y="2945"/>
              <a:ext cx="30" cy="34"/>
            </a:xfrm>
            <a:custGeom>
              <a:rect b="b" l="l" r="r" t="t"/>
              <a:pathLst>
                <a:path extrusionOk="0" h="34" w="30">
                  <a:moveTo>
                    <a:pt x="30" y="0"/>
                  </a:moveTo>
                  <a:lnTo>
                    <a:pt x="22" y="34"/>
                  </a:lnTo>
                  <a:lnTo>
                    <a:pt x="0" y="7"/>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3" name="Google Shape;613;p32"/>
            <p:cNvSpPr/>
            <p:nvPr/>
          </p:nvSpPr>
          <p:spPr>
            <a:xfrm>
              <a:off x="3215" y="2979"/>
              <a:ext cx="1019" cy="203"/>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(1)</a:t>
              </a:r>
              <a:endParaRPr sz="1600">
                <a:solidFill>
                  <a:schemeClr val="dk1"/>
                </a:solidFill>
                <a:latin typeface="Calibri"/>
                <a:ea typeface="Calibri"/>
                <a:cs typeface="Calibri"/>
                <a:sym typeface="Calibri"/>
              </a:endParaRPr>
            </a:p>
          </p:txBody>
        </p:sp>
        <p:sp>
          <p:nvSpPr>
            <p:cNvPr id="614" name="Google Shape;614;p32"/>
            <p:cNvSpPr/>
            <p:nvPr/>
          </p:nvSpPr>
          <p:spPr>
            <a:xfrm>
              <a:off x="3215" y="2979"/>
              <a:ext cx="1019" cy="203"/>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15" name="Google Shape;615;p32"/>
            <p:cNvCxnSpPr/>
            <p:nvPr/>
          </p:nvCxnSpPr>
          <p:spPr>
            <a:xfrm>
              <a:off x="3775" y="3182"/>
              <a:ext cx="45" cy="177"/>
            </a:xfrm>
            <a:prstGeom prst="straightConnector1">
              <a:avLst/>
            </a:prstGeom>
            <a:noFill/>
            <a:ln cap="rnd" cmpd="sng" w="9525">
              <a:solidFill>
                <a:srgbClr val="000000"/>
              </a:solidFill>
              <a:prstDash val="solid"/>
              <a:round/>
              <a:headEnd len="med" w="med" type="none"/>
              <a:tailEnd len="med" w="med" type="none"/>
            </a:ln>
          </p:spPr>
        </p:cxnSp>
        <p:sp>
          <p:nvSpPr>
            <p:cNvPr id="616" name="Google Shape;616;p32"/>
            <p:cNvSpPr/>
            <p:nvPr/>
          </p:nvSpPr>
          <p:spPr>
            <a:xfrm>
              <a:off x="3803" y="3352"/>
              <a:ext cx="31" cy="34"/>
            </a:xfrm>
            <a:custGeom>
              <a:rect b="b" l="l" r="r" t="t"/>
              <a:pathLst>
                <a:path extrusionOk="0" h="34" w="31">
                  <a:moveTo>
                    <a:pt x="31" y="0"/>
                  </a:moveTo>
                  <a:lnTo>
                    <a:pt x="23" y="34"/>
                  </a:lnTo>
                  <a:lnTo>
                    <a:pt x="0" y="7"/>
                  </a:lnTo>
                  <a:lnTo>
                    <a:pt x="3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7" name="Google Shape;617;p32"/>
            <p:cNvSpPr/>
            <p:nvPr/>
          </p:nvSpPr>
          <p:spPr>
            <a:xfrm>
              <a:off x="3317" y="3386"/>
              <a:ext cx="1018" cy="204"/>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3366FF"/>
                  </a:solidFill>
                  <a:latin typeface="Arial"/>
                  <a:ea typeface="Arial"/>
                  <a:cs typeface="Arial"/>
                  <a:sym typeface="Arial"/>
                </a:rPr>
                <a:t>Factorial (0)</a:t>
              </a:r>
              <a:endParaRPr sz="1600">
                <a:solidFill>
                  <a:schemeClr val="dk1"/>
                </a:solidFill>
                <a:latin typeface="Calibri"/>
                <a:ea typeface="Calibri"/>
                <a:cs typeface="Calibri"/>
                <a:sym typeface="Calibri"/>
              </a:endParaRPr>
            </a:p>
          </p:txBody>
        </p:sp>
        <p:sp>
          <p:nvSpPr>
            <p:cNvPr id="618" name="Google Shape;618;p32"/>
            <p:cNvSpPr/>
            <p:nvPr/>
          </p:nvSpPr>
          <p:spPr>
            <a:xfrm>
              <a:off x="3317" y="3386"/>
              <a:ext cx="1018" cy="204"/>
            </a:xfrm>
            <a:custGeom>
              <a:rect b="b" l="l" r="r" t="t"/>
              <a:pathLst>
                <a:path extrusionOk="0" h="768" w="3840">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cap="rnd"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9" name="Google Shape;619;p32"/>
            <p:cNvSpPr/>
            <p:nvPr/>
          </p:nvSpPr>
          <p:spPr>
            <a:xfrm>
              <a:off x="4257" y="3094"/>
              <a:ext cx="184" cy="394"/>
            </a:xfrm>
            <a:custGeom>
              <a:rect b="b" l="l" r="r" t="t"/>
              <a:pathLst>
                <a:path extrusionOk="0" h="394" w="18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cap="rnd"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0" name="Google Shape;620;p32"/>
            <p:cNvSpPr/>
            <p:nvPr/>
          </p:nvSpPr>
          <p:spPr>
            <a:xfrm>
              <a:off x="4234" y="3080"/>
              <a:ext cx="34" cy="30"/>
            </a:xfrm>
            <a:custGeom>
              <a:rect b="b" l="l" r="r" t="t"/>
              <a:pathLst>
                <a:path extrusionOk="0" h="30" w="34">
                  <a:moveTo>
                    <a:pt x="18" y="30"/>
                  </a:moveTo>
                  <a:lnTo>
                    <a:pt x="0" y="0"/>
                  </a:lnTo>
                  <a:lnTo>
                    <a:pt x="34" y="3"/>
                  </a:lnTo>
                  <a:lnTo>
                    <a:pt x="18"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1" name="Google Shape;621;p32"/>
            <p:cNvSpPr/>
            <p:nvPr/>
          </p:nvSpPr>
          <p:spPr>
            <a:xfrm>
              <a:off x="4490" y="3218"/>
              <a:ext cx="352"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return </a:t>
              </a:r>
              <a:endParaRPr sz="1800">
                <a:solidFill>
                  <a:schemeClr val="dk1"/>
                </a:solidFill>
                <a:latin typeface="Calibri"/>
                <a:ea typeface="Calibri"/>
                <a:cs typeface="Calibri"/>
                <a:sym typeface="Calibri"/>
              </a:endParaRPr>
            </a:p>
          </p:txBody>
        </p:sp>
        <p:sp>
          <p:nvSpPr>
            <p:cNvPr id="622" name="Google Shape;622;p32"/>
            <p:cNvSpPr/>
            <p:nvPr/>
          </p:nvSpPr>
          <p:spPr>
            <a:xfrm>
              <a:off x="4783" y="3218"/>
              <a:ext cx="106"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1</a:t>
              </a:r>
              <a:endParaRPr sz="1800">
                <a:solidFill>
                  <a:schemeClr val="dk1"/>
                </a:solidFill>
                <a:latin typeface="Calibri"/>
                <a:ea typeface="Calibri"/>
                <a:cs typeface="Calibri"/>
                <a:sym typeface="Calibri"/>
              </a:endParaRPr>
            </a:p>
          </p:txBody>
        </p:sp>
        <p:sp>
          <p:nvSpPr>
            <p:cNvPr id="623" name="Google Shape;623;p32"/>
            <p:cNvSpPr/>
            <p:nvPr/>
          </p:nvSpPr>
          <p:spPr>
            <a:xfrm>
              <a:off x="3523" y="2008"/>
              <a:ext cx="174" cy="12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624" name="Google Shape;624;p32"/>
            <p:cNvSpPr/>
            <p:nvPr/>
          </p:nvSpPr>
          <p:spPr>
            <a:xfrm>
              <a:off x="3625" y="2419"/>
              <a:ext cx="174" cy="12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625" name="Google Shape;625;p32"/>
            <p:cNvSpPr/>
            <p:nvPr/>
          </p:nvSpPr>
          <p:spPr>
            <a:xfrm>
              <a:off x="3727" y="2827"/>
              <a:ext cx="174" cy="12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626" name="Google Shape;626;p32"/>
            <p:cNvSpPr/>
            <p:nvPr/>
          </p:nvSpPr>
          <p:spPr>
            <a:xfrm>
              <a:off x="3828" y="3243"/>
              <a:ext cx="174" cy="12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sp>
          <p:nvSpPr>
            <p:cNvPr id="627" name="Google Shape;627;p32"/>
            <p:cNvSpPr/>
            <p:nvPr/>
          </p:nvSpPr>
          <p:spPr>
            <a:xfrm>
              <a:off x="4155" y="2687"/>
              <a:ext cx="184" cy="393"/>
            </a:xfrm>
            <a:custGeom>
              <a:rect b="b" l="l" r="r" t="t"/>
              <a:pathLst>
                <a:path extrusionOk="0" h="393" w="184">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cap="rnd"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8" name="Google Shape;628;p32"/>
            <p:cNvSpPr/>
            <p:nvPr/>
          </p:nvSpPr>
          <p:spPr>
            <a:xfrm>
              <a:off x="4132" y="2673"/>
              <a:ext cx="35" cy="29"/>
            </a:xfrm>
            <a:custGeom>
              <a:rect b="b" l="l" r="r" t="t"/>
              <a:pathLst>
                <a:path extrusionOk="0" h="29" w="35">
                  <a:moveTo>
                    <a:pt x="19" y="29"/>
                  </a:moveTo>
                  <a:lnTo>
                    <a:pt x="0" y="0"/>
                  </a:lnTo>
                  <a:lnTo>
                    <a:pt x="35" y="2"/>
                  </a:lnTo>
                  <a:lnTo>
                    <a:pt x="19"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9" name="Google Shape;629;p32"/>
            <p:cNvSpPr/>
            <p:nvPr/>
          </p:nvSpPr>
          <p:spPr>
            <a:xfrm>
              <a:off x="4054" y="2279"/>
              <a:ext cx="183" cy="394"/>
            </a:xfrm>
            <a:custGeom>
              <a:rect b="b" l="l" r="r" t="t"/>
              <a:pathLst>
                <a:path extrusionOk="0" h="394" w="183">
                  <a:moveTo>
                    <a:pt x="78" y="394"/>
                  </a:moveTo>
                  <a:lnTo>
                    <a:pt x="121" y="355"/>
                  </a:lnTo>
                  <a:lnTo>
                    <a:pt x="153" y="315"/>
                  </a:lnTo>
                  <a:lnTo>
                    <a:pt x="174" y="276"/>
                  </a:lnTo>
                  <a:lnTo>
                    <a:pt x="183" y="237"/>
                  </a:lnTo>
                  <a:lnTo>
                    <a:pt x="181" y="197"/>
                  </a:lnTo>
                  <a:lnTo>
                    <a:pt x="168" y="158"/>
                  </a:lnTo>
                  <a:lnTo>
                    <a:pt x="143" y="119"/>
                  </a:lnTo>
                  <a:lnTo>
                    <a:pt x="106" y="79"/>
                  </a:lnTo>
                  <a:lnTo>
                    <a:pt x="59" y="40"/>
                  </a:lnTo>
                  <a:lnTo>
                    <a:pt x="0" y="0"/>
                  </a:lnTo>
                </a:path>
              </a:pathLst>
            </a:custGeom>
            <a:noFill/>
            <a:ln cap="rnd"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0" name="Google Shape;630;p32"/>
            <p:cNvSpPr/>
            <p:nvPr/>
          </p:nvSpPr>
          <p:spPr>
            <a:xfrm>
              <a:off x="4030" y="2265"/>
              <a:ext cx="35" cy="30"/>
            </a:xfrm>
            <a:custGeom>
              <a:rect b="b" l="l" r="r" t="t"/>
              <a:pathLst>
                <a:path extrusionOk="0" h="30" w="35">
                  <a:moveTo>
                    <a:pt x="19" y="30"/>
                  </a:moveTo>
                  <a:lnTo>
                    <a:pt x="0" y="0"/>
                  </a:lnTo>
                  <a:lnTo>
                    <a:pt x="35" y="3"/>
                  </a:lnTo>
                  <a:lnTo>
                    <a:pt x="19"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1" name="Google Shape;631;p32"/>
            <p:cNvSpPr/>
            <p:nvPr/>
          </p:nvSpPr>
          <p:spPr>
            <a:xfrm>
              <a:off x="3952" y="1872"/>
              <a:ext cx="184" cy="393"/>
            </a:xfrm>
            <a:custGeom>
              <a:rect b="b" l="l" r="r" t="t"/>
              <a:pathLst>
                <a:path extrusionOk="0" h="393" w="184">
                  <a:moveTo>
                    <a:pt x="78" y="393"/>
                  </a:moveTo>
                  <a:lnTo>
                    <a:pt x="121" y="354"/>
                  </a:lnTo>
                  <a:lnTo>
                    <a:pt x="154" y="315"/>
                  </a:lnTo>
                  <a:lnTo>
                    <a:pt x="174" y="275"/>
                  </a:lnTo>
                  <a:lnTo>
                    <a:pt x="184" y="236"/>
                  </a:lnTo>
                  <a:lnTo>
                    <a:pt x="181" y="197"/>
                  </a:lnTo>
                  <a:lnTo>
                    <a:pt x="168" y="157"/>
                  </a:lnTo>
                  <a:lnTo>
                    <a:pt x="143" y="118"/>
                  </a:lnTo>
                  <a:lnTo>
                    <a:pt x="107" y="79"/>
                  </a:lnTo>
                  <a:lnTo>
                    <a:pt x="59" y="39"/>
                  </a:lnTo>
                  <a:lnTo>
                    <a:pt x="0" y="0"/>
                  </a:lnTo>
                </a:path>
              </a:pathLst>
            </a:custGeom>
            <a:noFill/>
            <a:ln cap="rnd"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Google Shape;632;p32"/>
            <p:cNvSpPr/>
            <p:nvPr/>
          </p:nvSpPr>
          <p:spPr>
            <a:xfrm>
              <a:off x="3928" y="1858"/>
              <a:ext cx="35" cy="29"/>
            </a:xfrm>
            <a:custGeom>
              <a:rect b="b" l="l" r="r" t="t"/>
              <a:pathLst>
                <a:path extrusionOk="0" h="29" w="35">
                  <a:moveTo>
                    <a:pt x="19" y="29"/>
                  </a:moveTo>
                  <a:lnTo>
                    <a:pt x="0" y="0"/>
                  </a:lnTo>
                  <a:lnTo>
                    <a:pt x="35" y="2"/>
                  </a:lnTo>
                  <a:lnTo>
                    <a:pt x="19"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Google Shape;633;p32"/>
            <p:cNvSpPr/>
            <p:nvPr/>
          </p:nvSpPr>
          <p:spPr>
            <a:xfrm>
              <a:off x="4393" y="2819"/>
              <a:ext cx="352"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return </a:t>
              </a:r>
              <a:endParaRPr sz="1800">
                <a:solidFill>
                  <a:schemeClr val="dk1"/>
                </a:solidFill>
                <a:latin typeface="Calibri"/>
                <a:ea typeface="Calibri"/>
                <a:cs typeface="Calibri"/>
                <a:sym typeface="Calibri"/>
              </a:endParaRPr>
            </a:p>
          </p:txBody>
        </p:sp>
        <p:sp>
          <p:nvSpPr>
            <p:cNvPr id="634" name="Google Shape;634;p32"/>
            <p:cNvSpPr/>
            <p:nvPr/>
          </p:nvSpPr>
          <p:spPr>
            <a:xfrm>
              <a:off x="4690" y="2819"/>
              <a:ext cx="106"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1</a:t>
              </a:r>
              <a:endParaRPr sz="1800">
                <a:solidFill>
                  <a:schemeClr val="dk1"/>
                </a:solidFill>
                <a:latin typeface="Calibri"/>
                <a:ea typeface="Calibri"/>
                <a:cs typeface="Calibri"/>
                <a:sym typeface="Calibri"/>
              </a:endParaRPr>
            </a:p>
          </p:txBody>
        </p:sp>
        <p:sp>
          <p:nvSpPr>
            <p:cNvPr id="635" name="Google Shape;635;p32"/>
            <p:cNvSpPr/>
            <p:nvPr/>
          </p:nvSpPr>
          <p:spPr>
            <a:xfrm>
              <a:off x="4745" y="2819"/>
              <a:ext cx="89"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a:t>
              </a:r>
              <a:endParaRPr sz="1800">
                <a:solidFill>
                  <a:schemeClr val="dk1"/>
                </a:solidFill>
                <a:latin typeface="Calibri"/>
                <a:ea typeface="Calibri"/>
                <a:cs typeface="Calibri"/>
                <a:sym typeface="Calibri"/>
              </a:endParaRPr>
            </a:p>
          </p:txBody>
        </p:sp>
        <p:sp>
          <p:nvSpPr>
            <p:cNvPr id="636" name="Google Shape;636;p32"/>
            <p:cNvSpPr/>
            <p:nvPr/>
          </p:nvSpPr>
          <p:spPr>
            <a:xfrm>
              <a:off x="4783" y="2819"/>
              <a:ext cx="136"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1 </a:t>
              </a:r>
              <a:endParaRPr sz="1800">
                <a:solidFill>
                  <a:schemeClr val="dk1"/>
                </a:solidFill>
                <a:latin typeface="Calibri"/>
                <a:ea typeface="Calibri"/>
                <a:cs typeface="Calibri"/>
                <a:sym typeface="Calibri"/>
              </a:endParaRPr>
            </a:p>
          </p:txBody>
        </p:sp>
        <p:sp>
          <p:nvSpPr>
            <p:cNvPr id="637" name="Google Shape;637;p32"/>
            <p:cNvSpPr/>
            <p:nvPr/>
          </p:nvSpPr>
          <p:spPr>
            <a:xfrm>
              <a:off x="4868" y="2819"/>
              <a:ext cx="136"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 </a:t>
              </a:r>
              <a:endParaRPr sz="1800">
                <a:solidFill>
                  <a:schemeClr val="dk1"/>
                </a:solidFill>
                <a:latin typeface="Calibri"/>
                <a:ea typeface="Calibri"/>
                <a:cs typeface="Calibri"/>
                <a:sym typeface="Calibri"/>
              </a:endParaRPr>
            </a:p>
          </p:txBody>
        </p:sp>
        <p:sp>
          <p:nvSpPr>
            <p:cNvPr id="638" name="Google Shape;638;p32"/>
            <p:cNvSpPr/>
            <p:nvPr/>
          </p:nvSpPr>
          <p:spPr>
            <a:xfrm>
              <a:off x="4957" y="2819"/>
              <a:ext cx="106"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1</a:t>
              </a:r>
              <a:endParaRPr sz="1800">
                <a:solidFill>
                  <a:schemeClr val="dk1"/>
                </a:solidFill>
                <a:latin typeface="Calibri"/>
                <a:ea typeface="Calibri"/>
                <a:cs typeface="Calibri"/>
                <a:sym typeface="Calibri"/>
              </a:endParaRPr>
            </a:p>
          </p:txBody>
        </p:sp>
        <p:sp>
          <p:nvSpPr>
            <p:cNvPr id="639" name="Google Shape;639;p32"/>
            <p:cNvSpPr/>
            <p:nvPr/>
          </p:nvSpPr>
          <p:spPr>
            <a:xfrm>
              <a:off x="4299" y="2411"/>
              <a:ext cx="352"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return </a:t>
              </a:r>
              <a:endParaRPr sz="1800">
                <a:solidFill>
                  <a:schemeClr val="dk1"/>
                </a:solidFill>
                <a:latin typeface="Calibri"/>
                <a:ea typeface="Calibri"/>
                <a:cs typeface="Calibri"/>
                <a:sym typeface="Calibri"/>
              </a:endParaRPr>
            </a:p>
          </p:txBody>
        </p:sp>
        <p:sp>
          <p:nvSpPr>
            <p:cNvPr id="640" name="Google Shape;640;p32"/>
            <p:cNvSpPr/>
            <p:nvPr/>
          </p:nvSpPr>
          <p:spPr>
            <a:xfrm>
              <a:off x="4592" y="2411"/>
              <a:ext cx="106"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2</a:t>
              </a:r>
              <a:endParaRPr sz="1800">
                <a:solidFill>
                  <a:schemeClr val="dk1"/>
                </a:solidFill>
                <a:latin typeface="Calibri"/>
                <a:ea typeface="Calibri"/>
                <a:cs typeface="Calibri"/>
                <a:sym typeface="Calibri"/>
              </a:endParaRPr>
            </a:p>
          </p:txBody>
        </p:sp>
        <p:sp>
          <p:nvSpPr>
            <p:cNvPr id="641" name="Google Shape;641;p32"/>
            <p:cNvSpPr/>
            <p:nvPr/>
          </p:nvSpPr>
          <p:spPr>
            <a:xfrm>
              <a:off x="4652" y="2411"/>
              <a:ext cx="89"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a:t>
              </a:r>
              <a:endParaRPr sz="1800">
                <a:solidFill>
                  <a:schemeClr val="dk1"/>
                </a:solidFill>
                <a:latin typeface="Calibri"/>
                <a:ea typeface="Calibri"/>
                <a:cs typeface="Calibri"/>
                <a:sym typeface="Calibri"/>
              </a:endParaRPr>
            </a:p>
          </p:txBody>
        </p:sp>
        <p:sp>
          <p:nvSpPr>
            <p:cNvPr id="642" name="Google Shape;642;p32"/>
            <p:cNvSpPr/>
            <p:nvPr/>
          </p:nvSpPr>
          <p:spPr>
            <a:xfrm>
              <a:off x="4690" y="2411"/>
              <a:ext cx="136"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1 </a:t>
              </a:r>
              <a:endParaRPr sz="1800">
                <a:solidFill>
                  <a:schemeClr val="dk1"/>
                </a:solidFill>
                <a:latin typeface="Calibri"/>
                <a:ea typeface="Calibri"/>
                <a:cs typeface="Calibri"/>
                <a:sym typeface="Calibri"/>
              </a:endParaRPr>
            </a:p>
          </p:txBody>
        </p:sp>
        <p:sp>
          <p:nvSpPr>
            <p:cNvPr id="643" name="Google Shape;643;p32"/>
            <p:cNvSpPr/>
            <p:nvPr/>
          </p:nvSpPr>
          <p:spPr>
            <a:xfrm>
              <a:off x="4775" y="2411"/>
              <a:ext cx="136"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 </a:t>
              </a:r>
              <a:endParaRPr sz="1800">
                <a:solidFill>
                  <a:schemeClr val="dk1"/>
                </a:solidFill>
                <a:latin typeface="Calibri"/>
                <a:ea typeface="Calibri"/>
                <a:cs typeface="Calibri"/>
                <a:sym typeface="Calibri"/>
              </a:endParaRPr>
            </a:p>
          </p:txBody>
        </p:sp>
        <p:sp>
          <p:nvSpPr>
            <p:cNvPr id="644" name="Google Shape;644;p32"/>
            <p:cNvSpPr/>
            <p:nvPr/>
          </p:nvSpPr>
          <p:spPr>
            <a:xfrm>
              <a:off x="4864" y="2411"/>
              <a:ext cx="106"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2</a:t>
              </a:r>
              <a:endParaRPr sz="1800">
                <a:solidFill>
                  <a:schemeClr val="dk1"/>
                </a:solidFill>
                <a:latin typeface="Calibri"/>
                <a:ea typeface="Calibri"/>
                <a:cs typeface="Calibri"/>
                <a:sym typeface="Calibri"/>
              </a:endParaRPr>
            </a:p>
          </p:txBody>
        </p:sp>
        <p:sp>
          <p:nvSpPr>
            <p:cNvPr id="645" name="Google Shape;645;p32"/>
            <p:cNvSpPr/>
            <p:nvPr/>
          </p:nvSpPr>
          <p:spPr>
            <a:xfrm>
              <a:off x="4164" y="2004"/>
              <a:ext cx="352"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return </a:t>
              </a:r>
              <a:endParaRPr sz="1800">
                <a:solidFill>
                  <a:schemeClr val="dk1"/>
                </a:solidFill>
                <a:latin typeface="Calibri"/>
                <a:ea typeface="Calibri"/>
                <a:cs typeface="Calibri"/>
                <a:sym typeface="Calibri"/>
              </a:endParaRPr>
            </a:p>
          </p:txBody>
        </p:sp>
        <p:sp>
          <p:nvSpPr>
            <p:cNvPr id="646" name="Google Shape;646;p32"/>
            <p:cNvSpPr/>
            <p:nvPr/>
          </p:nvSpPr>
          <p:spPr>
            <a:xfrm>
              <a:off x="4461" y="2004"/>
              <a:ext cx="106"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3</a:t>
              </a:r>
              <a:endParaRPr sz="1800">
                <a:solidFill>
                  <a:schemeClr val="dk1"/>
                </a:solidFill>
                <a:latin typeface="Calibri"/>
                <a:ea typeface="Calibri"/>
                <a:cs typeface="Calibri"/>
                <a:sym typeface="Calibri"/>
              </a:endParaRPr>
            </a:p>
          </p:txBody>
        </p:sp>
        <p:sp>
          <p:nvSpPr>
            <p:cNvPr id="647" name="Google Shape;647;p32"/>
            <p:cNvSpPr/>
            <p:nvPr/>
          </p:nvSpPr>
          <p:spPr>
            <a:xfrm>
              <a:off x="4516" y="2004"/>
              <a:ext cx="89"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a:t>
              </a:r>
              <a:endParaRPr sz="1800">
                <a:solidFill>
                  <a:schemeClr val="dk1"/>
                </a:solidFill>
                <a:latin typeface="Calibri"/>
                <a:ea typeface="Calibri"/>
                <a:cs typeface="Calibri"/>
                <a:sym typeface="Calibri"/>
              </a:endParaRPr>
            </a:p>
          </p:txBody>
        </p:sp>
        <p:sp>
          <p:nvSpPr>
            <p:cNvPr id="648" name="Google Shape;648;p32"/>
            <p:cNvSpPr/>
            <p:nvPr/>
          </p:nvSpPr>
          <p:spPr>
            <a:xfrm>
              <a:off x="4554" y="2004"/>
              <a:ext cx="136"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2 </a:t>
              </a:r>
              <a:endParaRPr sz="1800">
                <a:solidFill>
                  <a:schemeClr val="dk1"/>
                </a:solidFill>
                <a:latin typeface="Calibri"/>
                <a:ea typeface="Calibri"/>
                <a:cs typeface="Calibri"/>
                <a:sym typeface="Calibri"/>
              </a:endParaRPr>
            </a:p>
          </p:txBody>
        </p:sp>
        <p:sp>
          <p:nvSpPr>
            <p:cNvPr id="649" name="Google Shape;649;p32"/>
            <p:cNvSpPr/>
            <p:nvPr/>
          </p:nvSpPr>
          <p:spPr>
            <a:xfrm>
              <a:off x="4639" y="2004"/>
              <a:ext cx="136"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 </a:t>
              </a:r>
              <a:endParaRPr sz="1800">
                <a:solidFill>
                  <a:schemeClr val="dk1"/>
                </a:solidFill>
                <a:latin typeface="Calibri"/>
                <a:ea typeface="Calibri"/>
                <a:cs typeface="Calibri"/>
                <a:sym typeface="Calibri"/>
              </a:endParaRPr>
            </a:p>
          </p:txBody>
        </p:sp>
        <p:sp>
          <p:nvSpPr>
            <p:cNvPr id="650" name="Google Shape;650;p32"/>
            <p:cNvSpPr/>
            <p:nvPr/>
          </p:nvSpPr>
          <p:spPr>
            <a:xfrm>
              <a:off x="4728" y="2004"/>
              <a:ext cx="106"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6</a:t>
              </a:r>
              <a:endParaRPr sz="1800">
                <a:solidFill>
                  <a:schemeClr val="dk1"/>
                </a:solidFill>
                <a:latin typeface="Calibri"/>
                <a:ea typeface="Calibri"/>
                <a:cs typeface="Calibri"/>
                <a:sym typeface="Calibri"/>
              </a:endParaRPr>
            </a:p>
          </p:txBody>
        </p:sp>
        <p:sp>
          <p:nvSpPr>
            <p:cNvPr id="651" name="Google Shape;651;p32"/>
            <p:cNvSpPr/>
            <p:nvPr/>
          </p:nvSpPr>
          <p:spPr>
            <a:xfrm>
              <a:off x="3928" y="1681"/>
              <a:ext cx="298" cy="177"/>
            </a:xfrm>
            <a:custGeom>
              <a:rect b="b" l="l" r="r" t="t"/>
              <a:pathLst>
                <a:path extrusionOk="0" h="177" w="298">
                  <a:moveTo>
                    <a:pt x="0" y="177"/>
                  </a:moveTo>
                  <a:lnTo>
                    <a:pt x="64" y="173"/>
                  </a:lnTo>
                  <a:lnTo>
                    <a:pt x="121" y="163"/>
                  </a:lnTo>
                  <a:lnTo>
                    <a:pt x="171" y="144"/>
                  </a:lnTo>
                  <a:lnTo>
                    <a:pt x="214" y="119"/>
                  </a:lnTo>
                  <a:lnTo>
                    <a:pt x="249" y="87"/>
                  </a:lnTo>
                  <a:lnTo>
                    <a:pt x="277" y="47"/>
                  </a:lnTo>
                  <a:lnTo>
                    <a:pt x="298" y="0"/>
                  </a:lnTo>
                </a:path>
              </a:pathLst>
            </a:custGeom>
            <a:noFill/>
            <a:ln cap="rnd"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2" name="Google Shape;652;p32"/>
            <p:cNvSpPr/>
            <p:nvPr/>
          </p:nvSpPr>
          <p:spPr>
            <a:xfrm>
              <a:off x="4210" y="1654"/>
              <a:ext cx="30" cy="35"/>
            </a:xfrm>
            <a:custGeom>
              <a:rect b="b" l="l" r="r" t="t"/>
              <a:pathLst>
                <a:path extrusionOk="0" h="35" w="30">
                  <a:moveTo>
                    <a:pt x="30" y="35"/>
                  </a:moveTo>
                  <a:lnTo>
                    <a:pt x="24" y="0"/>
                  </a:lnTo>
                  <a:lnTo>
                    <a:pt x="0" y="26"/>
                  </a:lnTo>
                  <a:lnTo>
                    <a:pt x="30"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3" name="Google Shape;653;p32"/>
            <p:cNvSpPr/>
            <p:nvPr/>
          </p:nvSpPr>
          <p:spPr>
            <a:xfrm>
              <a:off x="3884" y="1537"/>
              <a:ext cx="352"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return </a:t>
              </a:r>
              <a:endParaRPr sz="1800">
                <a:solidFill>
                  <a:schemeClr val="dk1"/>
                </a:solidFill>
                <a:latin typeface="Calibri"/>
                <a:ea typeface="Calibri"/>
                <a:cs typeface="Calibri"/>
                <a:sym typeface="Calibri"/>
              </a:endParaRPr>
            </a:p>
          </p:txBody>
        </p:sp>
        <p:sp>
          <p:nvSpPr>
            <p:cNvPr id="654" name="Google Shape;654;p32"/>
            <p:cNvSpPr/>
            <p:nvPr/>
          </p:nvSpPr>
          <p:spPr>
            <a:xfrm>
              <a:off x="4176" y="1537"/>
              <a:ext cx="106"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4</a:t>
              </a:r>
              <a:endParaRPr sz="1800">
                <a:solidFill>
                  <a:schemeClr val="dk1"/>
                </a:solidFill>
                <a:latin typeface="Calibri"/>
                <a:ea typeface="Calibri"/>
                <a:cs typeface="Calibri"/>
                <a:sym typeface="Calibri"/>
              </a:endParaRPr>
            </a:p>
          </p:txBody>
        </p:sp>
        <p:sp>
          <p:nvSpPr>
            <p:cNvPr id="655" name="Google Shape;655;p32"/>
            <p:cNvSpPr/>
            <p:nvPr/>
          </p:nvSpPr>
          <p:spPr>
            <a:xfrm>
              <a:off x="4232" y="1537"/>
              <a:ext cx="89"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a:t>
              </a:r>
              <a:endParaRPr sz="1800">
                <a:solidFill>
                  <a:schemeClr val="dk1"/>
                </a:solidFill>
                <a:latin typeface="Calibri"/>
                <a:ea typeface="Calibri"/>
                <a:cs typeface="Calibri"/>
                <a:sym typeface="Calibri"/>
              </a:endParaRPr>
            </a:p>
          </p:txBody>
        </p:sp>
        <p:sp>
          <p:nvSpPr>
            <p:cNvPr id="656" name="Google Shape;656;p32"/>
            <p:cNvSpPr/>
            <p:nvPr/>
          </p:nvSpPr>
          <p:spPr>
            <a:xfrm>
              <a:off x="4274" y="1537"/>
              <a:ext cx="136"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6 </a:t>
              </a:r>
              <a:endParaRPr sz="1800">
                <a:solidFill>
                  <a:schemeClr val="dk1"/>
                </a:solidFill>
                <a:latin typeface="Calibri"/>
                <a:ea typeface="Calibri"/>
                <a:cs typeface="Calibri"/>
                <a:sym typeface="Calibri"/>
              </a:endParaRPr>
            </a:p>
          </p:txBody>
        </p:sp>
        <p:sp>
          <p:nvSpPr>
            <p:cNvPr id="657" name="Google Shape;657;p32"/>
            <p:cNvSpPr/>
            <p:nvPr/>
          </p:nvSpPr>
          <p:spPr>
            <a:xfrm>
              <a:off x="4359" y="1537"/>
              <a:ext cx="136"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 </a:t>
              </a:r>
              <a:endParaRPr sz="1800">
                <a:solidFill>
                  <a:schemeClr val="dk1"/>
                </a:solidFill>
                <a:latin typeface="Calibri"/>
                <a:ea typeface="Calibri"/>
                <a:cs typeface="Calibri"/>
                <a:sym typeface="Calibri"/>
              </a:endParaRPr>
            </a:p>
          </p:txBody>
        </p:sp>
        <p:sp>
          <p:nvSpPr>
            <p:cNvPr id="658" name="Google Shape;658;p32"/>
            <p:cNvSpPr/>
            <p:nvPr/>
          </p:nvSpPr>
          <p:spPr>
            <a:xfrm>
              <a:off x="4444" y="1537"/>
              <a:ext cx="166"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24</a:t>
              </a:r>
              <a:endParaRPr sz="1800">
                <a:solidFill>
                  <a:schemeClr val="dk1"/>
                </a:solidFill>
                <a:latin typeface="Calibri"/>
                <a:ea typeface="Calibri"/>
                <a:cs typeface="Calibri"/>
                <a:sym typeface="Calibri"/>
              </a:endParaRPr>
            </a:p>
          </p:txBody>
        </p:sp>
        <p:cxnSp>
          <p:nvCxnSpPr>
            <p:cNvPr id="659" name="Google Shape;659;p32"/>
            <p:cNvCxnSpPr/>
            <p:nvPr/>
          </p:nvCxnSpPr>
          <p:spPr>
            <a:xfrm>
              <a:off x="4590" y="1603"/>
              <a:ext cx="329" cy="1"/>
            </a:xfrm>
            <a:prstGeom prst="straightConnector1">
              <a:avLst/>
            </a:prstGeom>
            <a:noFill/>
            <a:ln cap="rnd" cmpd="sng" w="9525">
              <a:solidFill>
                <a:srgbClr val="0000FF"/>
              </a:solidFill>
              <a:prstDash val="solid"/>
              <a:round/>
              <a:headEnd len="med" w="med" type="none"/>
              <a:tailEnd len="med" w="med" type="none"/>
            </a:ln>
          </p:spPr>
        </p:cxnSp>
        <p:sp>
          <p:nvSpPr>
            <p:cNvPr id="660" name="Google Shape;660;p32"/>
            <p:cNvSpPr/>
            <p:nvPr/>
          </p:nvSpPr>
          <p:spPr>
            <a:xfrm>
              <a:off x="4915" y="1588"/>
              <a:ext cx="32" cy="31"/>
            </a:xfrm>
            <a:custGeom>
              <a:rect b="b" l="l" r="r" t="t"/>
              <a:pathLst>
                <a:path extrusionOk="0" h="31" w="32">
                  <a:moveTo>
                    <a:pt x="0" y="0"/>
                  </a:moveTo>
                  <a:lnTo>
                    <a:pt x="32" y="15"/>
                  </a:lnTo>
                  <a:lnTo>
                    <a:pt x="0" y="31"/>
                  </a:lnTo>
                  <a:lnTo>
                    <a:pt x="0" y="0"/>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1" name="Google Shape;661;p32"/>
            <p:cNvSpPr/>
            <p:nvPr/>
          </p:nvSpPr>
          <p:spPr>
            <a:xfrm>
              <a:off x="4978" y="1541"/>
              <a:ext cx="611" cy="1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0000FF"/>
                  </a:solidFill>
                  <a:latin typeface="Arial"/>
                  <a:ea typeface="Arial"/>
                  <a:cs typeface="Arial"/>
                  <a:sym typeface="Arial"/>
                </a:rPr>
                <a:t>final answer</a:t>
              </a:r>
              <a:endParaRPr sz="1800">
                <a:solidFill>
                  <a:schemeClr val="dk1"/>
                </a:solidFill>
                <a:latin typeface="Calibri"/>
                <a:ea typeface="Calibri"/>
                <a:cs typeface="Calibri"/>
                <a:sym typeface="Calibri"/>
              </a:endParaRPr>
            </a:p>
          </p:txBody>
        </p:sp>
        <p:cxnSp>
          <p:nvCxnSpPr>
            <p:cNvPr id="662" name="Google Shape;662;p32"/>
            <p:cNvCxnSpPr/>
            <p:nvPr/>
          </p:nvCxnSpPr>
          <p:spPr>
            <a:xfrm flipH="1" rot="10800000">
              <a:off x="4794" y="2971"/>
              <a:ext cx="1" cy="257"/>
            </a:xfrm>
            <a:prstGeom prst="straightConnector1">
              <a:avLst/>
            </a:prstGeom>
            <a:noFill/>
            <a:ln cap="rnd" cmpd="sng" w="9525">
              <a:solidFill>
                <a:srgbClr val="0000FF"/>
              </a:solidFill>
              <a:prstDash val="solid"/>
              <a:round/>
              <a:headEnd len="med" w="med" type="none"/>
              <a:tailEnd len="med" w="med" type="none"/>
            </a:ln>
          </p:spPr>
        </p:cxnSp>
        <p:sp>
          <p:nvSpPr>
            <p:cNvPr id="663" name="Google Shape;663;p32"/>
            <p:cNvSpPr/>
            <p:nvPr/>
          </p:nvSpPr>
          <p:spPr>
            <a:xfrm>
              <a:off x="4776" y="2939"/>
              <a:ext cx="36" cy="37"/>
            </a:xfrm>
            <a:custGeom>
              <a:rect b="b" l="l" r="r" t="t"/>
              <a:pathLst>
                <a:path extrusionOk="0" h="37" w="36">
                  <a:moveTo>
                    <a:pt x="0" y="37"/>
                  </a:moveTo>
                  <a:lnTo>
                    <a:pt x="18" y="0"/>
                  </a:lnTo>
                  <a:lnTo>
                    <a:pt x="36" y="37"/>
                  </a:lnTo>
                  <a:lnTo>
                    <a:pt x="0" y="37"/>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64" name="Google Shape;664;p32"/>
            <p:cNvCxnSpPr/>
            <p:nvPr/>
          </p:nvCxnSpPr>
          <p:spPr>
            <a:xfrm rot="10800000">
              <a:off x="4736" y="2558"/>
              <a:ext cx="185" cy="268"/>
            </a:xfrm>
            <a:prstGeom prst="straightConnector1">
              <a:avLst/>
            </a:prstGeom>
            <a:noFill/>
            <a:ln cap="rnd" cmpd="sng" w="9525">
              <a:solidFill>
                <a:srgbClr val="0000FF"/>
              </a:solidFill>
              <a:prstDash val="solid"/>
              <a:round/>
              <a:headEnd len="med" w="med" type="none"/>
              <a:tailEnd len="med" w="med" type="none"/>
            </a:ln>
          </p:spPr>
        </p:cxnSp>
        <p:sp>
          <p:nvSpPr>
            <p:cNvPr id="665" name="Google Shape;665;p32"/>
            <p:cNvSpPr/>
            <p:nvPr/>
          </p:nvSpPr>
          <p:spPr>
            <a:xfrm>
              <a:off x="4717" y="2532"/>
              <a:ext cx="36" cy="40"/>
            </a:xfrm>
            <a:custGeom>
              <a:rect b="b" l="l" r="r" t="t"/>
              <a:pathLst>
                <a:path extrusionOk="0" h="40" w="36">
                  <a:moveTo>
                    <a:pt x="6" y="40"/>
                  </a:moveTo>
                  <a:lnTo>
                    <a:pt x="0" y="0"/>
                  </a:lnTo>
                  <a:lnTo>
                    <a:pt x="36" y="19"/>
                  </a:lnTo>
                  <a:lnTo>
                    <a:pt x="6" y="40"/>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66" name="Google Shape;666;p32"/>
            <p:cNvCxnSpPr/>
            <p:nvPr/>
          </p:nvCxnSpPr>
          <p:spPr>
            <a:xfrm rot="10800000">
              <a:off x="4611" y="2148"/>
              <a:ext cx="234" cy="270"/>
            </a:xfrm>
            <a:prstGeom prst="straightConnector1">
              <a:avLst/>
            </a:prstGeom>
            <a:noFill/>
            <a:ln cap="rnd" cmpd="sng" w="9525">
              <a:solidFill>
                <a:srgbClr val="0000FF"/>
              </a:solidFill>
              <a:prstDash val="solid"/>
              <a:round/>
              <a:headEnd len="med" w="med" type="none"/>
              <a:tailEnd len="med" w="med" type="none"/>
            </a:ln>
          </p:spPr>
        </p:cxnSp>
        <p:sp>
          <p:nvSpPr>
            <p:cNvPr id="667" name="Google Shape;667;p32"/>
            <p:cNvSpPr/>
            <p:nvPr/>
          </p:nvSpPr>
          <p:spPr>
            <a:xfrm>
              <a:off x="4590" y="2124"/>
              <a:ext cx="38" cy="40"/>
            </a:xfrm>
            <a:custGeom>
              <a:rect b="b" l="l" r="r" t="t"/>
              <a:pathLst>
                <a:path extrusionOk="0" h="40" w="38">
                  <a:moveTo>
                    <a:pt x="10" y="40"/>
                  </a:moveTo>
                  <a:lnTo>
                    <a:pt x="0" y="0"/>
                  </a:lnTo>
                  <a:lnTo>
                    <a:pt x="38" y="16"/>
                  </a:lnTo>
                  <a:lnTo>
                    <a:pt x="10" y="40"/>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68" name="Google Shape;668;p32"/>
            <p:cNvCxnSpPr/>
            <p:nvPr/>
          </p:nvCxnSpPr>
          <p:spPr>
            <a:xfrm rot="10800000">
              <a:off x="4335" y="1675"/>
              <a:ext cx="408" cy="336"/>
            </a:xfrm>
            <a:prstGeom prst="straightConnector1">
              <a:avLst/>
            </a:prstGeom>
            <a:noFill/>
            <a:ln cap="rnd" cmpd="sng" w="9525">
              <a:solidFill>
                <a:srgbClr val="0000FF"/>
              </a:solidFill>
              <a:prstDash val="solid"/>
              <a:round/>
              <a:headEnd len="med" w="med" type="none"/>
              <a:tailEnd len="med" w="med" type="none"/>
            </a:ln>
          </p:spPr>
        </p:cxnSp>
        <p:sp>
          <p:nvSpPr>
            <p:cNvPr id="669" name="Google Shape;669;p32"/>
            <p:cNvSpPr/>
            <p:nvPr/>
          </p:nvSpPr>
          <p:spPr>
            <a:xfrm>
              <a:off x="4310" y="1654"/>
              <a:ext cx="40" cy="38"/>
            </a:xfrm>
            <a:custGeom>
              <a:rect b="b" l="l" r="r" t="t"/>
              <a:pathLst>
                <a:path extrusionOk="0" h="38" w="40">
                  <a:moveTo>
                    <a:pt x="17" y="38"/>
                  </a:moveTo>
                  <a:lnTo>
                    <a:pt x="0" y="0"/>
                  </a:lnTo>
                  <a:lnTo>
                    <a:pt x="40" y="10"/>
                  </a:lnTo>
                  <a:lnTo>
                    <a:pt x="17" y="38"/>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70" name="Google Shape;670;p32"/>
            <p:cNvCxnSpPr/>
            <p:nvPr/>
          </p:nvCxnSpPr>
          <p:spPr>
            <a:xfrm>
              <a:off x="3368" y="1552"/>
              <a:ext cx="44" cy="178"/>
            </a:xfrm>
            <a:prstGeom prst="straightConnector1">
              <a:avLst/>
            </a:prstGeom>
            <a:noFill/>
            <a:ln cap="rnd" cmpd="sng" w="9525">
              <a:solidFill>
                <a:srgbClr val="000000"/>
              </a:solidFill>
              <a:prstDash val="solid"/>
              <a:round/>
              <a:headEnd len="med" w="med" type="none"/>
              <a:tailEnd len="med" w="med" type="none"/>
            </a:ln>
          </p:spPr>
        </p:cxnSp>
        <p:sp>
          <p:nvSpPr>
            <p:cNvPr id="671" name="Google Shape;671;p32"/>
            <p:cNvSpPr/>
            <p:nvPr/>
          </p:nvSpPr>
          <p:spPr>
            <a:xfrm>
              <a:off x="3396" y="1722"/>
              <a:ext cx="30" cy="34"/>
            </a:xfrm>
            <a:custGeom>
              <a:rect b="b" l="l" r="r" t="t"/>
              <a:pathLst>
                <a:path extrusionOk="0" h="34" w="30">
                  <a:moveTo>
                    <a:pt x="30" y="0"/>
                  </a:moveTo>
                  <a:lnTo>
                    <a:pt x="23" y="34"/>
                  </a:lnTo>
                  <a:lnTo>
                    <a:pt x="0" y="8"/>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2" name="Google Shape;672;p32"/>
            <p:cNvSpPr/>
            <p:nvPr/>
          </p:nvSpPr>
          <p:spPr>
            <a:xfrm>
              <a:off x="3421" y="1600"/>
              <a:ext cx="174" cy="12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FF"/>
                  </a:solidFill>
                  <a:latin typeface="Arial"/>
                  <a:ea typeface="Arial"/>
                  <a:cs typeface="Arial"/>
                  <a:sym typeface="Arial"/>
                </a:rPr>
                <a:t>call</a:t>
              </a:r>
              <a:endParaRPr sz="1800">
                <a:solidFill>
                  <a:schemeClr val="dk1"/>
                </a:solidFill>
                <a:latin typeface="Calibri"/>
                <a:ea typeface="Calibri"/>
                <a:cs typeface="Calibri"/>
                <a:sym typeface="Calibri"/>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33"/>
          <p:cNvSpPr txBox="1"/>
          <p:nvPr>
            <p:ph idx="1" type="body"/>
          </p:nvPr>
        </p:nvSpPr>
        <p:spPr>
          <a:xfrm>
            <a:off x="546279" y="1928611"/>
            <a:ext cx="8305800" cy="23471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sz="2800"/>
              <a:t>A </a:t>
            </a:r>
            <a:r>
              <a:rPr b="1" lang="en-US" sz="2800"/>
              <a:t>stack</a:t>
            </a:r>
            <a:r>
              <a:rPr lang="en-US" sz="2800"/>
              <a:t> is used to keep track of function calls.</a:t>
            </a:r>
            <a:endParaRPr/>
          </a:p>
          <a:p>
            <a:pPr indent="-228600" lvl="0" marL="228600" rtl="0" algn="just">
              <a:lnSpc>
                <a:spcPct val="90000"/>
              </a:lnSpc>
              <a:spcBef>
                <a:spcPts val="1000"/>
              </a:spcBef>
              <a:spcAft>
                <a:spcPts val="0"/>
              </a:spcAft>
              <a:buClr>
                <a:schemeClr val="dk1"/>
              </a:buClr>
              <a:buSzPts val="2800"/>
              <a:buChar char="•"/>
            </a:pPr>
            <a:r>
              <a:rPr lang="en-US" sz="2800"/>
              <a:t>Whenever a new function is called, all its parameters and local variables are pushed onto the stack along with the memory address of the calling statement (this gives the computer the return point after execution of the function)</a:t>
            </a:r>
            <a:endParaRPr/>
          </a:p>
        </p:txBody>
      </p:sp>
      <p:sp>
        <p:nvSpPr>
          <p:cNvPr id="678" name="Google Shape;678;p3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A Couple of Things You Should Know</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34"/>
          <p:cNvSpPr txBox="1"/>
          <p:nvPr>
            <p:ph idx="1" type="body"/>
          </p:nvPr>
        </p:nvSpPr>
        <p:spPr>
          <a:xfrm>
            <a:off x="533400" y="1287886"/>
            <a:ext cx="8077200" cy="480811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If the recursion never reaches the base case, the recursive calls will continue until the computer runs out of memory and the program crashes.  Experienced programmers try to examine the remains of a crash.  The message “stack overflow error” or “heap storage exhaustion” indicates a possible runaway recursion.</a:t>
            </a:r>
            <a:endParaRPr/>
          </a:p>
          <a:p>
            <a:pPr indent="-228600" lvl="0" marL="228600" rtl="0" algn="l">
              <a:lnSpc>
                <a:spcPct val="90000"/>
              </a:lnSpc>
              <a:spcBef>
                <a:spcPts val="1000"/>
              </a:spcBef>
              <a:spcAft>
                <a:spcPts val="0"/>
              </a:spcAft>
              <a:buClr>
                <a:schemeClr val="dk1"/>
              </a:buClr>
              <a:buSzPts val="2400"/>
              <a:buChar char="•"/>
            </a:pPr>
            <a:r>
              <a:rPr lang="en-US" sz="2400"/>
              <a:t>When programming recursively, you need to make sure that the algorithm is moving toward the base case.  Each successive call of the algorithm must be solving a simpler version of the problem.</a:t>
            </a:r>
            <a:endParaRPr/>
          </a:p>
          <a:p>
            <a:pPr indent="-228600" lvl="0" marL="228600" rtl="0" algn="l">
              <a:lnSpc>
                <a:spcPct val="90000"/>
              </a:lnSpc>
              <a:spcBef>
                <a:spcPts val="1000"/>
              </a:spcBef>
              <a:spcAft>
                <a:spcPts val="0"/>
              </a:spcAft>
              <a:buClr>
                <a:schemeClr val="dk1"/>
              </a:buClr>
              <a:buSzPts val="2400"/>
              <a:buChar char="•"/>
            </a:pPr>
            <a:r>
              <a:rPr lang="en-US" sz="2400"/>
              <a:t>Any recursive algorithm can be implemented iteratively, but sometimes only with great difficulty.  However, a recursive solution will always run more slowly than an iterative one because of the overhead of opening and closing the recursive calls.</a:t>
            </a:r>
            <a:endParaRPr/>
          </a:p>
        </p:txBody>
      </p:sp>
      <p:sp>
        <p:nvSpPr>
          <p:cNvPr id="684" name="Google Shape;684;p3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Pitfalls of Recursion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3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Fibonacci’s Problem</a:t>
            </a:r>
            <a:endParaRPr/>
          </a:p>
        </p:txBody>
      </p:sp>
      <p:sp>
        <p:nvSpPr>
          <p:cNvPr id="690" name="Google Shape;690;p35"/>
          <p:cNvSpPr txBox="1"/>
          <p:nvPr>
            <p:ph idx="1" type="body"/>
          </p:nvPr>
        </p:nvSpPr>
        <p:spPr>
          <a:xfrm>
            <a:off x="155575" y="939800"/>
            <a:ext cx="8797925" cy="5237163"/>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691" name="Google Shape;691;p35"/>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2" name="Google Shape;692;p35"/>
          <p:cNvSpPr txBox="1"/>
          <p:nvPr/>
        </p:nvSpPr>
        <p:spPr>
          <a:xfrm>
            <a:off x="556703" y="3504314"/>
            <a:ext cx="2520400" cy="113965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2800"/>
              <a:buFont typeface="Calibri"/>
              <a:buNone/>
            </a:pPr>
            <a:r>
              <a:rPr lang="en-US" sz="2800" cap="none">
                <a:solidFill>
                  <a:srgbClr val="000000"/>
                </a:solidFill>
                <a:latin typeface="Calibri"/>
                <a:ea typeface="Calibri"/>
                <a:cs typeface="Calibri"/>
                <a:sym typeface="Calibri"/>
              </a:rPr>
              <a:t>“Fibonacci” </a:t>
            </a:r>
            <a:br>
              <a:rPr lang="en-US" sz="2800" cap="none">
                <a:solidFill>
                  <a:srgbClr val="000000"/>
                </a:solidFill>
                <a:latin typeface="Calibri"/>
                <a:ea typeface="Calibri"/>
                <a:cs typeface="Calibri"/>
                <a:sym typeface="Calibri"/>
              </a:rPr>
            </a:br>
            <a:r>
              <a:rPr lang="en-US" sz="2800" cap="none">
                <a:solidFill>
                  <a:srgbClr val="000000"/>
                </a:solidFill>
                <a:latin typeface="Calibri"/>
                <a:ea typeface="Calibri"/>
                <a:cs typeface="Calibri"/>
                <a:sym typeface="Calibri"/>
              </a:rPr>
              <a:t>(</a:t>
            </a:r>
            <a:r>
              <a:rPr lang="en-US" sz="2000" cap="none">
                <a:solidFill>
                  <a:srgbClr val="000000"/>
                </a:solidFill>
                <a:latin typeface="Calibri"/>
                <a:ea typeface="Calibri"/>
                <a:cs typeface="Calibri"/>
                <a:sym typeface="Calibri"/>
              </a:rPr>
              <a:t>Leonardo de Pisa)</a:t>
            </a:r>
            <a:br>
              <a:rPr lang="en-US" sz="2000" cap="none">
                <a:solidFill>
                  <a:srgbClr val="000000"/>
                </a:solidFill>
                <a:latin typeface="Calibri"/>
                <a:ea typeface="Calibri"/>
                <a:cs typeface="Calibri"/>
                <a:sym typeface="Calibri"/>
              </a:rPr>
            </a:br>
            <a:r>
              <a:rPr lang="en-US" sz="1800" cap="none">
                <a:solidFill>
                  <a:srgbClr val="000000"/>
                </a:solidFill>
                <a:latin typeface="Calibri"/>
                <a:ea typeface="Calibri"/>
                <a:cs typeface="Calibri"/>
                <a:sym typeface="Calibri"/>
              </a:rPr>
              <a:t>1170-1240</a:t>
            </a:r>
            <a:r>
              <a:rPr lang="en-US" sz="1800" cap="none">
                <a:solidFill>
                  <a:srgbClr val="262626"/>
                </a:solidFill>
                <a:latin typeface="Calibri"/>
                <a:ea typeface="Calibri"/>
                <a:cs typeface="Calibri"/>
                <a:sym typeface="Calibri"/>
              </a:rPr>
              <a:t> </a:t>
            </a:r>
            <a:endParaRPr sz="1800" cap="none">
              <a:solidFill>
                <a:srgbClr val="262626"/>
              </a:solidFill>
              <a:latin typeface="Calibri"/>
              <a:ea typeface="Calibri"/>
              <a:cs typeface="Calibri"/>
              <a:sym typeface="Calibri"/>
            </a:endParaRPr>
          </a:p>
        </p:txBody>
      </p:sp>
      <p:pic>
        <p:nvPicPr>
          <p:cNvPr descr="http://www.mathsisfun.com/numbers/images/fibonacci-spiral.gif" id="693" name="Google Shape;693;p35"/>
          <p:cNvPicPr preferRelativeResize="0"/>
          <p:nvPr/>
        </p:nvPicPr>
        <p:blipFill rotWithShape="1">
          <a:blip r:embed="rId3">
            <a:alphaModFix/>
          </a:blip>
          <a:srcRect b="0" l="0" r="0" t="0"/>
          <a:stretch/>
        </p:blipFill>
        <p:spPr>
          <a:xfrm>
            <a:off x="4667250" y="939800"/>
            <a:ext cx="4286250" cy="2667000"/>
          </a:xfrm>
          <a:prstGeom prst="rect">
            <a:avLst/>
          </a:prstGeom>
          <a:noFill/>
          <a:ln>
            <a:noFill/>
          </a:ln>
        </p:spPr>
      </p:pic>
      <p:pic>
        <p:nvPicPr>
          <p:cNvPr descr="https://encrypted-tbn2.gstatic.com/images?q=tbn:ANd9GcRNIhezBsbJu8oKzr44c5yn-qyn6H349ii8_wYLzTg8vvF4n2AoZw" id="694" name="Google Shape;694;p35"/>
          <p:cNvPicPr preferRelativeResize="0"/>
          <p:nvPr/>
        </p:nvPicPr>
        <p:blipFill rotWithShape="1">
          <a:blip r:embed="rId4">
            <a:alphaModFix/>
          </a:blip>
          <a:srcRect b="0" l="0" r="0" t="0"/>
          <a:stretch/>
        </p:blipFill>
        <p:spPr>
          <a:xfrm>
            <a:off x="602465" y="4858836"/>
            <a:ext cx="2428875" cy="1885950"/>
          </a:xfrm>
          <a:prstGeom prst="rect">
            <a:avLst/>
          </a:prstGeom>
          <a:noFill/>
          <a:ln>
            <a:noFill/>
          </a:ln>
        </p:spPr>
      </p:pic>
      <p:pic>
        <p:nvPicPr>
          <p:cNvPr descr="https://encrypted-tbn2.gstatic.com/images?q=tbn:ANd9GcTKzFbZYgsgOJtKl3vV8ChVb08phz1SPiNUDHptq_htVyvWNHHU" id="695" name="Google Shape;695;p35"/>
          <p:cNvPicPr preferRelativeResize="0"/>
          <p:nvPr/>
        </p:nvPicPr>
        <p:blipFill rotWithShape="1">
          <a:blip r:embed="rId5">
            <a:alphaModFix/>
          </a:blip>
          <a:srcRect b="0" l="0" r="0" t="0"/>
          <a:stretch/>
        </p:blipFill>
        <p:spPr>
          <a:xfrm>
            <a:off x="232562" y="939800"/>
            <a:ext cx="2443413" cy="2431197"/>
          </a:xfrm>
          <a:prstGeom prst="rect">
            <a:avLst/>
          </a:prstGeom>
          <a:noFill/>
          <a:ln>
            <a:noFill/>
          </a:ln>
        </p:spPr>
      </p:pic>
      <p:pic>
        <p:nvPicPr>
          <p:cNvPr descr="https://encrypted-tbn1.gstatic.com/images?q=tbn:ANd9GcQ97JngnRAerHL3fTrXbMVB4eP6Ixr8nOlt15w-QH2e25vThBIQPQ" id="696" name="Google Shape;696;p35"/>
          <p:cNvPicPr preferRelativeResize="0"/>
          <p:nvPr/>
        </p:nvPicPr>
        <p:blipFill rotWithShape="1">
          <a:blip r:embed="rId6">
            <a:alphaModFix/>
          </a:blip>
          <a:srcRect b="0" l="0" r="0" t="0"/>
          <a:stretch/>
        </p:blipFill>
        <p:spPr>
          <a:xfrm>
            <a:off x="6496050" y="3930148"/>
            <a:ext cx="2457450" cy="1857376"/>
          </a:xfrm>
          <a:prstGeom prst="rect">
            <a:avLst/>
          </a:prstGeom>
          <a:noFill/>
          <a:ln>
            <a:noFill/>
          </a:ln>
        </p:spPr>
      </p:pic>
      <p:pic>
        <p:nvPicPr>
          <p:cNvPr descr="http://www.world-mysteries.com/vitruvian_man_mixed.jpg" id="697" name="Google Shape;697;p35"/>
          <p:cNvPicPr preferRelativeResize="0"/>
          <p:nvPr/>
        </p:nvPicPr>
        <p:blipFill rotWithShape="1">
          <a:blip r:embed="rId7">
            <a:alphaModFix/>
          </a:blip>
          <a:srcRect b="0" l="0" r="0" t="0"/>
          <a:stretch/>
        </p:blipFill>
        <p:spPr>
          <a:xfrm>
            <a:off x="3179928" y="3642929"/>
            <a:ext cx="3078546" cy="307854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43"/>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Fibonacci Numbers</a:t>
            </a:r>
            <a:endParaRPr/>
          </a:p>
        </p:txBody>
      </p:sp>
      <p:sp>
        <p:nvSpPr>
          <p:cNvPr id="703" name="Google Shape;703;p43"/>
          <p:cNvSpPr txBox="1"/>
          <p:nvPr>
            <p:ph idx="1" type="body"/>
          </p:nvPr>
        </p:nvSpPr>
        <p:spPr>
          <a:xfrm>
            <a:off x="822324" y="1846263"/>
            <a:ext cx="7864500" cy="4022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sz="2800">
                <a:latin typeface="Courier New"/>
                <a:ea typeface="Courier New"/>
                <a:cs typeface="Courier New"/>
                <a:sym typeface="Courier New"/>
              </a:rPr>
              <a:t>0, 1, 1, 2, 3, 5, 8, 13, 21, 34, ... </a:t>
            </a:r>
            <a:endParaRPr/>
          </a:p>
          <a:p>
            <a:pPr indent="-228600" lvl="0" marL="228600" rtl="0" algn="l">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a:t>
            </a:r>
            <a:r>
              <a:rPr lang="en-US" sz="2400"/>
              <a:t>where each number is the sum of the preceding two.</a:t>
            </a:r>
            <a:endParaRPr/>
          </a:p>
          <a:p>
            <a:pPr indent="-228600" lvl="0" marL="228600" rtl="0" algn="l">
              <a:lnSpc>
                <a:spcPct val="90000"/>
              </a:lnSpc>
              <a:spcBef>
                <a:spcPts val="1000"/>
              </a:spcBef>
              <a:spcAft>
                <a:spcPts val="0"/>
              </a:spcAft>
              <a:buClr>
                <a:schemeClr val="dk1"/>
              </a:buClr>
              <a:buSzPts val="2400"/>
              <a:buChar char="•"/>
            </a:pPr>
            <a:r>
              <a:rPr lang="en-US" sz="2400"/>
              <a:t>Recursive definition:</a:t>
            </a:r>
            <a:endParaRPr/>
          </a:p>
          <a:p>
            <a:pPr indent="-228600" lvl="1" marL="685800" rtl="0" algn="l">
              <a:lnSpc>
                <a:spcPct val="90000"/>
              </a:lnSpc>
              <a:spcBef>
                <a:spcPts val="500"/>
              </a:spcBef>
              <a:spcAft>
                <a:spcPts val="0"/>
              </a:spcAft>
              <a:buClr>
                <a:schemeClr val="dk1"/>
              </a:buClr>
              <a:buSzPts val="2000"/>
              <a:buChar char="•"/>
            </a:pPr>
            <a:r>
              <a:rPr b="1" lang="en-US" sz="2000">
                <a:latin typeface="Courier New"/>
                <a:ea typeface="Courier New"/>
                <a:cs typeface="Courier New"/>
                <a:sym typeface="Courier New"/>
              </a:rPr>
              <a:t>F(0) = 0;</a:t>
            </a:r>
            <a:endParaRPr/>
          </a:p>
          <a:p>
            <a:pPr indent="-228600" lvl="1" marL="685800" rtl="0" algn="l">
              <a:lnSpc>
                <a:spcPct val="90000"/>
              </a:lnSpc>
              <a:spcBef>
                <a:spcPts val="500"/>
              </a:spcBef>
              <a:spcAft>
                <a:spcPts val="0"/>
              </a:spcAft>
              <a:buClr>
                <a:schemeClr val="dk1"/>
              </a:buClr>
              <a:buSzPts val="2000"/>
              <a:buChar char="•"/>
            </a:pPr>
            <a:r>
              <a:rPr b="1" lang="en-US" sz="2000">
                <a:latin typeface="Courier New"/>
                <a:ea typeface="Courier New"/>
                <a:cs typeface="Courier New"/>
                <a:sym typeface="Courier New"/>
              </a:rPr>
              <a:t>F(1) = 1;</a:t>
            </a:r>
            <a:endParaRPr/>
          </a:p>
          <a:p>
            <a:pPr indent="-228600" lvl="1" marL="685800" rtl="0" algn="l">
              <a:lnSpc>
                <a:spcPct val="90000"/>
              </a:lnSpc>
              <a:spcBef>
                <a:spcPts val="500"/>
              </a:spcBef>
              <a:spcAft>
                <a:spcPts val="0"/>
              </a:spcAft>
              <a:buClr>
                <a:schemeClr val="dk1"/>
              </a:buClr>
              <a:buSzPts val="2000"/>
              <a:buChar char="•"/>
            </a:pPr>
            <a:r>
              <a:rPr b="1" lang="en-US" sz="2000">
                <a:latin typeface="Courier New"/>
                <a:ea typeface="Courier New"/>
                <a:cs typeface="Courier New"/>
                <a:sym typeface="Courier New"/>
              </a:rPr>
              <a:t>F(number) = F(number-1)+ F(number-2);</a:t>
            </a:r>
            <a:endParaRPr/>
          </a:p>
          <a:p>
            <a:pPr indent="-50800" lvl="0" marL="228600" rtl="0" algn="l">
              <a:lnSpc>
                <a:spcPct val="90000"/>
              </a:lnSpc>
              <a:spcBef>
                <a:spcPts val="1000"/>
              </a:spcBef>
              <a:spcAft>
                <a:spcPts val="0"/>
              </a:spcAft>
              <a:buClr>
                <a:schemeClr val="dk1"/>
              </a:buClr>
              <a:buSzPts val="2800"/>
              <a:buNone/>
            </a:pPr>
            <a:r>
              <a:t/>
            </a:r>
            <a:endParaRPr/>
          </a:p>
        </p:txBody>
      </p:sp>
      <p:sp>
        <p:nvSpPr>
          <p:cNvPr id="704" name="Google Shape;704;p43"/>
          <p:cNvSpPr txBox="1"/>
          <p:nvPr>
            <p:ph idx="12" type="sldNum"/>
          </p:nvPr>
        </p:nvSpPr>
        <p:spPr>
          <a:xfrm>
            <a:off x="6896100" y="6356350"/>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4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Fibonacci Numbers</a:t>
            </a:r>
            <a:endParaRPr/>
          </a:p>
        </p:txBody>
      </p:sp>
      <p:sp>
        <p:nvSpPr>
          <p:cNvPr id="710" name="Google Shape;710;p44"/>
          <p:cNvSpPr txBox="1"/>
          <p:nvPr>
            <p:ph idx="1" type="body"/>
          </p:nvPr>
        </p:nvSpPr>
        <p:spPr>
          <a:xfrm>
            <a:off x="180304" y="1244600"/>
            <a:ext cx="8693240" cy="234860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Courier New"/>
                <a:ea typeface="Courier New"/>
                <a:cs typeface="Courier New"/>
                <a:sym typeface="Courier New"/>
              </a:rPr>
              <a:t>int Fibonacci(int n)</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	if(n == 0)</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		return 0;</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	else if (n == 1)</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		return 1;</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	else</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		return Fibonacci(n-1)+Fibonacci(n-2);</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4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Fibonacci Numbers</a:t>
            </a:r>
            <a:endParaRPr/>
          </a:p>
        </p:txBody>
      </p:sp>
      <p:sp>
        <p:nvSpPr>
          <p:cNvPr id="716" name="Google Shape;716;p45"/>
          <p:cNvSpPr txBox="1"/>
          <p:nvPr>
            <p:ph idx="1" type="body"/>
          </p:nvPr>
        </p:nvSpPr>
        <p:spPr>
          <a:xfrm>
            <a:off x="180304" y="1244600"/>
            <a:ext cx="8693240" cy="234860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Courier New"/>
                <a:ea typeface="Courier New"/>
                <a:cs typeface="Courier New"/>
                <a:sym typeface="Courier New"/>
              </a:rPr>
              <a:t>int Fibonacci(int n)</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	if(n == 0)</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		return 0;</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	else if (n == 1)</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		return 1;</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	else</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		return Fibonacci(n-1)+Fibonacci(n-2);</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717" name="Google Shape;717;p45"/>
          <p:cNvSpPr/>
          <p:nvPr/>
        </p:nvSpPr>
        <p:spPr>
          <a:xfrm>
            <a:off x="3554569" y="1903926"/>
            <a:ext cx="347730" cy="1144074"/>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18" name="Google Shape;718;p45"/>
          <p:cNvSpPr txBox="1"/>
          <p:nvPr/>
        </p:nvSpPr>
        <p:spPr>
          <a:xfrm>
            <a:off x="3902299" y="2291297"/>
            <a:ext cx="14553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Base case</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4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Fibonacci Numbers</a:t>
            </a:r>
            <a:endParaRPr/>
          </a:p>
        </p:txBody>
      </p:sp>
      <p:sp>
        <p:nvSpPr>
          <p:cNvPr id="724" name="Google Shape;724;p46"/>
          <p:cNvSpPr txBox="1"/>
          <p:nvPr>
            <p:ph idx="1" type="body"/>
          </p:nvPr>
        </p:nvSpPr>
        <p:spPr>
          <a:xfrm>
            <a:off x="180304" y="1244600"/>
            <a:ext cx="8693240" cy="234860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Courier New"/>
                <a:ea typeface="Courier New"/>
                <a:cs typeface="Courier New"/>
                <a:sym typeface="Courier New"/>
              </a:rPr>
              <a:t>int Fibonacci(int n)</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	if(n == 0)</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		return 0;</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	else if (n == 1)</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		return 1;</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	else</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		return Fibonacci(n-1)+Fibonacci(n-2);</a:t>
            </a:r>
            <a:endParaRPr/>
          </a:p>
          <a:p>
            <a:pPr indent="0" lvl="0" marL="0" rtl="0" algn="l">
              <a:lnSpc>
                <a:spcPct val="90000"/>
              </a:lnSpc>
              <a:spcBef>
                <a:spcPts val="300"/>
              </a:spcBef>
              <a:spcAft>
                <a:spcPts val="0"/>
              </a:spcAft>
              <a:buClr>
                <a:schemeClr val="dk1"/>
              </a:buClr>
              <a:buSzPts val="1800"/>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725" name="Google Shape;725;p46"/>
          <p:cNvSpPr/>
          <p:nvPr/>
        </p:nvSpPr>
        <p:spPr>
          <a:xfrm>
            <a:off x="7027142" y="3373370"/>
            <a:ext cx="476520" cy="436630"/>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26" name="Google Shape;726;p46"/>
          <p:cNvSpPr txBox="1"/>
          <p:nvPr/>
        </p:nvSpPr>
        <p:spPr>
          <a:xfrm>
            <a:off x="7503661" y="3407019"/>
            <a:ext cx="125933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case</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idx="12" type="sldNum"/>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10" name="Google Shape;110;p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A Look Back at Functions</a:t>
            </a:r>
            <a:endParaRPr/>
          </a:p>
        </p:txBody>
      </p:sp>
      <p:sp>
        <p:nvSpPr>
          <p:cNvPr id="111" name="Google Shape;111;p4"/>
          <p:cNvSpPr txBox="1"/>
          <p:nvPr>
            <p:ph idx="1" type="body"/>
          </p:nvPr>
        </p:nvSpPr>
        <p:spPr>
          <a:xfrm>
            <a:off x="985234" y="1155700"/>
            <a:ext cx="7173532" cy="358497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#include &lt;stdio.h&gt;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#include &lt;math.h&gt;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double distance(double x1, double y1, double x2, double y2)</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double dist;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dist = sqrt((x1-x2)*(x1-x2)+(y1-y2)*(y1-y2));</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return dist;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int main()</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double milage = distance(0, 0, 3, 4);</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printf("Milage: %lf\n",milage);</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return 0;</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p:txBody>
      </p:sp>
      <p:sp>
        <p:nvSpPr>
          <p:cNvPr id="112" name="Google Shape;112;p4"/>
          <p:cNvSpPr/>
          <p:nvPr/>
        </p:nvSpPr>
        <p:spPr>
          <a:xfrm>
            <a:off x="1287887" y="5550794"/>
            <a:ext cx="1017431" cy="399245"/>
          </a:xfrm>
          <a:prstGeom prst="rect">
            <a:avLst/>
          </a:prstGeom>
          <a:solidFill>
            <a:schemeClr val="accent1">
              <a:alpha val="37647"/>
            </a:scheme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Courier New"/>
                <a:ea typeface="Courier New"/>
                <a:cs typeface="Courier New"/>
                <a:sym typeface="Courier New"/>
              </a:rPr>
              <a:t>main</a:t>
            </a:r>
            <a:endParaRPr b="1" i="0" sz="2000" u="none" cap="none" strike="noStrike">
              <a:solidFill>
                <a:schemeClr val="dk1"/>
              </a:solidFill>
              <a:latin typeface="Courier New"/>
              <a:ea typeface="Courier New"/>
              <a:cs typeface="Courier New"/>
              <a:sym typeface="Courier New"/>
            </a:endParaRPr>
          </a:p>
        </p:txBody>
      </p:sp>
      <p:sp>
        <p:nvSpPr>
          <p:cNvPr id="113" name="Google Shape;113;p4"/>
          <p:cNvSpPr/>
          <p:nvPr/>
        </p:nvSpPr>
        <p:spPr>
          <a:xfrm>
            <a:off x="3841123" y="5550793"/>
            <a:ext cx="1461753" cy="399245"/>
          </a:xfrm>
          <a:prstGeom prst="rect">
            <a:avLst/>
          </a:prstGeom>
          <a:solidFill>
            <a:schemeClr val="accent1">
              <a:alpha val="37647"/>
            </a:scheme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Courier New"/>
                <a:ea typeface="Courier New"/>
                <a:cs typeface="Courier New"/>
                <a:sym typeface="Courier New"/>
              </a:rPr>
              <a:t>distance</a:t>
            </a:r>
            <a:endParaRPr b="1" i="0" sz="2000" u="none" cap="none" strike="noStrike">
              <a:solidFill>
                <a:schemeClr val="dk1"/>
              </a:solidFill>
              <a:latin typeface="Courier New"/>
              <a:ea typeface="Courier New"/>
              <a:cs typeface="Courier New"/>
              <a:sym typeface="Courier New"/>
            </a:endParaRPr>
          </a:p>
        </p:txBody>
      </p:sp>
      <p:cxnSp>
        <p:nvCxnSpPr>
          <p:cNvPr id="114" name="Google Shape;114;p4"/>
          <p:cNvCxnSpPr>
            <a:stCxn id="112" idx="3"/>
            <a:endCxn id="113" idx="1"/>
          </p:cNvCxnSpPr>
          <p:nvPr/>
        </p:nvCxnSpPr>
        <p:spPr>
          <a:xfrm>
            <a:off x="2305318" y="5750417"/>
            <a:ext cx="1535700" cy="0"/>
          </a:xfrm>
          <a:prstGeom prst="straightConnector1">
            <a:avLst/>
          </a:prstGeom>
          <a:noFill/>
          <a:ln cap="flat" cmpd="sng" w="9525">
            <a:solidFill>
              <a:schemeClr val="accent1"/>
            </a:solidFill>
            <a:prstDash val="solid"/>
            <a:miter lim="800000"/>
            <a:headEnd len="sm" w="sm" type="none"/>
            <a:tailEnd len="med" w="med" type="triangle"/>
          </a:ln>
        </p:spPr>
      </p:cxnSp>
      <p:sp>
        <p:nvSpPr>
          <p:cNvPr id="115" name="Google Shape;115;p4"/>
          <p:cNvSpPr txBox="1"/>
          <p:nvPr/>
        </p:nvSpPr>
        <p:spPr>
          <a:xfrm>
            <a:off x="2339124" y="5760367"/>
            <a:ext cx="146819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Courier New"/>
                <a:ea typeface="Courier New"/>
                <a:cs typeface="Courier New"/>
                <a:sym typeface="Courier New"/>
              </a:rPr>
              <a:t>(0,0,3,4)</a:t>
            </a:r>
            <a:endParaRPr b="1"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47"/>
          <p:cNvSpPr/>
          <p:nvPr/>
        </p:nvSpPr>
        <p:spPr>
          <a:xfrm>
            <a:off x="4267200" y="1371600"/>
            <a:ext cx="1981200" cy="685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F(5)</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Return F(4)+F(3)</a:t>
            </a:r>
            <a:endParaRPr sz="2000">
              <a:solidFill>
                <a:schemeClr val="dk1"/>
              </a:solidFill>
              <a:latin typeface="Times New Roman"/>
              <a:ea typeface="Times New Roman"/>
              <a:cs typeface="Times New Roman"/>
              <a:sym typeface="Times New Roman"/>
            </a:endParaRPr>
          </a:p>
        </p:txBody>
      </p:sp>
      <p:grpSp>
        <p:nvGrpSpPr>
          <p:cNvPr id="732" name="Google Shape;732;p47"/>
          <p:cNvGrpSpPr/>
          <p:nvPr/>
        </p:nvGrpSpPr>
        <p:grpSpPr>
          <a:xfrm>
            <a:off x="2057400" y="1905000"/>
            <a:ext cx="3200400" cy="1066800"/>
            <a:chOff x="1296" y="1200"/>
            <a:chExt cx="2016" cy="672"/>
          </a:xfrm>
        </p:grpSpPr>
        <p:sp>
          <p:nvSpPr>
            <p:cNvPr id="733" name="Google Shape;733;p47"/>
            <p:cNvSpPr/>
            <p:nvPr/>
          </p:nvSpPr>
          <p:spPr>
            <a:xfrm>
              <a:off x="1296" y="1440"/>
              <a:ext cx="1248"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F(4)</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Return F(3)+F(2)</a:t>
              </a:r>
              <a:endParaRPr sz="2000">
                <a:solidFill>
                  <a:schemeClr val="dk1"/>
                </a:solidFill>
                <a:latin typeface="Times New Roman"/>
                <a:ea typeface="Times New Roman"/>
                <a:cs typeface="Times New Roman"/>
                <a:sym typeface="Times New Roman"/>
              </a:endParaRPr>
            </a:p>
          </p:txBody>
        </p:sp>
        <p:cxnSp>
          <p:nvCxnSpPr>
            <p:cNvPr id="734" name="Google Shape;734;p47"/>
            <p:cNvCxnSpPr/>
            <p:nvPr/>
          </p:nvCxnSpPr>
          <p:spPr>
            <a:xfrm flipH="1">
              <a:off x="1632" y="1200"/>
              <a:ext cx="1680" cy="336"/>
            </a:xfrm>
            <a:prstGeom prst="straightConnector1">
              <a:avLst/>
            </a:prstGeom>
            <a:noFill/>
            <a:ln cap="flat" cmpd="sng" w="9525">
              <a:solidFill>
                <a:schemeClr val="dk1"/>
              </a:solidFill>
              <a:prstDash val="solid"/>
              <a:round/>
              <a:headEnd len="med" w="med" type="none"/>
              <a:tailEnd len="lg" w="lg" type="triangle"/>
            </a:ln>
          </p:spPr>
        </p:cxnSp>
      </p:grpSp>
      <p:grpSp>
        <p:nvGrpSpPr>
          <p:cNvPr id="735" name="Google Shape;735;p47"/>
          <p:cNvGrpSpPr/>
          <p:nvPr/>
        </p:nvGrpSpPr>
        <p:grpSpPr>
          <a:xfrm>
            <a:off x="838200" y="2819400"/>
            <a:ext cx="2286000" cy="1066800"/>
            <a:chOff x="528" y="1776"/>
            <a:chExt cx="1440" cy="672"/>
          </a:xfrm>
        </p:grpSpPr>
        <p:sp>
          <p:nvSpPr>
            <p:cNvPr id="736" name="Google Shape;736;p47"/>
            <p:cNvSpPr/>
            <p:nvPr/>
          </p:nvSpPr>
          <p:spPr>
            <a:xfrm>
              <a:off x="528" y="2016"/>
              <a:ext cx="1248"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F(3)</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Return F(2)+F(1)</a:t>
              </a:r>
              <a:endParaRPr sz="2000">
                <a:solidFill>
                  <a:schemeClr val="dk1"/>
                </a:solidFill>
                <a:latin typeface="Times New Roman"/>
                <a:ea typeface="Times New Roman"/>
                <a:cs typeface="Times New Roman"/>
                <a:sym typeface="Times New Roman"/>
              </a:endParaRPr>
            </a:p>
          </p:txBody>
        </p:sp>
        <p:cxnSp>
          <p:nvCxnSpPr>
            <p:cNvPr id="737" name="Google Shape;737;p47"/>
            <p:cNvCxnSpPr/>
            <p:nvPr/>
          </p:nvCxnSpPr>
          <p:spPr>
            <a:xfrm flipH="1">
              <a:off x="816" y="1776"/>
              <a:ext cx="1152" cy="336"/>
            </a:xfrm>
            <a:prstGeom prst="straightConnector1">
              <a:avLst/>
            </a:prstGeom>
            <a:noFill/>
            <a:ln cap="flat" cmpd="sng" w="9525">
              <a:solidFill>
                <a:schemeClr val="dk1"/>
              </a:solidFill>
              <a:prstDash val="solid"/>
              <a:round/>
              <a:headEnd len="med" w="med" type="none"/>
              <a:tailEnd len="lg" w="lg" type="triangle"/>
            </a:ln>
          </p:spPr>
        </p:cxnSp>
      </p:grpSp>
      <p:grpSp>
        <p:nvGrpSpPr>
          <p:cNvPr id="738" name="Google Shape;738;p47"/>
          <p:cNvGrpSpPr/>
          <p:nvPr/>
        </p:nvGrpSpPr>
        <p:grpSpPr>
          <a:xfrm>
            <a:off x="838200" y="3810000"/>
            <a:ext cx="1981200" cy="990600"/>
            <a:chOff x="528" y="2400"/>
            <a:chExt cx="1248" cy="624"/>
          </a:xfrm>
        </p:grpSpPr>
        <p:sp>
          <p:nvSpPr>
            <p:cNvPr id="739" name="Google Shape;739;p47"/>
            <p:cNvSpPr/>
            <p:nvPr/>
          </p:nvSpPr>
          <p:spPr>
            <a:xfrm>
              <a:off x="528" y="2592"/>
              <a:ext cx="1248"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F(2)</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Return F(1)+F(0)</a:t>
              </a:r>
              <a:endParaRPr sz="2000">
                <a:solidFill>
                  <a:schemeClr val="dk1"/>
                </a:solidFill>
                <a:latin typeface="Times New Roman"/>
                <a:ea typeface="Times New Roman"/>
                <a:cs typeface="Times New Roman"/>
                <a:sym typeface="Times New Roman"/>
              </a:endParaRPr>
            </a:p>
          </p:txBody>
        </p:sp>
        <p:cxnSp>
          <p:nvCxnSpPr>
            <p:cNvPr id="740" name="Google Shape;740;p47"/>
            <p:cNvCxnSpPr/>
            <p:nvPr/>
          </p:nvCxnSpPr>
          <p:spPr>
            <a:xfrm flipH="1">
              <a:off x="816" y="2400"/>
              <a:ext cx="432" cy="240"/>
            </a:xfrm>
            <a:prstGeom prst="straightConnector1">
              <a:avLst/>
            </a:prstGeom>
            <a:noFill/>
            <a:ln cap="flat" cmpd="sng" w="9525">
              <a:solidFill>
                <a:schemeClr val="dk1"/>
              </a:solidFill>
              <a:prstDash val="solid"/>
              <a:round/>
              <a:headEnd len="med" w="med" type="none"/>
              <a:tailEnd len="lg" w="lg" type="triangle"/>
            </a:ln>
          </p:spPr>
        </p:cxnSp>
      </p:grpSp>
      <p:grpSp>
        <p:nvGrpSpPr>
          <p:cNvPr id="741" name="Google Shape;741;p47"/>
          <p:cNvGrpSpPr/>
          <p:nvPr/>
        </p:nvGrpSpPr>
        <p:grpSpPr>
          <a:xfrm>
            <a:off x="685800" y="4724400"/>
            <a:ext cx="1295400" cy="990600"/>
            <a:chOff x="432" y="2976"/>
            <a:chExt cx="816" cy="624"/>
          </a:xfrm>
        </p:grpSpPr>
        <p:sp>
          <p:nvSpPr>
            <p:cNvPr id="742" name="Google Shape;742;p47"/>
            <p:cNvSpPr/>
            <p:nvPr/>
          </p:nvSpPr>
          <p:spPr>
            <a:xfrm>
              <a:off x="432" y="3168"/>
              <a:ext cx="624"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F(1)</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Return 1</a:t>
              </a:r>
              <a:endParaRPr sz="1200"/>
            </a:p>
          </p:txBody>
        </p:sp>
        <p:cxnSp>
          <p:nvCxnSpPr>
            <p:cNvPr id="743" name="Google Shape;743;p47"/>
            <p:cNvCxnSpPr/>
            <p:nvPr/>
          </p:nvCxnSpPr>
          <p:spPr>
            <a:xfrm flipH="1">
              <a:off x="720" y="2976"/>
              <a:ext cx="528" cy="240"/>
            </a:xfrm>
            <a:prstGeom prst="straightConnector1">
              <a:avLst/>
            </a:prstGeom>
            <a:noFill/>
            <a:ln cap="flat" cmpd="sng" w="9525">
              <a:solidFill>
                <a:schemeClr val="dk1"/>
              </a:solidFill>
              <a:prstDash val="solid"/>
              <a:round/>
              <a:headEnd len="med" w="med" type="none"/>
              <a:tailEnd len="lg" w="lg" type="triangle"/>
            </a:ln>
          </p:spPr>
        </p:cxnSp>
      </p:grpSp>
      <p:grpSp>
        <p:nvGrpSpPr>
          <p:cNvPr id="744" name="Google Shape;744;p47"/>
          <p:cNvGrpSpPr/>
          <p:nvPr/>
        </p:nvGrpSpPr>
        <p:grpSpPr>
          <a:xfrm>
            <a:off x="1981200" y="4724400"/>
            <a:ext cx="990600" cy="990600"/>
            <a:chOff x="1248" y="2976"/>
            <a:chExt cx="624" cy="624"/>
          </a:xfrm>
        </p:grpSpPr>
        <p:sp>
          <p:nvSpPr>
            <p:cNvPr id="745" name="Google Shape;745;p47"/>
            <p:cNvSpPr/>
            <p:nvPr/>
          </p:nvSpPr>
          <p:spPr>
            <a:xfrm>
              <a:off x="1248" y="3168"/>
              <a:ext cx="624"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F(0)</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Return 0</a:t>
              </a:r>
              <a:endParaRPr sz="1800">
                <a:solidFill>
                  <a:schemeClr val="dk1"/>
                </a:solidFill>
                <a:latin typeface="Times New Roman"/>
                <a:ea typeface="Times New Roman"/>
                <a:cs typeface="Times New Roman"/>
                <a:sym typeface="Times New Roman"/>
              </a:endParaRPr>
            </a:p>
          </p:txBody>
        </p:sp>
        <p:cxnSp>
          <p:nvCxnSpPr>
            <p:cNvPr id="746" name="Google Shape;746;p47"/>
            <p:cNvCxnSpPr/>
            <p:nvPr/>
          </p:nvCxnSpPr>
          <p:spPr>
            <a:xfrm flipH="1">
              <a:off x="1536" y="2976"/>
              <a:ext cx="144" cy="240"/>
            </a:xfrm>
            <a:prstGeom prst="straightConnector1">
              <a:avLst/>
            </a:prstGeom>
            <a:noFill/>
            <a:ln cap="flat" cmpd="sng" w="9525">
              <a:solidFill>
                <a:schemeClr val="dk1"/>
              </a:solidFill>
              <a:prstDash val="solid"/>
              <a:round/>
              <a:headEnd len="med" w="med" type="none"/>
              <a:tailEnd len="lg" w="lg" type="triangle"/>
            </a:ln>
          </p:spPr>
        </p:cxnSp>
      </p:grpSp>
      <p:grpSp>
        <p:nvGrpSpPr>
          <p:cNvPr id="747" name="Google Shape;747;p47"/>
          <p:cNvGrpSpPr/>
          <p:nvPr/>
        </p:nvGrpSpPr>
        <p:grpSpPr>
          <a:xfrm>
            <a:off x="3124200" y="2895600"/>
            <a:ext cx="1981200" cy="990600"/>
            <a:chOff x="1968" y="1824"/>
            <a:chExt cx="1248" cy="624"/>
          </a:xfrm>
        </p:grpSpPr>
        <p:sp>
          <p:nvSpPr>
            <p:cNvPr id="748" name="Google Shape;748;p47"/>
            <p:cNvSpPr/>
            <p:nvPr/>
          </p:nvSpPr>
          <p:spPr>
            <a:xfrm>
              <a:off x="1968" y="2016"/>
              <a:ext cx="1248"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F(2)</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Return F(1)+F(0)</a:t>
              </a:r>
              <a:endParaRPr sz="2000">
                <a:solidFill>
                  <a:schemeClr val="dk1"/>
                </a:solidFill>
                <a:latin typeface="Times New Roman"/>
                <a:ea typeface="Times New Roman"/>
                <a:cs typeface="Times New Roman"/>
                <a:sym typeface="Times New Roman"/>
              </a:endParaRPr>
            </a:p>
          </p:txBody>
        </p:sp>
        <p:cxnSp>
          <p:nvCxnSpPr>
            <p:cNvPr id="749" name="Google Shape;749;p47"/>
            <p:cNvCxnSpPr/>
            <p:nvPr/>
          </p:nvCxnSpPr>
          <p:spPr>
            <a:xfrm flipH="1">
              <a:off x="2256" y="1824"/>
              <a:ext cx="192" cy="240"/>
            </a:xfrm>
            <a:prstGeom prst="straightConnector1">
              <a:avLst/>
            </a:prstGeom>
            <a:noFill/>
            <a:ln cap="flat" cmpd="sng" w="9525">
              <a:solidFill>
                <a:schemeClr val="dk1"/>
              </a:solidFill>
              <a:prstDash val="solid"/>
              <a:round/>
              <a:headEnd len="med" w="med" type="none"/>
              <a:tailEnd len="lg" w="lg" type="triangle"/>
            </a:ln>
          </p:spPr>
        </p:cxnSp>
      </p:grpSp>
      <p:grpSp>
        <p:nvGrpSpPr>
          <p:cNvPr id="750" name="Google Shape;750;p47"/>
          <p:cNvGrpSpPr/>
          <p:nvPr/>
        </p:nvGrpSpPr>
        <p:grpSpPr>
          <a:xfrm>
            <a:off x="4876800" y="3810000"/>
            <a:ext cx="1371600" cy="990600"/>
            <a:chOff x="3072" y="2400"/>
            <a:chExt cx="864" cy="624"/>
          </a:xfrm>
        </p:grpSpPr>
        <p:sp>
          <p:nvSpPr>
            <p:cNvPr id="751" name="Google Shape;751;p47"/>
            <p:cNvSpPr/>
            <p:nvPr/>
          </p:nvSpPr>
          <p:spPr>
            <a:xfrm>
              <a:off x="3312" y="2592"/>
              <a:ext cx="624"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F(0)</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Return 0</a:t>
              </a:r>
              <a:endParaRPr sz="1800">
                <a:solidFill>
                  <a:schemeClr val="dk1"/>
                </a:solidFill>
                <a:latin typeface="Times New Roman"/>
                <a:ea typeface="Times New Roman"/>
                <a:cs typeface="Times New Roman"/>
                <a:sym typeface="Times New Roman"/>
              </a:endParaRPr>
            </a:p>
          </p:txBody>
        </p:sp>
        <p:cxnSp>
          <p:nvCxnSpPr>
            <p:cNvPr id="752" name="Google Shape;752;p47"/>
            <p:cNvCxnSpPr/>
            <p:nvPr/>
          </p:nvCxnSpPr>
          <p:spPr>
            <a:xfrm>
              <a:off x="3072" y="2400"/>
              <a:ext cx="432" cy="288"/>
            </a:xfrm>
            <a:prstGeom prst="straightConnector1">
              <a:avLst/>
            </a:prstGeom>
            <a:noFill/>
            <a:ln cap="flat" cmpd="sng" w="9525">
              <a:solidFill>
                <a:schemeClr val="dk1"/>
              </a:solidFill>
              <a:prstDash val="solid"/>
              <a:round/>
              <a:headEnd len="med" w="med" type="none"/>
              <a:tailEnd len="lg" w="lg" type="triangle"/>
            </a:ln>
          </p:spPr>
        </p:cxnSp>
      </p:grpSp>
      <p:grpSp>
        <p:nvGrpSpPr>
          <p:cNvPr id="753" name="Google Shape;753;p47"/>
          <p:cNvGrpSpPr/>
          <p:nvPr/>
        </p:nvGrpSpPr>
        <p:grpSpPr>
          <a:xfrm>
            <a:off x="6400800" y="3810000"/>
            <a:ext cx="990600" cy="990600"/>
            <a:chOff x="4032" y="2400"/>
            <a:chExt cx="624" cy="624"/>
          </a:xfrm>
        </p:grpSpPr>
        <p:sp>
          <p:nvSpPr>
            <p:cNvPr id="754" name="Google Shape;754;p47"/>
            <p:cNvSpPr/>
            <p:nvPr/>
          </p:nvSpPr>
          <p:spPr>
            <a:xfrm>
              <a:off x="4032" y="2592"/>
              <a:ext cx="624"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F(1)</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Return 1</a:t>
              </a:r>
              <a:endParaRPr sz="1200"/>
            </a:p>
          </p:txBody>
        </p:sp>
        <p:cxnSp>
          <p:nvCxnSpPr>
            <p:cNvPr id="755" name="Google Shape;755;p47"/>
            <p:cNvCxnSpPr/>
            <p:nvPr/>
          </p:nvCxnSpPr>
          <p:spPr>
            <a:xfrm>
              <a:off x="4176" y="2400"/>
              <a:ext cx="96" cy="240"/>
            </a:xfrm>
            <a:prstGeom prst="straightConnector1">
              <a:avLst/>
            </a:prstGeom>
            <a:noFill/>
            <a:ln cap="flat" cmpd="sng" w="9525">
              <a:solidFill>
                <a:schemeClr val="dk1"/>
              </a:solidFill>
              <a:prstDash val="solid"/>
              <a:round/>
              <a:headEnd len="med" w="med" type="none"/>
              <a:tailEnd len="lg" w="lg" type="triangle"/>
            </a:ln>
          </p:spPr>
        </p:cxnSp>
      </p:grpSp>
      <p:grpSp>
        <p:nvGrpSpPr>
          <p:cNvPr id="756" name="Google Shape;756;p47"/>
          <p:cNvGrpSpPr/>
          <p:nvPr/>
        </p:nvGrpSpPr>
        <p:grpSpPr>
          <a:xfrm>
            <a:off x="7239000" y="3810000"/>
            <a:ext cx="1295400" cy="990600"/>
            <a:chOff x="4560" y="2400"/>
            <a:chExt cx="816" cy="624"/>
          </a:xfrm>
        </p:grpSpPr>
        <p:sp>
          <p:nvSpPr>
            <p:cNvPr id="757" name="Google Shape;757;p47"/>
            <p:cNvSpPr/>
            <p:nvPr/>
          </p:nvSpPr>
          <p:spPr>
            <a:xfrm>
              <a:off x="4752" y="2592"/>
              <a:ext cx="624"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F(0)</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Return 0</a:t>
              </a:r>
              <a:endParaRPr sz="1800">
                <a:solidFill>
                  <a:schemeClr val="dk1"/>
                </a:solidFill>
                <a:latin typeface="Times New Roman"/>
                <a:ea typeface="Times New Roman"/>
                <a:cs typeface="Times New Roman"/>
                <a:sym typeface="Times New Roman"/>
              </a:endParaRPr>
            </a:p>
          </p:txBody>
        </p:sp>
        <p:cxnSp>
          <p:nvCxnSpPr>
            <p:cNvPr id="758" name="Google Shape;758;p47"/>
            <p:cNvCxnSpPr/>
            <p:nvPr/>
          </p:nvCxnSpPr>
          <p:spPr>
            <a:xfrm>
              <a:off x="4560" y="2400"/>
              <a:ext cx="336" cy="288"/>
            </a:xfrm>
            <a:prstGeom prst="straightConnector1">
              <a:avLst/>
            </a:prstGeom>
            <a:noFill/>
            <a:ln cap="flat" cmpd="sng" w="9525">
              <a:solidFill>
                <a:schemeClr val="dk1"/>
              </a:solidFill>
              <a:prstDash val="solid"/>
              <a:round/>
              <a:headEnd len="med" w="med" type="none"/>
              <a:tailEnd len="lg" w="lg" type="triangle"/>
            </a:ln>
          </p:spPr>
        </p:cxnSp>
      </p:grpSp>
      <p:grpSp>
        <p:nvGrpSpPr>
          <p:cNvPr id="759" name="Google Shape;759;p47"/>
          <p:cNvGrpSpPr/>
          <p:nvPr/>
        </p:nvGrpSpPr>
        <p:grpSpPr>
          <a:xfrm>
            <a:off x="5410200" y="2895600"/>
            <a:ext cx="2286000" cy="990600"/>
            <a:chOff x="3408" y="1824"/>
            <a:chExt cx="1440" cy="624"/>
          </a:xfrm>
        </p:grpSpPr>
        <p:sp>
          <p:nvSpPr>
            <p:cNvPr id="760" name="Google Shape;760;p47"/>
            <p:cNvSpPr/>
            <p:nvPr/>
          </p:nvSpPr>
          <p:spPr>
            <a:xfrm>
              <a:off x="3408" y="2016"/>
              <a:ext cx="1248"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F(2)</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Return F(1)+F(0)</a:t>
              </a:r>
              <a:endParaRPr sz="2000">
                <a:solidFill>
                  <a:schemeClr val="dk1"/>
                </a:solidFill>
                <a:latin typeface="Times New Roman"/>
                <a:ea typeface="Times New Roman"/>
                <a:cs typeface="Times New Roman"/>
                <a:sym typeface="Times New Roman"/>
              </a:endParaRPr>
            </a:p>
          </p:txBody>
        </p:sp>
        <p:cxnSp>
          <p:nvCxnSpPr>
            <p:cNvPr id="761" name="Google Shape;761;p47"/>
            <p:cNvCxnSpPr/>
            <p:nvPr/>
          </p:nvCxnSpPr>
          <p:spPr>
            <a:xfrm flipH="1">
              <a:off x="3696" y="1824"/>
              <a:ext cx="1152" cy="240"/>
            </a:xfrm>
            <a:prstGeom prst="straightConnector1">
              <a:avLst/>
            </a:prstGeom>
            <a:noFill/>
            <a:ln cap="flat" cmpd="sng" w="9525">
              <a:solidFill>
                <a:schemeClr val="dk1"/>
              </a:solidFill>
              <a:prstDash val="solid"/>
              <a:round/>
              <a:headEnd len="med" w="med" type="none"/>
              <a:tailEnd len="lg" w="lg" type="triangle"/>
            </a:ln>
          </p:spPr>
        </p:cxnSp>
      </p:grpSp>
      <p:grpSp>
        <p:nvGrpSpPr>
          <p:cNvPr id="762" name="Google Shape;762;p47"/>
          <p:cNvGrpSpPr/>
          <p:nvPr/>
        </p:nvGrpSpPr>
        <p:grpSpPr>
          <a:xfrm>
            <a:off x="7696200" y="2895600"/>
            <a:ext cx="990600" cy="990600"/>
            <a:chOff x="4848" y="1824"/>
            <a:chExt cx="624" cy="624"/>
          </a:xfrm>
        </p:grpSpPr>
        <p:sp>
          <p:nvSpPr>
            <p:cNvPr id="763" name="Google Shape;763;p47"/>
            <p:cNvSpPr/>
            <p:nvPr/>
          </p:nvSpPr>
          <p:spPr>
            <a:xfrm>
              <a:off x="4848" y="2016"/>
              <a:ext cx="624"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F(1)</a:t>
              </a:r>
              <a:endParaRPr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Return 1</a:t>
              </a:r>
              <a:endParaRPr sz="1100"/>
            </a:p>
          </p:txBody>
        </p:sp>
        <p:cxnSp>
          <p:nvCxnSpPr>
            <p:cNvPr id="764" name="Google Shape;764;p47"/>
            <p:cNvCxnSpPr/>
            <p:nvPr/>
          </p:nvCxnSpPr>
          <p:spPr>
            <a:xfrm flipH="1">
              <a:off x="5088" y="1824"/>
              <a:ext cx="144" cy="240"/>
            </a:xfrm>
            <a:prstGeom prst="straightConnector1">
              <a:avLst/>
            </a:prstGeom>
            <a:noFill/>
            <a:ln cap="flat" cmpd="sng" w="9525">
              <a:solidFill>
                <a:schemeClr val="dk1"/>
              </a:solidFill>
              <a:prstDash val="solid"/>
              <a:round/>
              <a:headEnd len="med" w="med" type="none"/>
              <a:tailEnd len="lg" w="lg" type="triangle"/>
            </a:ln>
          </p:spPr>
        </p:cxnSp>
      </p:grpSp>
      <p:grpSp>
        <p:nvGrpSpPr>
          <p:cNvPr id="765" name="Google Shape;765;p47"/>
          <p:cNvGrpSpPr/>
          <p:nvPr/>
        </p:nvGrpSpPr>
        <p:grpSpPr>
          <a:xfrm>
            <a:off x="6019800" y="1981200"/>
            <a:ext cx="2438400" cy="990600"/>
            <a:chOff x="3792" y="1248"/>
            <a:chExt cx="1536" cy="624"/>
          </a:xfrm>
        </p:grpSpPr>
        <p:sp>
          <p:nvSpPr>
            <p:cNvPr id="766" name="Google Shape;766;p47"/>
            <p:cNvSpPr/>
            <p:nvPr/>
          </p:nvSpPr>
          <p:spPr>
            <a:xfrm>
              <a:off x="4080" y="1440"/>
              <a:ext cx="1248"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F(3)</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Return F(2)+F(1)</a:t>
              </a:r>
              <a:endParaRPr sz="2000">
                <a:solidFill>
                  <a:schemeClr val="dk1"/>
                </a:solidFill>
                <a:latin typeface="Times New Roman"/>
                <a:ea typeface="Times New Roman"/>
                <a:cs typeface="Times New Roman"/>
                <a:sym typeface="Times New Roman"/>
              </a:endParaRPr>
            </a:p>
          </p:txBody>
        </p:sp>
        <p:cxnSp>
          <p:nvCxnSpPr>
            <p:cNvPr id="767" name="Google Shape;767;p47"/>
            <p:cNvCxnSpPr/>
            <p:nvPr/>
          </p:nvCxnSpPr>
          <p:spPr>
            <a:xfrm>
              <a:off x="3792" y="1248"/>
              <a:ext cx="384" cy="240"/>
            </a:xfrm>
            <a:prstGeom prst="straightConnector1">
              <a:avLst/>
            </a:prstGeom>
            <a:noFill/>
            <a:ln cap="flat" cmpd="sng" w="9525">
              <a:solidFill>
                <a:schemeClr val="dk1"/>
              </a:solidFill>
              <a:prstDash val="solid"/>
              <a:round/>
              <a:headEnd len="med" w="med" type="none"/>
              <a:tailEnd len="lg" w="lg" type="triangle"/>
            </a:ln>
          </p:spPr>
        </p:cxnSp>
      </p:grpSp>
      <p:grpSp>
        <p:nvGrpSpPr>
          <p:cNvPr id="768" name="Google Shape;768;p47"/>
          <p:cNvGrpSpPr/>
          <p:nvPr/>
        </p:nvGrpSpPr>
        <p:grpSpPr>
          <a:xfrm>
            <a:off x="4114800" y="3810000"/>
            <a:ext cx="990600" cy="990600"/>
            <a:chOff x="2592" y="2400"/>
            <a:chExt cx="624" cy="624"/>
          </a:xfrm>
        </p:grpSpPr>
        <p:sp>
          <p:nvSpPr>
            <p:cNvPr id="769" name="Google Shape;769;p47"/>
            <p:cNvSpPr/>
            <p:nvPr/>
          </p:nvSpPr>
          <p:spPr>
            <a:xfrm>
              <a:off x="2592" y="2592"/>
              <a:ext cx="624"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F(1)</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Return 1</a:t>
              </a:r>
              <a:endParaRPr sz="1200"/>
            </a:p>
          </p:txBody>
        </p:sp>
        <p:cxnSp>
          <p:nvCxnSpPr>
            <p:cNvPr id="770" name="Google Shape;770;p47"/>
            <p:cNvCxnSpPr/>
            <p:nvPr/>
          </p:nvCxnSpPr>
          <p:spPr>
            <a:xfrm>
              <a:off x="2688" y="2400"/>
              <a:ext cx="144" cy="240"/>
            </a:xfrm>
            <a:prstGeom prst="straightConnector1">
              <a:avLst/>
            </a:prstGeom>
            <a:noFill/>
            <a:ln cap="flat" cmpd="sng" w="9525">
              <a:solidFill>
                <a:schemeClr val="dk1"/>
              </a:solidFill>
              <a:prstDash val="solid"/>
              <a:round/>
              <a:headEnd len="med" w="med" type="none"/>
              <a:tailEnd len="lg" w="lg" type="triangle"/>
            </a:ln>
          </p:spPr>
        </p:cxnSp>
      </p:grpSp>
      <p:grpSp>
        <p:nvGrpSpPr>
          <p:cNvPr id="771" name="Google Shape;771;p47"/>
          <p:cNvGrpSpPr/>
          <p:nvPr/>
        </p:nvGrpSpPr>
        <p:grpSpPr>
          <a:xfrm>
            <a:off x="2590800" y="3733800"/>
            <a:ext cx="1371600" cy="1066800"/>
            <a:chOff x="1632" y="2352"/>
            <a:chExt cx="864" cy="672"/>
          </a:xfrm>
        </p:grpSpPr>
        <p:sp>
          <p:nvSpPr>
            <p:cNvPr id="772" name="Google Shape;772;p47"/>
            <p:cNvSpPr/>
            <p:nvPr/>
          </p:nvSpPr>
          <p:spPr>
            <a:xfrm>
              <a:off x="1872" y="2592"/>
              <a:ext cx="624"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F(1)</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Return 1</a:t>
              </a:r>
              <a:endParaRPr sz="1200"/>
            </a:p>
          </p:txBody>
        </p:sp>
        <p:cxnSp>
          <p:nvCxnSpPr>
            <p:cNvPr id="773" name="Google Shape;773;p47"/>
            <p:cNvCxnSpPr/>
            <p:nvPr/>
          </p:nvCxnSpPr>
          <p:spPr>
            <a:xfrm>
              <a:off x="1632" y="2352"/>
              <a:ext cx="384" cy="288"/>
            </a:xfrm>
            <a:prstGeom prst="straightConnector1">
              <a:avLst/>
            </a:prstGeom>
            <a:noFill/>
            <a:ln cap="flat" cmpd="sng" w="9525">
              <a:solidFill>
                <a:schemeClr val="dk1"/>
              </a:solidFill>
              <a:prstDash val="solid"/>
              <a:round/>
              <a:headEnd len="med" w="med" type="none"/>
              <a:tailEnd len="lg" w="lg" type="triangle"/>
            </a:ln>
          </p:spPr>
        </p:cxnSp>
      </p:grpSp>
      <p:sp>
        <p:nvSpPr>
          <p:cNvPr id="774" name="Google Shape;774;p4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Tracing Fibonacci(5)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2"/>
                                        </p:tgtEl>
                                        <p:attrNameLst>
                                          <p:attrName>style.visibility</p:attrName>
                                        </p:attrNameLst>
                                      </p:cBhvr>
                                      <p:to>
                                        <p:strVal val="visible"/>
                                      </p:to>
                                    </p:set>
                                    <p:animEffect filter="fade" transition="in">
                                      <p:cBhvr>
                                        <p:cTn dur="500"/>
                                        <p:tgtEl>
                                          <p:spTgt spid="7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gtEl>
                                        <p:attrNameLst>
                                          <p:attrName>style.visibility</p:attrName>
                                        </p:attrNameLst>
                                      </p:cBhvr>
                                      <p:to>
                                        <p:strVal val="visible"/>
                                      </p:to>
                                    </p:set>
                                    <p:animEffect filter="fade" transition="in">
                                      <p:cBhvr>
                                        <p:cTn dur="500"/>
                                        <p:tgtEl>
                                          <p:spTgt spid="7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gtEl>
                                        <p:attrNameLst>
                                          <p:attrName>style.visibility</p:attrName>
                                        </p:attrNameLst>
                                      </p:cBhvr>
                                      <p:to>
                                        <p:strVal val="visible"/>
                                      </p:to>
                                    </p:set>
                                    <p:animEffect filter="fade" transition="in">
                                      <p:cBhvr>
                                        <p:cTn dur="500"/>
                                        <p:tgtEl>
                                          <p:spTgt spid="7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500"/>
                                        <p:tgtEl>
                                          <p:spTgt spid="7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500"/>
                                        <p:tgtEl>
                                          <p:spTgt spid="7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500"/>
                                        <p:tgtEl>
                                          <p:spTgt spid="7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7"/>
                                        </p:tgtEl>
                                        <p:attrNameLst>
                                          <p:attrName>style.visibility</p:attrName>
                                        </p:attrNameLst>
                                      </p:cBhvr>
                                      <p:to>
                                        <p:strVal val="visible"/>
                                      </p:to>
                                    </p:set>
                                    <p:animEffect filter="fade" transition="in">
                                      <p:cBhvr>
                                        <p:cTn dur="500"/>
                                        <p:tgtEl>
                                          <p:spTgt spid="7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500"/>
                                        <p:tgtEl>
                                          <p:spTgt spid="7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0"/>
                                        </p:tgtEl>
                                        <p:attrNameLst>
                                          <p:attrName>style.visibility</p:attrName>
                                        </p:attrNameLst>
                                      </p:cBhvr>
                                      <p:to>
                                        <p:strVal val="visible"/>
                                      </p:to>
                                    </p:set>
                                    <p:animEffect filter="fade" transition="in">
                                      <p:cBhvr>
                                        <p:cTn dur="500"/>
                                        <p:tgtEl>
                                          <p:spTgt spid="7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5"/>
                                        </p:tgtEl>
                                        <p:attrNameLst>
                                          <p:attrName>style.visibility</p:attrName>
                                        </p:attrNameLst>
                                      </p:cBhvr>
                                      <p:to>
                                        <p:strVal val="visible"/>
                                      </p:to>
                                    </p:set>
                                    <p:animEffect filter="fade" transition="in">
                                      <p:cBhvr>
                                        <p:cTn dur="500"/>
                                        <p:tgtEl>
                                          <p:spTgt spid="7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9"/>
                                        </p:tgtEl>
                                        <p:attrNameLst>
                                          <p:attrName>style.visibility</p:attrName>
                                        </p:attrNameLst>
                                      </p:cBhvr>
                                      <p:to>
                                        <p:strVal val="visible"/>
                                      </p:to>
                                    </p:set>
                                    <p:animEffect filter="fade" transition="in">
                                      <p:cBhvr>
                                        <p:cTn dur="500"/>
                                        <p:tgtEl>
                                          <p:spTgt spid="7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3"/>
                                        </p:tgtEl>
                                        <p:attrNameLst>
                                          <p:attrName>style.visibility</p:attrName>
                                        </p:attrNameLst>
                                      </p:cBhvr>
                                      <p:to>
                                        <p:strVal val="visible"/>
                                      </p:to>
                                    </p:set>
                                    <p:animEffect filter="fade" transition="in">
                                      <p:cBhvr>
                                        <p:cTn dur="500"/>
                                        <p:tgtEl>
                                          <p:spTgt spid="7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500"/>
                                        <p:tgtEl>
                                          <p:spTgt spid="7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500"/>
                                        <p:tgtEl>
                                          <p:spTgt spid="7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g22879b1a71e_0_64"/>
          <p:cNvSpPr txBox="1"/>
          <p:nvPr>
            <p:ph type="title"/>
          </p:nvPr>
        </p:nvSpPr>
        <p:spPr>
          <a:xfrm>
            <a:off x="155575" y="161927"/>
            <a:ext cx="8797800" cy="676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SzPts val="990"/>
              <a:buNone/>
            </a:pPr>
            <a:r>
              <a:rPr b="1" lang="en-US" sz="2360"/>
              <a:t>Write a recursive function to print the following series: </a:t>
            </a:r>
            <a:endParaRPr b="1" sz="2360"/>
          </a:p>
          <a:p>
            <a:pPr indent="0" lvl="0" marL="0" rtl="0" algn="l">
              <a:spcBef>
                <a:spcPts val="0"/>
              </a:spcBef>
              <a:spcAft>
                <a:spcPts val="0"/>
              </a:spcAft>
              <a:buSzPts val="990"/>
              <a:buNone/>
            </a:pPr>
            <a:r>
              <a:rPr b="1" lang="en-US" sz="2360"/>
              <a:t>2 1 4 3 6 5 8 7 10 9</a:t>
            </a:r>
            <a:endParaRPr b="1" sz="236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g22879b1a71e_0_74"/>
          <p:cNvSpPr txBox="1"/>
          <p:nvPr>
            <p:ph type="title"/>
          </p:nvPr>
        </p:nvSpPr>
        <p:spPr>
          <a:xfrm>
            <a:off x="155575" y="161927"/>
            <a:ext cx="8797800" cy="676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SzPts val="990"/>
              <a:buNone/>
            </a:pPr>
            <a:r>
              <a:rPr b="1" lang="en-US" sz="2360"/>
              <a:t>Write a recursive function to print the following series: </a:t>
            </a:r>
            <a:endParaRPr b="1" sz="2360"/>
          </a:p>
          <a:p>
            <a:pPr indent="0" lvl="0" marL="0" rtl="0" algn="l">
              <a:spcBef>
                <a:spcPts val="0"/>
              </a:spcBef>
              <a:spcAft>
                <a:spcPts val="0"/>
              </a:spcAft>
              <a:buSzPts val="990"/>
              <a:buNone/>
            </a:pPr>
            <a:r>
              <a:rPr b="1" lang="en-US" sz="2360"/>
              <a:t>2 1 4 3 6 5 8 7 10 9</a:t>
            </a:r>
            <a:endParaRPr b="1" sz="2360"/>
          </a:p>
        </p:txBody>
      </p:sp>
      <p:sp>
        <p:nvSpPr>
          <p:cNvPr id="787" name="Google Shape;787;g22879b1a71e_0_74"/>
          <p:cNvSpPr txBox="1"/>
          <p:nvPr>
            <p:ph idx="1" type="body"/>
          </p:nvPr>
        </p:nvSpPr>
        <p:spPr>
          <a:xfrm>
            <a:off x="155575" y="1537375"/>
            <a:ext cx="4312200" cy="5237100"/>
          </a:xfrm>
          <a:prstGeom prst="rect">
            <a:avLst/>
          </a:prstGeom>
          <a:ln cap="flat" cmpd="sng" w="9525">
            <a:solidFill>
              <a:srgbClr val="000000"/>
            </a:solidFill>
            <a:prstDash val="solid"/>
            <a:round/>
            <a:headEnd len="sm" w="sm" type="none"/>
            <a:tailEnd len="sm" w="sm" type="none"/>
          </a:ln>
        </p:spPr>
        <p:txBody>
          <a:bodyPr anchorCtr="0" anchor="t" bIns="45700" lIns="91425" spcFirstLastPara="1" rIns="91425" wrap="square" tIns="45700">
            <a:normAutofit fontScale="62500" lnSpcReduction="20000"/>
          </a:bodyPr>
          <a:lstStyle/>
          <a:p>
            <a:pPr indent="0" lvl="0" marL="0" rtl="0" algn="l">
              <a:spcBef>
                <a:spcPts val="1000"/>
              </a:spcBef>
              <a:spcAft>
                <a:spcPts val="0"/>
              </a:spcAft>
              <a:buNone/>
            </a:pPr>
            <a:r>
              <a:rPr b="1" lang="en-US" sz="2960">
                <a:latin typeface="Courier New"/>
                <a:ea typeface="Courier New"/>
                <a:cs typeface="Courier New"/>
                <a:sym typeface="Courier New"/>
              </a:rPr>
              <a:t>#include &lt;iostream&gt;</a:t>
            </a:r>
            <a:endParaRPr b="1" sz="2960">
              <a:latin typeface="Courier New"/>
              <a:ea typeface="Courier New"/>
              <a:cs typeface="Courier New"/>
              <a:sym typeface="Courier New"/>
            </a:endParaRPr>
          </a:p>
          <a:p>
            <a:pPr indent="0" lvl="0" marL="0" rtl="0" algn="l">
              <a:spcBef>
                <a:spcPts val="1000"/>
              </a:spcBef>
              <a:spcAft>
                <a:spcPts val="0"/>
              </a:spcAft>
              <a:buNone/>
            </a:pPr>
            <a:r>
              <a:rPr b="1" lang="en-US" sz="2960">
                <a:latin typeface="Courier New"/>
                <a:ea typeface="Courier New"/>
                <a:cs typeface="Courier New"/>
                <a:sym typeface="Courier New"/>
              </a:rPr>
              <a:t>using namespace std;</a:t>
            </a:r>
            <a:endParaRPr b="1" sz="2960">
              <a:latin typeface="Courier New"/>
              <a:ea typeface="Courier New"/>
              <a:cs typeface="Courier New"/>
              <a:sym typeface="Courier New"/>
            </a:endParaRPr>
          </a:p>
          <a:p>
            <a:pPr indent="0" lvl="0" marL="0" rtl="0" algn="l">
              <a:spcBef>
                <a:spcPts val="1000"/>
              </a:spcBef>
              <a:spcAft>
                <a:spcPts val="0"/>
              </a:spcAft>
              <a:buNone/>
            </a:pPr>
            <a:r>
              <a:t/>
            </a:r>
            <a:endParaRPr b="1" sz="2960">
              <a:latin typeface="Courier New"/>
              <a:ea typeface="Courier New"/>
              <a:cs typeface="Courier New"/>
              <a:sym typeface="Courier New"/>
            </a:endParaRPr>
          </a:p>
          <a:p>
            <a:pPr indent="0" lvl="0" marL="0" rtl="0" algn="l">
              <a:spcBef>
                <a:spcPts val="1000"/>
              </a:spcBef>
              <a:spcAft>
                <a:spcPts val="0"/>
              </a:spcAft>
              <a:buNone/>
            </a:pPr>
            <a:r>
              <a:rPr b="1" lang="en-US" sz="2960">
                <a:latin typeface="Courier New"/>
                <a:ea typeface="Courier New"/>
                <a:cs typeface="Courier New"/>
                <a:sym typeface="Courier New"/>
              </a:rPr>
              <a:t>void odd();</a:t>
            </a:r>
            <a:endParaRPr b="1" sz="2960">
              <a:latin typeface="Courier New"/>
              <a:ea typeface="Courier New"/>
              <a:cs typeface="Courier New"/>
              <a:sym typeface="Courier New"/>
            </a:endParaRPr>
          </a:p>
          <a:p>
            <a:pPr indent="0" lvl="0" marL="0" rtl="0" algn="l">
              <a:spcBef>
                <a:spcPts val="1000"/>
              </a:spcBef>
              <a:spcAft>
                <a:spcPts val="0"/>
              </a:spcAft>
              <a:buNone/>
            </a:pPr>
            <a:r>
              <a:rPr b="1" lang="en-US" sz="2960">
                <a:latin typeface="Courier New"/>
                <a:ea typeface="Courier New"/>
                <a:cs typeface="Courier New"/>
                <a:sym typeface="Courier New"/>
              </a:rPr>
              <a:t>void even();</a:t>
            </a:r>
            <a:endParaRPr b="1" sz="2960">
              <a:latin typeface="Courier New"/>
              <a:ea typeface="Courier New"/>
              <a:cs typeface="Courier New"/>
              <a:sym typeface="Courier New"/>
            </a:endParaRPr>
          </a:p>
          <a:p>
            <a:pPr indent="0" lvl="0" marL="0" rtl="0" algn="l">
              <a:spcBef>
                <a:spcPts val="1000"/>
              </a:spcBef>
              <a:spcAft>
                <a:spcPts val="0"/>
              </a:spcAft>
              <a:buNone/>
            </a:pPr>
            <a:r>
              <a:t/>
            </a:r>
            <a:endParaRPr b="1" sz="2960">
              <a:latin typeface="Courier New"/>
              <a:ea typeface="Courier New"/>
              <a:cs typeface="Courier New"/>
              <a:sym typeface="Courier New"/>
            </a:endParaRPr>
          </a:p>
          <a:p>
            <a:pPr indent="0" lvl="0" marL="0" rtl="0" algn="l">
              <a:spcBef>
                <a:spcPts val="1000"/>
              </a:spcBef>
              <a:spcAft>
                <a:spcPts val="0"/>
              </a:spcAft>
              <a:buNone/>
            </a:pPr>
            <a:r>
              <a:rPr b="1" lang="en-US" sz="2960">
                <a:latin typeface="Courier New"/>
                <a:ea typeface="Courier New"/>
                <a:cs typeface="Courier New"/>
                <a:sym typeface="Courier New"/>
              </a:rPr>
              <a:t>int x = 1;</a:t>
            </a:r>
            <a:endParaRPr b="1" sz="2960">
              <a:latin typeface="Courier New"/>
              <a:ea typeface="Courier New"/>
              <a:cs typeface="Courier New"/>
              <a:sym typeface="Courier New"/>
            </a:endParaRPr>
          </a:p>
          <a:p>
            <a:pPr indent="0" lvl="0" marL="0" rtl="0" algn="l">
              <a:spcBef>
                <a:spcPts val="1000"/>
              </a:spcBef>
              <a:spcAft>
                <a:spcPts val="0"/>
              </a:spcAft>
              <a:buNone/>
            </a:pPr>
            <a:r>
              <a:t/>
            </a:r>
            <a:endParaRPr b="1" sz="2960">
              <a:latin typeface="Courier New"/>
              <a:ea typeface="Courier New"/>
              <a:cs typeface="Courier New"/>
              <a:sym typeface="Courier New"/>
            </a:endParaRPr>
          </a:p>
          <a:p>
            <a:pPr indent="0" lvl="0" marL="0" rtl="0" algn="l">
              <a:spcBef>
                <a:spcPts val="1000"/>
              </a:spcBef>
              <a:spcAft>
                <a:spcPts val="0"/>
              </a:spcAft>
              <a:buNone/>
            </a:pPr>
            <a:r>
              <a:rPr b="1" lang="en-US" sz="2960">
                <a:latin typeface="Courier New"/>
                <a:ea typeface="Courier New"/>
                <a:cs typeface="Courier New"/>
                <a:sym typeface="Courier New"/>
              </a:rPr>
              <a:t>void odd(){</a:t>
            </a:r>
            <a:endParaRPr b="1" sz="2960">
              <a:latin typeface="Courier New"/>
              <a:ea typeface="Courier New"/>
              <a:cs typeface="Courier New"/>
              <a:sym typeface="Courier New"/>
            </a:endParaRPr>
          </a:p>
          <a:p>
            <a:pPr indent="0" lvl="0" marL="0" rtl="0" algn="l">
              <a:spcBef>
                <a:spcPts val="1000"/>
              </a:spcBef>
              <a:spcAft>
                <a:spcPts val="0"/>
              </a:spcAft>
              <a:buNone/>
            </a:pPr>
            <a:r>
              <a:rPr b="1" lang="en-US" sz="2960">
                <a:latin typeface="Courier New"/>
                <a:ea typeface="Courier New"/>
                <a:cs typeface="Courier New"/>
                <a:sym typeface="Courier New"/>
              </a:rPr>
              <a:t>    if(x &lt;= 10) {</a:t>
            </a:r>
            <a:endParaRPr b="1" sz="2960">
              <a:latin typeface="Courier New"/>
              <a:ea typeface="Courier New"/>
              <a:cs typeface="Courier New"/>
              <a:sym typeface="Courier New"/>
            </a:endParaRPr>
          </a:p>
          <a:p>
            <a:pPr indent="0" lvl="0" marL="0" rtl="0" algn="l">
              <a:spcBef>
                <a:spcPts val="1000"/>
              </a:spcBef>
              <a:spcAft>
                <a:spcPts val="0"/>
              </a:spcAft>
              <a:buNone/>
            </a:pPr>
            <a:r>
              <a:rPr b="1" lang="en-US" sz="2960">
                <a:latin typeface="Courier New"/>
                <a:ea typeface="Courier New"/>
                <a:cs typeface="Courier New"/>
                <a:sym typeface="Courier New"/>
              </a:rPr>
              <a:t>        cout &lt;&lt; x+1 &lt;&lt; ", ";</a:t>
            </a:r>
            <a:endParaRPr b="1" sz="2960">
              <a:latin typeface="Courier New"/>
              <a:ea typeface="Courier New"/>
              <a:cs typeface="Courier New"/>
              <a:sym typeface="Courier New"/>
            </a:endParaRPr>
          </a:p>
          <a:p>
            <a:pPr indent="0" lvl="0" marL="0" rtl="0" algn="l">
              <a:spcBef>
                <a:spcPts val="1000"/>
              </a:spcBef>
              <a:spcAft>
                <a:spcPts val="0"/>
              </a:spcAft>
              <a:buNone/>
            </a:pPr>
            <a:r>
              <a:rPr b="1" lang="en-US" sz="2960">
                <a:latin typeface="Courier New"/>
                <a:ea typeface="Courier New"/>
                <a:cs typeface="Courier New"/>
                <a:sym typeface="Courier New"/>
              </a:rPr>
              <a:t>        x++;</a:t>
            </a:r>
            <a:endParaRPr b="1" sz="2960">
              <a:latin typeface="Courier New"/>
              <a:ea typeface="Courier New"/>
              <a:cs typeface="Courier New"/>
              <a:sym typeface="Courier New"/>
            </a:endParaRPr>
          </a:p>
          <a:p>
            <a:pPr indent="0" lvl="0" marL="0" rtl="0" algn="l">
              <a:spcBef>
                <a:spcPts val="1000"/>
              </a:spcBef>
              <a:spcAft>
                <a:spcPts val="0"/>
              </a:spcAft>
              <a:buNone/>
            </a:pPr>
            <a:r>
              <a:rPr b="1" lang="en-US" sz="2960">
                <a:latin typeface="Courier New"/>
                <a:ea typeface="Courier New"/>
                <a:cs typeface="Courier New"/>
                <a:sym typeface="Courier New"/>
              </a:rPr>
              <a:t>        even();</a:t>
            </a:r>
            <a:endParaRPr b="1" sz="2960">
              <a:latin typeface="Courier New"/>
              <a:ea typeface="Courier New"/>
              <a:cs typeface="Courier New"/>
              <a:sym typeface="Courier New"/>
            </a:endParaRPr>
          </a:p>
          <a:p>
            <a:pPr indent="0" lvl="0" marL="0" rtl="0" algn="l">
              <a:spcBef>
                <a:spcPts val="1000"/>
              </a:spcBef>
              <a:spcAft>
                <a:spcPts val="0"/>
              </a:spcAft>
              <a:buNone/>
            </a:pPr>
            <a:r>
              <a:rPr b="1" lang="en-US" sz="2960">
                <a:latin typeface="Courier New"/>
                <a:ea typeface="Courier New"/>
                <a:cs typeface="Courier New"/>
                <a:sym typeface="Courier New"/>
              </a:rPr>
              <a:t>    }</a:t>
            </a:r>
            <a:endParaRPr b="1" sz="2960">
              <a:latin typeface="Courier New"/>
              <a:ea typeface="Courier New"/>
              <a:cs typeface="Courier New"/>
              <a:sym typeface="Courier New"/>
            </a:endParaRPr>
          </a:p>
          <a:p>
            <a:pPr indent="0" lvl="0" marL="0" rtl="0" algn="l">
              <a:spcBef>
                <a:spcPts val="1000"/>
              </a:spcBef>
              <a:spcAft>
                <a:spcPts val="0"/>
              </a:spcAft>
              <a:buNone/>
            </a:pPr>
            <a:r>
              <a:rPr b="1" lang="en-US" sz="2960">
                <a:latin typeface="Courier New"/>
                <a:ea typeface="Courier New"/>
                <a:cs typeface="Courier New"/>
                <a:sym typeface="Courier New"/>
              </a:rPr>
              <a:t>    return;</a:t>
            </a:r>
            <a:endParaRPr b="1" sz="2960">
              <a:latin typeface="Courier New"/>
              <a:ea typeface="Courier New"/>
              <a:cs typeface="Courier New"/>
              <a:sym typeface="Courier New"/>
            </a:endParaRPr>
          </a:p>
          <a:p>
            <a:pPr indent="0" lvl="0" marL="0" rtl="0" algn="l">
              <a:spcBef>
                <a:spcPts val="1000"/>
              </a:spcBef>
              <a:spcAft>
                <a:spcPts val="0"/>
              </a:spcAft>
              <a:buNone/>
            </a:pPr>
            <a:r>
              <a:rPr b="1" lang="en-US" sz="2960">
                <a:latin typeface="Courier New"/>
                <a:ea typeface="Courier New"/>
                <a:cs typeface="Courier New"/>
                <a:sym typeface="Courier New"/>
              </a:rPr>
              <a:t>}</a:t>
            </a:r>
            <a:endParaRPr b="1" sz="2960">
              <a:latin typeface="Courier New"/>
              <a:ea typeface="Courier New"/>
              <a:cs typeface="Courier New"/>
              <a:sym typeface="Courier New"/>
            </a:endParaRPr>
          </a:p>
        </p:txBody>
      </p:sp>
      <p:sp>
        <p:nvSpPr>
          <p:cNvPr id="788" name="Google Shape;788;g22879b1a71e_0_74"/>
          <p:cNvSpPr txBox="1"/>
          <p:nvPr>
            <p:ph idx="1" type="body"/>
          </p:nvPr>
        </p:nvSpPr>
        <p:spPr>
          <a:xfrm>
            <a:off x="4609950" y="1537375"/>
            <a:ext cx="4453500" cy="5237100"/>
          </a:xfrm>
          <a:prstGeom prst="rect">
            <a:avLst/>
          </a:prstGeom>
          <a:ln cap="flat" cmpd="sng" w="9525">
            <a:solidFill>
              <a:srgbClr val="000000"/>
            </a:solidFill>
            <a:prstDash val="solid"/>
            <a:round/>
            <a:headEnd len="sm" w="sm" type="none"/>
            <a:tailEnd len="sm" w="sm" type="none"/>
          </a:ln>
        </p:spPr>
        <p:txBody>
          <a:bodyPr anchorCtr="0" anchor="t" bIns="45700" lIns="91425" spcFirstLastPara="1" rIns="91425" wrap="square" tIns="45700">
            <a:normAutofit fontScale="70000" lnSpcReduction="20000"/>
          </a:bodyPr>
          <a:lstStyle/>
          <a:p>
            <a:pPr indent="0" lvl="0" marL="0" rtl="0" algn="l">
              <a:spcBef>
                <a:spcPts val="1000"/>
              </a:spcBef>
              <a:spcAft>
                <a:spcPts val="0"/>
              </a:spcAft>
              <a:buNone/>
            </a:pPr>
            <a:r>
              <a:rPr b="1" lang="en-US">
                <a:latin typeface="Courier New"/>
                <a:ea typeface="Courier New"/>
                <a:cs typeface="Courier New"/>
                <a:sym typeface="Courier New"/>
              </a:rPr>
              <a:t>void even(){</a:t>
            </a:r>
            <a:endParaRPr b="1">
              <a:latin typeface="Courier New"/>
              <a:ea typeface="Courier New"/>
              <a:cs typeface="Courier New"/>
              <a:sym typeface="Courier New"/>
            </a:endParaRPr>
          </a:p>
          <a:p>
            <a:pPr indent="0" lvl="0" marL="0" rtl="0" algn="l">
              <a:spcBef>
                <a:spcPts val="1000"/>
              </a:spcBef>
              <a:spcAft>
                <a:spcPts val="0"/>
              </a:spcAft>
              <a:buNone/>
            </a:pPr>
            <a:r>
              <a:rPr b="1" lang="en-US">
                <a:latin typeface="Courier New"/>
                <a:ea typeface="Courier New"/>
                <a:cs typeface="Courier New"/>
                <a:sym typeface="Courier New"/>
              </a:rPr>
              <a:t>    if(x &lt;= 10) {</a:t>
            </a:r>
            <a:endParaRPr b="1">
              <a:latin typeface="Courier New"/>
              <a:ea typeface="Courier New"/>
              <a:cs typeface="Courier New"/>
              <a:sym typeface="Courier New"/>
            </a:endParaRPr>
          </a:p>
          <a:p>
            <a:pPr indent="0" lvl="0" marL="0" rtl="0" algn="l">
              <a:spcBef>
                <a:spcPts val="1000"/>
              </a:spcBef>
              <a:spcAft>
                <a:spcPts val="0"/>
              </a:spcAft>
              <a:buNone/>
            </a:pPr>
            <a:r>
              <a:rPr b="1" lang="en-US">
                <a:latin typeface="Courier New"/>
                <a:ea typeface="Courier New"/>
                <a:cs typeface="Courier New"/>
                <a:sym typeface="Courier New"/>
              </a:rPr>
              <a:t>        cout &lt;&lt; x-1 &lt;&lt; ", ";</a:t>
            </a:r>
            <a:endParaRPr b="1">
              <a:latin typeface="Courier New"/>
              <a:ea typeface="Courier New"/>
              <a:cs typeface="Courier New"/>
              <a:sym typeface="Courier New"/>
            </a:endParaRPr>
          </a:p>
          <a:p>
            <a:pPr indent="0" lvl="0" marL="0" rtl="0" algn="l">
              <a:spcBef>
                <a:spcPts val="1000"/>
              </a:spcBef>
              <a:spcAft>
                <a:spcPts val="0"/>
              </a:spcAft>
              <a:buNone/>
            </a:pPr>
            <a:r>
              <a:rPr b="1" lang="en-US">
                <a:latin typeface="Courier New"/>
                <a:ea typeface="Courier New"/>
                <a:cs typeface="Courier New"/>
                <a:sym typeface="Courier New"/>
              </a:rPr>
              <a:t>        x++;</a:t>
            </a:r>
            <a:endParaRPr b="1">
              <a:latin typeface="Courier New"/>
              <a:ea typeface="Courier New"/>
              <a:cs typeface="Courier New"/>
              <a:sym typeface="Courier New"/>
            </a:endParaRPr>
          </a:p>
          <a:p>
            <a:pPr indent="0" lvl="0" marL="0" rtl="0" algn="l">
              <a:spcBef>
                <a:spcPts val="1000"/>
              </a:spcBef>
              <a:spcAft>
                <a:spcPts val="0"/>
              </a:spcAft>
              <a:buNone/>
            </a:pPr>
            <a:r>
              <a:rPr b="1" lang="en-US">
                <a:latin typeface="Courier New"/>
                <a:ea typeface="Courier New"/>
                <a:cs typeface="Courier New"/>
                <a:sym typeface="Courier New"/>
              </a:rPr>
              <a:t>        odd();</a:t>
            </a:r>
            <a:endParaRPr b="1">
              <a:latin typeface="Courier New"/>
              <a:ea typeface="Courier New"/>
              <a:cs typeface="Courier New"/>
              <a:sym typeface="Courier New"/>
            </a:endParaRPr>
          </a:p>
          <a:p>
            <a:pPr indent="0" lvl="0" marL="0" rtl="0" algn="l">
              <a:spcBef>
                <a:spcPts val="1000"/>
              </a:spcBef>
              <a:spcAft>
                <a:spcPts val="0"/>
              </a:spcAft>
              <a:buNone/>
            </a:pPr>
            <a:r>
              <a:rPr b="1" lang="en-US">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1000"/>
              </a:spcBef>
              <a:spcAft>
                <a:spcPts val="0"/>
              </a:spcAft>
              <a:buNone/>
            </a:pPr>
            <a:r>
              <a:rPr b="1" lang="en-US">
                <a:latin typeface="Courier New"/>
                <a:ea typeface="Courier New"/>
                <a:cs typeface="Courier New"/>
                <a:sym typeface="Courier New"/>
              </a:rPr>
              <a:t>    return;</a:t>
            </a:r>
            <a:endParaRPr b="1">
              <a:latin typeface="Courier New"/>
              <a:ea typeface="Courier New"/>
              <a:cs typeface="Courier New"/>
              <a:sym typeface="Courier New"/>
            </a:endParaRPr>
          </a:p>
          <a:p>
            <a:pPr indent="0" lvl="0" marL="0" rtl="0" algn="l">
              <a:spcBef>
                <a:spcPts val="1000"/>
              </a:spcBef>
              <a:spcAft>
                <a:spcPts val="0"/>
              </a:spcAft>
              <a:buNone/>
            </a:pPr>
            <a:r>
              <a:rPr b="1" lang="en-US">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1000"/>
              </a:spcBef>
              <a:spcAft>
                <a:spcPts val="0"/>
              </a:spcAft>
              <a:buNone/>
            </a:pPr>
            <a:r>
              <a:t/>
            </a:r>
            <a:endParaRPr b="1">
              <a:latin typeface="Courier New"/>
              <a:ea typeface="Courier New"/>
              <a:cs typeface="Courier New"/>
              <a:sym typeface="Courier New"/>
            </a:endParaRPr>
          </a:p>
          <a:p>
            <a:pPr indent="0" lvl="0" marL="0" rtl="0" algn="l">
              <a:spcBef>
                <a:spcPts val="1000"/>
              </a:spcBef>
              <a:spcAft>
                <a:spcPts val="0"/>
              </a:spcAft>
              <a:buNone/>
            </a:pPr>
            <a:r>
              <a:t/>
            </a:r>
            <a:endParaRPr b="1">
              <a:latin typeface="Courier New"/>
              <a:ea typeface="Courier New"/>
              <a:cs typeface="Courier New"/>
              <a:sym typeface="Courier New"/>
            </a:endParaRPr>
          </a:p>
          <a:p>
            <a:pPr indent="0" lvl="0" marL="0" rtl="0" algn="l">
              <a:spcBef>
                <a:spcPts val="1000"/>
              </a:spcBef>
              <a:spcAft>
                <a:spcPts val="0"/>
              </a:spcAft>
              <a:buNone/>
            </a:pPr>
            <a:r>
              <a:rPr b="1" lang="en-US">
                <a:latin typeface="Courier New"/>
                <a:ea typeface="Courier New"/>
                <a:cs typeface="Courier New"/>
                <a:sym typeface="Courier New"/>
              </a:rPr>
              <a:t>int main(){</a:t>
            </a:r>
            <a:endParaRPr b="1">
              <a:latin typeface="Courier New"/>
              <a:ea typeface="Courier New"/>
              <a:cs typeface="Courier New"/>
              <a:sym typeface="Courier New"/>
            </a:endParaRPr>
          </a:p>
          <a:p>
            <a:pPr indent="0" lvl="0" marL="0" rtl="0" algn="l">
              <a:spcBef>
                <a:spcPts val="1000"/>
              </a:spcBef>
              <a:spcAft>
                <a:spcPts val="0"/>
              </a:spcAft>
              <a:buNone/>
            </a:pPr>
            <a:r>
              <a:rPr b="1" lang="en-US">
                <a:latin typeface="Courier New"/>
                <a:ea typeface="Courier New"/>
                <a:cs typeface="Courier New"/>
                <a:sym typeface="Courier New"/>
              </a:rPr>
              <a:t>    odd();</a:t>
            </a:r>
            <a:endParaRPr b="1">
              <a:latin typeface="Courier New"/>
              <a:ea typeface="Courier New"/>
              <a:cs typeface="Courier New"/>
              <a:sym typeface="Courier New"/>
            </a:endParaRPr>
          </a:p>
          <a:p>
            <a:pPr indent="0" lvl="0" marL="0" rtl="0" algn="l">
              <a:spcBef>
                <a:spcPts val="1000"/>
              </a:spcBef>
              <a:spcAft>
                <a:spcPts val="0"/>
              </a:spcAft>
              <a:buNone/>
            </a:pPr>
            <a:r>
              <a:rPr b="1" lang="en-US">
                <a:latin typeface="Courier New"/>
                <a:ea typeface="Courier New"/>
                <a:cs typeface="Courier New"/>
                <a:sym typeface="Courier New"/>
              </a:rPr>
              <a:t>    return 0;</a:t>
            </a:r>
            <a:endParaRPr b="1">
              <a:latin typeface="Courier New"/>
              <a:ea typeface="Courier New"/>
              <a:cs typeface="Courier New"/>
              <a:sym typeface="Courier New"/>
            </a:endParaRPr>
          </a:p>
          <a:p>
            <a:pPr indent="0" lvl="0" marL="0" rtl="0" algn="l">
              <a:spcBef>
                <a:spcPts val="1000"/>
              </a:spcBef>
              <a:spcAft>
                <a:spcPts val="0"/>
              </a:spcAft>
              <a:buNone/>
            </a:pPr>
            <a:r>
              <a:rPr b="1" lang="en-US">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100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idx="12" type="sldNum"/>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21" name="Google Shape;121;p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A Look Back at Functions</a:t>
            </a:r>
            <a:endParaRPr/>
          </a:p>
        </p:txBody>
      </p:sp>
      <p:sp>
        <p:nvSpPr>
          <p:cNvPr id="122" name="Google Shape;122;p5"/>
          <p:cNvSpPr txBox="1"/>
          <p:nvPr>
            <p:ph idx="1" type="body"/>
          </p:nvPr>
        </p:nvSpPr>
        <p:spPr>
          <a:xfrm>
            <a:off x="985234" y="1155700"/>
            <a:ext cx="7173532" cy="358497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#include &lt;stdio.h&gt;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#include &lt;math.h&gt;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double distance(double x1, double y1, double x2, double y2)</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double dist;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dist = sqrt((x1-x2)*(x1-x2)+(y1-y2)*(y1-y2));</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return dist;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int main()</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double milage = distance(0, 0, 3, 4);</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printf("Milage: %lf\n",milage);</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return 0;</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p:txBody>
      </p:sp>
      <p:sp>
        <p:nvSpPr>
          <p:cNvPr id="123" name="Google Shape;123;p5"/>
          <p:cNvSpPr/>
          <p:nvPr/>
        </p:nvSpPr>
        <p:spPr>
          <a:xfrm>
            <a:off x="1287887" y="5550794"/>
            <a:ext cx="1017431" cy="399245"/>
          </a:xfrm>
          <a:prstGeom prst="rect">
            <a:avLst/>
          </a:prstGeom>
          <a:solidFill>
            <a:schemeClr val="accent1">
              <a:alpha val="37647"/>
            </a:scheme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Courier New"/>
                <a:ea typeface="Courier New"/>
                <a:cs typeface="Courier New"/>
                <a:sym typeface="Courier New"/>
              </a:rPr>
              <a:t>main</a:t>
            </a:r>
            <a:endParaRPr b="1" i="0" sz="2000" u="none" cap="none" strike="noStrike">
              <a:solidFill>
                <a:schemeClr val="dk1"/>
              </a:solidFill>
              <a:latin typeface="Courier New"/>
              <a:ea typeface="Courier New"/>
              <a:cs typeface="Courier New"/>
              <a:sym typeface="Courier New"/>
            </a:endParaRPr>
          </a:p>
        </p:txBody>
      </p:sp>
      <p:sp>
        <p:nvSpPr>
          <p:cNvPr id="124" name="Google Shape;124;p5"/>
          <p:cNvSpPr/>
          <p:nvPr/>
        </p:nvSpPr>
        <p:spPr>
          <a:xfrm>
            <a:off x="3841123" y="5550793"/>
            <a:ext cx="1461753" cy="399245"/>
          </a:xfrm>
          <a:prstGeom prst="rect">
            <a:avLst/>
          </a:prstGeom>
          <a:solidFill>
            <a:schemeClr val="accent1">
              <a:alpha val="37647"/>
            </a:scheme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Courier New"/>
                <a:ea typeface="Courier New"/>
                <a:cs typeface="Courier New"/>
                <a:sym typeface="Courier New"/>
              </a:rPr>
              <a:t>distance</a:t>
            </a:r>
            <a:endParaRPr b="1" i="0" sz="2000" u="none" cap="none" strike="noStrike">
              <a:solidFill>
                <a:schemeClr val="dk1"/>
              </a:solidFill>
              <a:latin typeface="Courier New"/>
              <a:ea typeface="Courier New"/>
              <a:cs typeface="Courier New"/>
              <a:sym typeface="Courier New"/>
            </a:endParaRPr>
          </a:p>
        </p:txBody>
      </p:sp>
      <p:cxnSp>
        <p:nvCxnSpPr>
          <p:cNvPr id="125" name="Google Shape;125;p5"/>
          <p:cNvCxnSpPr>
            <a:stCxn id="123" idx="3"/>
            <a:endCxn id="124" idx="1"/>
          </p:cNvCxnSpPr>
          <p:nvPr/>
        </p:nvCxnSpPr>
        <p:spPr>
          <a:xfrm>
            <a:off x="2305318" y="5750417"/>
            <a:ext cx="1535700" cy="0"/>
          </a:xfrm>
          <a:prstGeom prst="straightConnector1">
            <a:avLst/>
          </a:prstGeom>
          <a:noFill/>
          <a:ln cap="flat" cmpd="sng" w="9525">
            <a:solidFill>
              <a:schemeClr val="accent1"/>
            </a:solidFill>
            <a:prstDash val="solid"/>
            <a:miter lim="800000"/>
            <a:headEnd len="sm" w="sm" type="none"/>
            <a:tailEnd len="med" w="med" type="triangle"/>
          </a:ln>
        </p:spPr>
      </p:cxnSp>
      <p:sp>
        <p:nvSpPr>
          <p:cNvPr id="126" name="Google Shape;126;p5"/>
          <p:cNvSpPr/>
          <p:nvPr/>
        </p:nvSpPr>
        <p:spPr>
          <a:xfrm>
            <a:off x="6838681" y="5550793"/>
            <a:ext cx="1017431" cy="399245"/>
          </a:xfrm>
          <a:prstGeom prst="rect">
            <a:avLst/>
          </a:prstGeom>
          <a:solidFill>
            <a:schemeClr val="accent1">
              <a:alpha val="37647"/>
            </a:scheme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Courier New"/>
                <a:ea typeface="Courier New"/>
                <a:cs typeface="Courier New"/>
                <a:sym typeface="Courier New"/>
              </a:rPr>
              <a:t>sqrt</a:t>
            </a:r>
            <a:endParaRPr b="1" i="0" sz="2000" u="none" cap="none" strike="noStrike">
              <a:solidFill>
                <a:schemeClr val="dk1"/>
              </a:solidFill>
              <a:latin typeface="Courier New"/>
              <a:ea typeface="Courier New"/>
              <a:cs typeface="Courier New"/>
              <a:sym typeface="Courier New"/>
            </a:endParaRPr>
          </a:p>
        </p:txBody>
      </p:sp>
      <p:cxnSp>
        <p:nvCxnSpPr>
          <p:cNvPr id="127" name="Google Shape;127;p5"/>
          <p:cNvCxnSpPr/>
          <p:nvPr/>
        </p:nvCxnSpPr>
        <p:spPr>
          <a:xfrm flipH="1" rot="10800000">
            <a:off x="5302876" y="5750413"/>
            <a:ext cx="1535805" cy="1"/>
          </a:xfrm>
          <a:prstGeom prst="straightConnector1">
            <a:avLst/>
          </a:prstGeom>
          <a:noFill/>
          <a:ln cap="flat" cmpd="sng" w="9525">
            <a:solidFill>
              <a:schemeClr val="accent1"/>
            </a:solidFill>
            <a:prstDash val="solid"/>
            <a:miter lim="800000"/>
            <a:headEnd len="sm" w="sm" type="none"/>
            <a:tailEnd len="med" w="med" type="triangle"/>
          </a:ln>
        </p:spPr>
      </p:cxnSp>
      <p:sp>
        <p:nvSpPr>
          <p:cNvPr id="128" name="Google Shape;128;p5"/>
          <p:cNvSpPr txBox="1"/>
          <p:nvPr/>
        </p:nvSpPr>
        <p:spPr>
          <a:xfrm>
            <a:off x="2339124" y="5760367"/>
            <a:ext cx="146819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Courier New"/>
                <a:ea typeface="Courier New"/>
                <a:cs typeface="Courier New"/>
                <a:sym typeface="Courier New"/>
              </a:rPr>
              <a:t>(0,0,3,4)</a:t>
            </a:r>
            <a:endParaRPr b="1" i="0" sz="1800" u="none" cap="none" strike="noStrike">
              <a:solidFill>
                <a:schemeClr val="dk1"/>
              </a:solidFill>
              <a:latin typeface="Courier New"/>
              <a:ea typeface="Courier New"/>
              <a:cs typeface="Courier New"/>
              <a:sym typeface="Courier New"/>
            </a:endParaRPr>
          </a:p>
        </p:txBody>
      </p:sp>
      <p:sp>
        <p:nvSpPr>
          <p:cNvPr id="129" name="Google Shape;129;p5"/>
          <p:cNvSpPr txBox="1"/>
          <p:nvPr/>
        </p:nvSpPr>
        <p:spPr>
          <a:xfrm>
            <a:off x="5336682" y="5740404"/>
            <a:ext cx="146819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Courier New"/>
                <a:ea typeface="Courier New"/>
                <a:cs typeface="Courier New"/>
                <a:sym typeface="Courier New"/>
              </a:rPr>
              <a:t>(25)</a:t>
            </a:r>
            <a:endParaRPr b="1"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idx="12" type="sldNum"/>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35" name="Google Shape;135;p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A Look Back at Functions</a:t>
            </a:r>
            <a:endParaRPr/>
          </a:p>
        </p:txBody>
      </p:sp>
      <p:sp>
        <p:nvSpPr>
          <p:cNvPr id="136" name="Google Shape;136;p6"/>
          <p:cNvSpPr txBox="1"/>
          <p:nvPr>
            <p:ph idx="1" type="body"/>
          </p:nvPr>
        </p:nvSpPr>
        <p:spPr>
          <a:xfrm>
            <a:off x="985234" y="1155700"/>
            <a:ext cx="7173532" cy="358497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#include &lt;stdio.h&gt;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#include &lt;math.h&gt;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double distance(double x1, double y1, double x2, double y2)</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double dist;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dist = sqrt((x1-x2)*(x1-x2)+(y1-y2)*(y1-y2));</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return dist;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int main()</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double milage = distance(0, 0, 3, 4);</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printf("Milage: %lf\n",milage);</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return 0;</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p:txBody>
      </p:sp>
      <p:sp>
        <p:nvSpPr>
          <p:cNvPr id="137" name="Google Shape;137;p6"/>
          <p:cNvSpPr/>
          <p:nvPr/>
        </p:nvSpPr>
        <p:spPr>
          <a:xfrm>
            <a:off x="1287887" y="5550794"/>
            <a:ext cx="1017431" cy="399245"/>
          </a:xfrm>
          <a:prstGeom prst="rect">
            <a:avLst/>
          </a:prstGeom>
          <a:solidFill>
            <a:schemeClr val="accent1">
              <a:alpha val="37647"/>
            </a:scheme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Courier New"/>
                <a:ea typeface="Courier New"/>
                <a:cs typeface="Courier New"/>
                <a:sym typeface="Courier New"/>
              </a:rPr>
              <a:t>main</a:t>
            </a:r>
            <a:endParaRPr b="1" i="0" sz="2000" u="none" cap="none" strike="noStrike">
              <a:solidFill>
                <a:schemeClr val="dk1"/>
              </a:solidFill>
              <a:latin typeface="Courier New"/>
              <a:ea typeface="Courier New"/>
              <a:cs typeface="Courier New"/>
              <a:sym typeface="Courier New"/>
            </a:endParaRPr>
          </a:p>
        </p:txBody>
      </p:sp>
      <p:sp>
        <p:nvSpPr>
          <p:cNvPr id="138" name="Google Shape;138;p6"/>
          <p:cNvSpPr/>
          <p:nvPr/>
        </p:nvSpPr>
        <p:spPr>
          <a:xfrm>
            <a:off x="3841123" y="5550793"/>
            <a:ext cx="1461753" cy="399245"/>
          </a:xfrm>
          <a:prstGeom prst="rect">
            <a:avLst/>
          </a:prstGeom>
          <a:solidFill>
            <a:schemeClr val="accent1">
              <a:alpha val="37647"/>
            </a:scheme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Courier New"/>
                <a:ea typeface="Courier New"/>
                <a:cs typeface="Courier New"/>
                <a:sym typeface="Courier New"/>
              </a:rPr>
              <a:t>distance</a:t>
            </a:r>
            <a:endParaRPr b="1" i="0" sz="2000" u="none" cap="none" strike="noStrike">
              <a:solidFill>
                <a:schemeClr val="dk1"/>
              </a:solidFill>
              <a:latin typeface="Courier New"/>
              <a:ea typeface="Courier New"/>
              <a:cs typeface="Courier New"/>
              <a:sym typeface="Courier New"/>
            </a:endParaRPr>
          </a:p>
        </p:txBody>
      </p:sp>
      <p:cxnSp>
        <p:nvCxnSpPr>
          <p:cNvPr id="139" name="Google Shape;139;p6"/>
          <p:cNvCxnSpPr>
            <a:stCxn id="137" idx="3"/>
            <a:endCxn id="138" idx="1"/>
          </p:cNvCxnSpPr>
          <p:nvPr/>
        </p:nvCxnSpPr>
        <p:spPr>
          <a:xfrm>
            <a:off x="2305318" y="5750417"/>
            <a:ext cx="1535700" cy="0"/>
          </a:xfrm>
          <a:prstGeom prst="straightConnector1">
            <a:avLst/>
          </a:prstGeom>
          <a:noFill/>
          <a:ln cap="flat" cmpd="sng" w="9525">
            <a:solidFill>
              <a:schemeClr val="accent1"/>
            </a:solidFill>
            <a:prstDash val="solid"/>
            <a:miter lim="800000"/>
            <a:headEnd len="sm" w="sm" type="none"/>
            <a:tailEnd len="med" w="med" type="triangle"/>
          </a:ln>
        </p:spPr>
      </p:cxnSp>
      <p:sp>
        <p:nvSpPr>
          <p:cNvPr id="140" name="Google Shape;140;p6"/>
          <p:cNvSpPr/>
          <p:nvPr/>
        </p:nvSpPr>
        <p:spPr>
          <a:xfrm>
            <a:off x="6838681" y="5550793"/>
            <a:ext cx="1017431" cy="399245"/>
          </a:xfrm>
          <a:prstGeom prst="rect">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Courier New"/>
                <a:ea typeface="Courier New"/>
                <a:cs typeface="Courier New"/>
                <a:sym typeface="Courier New"/>
              </a:rPr>
              <a:t>sqrt</a:t>
            </a:r>
            <a:endParaRPr b="1" i="0" sz="2000" u="none" cap="none" strike="noStrike">
              <a:solidFill>
                <a:schemeClr val="dk1"/>
              </a:solidFill>
              <a:latin typeface="Courier New"/>
              <a:ea typeface="Courier New"/>
              <a:cs typeface="Courier New"/>
              <a:sym typeface="Courier New"/>
            </a:endParaRPr>
          </a:p>
        </p:txBody>
      </p:sp>
      <p:cxnSp>
        <p:nvCxnSpPr>
          <p:cNvPr id="141" name="Google Shape;141;p6"/>
          <p:cNvCxnSpPr/>
          <p:nvPr/>
        </p:nvCxnSpPr>
        <p:spPr>
          <a:xfrm flipH="1" rot="10800000">
            <a:off x="5302876" y="5750413"/>
            <a:ext cx="1535805" cy="1"/>
          </a:xfrm>
          <a:prstGeom prst="straightConnector1">
            <a:avLst/>
          </a:prstGeom>
          <a:noFill/>
          <a:ln cap="flat" cmpd="sng" w="9525">
            <a:solidFill>
              <a:schemeClr val="accent1"/>
            </a:solidFill>
            <a:prstDash val="solid"/>
            <a:miter lim="800000"/>
            <a:headEnd len="sm" w="sm" type="none"/>
            <a:tailEnd len="med" w="med" type="triangle"/>
          </a:ln>
        </p:spPr>
      </p:cxnSp>
      <p:sp>
        <p:nvSpPr>
          <p:cNvPr id="142" name="Google Shape;142;p6"/>
          <p:cNvSpPr txBox="1"/>
          <p:nvPr/>
        </p:nvSpPr>
        <p:spPr>
          <a:xfrm>
            <a:off x="2339124" y="5760367"/>
            <a:ext cx="146819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Courier New"/>
                <a:ea typeface="Courier New"/>
                <a:cs typeface="Courier New"/>
                <a:sym typeface="Courier New"/>
              </a:rPr>
              <a:t>(0,0,3,4)</a:t>
            </a:r>
            <a:endParaRPr b="1" i="0" sz="1800" u="none" cap="none" strike="noStrike">
              <a:solidFill>
                <a:schemeClr val="dk1"/>
              </a:solidFill>
              <a:latin typeface="Courier New"/>
              <a:ea typeface="Courier New"/>
              <a:cs typeface="Courier New"/>
              <a:sym typeface="Courier New"/>
            </a:endParaRPr>
          </a:p>
        </p:txBody>
      </p:sp>
      <p:sp>
        <p:nvSpPr>
          <p:cNvPr id="143" name="Google Shape;143;p6"/>
          <p:cNvSpPr txBox="1"/>
          <p:nvPr/>
        </p:nvSpPr>
        <p:spPr>
          <a:xfrm>
            <a:off x="5336682" y="5740404"/>
            <a:ext cx="146819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Courier New"/>
                <a:ea typeface="Courier New"/>
                <a:cs typeface="Courier New"/>
                <a:sym typeface="Courier New"/>
              </a:rPr>
              <a:t>(25)</a:t>
            </a:r>
            <a:endParaRPr b="1" i="0" sz="1800" u="none" cap="none" strike="noStrike">
              <a:solidFill>
                <a:schemeClr val="dk1"/>
              </a:solidFill>
              <a:latin typeface="Courier New"/>
              <a:ea typeface="Courier New"/>
              <a:cs typeface="Courier New"/>
              <a:sym typeface="Courier New"/>
            </a:endParaRPr>
          </a:p>
        </p:txBody>
      </p:sp>
      <p:sp>
        <p:nvSpPr>
          <p:cNvPr id="144" name="Google Shape;144;p6"/>
          <p:cNvSpPr/>
          <p:nvPr/>
        </p:nvSpPr>
        <p:spPr>
          <a:xfrm>
            <a:off x="4559121" y="5253782"/>
            <a:ext cx="2794716" cy="297011"/>
          </a:xfrm>
          <a:custGeom>
            <a:rect b="b" l="l" r="r" t="t"/>
            <a:pathLst>
              <a:path extrusionOk="0" h="682580" w="2794716">
                <a:moveTo>
                  <a:pt x="2794716" y="682580"/>
                </a:moveTo>
                <a:cubicBezTo>
                  <a:pt x="2274194" y="341290"/>
                  <a:pt x="1753673" y="0"/>
                  <a:pt x="1287887" y="0"/>
                </a:cubicBezTo>
                <a:cubicBezTo>
                  <a:pt x="822101" y="0"/>
                  <a:pt x="244698" y="480811"/>
                  <a:pt x="0" y="682580"/>
                </a:cubicBezTo>
              </a:path>
            </a:pathLst>
          </a:cu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6"/>
          <p:cNvSpPr txBox="1"/>
          <p:nvPr/>
        </p:nvSpPr>
        <p:spPr>
          <a:xfrm>
            <a:off x="5222383" y="4853022"/>
            <a:ext cx="146819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Courier New"/>
                <a:ea typeface="Courier New"/>
                <a:cs typeface="Courier New"/>
                <a:sym typeface="Courier New"/>
              </a:rPr>
              <a:t>(5)</a:t>
            </a:r>
            <a:endParaRPr b="1"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idx="12" type="sldNum"/>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52" name="Google Shape;152;p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A Look Back at Functions</a:t>
            </a:r>
            <a:endParaRPr/>
          </a:p>
        </p:txBody>
      </p:sp>
      <p:sp>
        <p:nvSpPr>
          <p:cNvPr id="153" name="Google Shape;153;p7"/>
          <p:cNvSpPr txBox="1"/>
          <p:nvPr>
            <p:ph idx="1" type="body"/>
          </p:nvPr>
        </p:nvSpPr>
        <p:spPr>
          <a:xfrm>
            <a:off x="985234" y="1155700"/>
            <a:ext cx="7173532" cy="358497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n-US" sz="1400">
                <a:latin typeface="Courier New"/>
                <a:ea typeface="Courier New"/>
                <a:cs typeface="Courier New"/>
                <a:sym typeface="Courier New"/>
              </a:rPr>
              <a:t>#include &lt;stdio.h&gt;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#include &lt;math.h&gt;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double distance(double x1, double y1, double x2, double y2)</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double dist;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dist = sqrt((x1-x2)*(x1-x2)+(y1-y2)*(y1-y2));</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return dist;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int main()</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double milage = distance(0, 0, 3, 4);</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printf("Milage: %lf\n",milage);</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	return 0;</a:t>
            </a:r>
            <a:endParaRPr/>
          </a:p>
          <a:p>
            <a:pPr indent="0" lvl="0" marL="0" rtl="0" algn="l">
              <a:lnSpc>
                <a:spcPct val="90000"/>
              </a:lnSpc>
              <a:spcBef>
                <a:spcPts val="300"/>
              </a:spcBef>
              <a:spcAft>
                <a:spcPts val="0"/>
              </a:spcAft>
              <a:buClr>
                <a:schemeClr val="dk1"/>
              </a:buClr>
              <a:buSzPts val="1400"/>
              <a:buNone/>
            </a:pPr>
            <a:r>
              <a:rPr lang="en-US" sz="1400">
                <a:latin typeface="Courier New"/>
                <a:ea typeface="Courier New"/>
                <a:cs typeface="Courier New"/>
                <a:sym typeface="Courier New"/>
              </a:rPr>
              <a:t>}</a:t>
            </a:r>
            <a:endParaRPr/>
          </a:p>
        </p:txBody>
      </p:sp>
      <p:sp>
        <p:nvSpPr>
          <p:cNvPr id="154" name="Google Shape;154;p7"/>
          <p:cNvSpPr/>
          <p:nvPr/>
        </p:nvSpPr>
        <p:spPr>
          <a:xfrm>
            <a:off x="1287887" y="5550794"/>
            <a:ext cx="1017431" cy="399245"/>
          </a:xfrm>
          <a:prstGeom prst="rect">
            <a:avLst/>
          </a:prstGeom>
          <a:solidFill>
            <a:schemeClr val="accent1">
              <a:alpha val="37647"/>
            </a:scheme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Courier New"/>
                <a:ea typeface="Courier New"/>
                <a:cs typeface="Courier New"/>
                <a:sym typeface="Courier New"/>
              </a:rPr>
              <a:t>main</a:t>
            </a:r>
            <a:endParaRPr b="1" i="0" sz="2000" u="none" cap="none" strike="noStrike">
              <a:solidFill>
                <a:schemeClr val="dk1"/>
              </a:solidFill>
              <a:latin typeface="Courier New"/>
              <a:ea typeface="Courier New"/>
              <a:cs typeface="Courier New"/>
              <a:sym typeface="Courier New"/>
            </a:endParaRPr>
          </a:p>
        </p:txBody>
      </p:sp>
      <p:sp>
        <p:nvSpPr>
          <p:cNvPr id="155" name="Google Shape;155;p7"/>
          <p:cNvSpPr/>
          <p:nvPr/>
        </p:nvSpPr>
        <p:spPr>
          <a:xfrm>
            <a:off x="3841123" y="5550793"/>
            <a:ext cx="1461753" cy="399245"/>
          </a:xfrm>
          <a:prstGeom prst="rect">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Courier New"/>
                <a:ea typeface="Courier New"/>
                <a:cs typeface="Courier New"/>
                <a:sym typeface="Courier New"/>
              </a:rPr>
              <a:t>distance</a:t>
            </a:r>
            <a:endParaRPr b="1" i="0" sz="2000" u="none" cap="none" strike="noStrike">
              <a:solidFill>
                <a:schemeClr val="dk1"/>
              </a:solidFill>
              <a:latin typeface="Courier New"/>
              <a:ea typeface="Courier New"/>
              <a:cs typeface="Courier New"/>
              <a:sym typeface="Courier New"/>
            </a:endParaRPr>
          </a:p>
        </p:txBody>
      </p:sp>
      <p:cxnSp>
        <p:nvCxnSpPr>
          <p:cNvPr id="156" name="Google Shape;156;p7"/>
          <p:cNvCxnSpPr>
            <a:stCxn id="154" idx="3"/>
            <a:endCxn id="155" idx="1"/>
          </p:cNvCxnSpPr>
          <p:nvPr/>
        </p:nvCxnSpPr>
        <p:spPr>
          <a:xfrm>
            <a:off x="2305318" y="5750417"/>
            <a:ext cx="1535700" cy="0"/>
          </a:xfrm>
          <a:prstGeom prst="straightConnector1">
            <a:avLst/>
          </a:prstGeom>
          <a:noFill/>
          <a:ln cap="flat" cmpd="sng" w="9525">
            <a:solidFill>
              <a:schemeClr val="accent1"/>
            </a:solidFill>
            <a:prstDash val="solid"/>
            <a:miter lim="800000"/>
            <a:headEnd len="sm" w="sm" type="none"/>
            <a:tailEnd len="med" w="med" type="triangle"/>
          </a:ln>
        </p:spPr>
      </p:cxnSp>
      <p:sp>
        <p:nvSpPr>
          <p:cNvPr id="157" name="Google Shape;157;p7"/>
          <p:cNvSpPr txBox="1"/>
          <p:nvPr/>
        </p:nvSpPr>
        <p:spPr>
          <a:xfrm>
            <a:off x="2339124" y="5760367"/>
            <a:ext cx="146819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Courier New"/>
                <a:ea typeface="Courier New"/>
                <a:cs typeface="Courier New"/>
                <a:sym typeface="Courier New"/>
              </a:rPr>
              <a:t>(0,0,3,4)</a:t>
            </a:r>
            <a:endParaRPr b="1" i="0" sz="1800" u="none" cap="none" strike="noStrike">
              <a:solidFill>
                <a:schemeClr val="dk1"/>
              </a:solidFill>
              <a:latin typeface="Courier New"/>
              <a:ea typeface="Courier New"/>
              <a:cs typeface="Courier New"/>
              <a:sym typeface="Courier New"/>
            </a:endParaRPr>
          </a:p>
        </p:txBody>
      </p:sp>
      <p:sp>
        <p:nvSpPr>
          <p:cNvPr id="158" name="Google Shape;158;p7"/>
          <p:cNvSpPr/>
          <p:nvPr/>
        </p:nvSpPr>
        <p:spPr>
          <a:xfrm>
            <a:off x="1878705" y="5253782"/>
            <a:ext cx="2794716" cy="297011"/>
          </a:xfrm>
          <a:custGeom>
            <a:rect b="b" l="l" r="r" t="t"/>
            <a:pathLst>
              <a:path extrusionOk="0" h="682580" w="2794716">
                <a:moveTo>
                  <a:pt x="2794716" y="682580"/>
                </a:moveTo>
                <a:cubicBezTo>
                  <a:pt x="2274194" y="341290"/>
                  <a:pt x="1753673" y="0"/>
                  <a:pt x="1287887" y="0"/>
                </a:cubicBezTo>
                <a:cubicBezTo>
                  <a:pt x="822101" y="0"/>
                  <a:pt x="244698" y="480811"/>
                  <a:pt x="0" y="682580"/>
                </a:cubicBezTo>
              </a:path>
            </a:pathLst>
          </a:cu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7"/>
          <p:cNvSpPr txBox="1"/>
          <p:nvPr/>
        </p:nvSpPr>
        <p:spPr>
          <a:xfrm>
            <a:off x="2541967" y="4876576"/>
            <a:ext cx="146819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Courier New"/>
                <a:ea typeface="Courier New"/>
                <a:cs typeface="Courier New"/>
                <a:sym typeface="Courier New"/>
              </a:rPr>
              <a:t>(5)</a:t>
            </a:r>
            <a:endParaRPr b="1"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descr="37461_CH04_AIT01" id="165" name="Google Shape;165;p8"/>
          <p:cNvPicPr preferRelativeResize="0"/>
          <p:nvPr/>
        </p:nvPicPr>
        <p:blipFill rotWithShape="1">
          <a:blip r:embed="rId3">
            <a:alphaModFix/>
          </a:blip>
          <a:srcRect b="0" l="0" r="0" t="0"/>
          <a:stretch/>
        </p:blipFill>
        <p:spPr>
          <a:xfrm>
            <a:off x="1337502" y="4427777"/>
            <a:ext cx="6434070" cy="2278733"/>
          </a:xfrm>
          <a:prstGeom prst="rect">
            <a:avLst/>
          </a:prstGeom>
          <a:noFill/>
          <a:ln>
            <a:noFill/>
          </a:ln>
        </p:spPr>
      </p:pic>
      <p:sp>
        <p:nvSpPr>
          <p:cNvPr id="166" name="Google Shape;166;p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Recursion</a:t>
            </a:r>
            <a:endParaRPr/>
          </a:p>
        </p:txBody>
      </p:sp>
      <p:sp>
        <p:nvSpPr>
          <p:cNvPr id="167" name="Google Shape;167;p8"/>
          <p:cNvSpPr txBox="1"/>
          <p:nvPr>
            <p:ph idx="1" type="body"/>
          </p:nvPr>
        </p:nvSpPr>
        <p:spPr>
          <a:xfrm>
            <a:off x="155575" y="939800"/>
            <a:ext cx="8797925" cy="52371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b="1" i="1" lang="en-US" sz="2400"/>
              <a:t>Recursion</a:t>
            </a:r>
            <a:r>
              <a:rPr lang="en-US" sz="2400"/>
              <a:t> is a technique that solves a problem by solving a smaller problem of the same type.</a:t>
            </a:r>
            <a:endParaRPr/>
          </a:p>
          <a:p>
            <a:pPr indent="-228600" lvl="0" marL="228600" rtl="0" algn="just">
              <a:lnSpc>
                <a:spcPct val="90000"/>
              </a:lnSpc>
              <a:spcBef>
                <a:spcPts val="1000"/>
              </a:spcBef>
              <a:spcAft>
                <a:spcPts val="0"/>
              </a:spcAft>
              <a:buClr>
                <a:schemeClr val="dk1"/>
              </a:buClr>
              <a:buSzPts val="2400"/>
              <a:buChar char="•"/>
            </a:pPr>
            <a:r>
              <a:rPr lang="en-US" sz="2400"/>
              <a:t>Recursion can be implemented using a </a:t>
            </a:r>
            <a:r>
              <a:rPr b="1" i="1" lang="en-US" sz="2400"/>
              <a:t>recursive function</a:t>
            </a:r>
            <a:r>
              <a:rPr lang="en-US" sz="2400"/>
              <a:t> (a function invoking itself, either directly or indirectly).</a:t>
            </a:r>
            <a:endParaRPr/>
          </a:p>
          <a:p>
            <a:pPr indent="-228600" lvl="0" marL="228600" rtl="0" algn="just">
              <a:lnSpc>
                <a:spcPct val="90000"/>
              </a:lnSpc>
              <a:spcBef>
                <a:spcPts val="1000"/>
              </a:spcBef>
              <a:spcAft>
                <a:spcPts val="0"/>
              </a:spcAft>
              <a:buClr>
                <a:schemeClr val="dk1"/>
              </a:buClr>
              <a:buSzPts val="2400"/>
              <a:buChar char="•"/>
            </a:pPr>
            <a:r>
              <a:rPr lang="en-US" sz="2400"/>
              <a:t>Recursion can be used as an </a:t>
            </a:r>
            <a:r>
              <a:rPr b="1" lang="en-US" sz="2400"/>
              <a:t>alternative to iteration</a:t>
            </a:r>
            <a:r>
              <a:rPr lang="en-US" sz="2400"/>
              <a:t>.</a:t>
            </a:r>
            <a:endParaRPr/>
          </a:p>
          <a:p>
            <a:pPr indent="-228600" lvl="0" marL="228600" rtl="0" algn="just">
              <a:lnSpc>
                <a:spcPct val="90000"/>
              </a:lnSpc>
              <a:spcBef>
                <a:spcPts val="1000"/>
              </a:spcBef>
              <a:spcAft>
                <a:spcPts val="0"/>
              </a:spcAft>
              <a:buClr>
                <a:schemeClr val="dk1"/>
              </a:buClr>
              <a:buSzPts val="2400"/>
              <a:buChar char="•"/>
            </a:pPr>
            <a:r>
              <a:rPr lang="en-US" sz="2400"/>
              <a:t>It is an important and powerful tool in problem solving and programming. </a:t>
            </a:r>
            <a:endParaRPr/>
          </a:p>
          <a:p>
            <a:pPr indent="-228600" lvl="0" marL="228600" rtl="0" algn="just">
              <a:lnSpc>
                <a:spcPct val="90000"/>
              </a:lnSpc>
              <a:spcBef>
                <a:spcPts val="1000"/>
              </a:spcBef>
              <a:spcAft>
                <a:spcPts val="0"/>
              </a:spcAft>
              <a:buClr>
                <a:schemeClr val="dk1"/>
              </a:buClr>
              <a:buSzPts val="2400"/>
              <a:buChar char="•"/>
            </a:pPr>
            <a:r>
              <a:rPr lang="en-US" sz="2400"/>
              <a:t>It is a programming technique that naturally implements the divide-and-conquer problem solving methodology.</a:t>
            </a:r>
            <a:endParaRPr/>
          </a:p>
          <a:p>
            <a:pPr indent="-2286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
          <p:cNvSpPr txBox="1"/>
          <p:nvPr>
            <p:ph idx="1" type="body"/>
          </p:nvPr>
        </p:nvSpPr>
        <p:spPr>
          <a:xfrm>
            <a:off x="457200" y="1524000"/>
            <a:ext cx="8458200" cy="4572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Calibri"/>
              <a:buNone/>
            </a:pPr>
            <a:r>
              <a:rPr lang="en-US" sz="2000"/>
              <a:t>n! = n * (n-1) * (n-2) *  … * 2 * 1		for any integer n&gt;0</a:t>
            </a:r>
            <a:endParaRPr/>
          </a:p>
          <a:p>
            <a:pPr indent="-228600" lvl="0" marL="228600" rtl="0" algn="l">
              <a:lnSpc>
                <a:spcPct val="90000"/>
              </a:lnSpc>
              <a:spcBef>
                <a:spcPts val="1000"/>
              </a:spcBef>
              <a:spcAft>
                <a:spcPts val="0"/>
              </a:spcAft>
              <a:buClr>
                <a:schemeClr val="dk1"/>
              </a:buClr>
              <a:buSzPts val="2800"/>
              <a:buFont typeface="Calibri"/>
              <a:buNone/>
            </a:pPr>
            <a:r>
              <a:rPr lang="en-US"/>
              <a:t>0! = 1</a:t>
            </a:r>
            <a:endParaRPr/>
          </a:p>
          <a:p>
            <a:pPr indent="-228600" lvl="0" marL="228600" rtl="0" algn="l">
              <a:lnSpc>
                <a:spcPct val="90000"/>
              </a:lnSpc>
              <a:spcBef>
                <a:spcPts val="1000"/>
              </a:spcBef>
              <a:spcAft>
                <a:spcPts val="0"/>
              </a:spcAft>
              <a:buClr>
                <a:schemeClr val="dk1"/>
              </a:buClr>
              <a:buSzPts val="2800"/>
              <a:buFont typeface="Calibri"/>
              <a:buNone/>
            </a:pPr>
            <a:r>
              <a:t/>
            </a:r>
            <a:endParaRPr/>
          </a:p>
          <a:p>
            <a:pPr indent="-228600" lvl="0" marL="228600" rtl="0" algn="l">
              <a:lnSpc>
                <a:spcPct val="90000"/>
              </a:lnSpc>
              <a:spcBef>
                <a:spcPts val="1000"/>
              </a:spcBef>
              <a:spcAft>
                <a:spcPts val="0"/>
              </a:spcAft>
              <a:buClr>
                <a:schemeClr val="dk1"/>
              </a:buClr>
              <a:buSzPts val="2800"/>
              <a:buFont typeface="Calibri"/>
              <a:buNone/>
            </a:pPr>
            <a:r>
              <a:rPr b="1" lang="en-US" u="sng"/>
              <a:t>Iterative Definition in C:</a:t>
            </a:r>
            <a:endParaRPr u="sng"/>
          </a:p>
          <a:p>
            <a:pPr indent="-228600" lvl="0" marL="228600" rtl="0" algn="l">
              <a:lnSpc>
                <a:spcPct val="90000"/>
              </a:lnSpc>
              <a:spcBef>
                <a:spcPts val="1000"/>
              </a:spcBef>
              <a:spcAft>
                <a:spcPts val="0"/>
              </a:spcAft>
              <a:buClr>
                <a:schemeClr val="dk1"/>
              </a:buClr>
              <a:buSzPts val="2000"/>
              <a:buFont typeface="Courier New"/>
              <a:buNone/>
            </a:pPr>
            <a:r>
              <a:rPr lang="en-US" sz="2000">
                <a:latin typeface="Courier New"/>
                <a:ea typeface="Courier New"/>
                <a:cs typeface="Courier New"/>
                <a:sym typeface="Courier New"/>
              </a:rPr>
              <a:t>   fval = 1;</a:t>
            </a:r>
            <a:endParaRPr sz="20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000"/>
              <a:buFont typeface="Courier New"/>
              <a:buNone/>
            </a:pPr>
            <a:r>
              <a:rPr lang="en-US" sz="2000">
                <a:latin typeface="Courier New"/>
                <a:ea typeface="Courier New"/>
                <a:cs typeface="Courier New"/>
                <a:sym typeface="Courier New"/>
              </a:rPr>
              <a:t>   for (i = n; i &gt;= 1; i--)</a:t>
            </a:r>
            <a:endParaRPr sz="20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000"/>
              <a:buFont typeface="Courier New"/>
              <a:buNone/>
            </a:pPr>
            <a:r>
              <a:rPr lang="en-US" sz="2000">
                <a:latin typeface="Courier New"/>
                <a:ea typeface="Courier New"/>
                <a:cs typeface="Courier New"/>
                <a:sym typeface="Courier New"/>
              </a:rPr>
              <a:t>	    fval = fval * i;</a:t>
            </a:r>
            <a:endParaRPr sz="20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000"/>
              <a:buFont typeface="Calibri"/>
              <a:buNone/>
            </a:pPr>
            <a:r>
              <a:t/>
            </a:r>
            <a:endParaRPr sz="2000">
              <a:latin typeface="Courier New"/>
              <a:ea typeface="Courier New"/>
              <a:cs typeface="Courier New"/>
              <a:sym typeface="Courier New"/>
            </a:endParaRPr>
          </a:p>
        </p:txBody>
      </p:sp>
      <p:sp>
        <p:nvSpPr>
          <p:cNvPr id="173" name="Google Shape;173;p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Factorial – Iterative Definition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2014-09-11T18:03:18Z</dcterms:created>
  <dc:creator>tmriddle</dc:creator>
</cp:coreProperties>
</file>