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6" roundtripDataSignature="AMtx7mh9iMA8dPErdPA43n6nAdtvatxT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ECE04F-9AA3-44CD-8E2C-5EF445AC9E5D}">
  <a:tblStyle styleId="{6CECE04F-9AA3-44CD-8E2C-5EF445AC9E5D}"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8CF664E-E07B-461B-90C7-55B08117640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6" Type="http://customschemas.google.com/relationships/presentationmetadata" Target="metadata"/><Relationship Id="rId115" Type="http://schemas.openxmlformats.org/officeDocument/2006/relationships/slide" Target="slides/slide110.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1" name="Shape 2871"/>
        <p:cNvGrpSpPr/>
        <p:nvPr/>
      </p:nvGrpSpPr>
      <p:grpSpPr>
        <a:xfrm>
          <a:off x="0" y="0"/>
          <a:ext cx="0" cy="0"/>
          <a:chOff x="0" y="0"/>
          <a:chExt cx="0" cy="0"/>
        </a:xfrm>
      </p:grpSpPr>
      <p:sp>
        <p:nvSpPr>
          <p:cNvPr id="2872" name="Google Shape;2872;g23c9af2bb6c_0_24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3" name="Google Shape;2873;g23c9af2bb6c_0_240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7" name="Shape 2907"/>
        <p:cNvGrpSpPr/>
        <p:nvPr/>
      </p:nvGrpSpPr>
      <p:grpSpPr>
        <a:xfrm>
          <a:off x="0" y="0"/>
          <a:ext cx="0" cy="0"/>
          <a:chOff x="0" y="0"/>
          <a:chExt cx="0" cy="0"/>
        </a:xfrm>
      </p:grpSpPr>
      <p:sp>
        <p:nvSpPr>
          <p:cNvPr id="2908" name="Google Shape;2908;g23c9af2bb6c_0_24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9" name="Google Shape;2909;g23c9af2bb6c_0_24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3" name="Shape 2943"/>
        <p:cNvGrpSpPr/>
        <p:nvPr/>
      </p:nvGrpSpPr>
      <p:grpSpPr>
        <a:xfrm>
          <a:off x="0" y="0"/>
          <a:ext cx="0" cy="0"/>
          <a:chOff x="0" y="0"/>
          <a:chExt cx="0" cy="0"/>
        </a:xfrm>
      </p:grpSpPr>
      <p:sp>
        <p:nvSpPr>
          <p:cNvPr id="2944" name="Google Shape;2944;g23c9af2bb6c_0_24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5" name="Google Shape;2945;g23c9af2bb6c_0_24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9" name="Shape 2979"/>
        <p:cNvGrpSpPr/>
        <p:nvPr/>
      </p:nvGrpSpPr>
      <p:grpSpPr>
        <a:xfrm>
          <a:off x="0" y="0"/>
          <a:ext cx="0" cy="0"/>
          <a:chOff x="0" y="0"/>
          <a:chExt cx="0" cy="0"/>
        </a:xfrm>
      </p:grpSpPr>
      <p:sp>
        <p:nvSpPr>
          <p:cNvPr id="2980" name="Google Shape;2980;g23c9af2bb6c_0_25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1" name="Google Shape;2981;g23c9af2bb6c_0_25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5" name="Shape 3015"/>
        <p:cNvGrpSpPr/>
        <p:nvPr/>
      </p:nvGrpSpPr>
      <p:grpSpPr>
        <a:xfrm>
          <a:off x="0" y="0"/>
          <a:ext cx="0" cy="0"/>
          <a:chOff x="0" y="0"/>
          <a:chExt cx="0" cy="0"/>
        </a:xfrm>
      </p:grpSpPr>
      <p:sp>
        <p:nvSpPr>
          <p:cNvPr id="3016" name="Google Shape;3016;g23c9af2bb6c_0_25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7" name="Google Shape;3017;g23c9af2bb6c_0_25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1" name="Shape 3051"/>
        <p:cNvGrpSpPr/>
        <p:nvPr/>
      </p:nvGrpSpPr>
      <p:grpSpPr>
        <a:xfrm>
          <a:off x="0" y="0"/>
          <a:ext cx="0" cy="0"/>
          <a:chOff x="0" y="0"/>
          <a:chExt cx="0" cy="0"/>
        </a:xfrm>
      </p:grpSpPr>
      <p:sp>
        <p:nvSpPr>
          <p:cNvPr id="3052" name="Google Shape;3052;g23c9af2bb6c_0_25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3" name="Google Shape;3053;g23c9af2bb6c_0_25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7" name="Shape 3087"/>
        <p:cNvGrpSpPr/>
        <p:nvPr/>
      </p:nvGrpSpPr>
      <p:grpSpPr>
        <a:xfrm>
          <a:off x="0" y="0"/>
          <a:ext cx="0" cy="0"/>
          <a:chOff x="0" y="0"/>
          <a:chExt cx="0" cy="0"/>
        </a:xfrm>
      </p:grpSpPr>
      <p:sp>
        <p:nvSpPr>
          <p:cNvPr id="3088" name="Google Shape;3088;g23c9af2bb6c_0_26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9" name="Google Shape;3089;g23c9af2bb6c_0_26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3" name="Shape 3123"/>
        <p:cNvGrpSpPr/>
        <p:nvPr/>
      </p:nvGrpSpPr>
      <p:grpSpPr>
        <a:xfrm>
          <a:off x="0" y="0"/>
          <a:ext cx="0" cy="0"/>
          <a:chOff x="0" y="0"/>
          <a:chExt cx="0" cy="0"/>
        </a:xfrm>
      </p:grpSpPr>
      <p:sp>
        <p:nvSpPr>
          <p:cNvPr id="3124" name="Google Shape;3124;g23c9af2bb6c_0_26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5" name="Google Shape;3125;g23c9af2bb6c_0_26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5" name="Shape 3145"/>
        <p:cNvGrpSpPr/>
        <p:nvPr/>
      </p:nvGrpSpPr>
      <p:grpSpPr>
        <a:xfrm>
          <a:off x="0" y="0"/>
          <a:ext cx="0" cy="0"/>
          <a:chOff x="0" y="0"/>
          <a:chExt cx="0" cy="0"/>
        </a:xfrm>
      </p:grpSpPr>
      <p:sp>
        <p:nvSpPr>
          <p:cNvPr id="3146" name="Google Shape;3146;g23c9af2bb6c_0_26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7" name="Google Shape;3147;g23c9af2bb6c_0_26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1" name="Shape 3151"/>
        <p:cNvGrpSpPr/>
        <p:nvPr/>
      </p:nvGrpSpPr>
      <p:grpSpPr>
        <a:xfrm>
          <a:off x="0" y="0"/>
          <a:ext cx="0" cy="0"/>
          <a:chOff x="0" y="0"/>
          <a:chExt cx="0" cy="0"/>
        </a:xfrm>
      </p:grpSpPr>
      <p:sp>
        <p:nvSpPr>
          <p:cNvPr id="3152" name="Google Shape;3152;g23c9af2bb6c_0_26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3" name="Google Shape;3153;g23c9af2bb6c_0_26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7" name="Shape 3157"/>
        <p:cNvGrpSpPr/>
        <p:nvPr/>
      </p:nvGrpSpPr>
      <p:grpSpPr>
        <a:xfrm>
          <a:off x="0" y="0"/>
          <a:ext cx="0" cy="0"/>
          <a:chOff x="0" y="0"/>
          <a:chExt cx="0" cy="0"/>
        </a:xfrm>
      </p:grpSpPr>
      <p:sp>
        <p:nvSpPr>
          <p:cNvPr id="3158" name="Google Shape;3158;g23c9af2bb6c_0_26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9" name="Google Shape;3159;g23c9af2bb6c_0_26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3c9af2bb6c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3c9af2bb6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g23c9af2bb6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3c9af2bb6c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3c9af2bb6c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g23c9af2bb6c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3c9af2bb6c_0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g23c9af2bb6c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g23c9af2bb6c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3c9af2bb6c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23c9af2bb6c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3c9af2bb6c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23c9af2bb6c_0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3c9af2bb6c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g23c9af2bb6c_0_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3c9af2bb6c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g23c9af2bb6c_0_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3c9af2bb6c_0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23c9af2bb6c_0_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3c9af2bb6c_0_1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g23c9af2bb6c_0_1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3c9af2bb6c_0_1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g23c9af2bb6c_0_1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3c9af2bb6c_0_1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g23c9af2bb6c_0_1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3c9af2bb6c_0_2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g23c9af2bb6c_0_2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3c9af2bb6c_0_2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g23c9af2bb6c_0_2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23c9af2bb6c_0_2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g23c9af2bb6c_0_29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23c9af2bb6c_0_3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g23c9af2bb6c_0_3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3c9af2bb6c_0_3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g23c9af2bb6c_0_3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23c9af2bb6c_0_3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1" name="Google Shape;801;g23c9af2bb6c_0_39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23c9af2bb6c_0_4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6" name="Google Shape;836;g23c9af2bb6c_0_4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23c9af2bb6c_0_4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1" name="Google Shape;871;g23c9af2bb6c_0_4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23c9af2bb6c_0_4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6" name="Google Shape;906;g23c9af2bb6c_0_4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23c9af2bb6c_0_5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1" name="Google Shape;941;g23c9af2bb6c_0_5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23c9af2bb6c_0_5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6" name="Google Shape;976;g23c9af2bb6c_0_5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23c9af2bb6c_0_6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1" name="Google Shape;1011;g23c9af2bb6c_0_6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23c9af2bb6c_0_6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6" name="Google Shape;1046;g23c9af2bb6c_0_6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g23c9af2bb6c_0_6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1" name="Google Shape;1081;g23c9af2bb6c_0_6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23c9af2bb6c_0_7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6" name="Google Shape;1116;g23c9af2bb6c_0_70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23c9af2bb6c_0_7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1" name="Google Shape;1151;g23c9af2bb6c_0_7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23c9af2bb6c_0_7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6" name="Google Shape;1186;g23c9af2bb6c_0_7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g23c9af2bb6c_0_8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1" name="Google Shape;1221;g23c9af2bb6c_0_80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23c9af2bb6c_0_8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6" name="Google Shape;1256;g23c9af2bb6c_0_8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23c9af2bb6c_0_8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1" name="Google Shape;1291;g23c9af2bb6c_0_8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23c9af2bb6c_0_9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6" name="Google Shape;1326;g23c9af2bb6c_0_90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23c9af2bb6c_0_9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1" name="Google Shape;1361;g23c9af2bb6c_0_9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23c9af2bb6c_0_9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6" name="Google Shape;1396;g23c9af2bb6c_0_9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9" name="Shape 1429"/>
        <p:cNvGrpSpPr/>
        <p:nvPr/>
      </p:nvGrpSpPr>
      <p:grpSpPr>
        <a:xfrm>
          <a:off x="0" y="0"/>
          <a:ext cx="0" cy="0"/>
          <a:chOff x="0" y="0"/>
          <a:chExt cx="0" cy="0"/>
        </a:xfrm>
      </p:grpSpPr>
      <p:sp>
        <p:nvSpPr>
          <p:cNvPr id="1430" name="Google Shape;1430;g23c9af2bb6c_0_10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1" name="Google Shape;1431;g23c9af2bb6c_0_100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4" name="Shape 1464"/>
        <p:cNvGrpSpPr/>
        <p:nvPr/>
      </p:nvGrpSpPr>
      <p:grpSpPr>
        <a:xfrm>
          <a:off x="0" y="0"/>
          <a:ext cx="0" cy="0"/>
          <a:chOff x="0" y="0"/>
          <a:chExt cx="0" cy="0"/>
        </a:xfrm>
      </p:grpSpPr>
      <p:sp>
        <p:nvSpPr>
          <p:cNvPr id="1465" name="Google Shape;1465;g23c9af2bb6c_0_10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6" name="Google Shape;1466;g23c9af2bb6c_0_10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g23c9af2bb6c_0_10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1" name="Google Shape;1501;g23c9af2bb6c_0_10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g23c9af2bb6c_0_10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3" name="Google Shape;1523;g23c9af2bb6c_0_109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7" name="Shape 1527"/>
        <p:cNvGrpSpPr/>
        <p:nvPr/>
      </p:nvGrpSpPr>
      <p:grpSpPr>
        <a:xfrm>
          <a:off x="0" y="0"/>
          <a:ext cx="0" cy="0"/>
          <a:chOff x="0" y="0"/>
          <a:chExt cx="0" cy="0"/>
        </a:xfrm>
      </p:grpSpPr>
      <p:sp>
        <p:nvSpPr>
          <p:cNvPr id="1528" name="Google Shape;1528;g23c9af2bb6c_0_11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9" name="Google Shape;1529;g23c9af2bb6c_0_110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g23c9af2bb6c_0_1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5" name="Google Shape;1535;g23c9af2bb6c_0_110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9" name="Shape 1539"/>
        <p:cNvGrpSpPr/>
        <p:nvPr/>
      </p:nvGrpSpPr>
      <p:grpSpPr>
        <a:xfrm>
          <a:off x="0" y="0"/>
          <a:ext cx="0" cy="0"/>
          <a:chOff x="0" y="0"/>
          <a:chExt cx="0" cy="0"/>
        </a:xfrm>
      </p:grpSpPr>
      <p:sp>
        <p:nvSpPr>
          <p:cNvPr id="1540" name="Google Shape;1540;g23c9af2bb6c_0_1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1" name="Google Shape;1541;g23c9af2bb6c_0_11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8" name="Shape 1568"/>
        <p:cNvGrpSpPr/>
        <p:nvPr/>
      </p:nvGrpSpPr>
      <p:grpSpPr>
        <a:xfrm>
          <a:off x="0" y="0"/>
          <a:ext cx="0" cy="0"/>
          <a:chOff x="0" y="0"/>
          <a:chExt cx="0" cy="0"/>
        </a:xfrm>
      </p:grpSpPr>
      <p:sp>
        <p:nvSpPr>
          <p:cNvPr id="1569" name="Google Shape;1569;g23c9af2bb6c_0_11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0" name="Google Shape;1570;g23c9af2bb6c_0_11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9" name="Shape 1599"/>
        <p:cNvGrpSpPr/>
        <p:nvPr/>
      </p:nvGrpSpPr>
      <p:grpSpPr>
        <a:xfrm>
          <a:off x="0" y="0"/>
          <a:ext cx="0" cy="0"/>
          <a:chOff x="0" y="0"/>
          <a:chExt cx="0" cy="0"/>
        </a:xfrm>
      </p:grpSpPr>
      <p:sp>
        <p:nvSpPr>
          <p:cNvPr id="1600" name="Google Shape;1600;g23c9af2bb6c_0_11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1" name="Google Shape;1601;g23c9af2bb6c_0_11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0" name="Shape 1630"/>
        <p:cNvGrpSpPr/>
        <p:nvPr/>
      </p:nvGrpSpPr>
      <p:grpSpPr>
        <a:xfrm>
          <a:off x="0" y="0"/>
          <a:ext cx="0" cy="0"/>
          <a:chOff x="0" y="0"/>
          <a:chExt cx="0" cy="0"/>
        </a:xfrm>
      </p:grpSpPr>
      <p:sp>
        <p:nvSpPr>
          <p:cNvPr id="1631" name="Google Shape;1631;g23c9af2bb6c_0_12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2" name="Google Shape;1632;g23c9af2bb6c_0_12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1" name="Shape 1661"/>
        <p:cNvGrpSpPr/>
        <p:nvPr/>
      </p:nvGrpSpPr>
      <p:grpSpPr>
        <a:xfrm>
          <a:off x="0" y="0"/>
          <a:ext cx="0" cy="0"/>
          <a:chOff x="0" y="0"/>
          <a:chExt cx="0" cy="0"/>
        </a:xfrm>
      </p:grpSpPr>
      <p:sp>
        <p:nvSpPr>
          <p:cNvPr id="1662" name="Google Shape;1662;g23c9af2bb6c_0_12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3" name="Google Shape;1663;g23c9af2bb6c_0_12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2" name="Shape 1692"/>
        <p:cNvGrpSpPr/>
        <p:nvPr/>
      </p:nvGrpSpPr>
      <p:grpSpPr>
        <a:xfrm>
          <a:off x="0" y="0"/>
          <a:ext cx="0" cy="0"/>
          <a:chOff x="0" y="0"/>
          <a:chExt cx="0" cy="0"/>
        </a:xfrm>
      </p:grpSpPr>
      <p:sp>
        <p:nvSpPr>
          <p:cNvPr id="1693" name="Google Shape;1693;g23c9af2bb6c_0_12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4" name="Google Shape;1694;g23c9af2bb6c_0_12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23c9af2bb6c_0_12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7" name="Google Shape;1727;g23c9af2bb6c_0_12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23c9af2bb6c_0_13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0" name="Google Shape;1760;g23c9af2bb6c_0_13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3" name="Shape 1793"/>
        <p:cNvGrpSpPr/>
        <p:nvPr/>
      </p:nvGrpSpPr>
      <p:grpSpPr>
        <a:xfrm>
          <a:off x="0" y="0"/>
          <a:ext cx="0" cy="0"/>
          <a:chOff x="0" y="0"/>
          <a:chExt cx="0" cy="0"/>
        </a:xfrm>
      </p:grpSpPr>
      <p:sp>
        <p:nvSpPr>
          <p:cNvPr id="1794" name="Google Shape;1794;g23c9af2bb6c_0_13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5" name="Google Shape;1795;g23c9af2bb6c_0_13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8" name="Shape 1828"/>
        <p:cNvGrpSpPr/>
        <p:nvPr/>
      </p:nvGrpSpPr>
      <p:grpSpPr>
        <a:xfrm>
          <a:off x="0" y="0"/>
          <a:ext cx="0" cy="0"/>
          <a:chOff x="0" y="0"/>
          <a:chExt cx="0" cy="0"/>
        </a:xfrm>
      </p:grpSpPr>
      <p:sp>
        <p:nvSpPr>
          <p:cNvPr id="1829" name="Google Shape;1829;g23c9af2bb6c_0_13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0" name="Google Shape;1830;g23c9af2bb6c_0_13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5" name="Shape 1865"/>
        <p:cNvGrpSpPr/>
        <p:nvPr/>
      </p:nvGrpSpPr>
      <p:grpSpPr>
        <a:xfrm>
          <a:off x="0" y="0"/>
          <a:ext cx="0" cy="0"/>
          <a:chOff x="0" y="0"/>
          <a:chExt cx="0" cy="0"/>
        </a:xfrm>
      </p:grpSpPr>
      <p:sp>
        <p:nvSpPr>
          <p:cNvPr id="1866" name="Google Shape;1866;g23c9af2bb6c_0_14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7" name="Google Shape;1867;g23c9af2bb6c_0_14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23c9af2bb6c_0_14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4" name="Google Shape;1904;g23c9af2bb6c_0_14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9" name="Shape 1939"/>
        <p:cNvGrpSpPr/>
        <p:nvPr/>
      </p:nvGrpSpPr>
      <p:grpSpPr>
        <a:xfrm>
          <a:off x="0" y="0"/>
          <a:ext cx="0" cy="0"/>
          <a:chOff x="0" y="0"/>
          <a:chExt cx="0" cy="0"/>
        </a:xfrm>
      </p:grpSpPr>
      <p:sp>
        <p:nvSpPr>
          <p:cNvPr id="1940" name="Google Shape;1940;g23c9af2bb6c_0_15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1" name="Google Shape;1941;g23c9af2bb6c_0_15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5" name="Shape 1945"/>
        <p:cNvGrpSpPr/>
        <p:nvPr/>
      </p:nvGrpSpPr>
      <p:grpSpPr>
        <a:xfrm>
          <a:off x="0" y="0"/>
          <a:ext cx="0" cy="0"/>
          <a:chOff x="0" y="0"/>
          <a:chExt cx="0" cy="0"/>
        </a:xfrm>
      </p:grpSpPr>
      <p:sp>
        <p:nvSpPr>
          <p:cNvPr id="1946" name="Google Shape;1946;g23c9af2bb6c_0_15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7" name="Google Shape;1947;g23c9af2bb6c_0_150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1" name="Shape 1971"/>
        <p:cNvGrpSpPr/>
        <p:nvPr/>
      </p:nvGrpSpPr>
      <p:grpSpPr>
        <a:xfrm>
          <a:off x="0" y="0"/>
          <a:ext cx="0" cy="0"/>
          <a:chOff x="0" y="0"/>
          <a:chExt cx="0" cy="0"/>
        </a:xfrm>
      </p:grpSpPr>
      <p:sp>
        <p:nvSpPr>
          <p:cNvPr id="1972" name="Google Shape;1972;g23c9af2bb6c_0_15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3" name="Google Shape;1973;g23c9af2bb6c_0_15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7" name="Shape 2007"/>
        <p:cNvGrpSpPr/>
        <p:nvPr/>
      </p:nvGrpSpPr>
      <p:grpSpPr>
        <a:xfrm>
          <a:off x="0" y="0"/>
          <a:ext cx="0" cy="0"/>
          <a:chOff x="0" y="0"/>
          <a:chExt cx="0" cy="0"/>
        </a:xfrm>
      </p:grpSpPr>
      <p:sp>
        <p:nvSpPr>
          <p:cNvPr id="2008" name="Google Shape;2008;g23c9af2bb6c_0_15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9" name="Google Shape;2009;g23c9af2bb6c_0_15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3" name="Shape 2043"/>
        <p:cNvGrpSpPr/>
        <p:nvPr/>
      </p:nvGrpSpPr>
      <p:grpSpPr>
        <a:xfrm>
          <a:off x="0" y="0"/>
          <a:ext cx="0" cy="0"/>
          <a:chOff x="0" y="0"/>
          <a:chExt cx="0" cy="0"/>
        </a:xfrm>
      </p:grpSpPr>
      <p:sp>
        <p:nvSpPr>
          <p:cNvPr id="2044" name="Google Shape;2044;g23c9af2bb6c_0_16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5" name="Google Shape;2045;g23c9af2bb6c_0_16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9" name="Shape 2079"/>
        <p:cNvGrpSpPr/>
        <p:nvPr/>
      </p:nvGrpSpPr>
      <p:grpSpPr>
        <a:xfrm>
          <a:off x="0" y="0"/>
          <a:ext cx="0" cy="0"/>
          <a:chOff x="0" y="0"/>
          <a:chExt cx="0" cy="0"/>
        </a:xfrm>
      </p:grpSpPr>
      <p:sp>
        <p:nvSpPr>
          <p:cNvPr id="2080" name="Google Shape;2080;g23c9af2bb6c_0_16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1" name="Google Shape;2081;g23c9af2bb6c_0_16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5" name="Shape 2115"/>
        <p:cNvGrpSpPr/>
        <p:nvPr/>
      </p:nvGrpSpPr>
      <p:grpSpPr>
        <a:xfrm>
          <a:off x="0" y="0"/>
          <a:ext cx="0" cy="0"/>
          <a:chOff x="0" y="0"/>
          <a:chExt cx="0" cy="0"/>
        </a:xfrm>
      </p:grpSpPr>
      <p:sp>
        <p:nvSpPr>
          <p:cNvPr id="2116" name="Google Shape;2116;g23c9af2bb6c_0_16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7" name="Google Shape;2117;g23c9af2bb6c_0_16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1" name="Shape 2151"/>
        <p:cNvGrpSpPr/>
        <p:nvPr/>
      </p:nvGrpSpPr>
      <p:grpSpPr>
        <a:xfrm>
          <a:off x="0" y="0"/>
          <a:ext cx="0" cy="0"/>
          <a:chOff x="0" y="0"/>
          <a:chExt cx="0" cy="0"/>
        </a:xfrm>
      </p:grpSpPr>
      <p:sp>
        <p:nvSpPr>
          <p:cNvPr id="2152" name="Google Shape;2152;g23c9af2bb6c_0_17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3" name="Google Shape;2153;g23c9af2bb6c_0_170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7" name="Shape 2187"/>
        <p:cNvGrpSpPr/>
        <p:nvPr/>
      </p:nvGrpSpPr>
      <p:grpSpPr>
        <a:xfrm>
          <a:off x="0" y="0"/>
          <a:ext cx="0" cy="0"/>
          <a:chOff x="0" y="0"/>
          <a:chExt cx="0" cy="0"/>
        </a:xfrm>
      </p:grpSpPr>
      <p:sp>
        <p:nvSpPr>
          <p:cNvPr id="2188" name="Google Shape;2188;g23c9af2bb6c_0_17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9" name="Google Shape;2189;g23c9af2bb6c_0_17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3" name="Shape 2223"/>
        <p:cNvGrpSpPr/>
        <p:nvPr/>
      </p:nvGrpSpPr>
      <p:grpSpPr>
        <a:xfrm>
          <a:off x="0" y="0"/>
          <a:ext cx="0" cy="0"/>
          <a:chOff x="0" y="0"/>
          <a:chExt cx="0" cy="0"/>
        </a:xfrm>
      </p:grpSpPr>
      <p:sp>
        <p:nvSpPr>
          <p:cNvPr id="2224" name="Google Shape;2224;g23c9af2bb6c_0_17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5" name="Google Shape;2225;g23c9af2bb6c_0_17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9" name="Shape 2259"/>
        <p:cNvGrpSpPr/>
        <p:nvPr/>
      </p:nvGrpSpPr>
      <p:grpSpPr>
        <a:xfrm>
          <a:off x="0" y="0"/>
          <a:ext cx="0" cy="0"/>
          <a:chOff x="0" y="0"/>
          <a:chExt cx="0" cy="0"/>
        </a:xfrm>
      </p:grpSpPr>
      <p:sp>
        <p:nvSpPr>
          <p:cNvPr id="2260" name="Google Shape;2260;g23c9af2bb6c_0_18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1" name="Google Shape;2261;g23c9af2bb6c_0_18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5" name="Shape 2295"/>
        <p:cNvGrpSpPr/>
        <p:nvPr/>
      </p:nvGrpSpPr>
      <p:grpSpPr>
        <a:xfrm>
          <a:off x="0" y="0"/>
          <a:ext cx="0" cy="0"/>
          <a:chOff x="0" y="0"/>
          <a:chExt cx="0" cy="0"/>
        </a:xfrm>
      </p:grpSpPr>
      <p:sp>
        <p:nvSpPr>
          <p:cNvPr id="2296" name="Google Shape;2296;g23c9af2bb6c_0_18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7" name="Google Shape;2297;g23c9af2bb6c_0_18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1" name="Shape 2331"/>
        <p:cNvGrpSpPr/>
        <p:nvPr/>
      </p:nvGrpSpPr>
      <p:grpSpPr>
        <a:xfrm>
          <a:off x="0" y="0"/>
          <a:ext cx="0" cy="0"/>
          <a:chOff x="0" y="0"/>
          <a:chExt cx="0" cy="0"/>
        </a:xfrm>
      </p:grpSpPr>
      <p:sp>
        <p:nvSpPr>
          <p:cNvPr id="2332" name="Google Shape;2332;g23c9af2bb6c_0_18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3" name="Google Shape;2333;g23c9af2bb6c_0_18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7" name="Shape 2367"/>
        <p:cNvGrpSpPr/>
        <p:nvPr/>
      </p:nvGrpSpPr>
      <p:grpSpPr>
        <a:xfrm>
          <a:off x="0" y="0"/>
          <a:ext cx="0" cy="0"/>
          <a:chOff x="0" y="0"/>
          <a:chExt cx="0" cy="0"/>
        </a:xfrm>
      </p:grpSpPr>
      <p:sp>
        <p:nvSpPr>
          <p:cNvPr id="2368" name="Google Shape;2368;g23c9af2bb6c_0_19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9" name="Google Shape;2369;g23c9af2bb6c_0_19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3" name="Shape 2403"/>
        <p:cNvGrpSpPr/>
        <p:nvPr/>
      </p:nvGrpSpPr>
      <p:grpSpPr>
        <a:xfrm>
          <a:off x="0" y="0"/>
          <a:ext cx="0" cy="0"/>
          <a:chOff x="0" y="0"/>
          <a:chExt cx="0" cy="0"/>
        </a:xfrm>
      </p:grpSpPr>
      <p:sp>
        <p:nvSpPr>
          <p:cNvPr id="2404" name="Google Shape;2404;g23c9af2bb6c_0_19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5" name="Google Shape;2405;g23c9af2bb6c_0_19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9" name="Shape 2439"/>
        <p:cNvGrpSpPr/>
        <p:nvPr/>
      </p:nvGrpSpPr>
      <p:grpSpPr>
        <a:xfrm>
          <a:off x="0" y="0"/>
          <a:ext cx="0" cy="0"/>
          <a:chOff x="0" y="0"/>
          <a:chExt cx="0" cy="0"/>
        </a:xfrm>
      </p:grpSpPr>
      <p:sp>
        <p:nvSpPr>
          <p:cNvPr id="2440" name="Google Shape;2440;g23c9af2bb6c_0_19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1" name="Google Shape;2441;g23c9af2bb6c_0_198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g23c9af2bb6c_0_20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7" name="Google Shape;2477;g23c9af2bb6c_0_20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1" name="Shape 2511"/>
        <p:cNvGrpSpPr/>
        <p:nvPr/>
      </p:nvGrpSpPr>
      <p:grpSpPr>
        <a:xfrm>
          <a:off x="0" y="0"/>
          <a:ext cx="0" cy="0"/>
          <a:chOff x="0" y="0"/>
          <a:chExt cx="0" cy="0"/>
        </a:xfrm>
      </p:grpSpPr>
      <p:sp>
        <p:nvSpPr>
          <p:cNvPr id="2512" name="Google Shape;2512;g23c9af2bb6c_0_20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3" name="Google Shape;2513;g23c9af2bb6c_0_20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7" name="Shape 2547"/>
        <p:cNvGrpSpPr/>
        <p:nvPr/>
      </p:nvGrpSpPr>
      <p:grpSpPr>
        <a:xfrm>
          <a:off x="0" y="0"/>
          <a:ext cx="0" cy="0"/>
          <a:chOff x="0" y="0"/>
          <a:chExt cx="0" cy="0"/>
        </a:xfrm>
      </p:grpSpPr>
      <p:sp>
        <p:nvSpPr>
          <p:cNvPr id="2548" name="Google Shape;2548;g23c9af2bb6c_0_20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9" name="Google Shape;2549;g23c9af2bb6c_0_20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3" name="Shape 2583"/>
        <p:cNvGrpSpPr/>
        <p:nvPr/>
      </p:nvGrpSpPr>
      <p:grpSpPr>
        <a:xfrm>
          <a:off x="0" y="0"/>
          <a:ext cx="0" cy="0"/>
          <a:chOff x="0" y="0"/>
          <a:chExt cx="0" cy="0"/>
        </a:xfrm>
      </p:grpSpPr>
      <p:sp>
        <p:nvSpPr>
          <p:cNvPr id="2584" name="Google Shape;2584;g23c9af2bb6c_0_2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5" name="Google Shape;2585;g23c9af2bb6c_0_21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9" name="Shape 2619"/>
        <p:cNvGrpSpPr/>
        <p:nvPr/>
      </p:nvGrpSpPr>
      <p:grpSpPr>
        <a:xfrm>
          <a:off x="0" y="0"/>
          <a:ext cx="0" cy="0"/>
          <a:chOff x="0" y="0"/>
          <a:chExt cx="0" cy="0"/>
        </a:xfrm>
      </p:grpSpPr>
      <p:sp>
        <p:nvSpPr>
          <p:cNvPr id="2620" name="Google Shape;2620;g23c9af2bb6c_0_21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1" name="Google Shape;2621;g23c9af2bb6c_0_21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5" name="Shape 2655"/>
        <p:cNvGrpSpPr/>
        <p:nvPr/>
      </p:nvGrpSpPr>
      <p:grpSpPr>
        <a:xfrm>
          <a:off x="0" y="0"/>
          <a:ext cx="0" cy="0"/>
          <a:chOff x="0" y="0"/>
          <a:chExt cx="0" cy="0"/>
        </a:xfrm>
      </p:grpSpPr>
      <p:sp>
        <p:nvSpPr>
          <p:cNvPr id="2656" name="Google Shape;2656;g23c9af2bb6c_0_21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7" name="Google Shape;2657;g23c9af2bb6c_0_219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1" name="Shape 2691"/>
        <p:cNvGrpSpPr/>
        <p:nvPr/>
      </p:nvGrpSpPr>
      <p:grpSpPr>
        <a:xfrm>
          <a:off x="0" y="0"/>
          <a:ext cx="0" cy="0"/>
          <a:chOff x="0" y="0"/>
          <a:chExt cx="0" cy="0"/>
        </a:xfrm>
      </p:grpSpPr>
      <p:sp>
        <p:nvSpPr>
          <p:cNvPr id="2692" name="Google Shape;2692;g23c9af2bb6c_0_22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3" name="Google Shape;2693;g23c9af2bb6c_0_22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7" name="Shape 2727"/>
        <p:cNvGrpSpPr/>
        <p:nvPr/>
      </p:nvGrpSpPr>
      <p:grpSpPr>
        <a:xfrm>
          <a:off x="0" y="0"/>
          <a:ext cx="0" cy="0"/>
          <a:chOff x="0" y="0"/>
          <a:chExt cx="0" cy="0"/>
        </a:xfrm>
      </p:grpSpPr>
      <p:sp>
        <p:nvSpPr>
          <p:cNvPr id="2728" name="Google Shape;2728;g23c9af2bb6c_0_22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9" name="Google Shape;2729;g23c9af2bb6c_0_22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3" name="Shape 2763"/>
        <p:cNvGrpSpPr/>
        <p:nvPr/>
      </p:nvGrpSpPr>
      <p:grpSpPr>
        <a:xfrm>
          <a:off x="0" y="0"/>
          <a:ext cx="0" cy="0"/>
          <a:chOff x="0" y="0"/>
          <a:chExt cx="0" cy="0"/>
        </a:xfrm>
      </p:grpSpPr>
      <p:sp>
        <p:nvSpPr>
          <p:cNvPr id="2764" name="Google Shape;2764;g23c9af2bb6c_0_23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5" name="Google Shape;2765;g23c9af2bb6c_0_23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9" name="Shape 2799"/>
        <p:cNvGrpSpPr/>
        <p:nvPr/>
      </p:nvGrpSpPr>
      <p:grpSpPr>
        <a:xfrm>
          <a:off x="0" y="0"/>
          <a:ext cx="0" cy="0"/>
          <a:chOff x="0" y="0"/>
          <a:chExt cx="0" cy="0"/>
        </a:xfrm>
      </p:grpSpPr>
      <p:sp>
        <p:nvSpPr>
          <p:cNvPr id="2800" name="Google Shape;2800;g23c9af2bb6c_0_23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1" name="Google Shape;2801;g23c9af2bb6c_0_23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5" name="Shape 2835"/>
        <p:cNvGrpSpPr/>
        <p:nvPr/>
      </p:nvGrpSpPr>
      <p:grpSpPr>
        <a:xfrm>
          <a:off x="0" y="0"/>
          <a:ext cx="0" cy="0"/>
          <a:chOff x="0" y="0"/>
          <a:chExt cx="0" cy="0"/>
        </a:xfrm>
      </p:grpSpPr>
      <p:sp>
        <p:nvSpPr>
          <p:cNvPr id="2836" name="Google Shape;2836;g23c9af2bb6c_0_23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7" name="Google Shape;2837;g23c9af2bb6c_0_23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3"/>
          <p:cNvSpPr txBox="1"/>
          <p:nvPr>
            <p:ph type="ctrTitle"/>
          </p:nvPr>
        </p:nvSpPr>
        <p:spPr>
          <a:xfrm>
            <a:off x="155575" y="2951163"/>
            <a:ext cx="7772400" cy="2387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600"/>
              <a:buFont typeface="Impact"/>
              <a:buNone/>
              <a:defRPr b="0" sz="6600">
                <a:solidFill>
                  <a:schemeClr val="dk1"/>
                </a:solidFill>
                <a:latin typeface="Impact"/>
                <a:ea typeface="Impact"/>
                <a:cs typeface="Impact"/>
                <a:sym typeface="Impac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3"/>
          <p:cNvSpPr txBox="1"/>
          <p:nvPr>
            <p:ph idx="1" type="subTitle"/>
          </p:nvPr>
        </p:nvSpPr>
        <p:spPr>
          <a:xfrm>
            <a:off x="155574" y="5443538"/>
            <a:ext cx="4352925" cy="4111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400"/>
              <a:buNone/>
              <a:defRPr b="1" sz="2400">
                <a:solidFill>
                  <a:schemeClr val="dk1"/>
                </a:solidFill>
                <a:latin typeface="Federo"/>
                <a:ea typeface="Federo"/>
                <a:cs typeface="Federo"/>
                <a:sym typeface="Fede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3"/>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23"/>
          <p:cNvPicPr preferRelativeResize="0"/>
          <p:nvPr/>
        </p:nvPicPr>
        <p:blipFill rotWithShape="1">
          <a:blip r:embed="rId2">
            <a:alphaModFix/>
          </a:blip>
          <a:srcRect b="0" l="0" r="0" t="0"/>
          <a:stretch/>
        </p:blipFill>
        <p:spPr>
          <a:xfrm rot="5400000">
            <a:off x="5091112" y="-85725"/>
            <a:ext cx="3609975" cy="4038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3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32"/>
          <p:cNvSpPr/>
          <p:nvPr>
            <p:ph idx="2" type="pic"/>
          </p:nvPr>
        </p:nvSpPr>
        <p:spPr>
          <a:xfrm>
            <a:off x="3887391" y="987426"/>
            <a:ext cx="4629150" cy="4873625"/>
          </a:xfrm>
          <a:prstGeom prst="rect">
            <a:avLst/>
          </a:prstGeom>
          <a:noFill/>
          <a:ln>
            <a:noFill/>
          </a:ln>
        </p:spPr>
      </p:sp>
      <p:sp>
        <p:nvSpPr>
          <p:cNvPr id="76" name="Google Shape;76;p32"/>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32"/>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3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3"/>
          <p:cNvSpPr txBox="1"/>
          <p:nvPr>
            <p:ph idx="1" type="body"/>
          </p:nvPr>
        </p:nvSpPr>
        <p:spPr>
          <a:xfrm rot="5400000">
            <a:off x="1935956" y="-840581"/>
            <a:ext cx="5237163" cy="87979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33"/>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3"/>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3"/>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34"/>
          <p:cNvSpPr txBox="1"/>
          <p:nvPr>
            <p:ph type="title"/>
          </p:nvPr>
        </p:nvSpPr>
        <p:spPr>
          <a:xfrm rot="5400000">
            <a:off x="4623594" y="2285207"/>
            <a:ext cx="5811838" cy="197167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34"/>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34"/>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4"/>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4"/>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92" name="Shape 92"/>
        <p:cNvGrpSpPr/>
        <p:nvPr/>
      </p:nvGrpSpPr>
      <p:grpSpPr>
        <a:xfrm>
          <a:off x="0" y="0"/>
          <a:ext cx="0" cy="0"/>
          <a:chOff x="0" y="0"/>
          <a:chExt cx="0" cy="0"/>
        </a:xfrm>
      </p:grpSpPr>
      <p:sp>
        <p:nvSpPr>
          <p:cNvPr id="93" name="Google Shape;93;g23c9af2bb6c_0_2767"/>
          <p:cNvSpPr txBox="1"/>
          <p:nvPr>
            <p:ph type="title"/>
          </p:nvPr>
        </p:nvSpPr>
        <p:spPr>
          <a:xfrm>
            <a:off x="685800" y="609600"/>
            <a:ext cx="7772400" cy="11430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4" name="Google Shape;94;g23c9af2bb6c_0_2767"/>
          <p:cNvSpPr txBox="1"/>
          <p:nvPr>
            <p:ph idx="10" type="dt"/>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5" name="Google Shape;95;g23c9af2bb6c_0_2767"/>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g23c9af2bb6c_0_2767"/>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rgbClr val="888888"/>
                </a:solidFill>
                <a:latin typeface="Calibri"/>
                <a:ea typeface="Calibri"/>
                <a:cs typeface="Calibri"/>
                <a:sym typeface="Calibri"/>
              </a:defRPr>
            </a:lvl1pPr>
            <a:lvl2pPr indent="0" lvl="1" marL="0" rtl="0" algn="r">
              <a:spcBef>
                <a:spcPts val="0"/>
              </a:spcBef>
              <a:buNone/>
              <a:defRPr b="0" i="0" sz="1200" u="none" cap="none" strike="noStrike">
                <a:solidFill>
                  <a:srgbClr val="888888"/>
                </a:solidFill>
                <a:latin typeface="Calibri"/>
                <a:ea typeface="Calibri"/>
                <a:cs typeface="Calibri"/>
                <a:sym typeface="Calibri"/>
              </a:defRPr>
            </a:lvl2pPr>
            <a:lvl3pPr indent="0" lvl="2" marL="0" rtl="0" algn="r">
              <a:spcBef>
                <a:spcPts val="0"/>
              </a:spcBef>
              <a:buNone/>
              <a:defRPr b="0" i="0" sz="1200" u="none" cap="none" strike="noStrike">
                <a:solidFill>
                  <a:srgbClr val="888888"/>
                </a:solidFill>
                <a:latin typeface="Calibri"/>
                <a:ea typeface="Calibri"/>
                <a:cs typeface="Calibri"/>
                <a:sym typeface="Calibri"/>
              </a:defRPr>
            </a:lvl3pPr>
            <a:lvl4pPr indent="0" lvl="3" marL="0" rtl="0" algn="r">
              <a:spcBef>
                <a:spcPts val="0"/>
              </a:spcBef>
              <a:buNone/>
              <a:defRPr b="0" i="0" sz="1200" u="none" cap="none" strike="noStrike">
                <a:solidFill>
                  <a:srgbClr val="888888"/>
                </a:solidFill>
                <a:latin typeface="Calibri"/>
                <a:ea typeface="Calibri"/>
                <a:cs typeface="Calibri"/>
                <a:sym typeface="Calibri"/>
              </a:defRPr>
            </a:lvl4pPr>
            <a:lvl5pPr indent="0" lvl="4" marL="0" rtl="0" algn="r">
              <a:spcBef>
                <a:spcPts val="0"/>
              </a:spcBef>
              <a:buNone/>
              <a:defRPr b="0" i="0" sz="1200" u="none" cap="none" strike="noStrike">
                <a:solidFill>
                  <a:srgbClr val="888888"/>
                </a:solidFill>
                <a:latin typeface="Calibri"/>
                <a:ea typeface="Calibri"/>
                <a:cs typeface="Calibri"/>
                <a:sym typeface="Calibri"/>
              </a:defRPr>
            </a:lvl5pPr>
            <a:lvl6pPr indent="0" lvl="5" marL="0" rtl="0" algn="r">
              <a:spcBef>
                <a:spcPts val="0"/>
              </a:spcBef>
              <a:buNone/>
              <a:defRPr b="0" i="0" sz="1200" u="none" cap="none" strike="noStrike">
                <a:solidFill>
                  <a:srgbClr val="888888"/>
                </a:solidFill>
                <a:latin typeface="Calibri"/>
                <a:ea typeface="Calibri"/>
                <a:cs typeface="Calibri"/>
                <a:sym typeface="Calibri"/>
              </a:defRPr>
            </a:lvl6pPr>
            <a:lvl7pPr indent="0" lvl="6" marL="0" rtl="0" algn="r">
              <a:spcBef>
                <a:spcPts val="0"/>
              </a:spcBef>
              <a:buNone/>
              <a:defRPr b="0" i="0" sz="1200" u="none" cap="none" strike="noStrike">
                <a:solidFill>
                  <a:srgbClr val="888888"/>
                </a:solidFill>
                <a:latin typeface="Calibri"/>
                <a:ea typeface="Calibri"/>
                <a:cs typeface="Calibri"/>
                <a:sym typeface="Calibri"/>
              </a:defRPr>
            </a:lvl7pPr>
            <a:lvl8pPr indent="0" lvl="7" marL="0" rtl="0" algn="r">
              <a:spcBef>
                <a:spcPts val="0"/>
              </a:spcBef>
              <a:buNone/>
              <a:defRPr b="0" i="0" sz="1200" u="none" cap="none" strike="noStrike">
                <a:solidFill>
                  <a:srgbClr val="888888"/>
                </a:solidFill>
                <a:latin typeface="Calibri"/>
                <a:ea typeface="Calibri"/>
                <a:cs typeface="Calibri"/>
                <a:sym typeface="Calibri"/>
              </a:defRPr>
            </a:lvl8pPr>
            <a:lvl9pPr indent="0" lvl="8" marL="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4"/>
          <p:cNvSpPr txBox="1"/>
          <p:nvPr>
            <p:ph idx="1" type="body"/>
          </p:nvPr>
        </p:nvSpPr>
        <p:spPr>
          <a:xfrm>
            <a:off x="155575" y="939800"/>
            <a:ext cx="8797925" cy="52371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4"/>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4"/>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8" name="Shape 28"/>
        <p:cNvGrpSpPr/>
        <p:nvPr/>
      </p:nvGrpSpPr>
      <p:grpSpPr>
        <a:xfrm>
          <a:off x="0" y="0"/>
          <a:ext cx="0" cy="0"/>
          <a:chOff x="0" y="0"/>
          <a:chExt cx="0" cy="0"/>
        </a:xfrm>
      </p:grpSpPr>
      <p:sp>
        <p:nvSpPr>
          <p:cNvPr id="29" name="Google Shape;29;p25"/>
          <p:cNvSpPr txBox="1"/>
          <p:nvPr>
            <p:ph type="title"/>
          </p:nvPr>
        </p:nvSpPr>
        <p:spPr>
          <a:xfrm>
            <a:off x="1219200" y="0"/>
            <a:ext cx="7772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5"/>
          <p:cNvSpPr txBox="1"/>
          <p:nvPr>
            <p:ph idx="1" type="body"/>
          </p:nvPr>
        </p:nvSpPr>
        <p:spPr>
          <a:xfrm>
            <a:off x="685800" y="1371600"/>
            <a:ext cx="3810000" cy="48910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5"/>
          <p:cNvSpPr txBox="1"/>
          <p:nvPr>
            <p:ph idx="2" type="body"/>
          </p:nvPr>
        </p:nvSpPr>
        <p:spPr>
          <a:xfrm>
            <a:off x="4648200" y="1371600"/>
            <a:ext cx="3810000" cy="48910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5"/>
          <p:cNvSpPr txBox="1"/>
          <p:nvPr>
            <p:ph idx="10" type="dt"/>
          </p:nvPr>
        </p:nvSpPr>
        <p:spPr>
          <a:xfrm>
            <a:off x="685800" y="6324600"/>
            <a:ext cx="1905000" cy="457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5"/>
          <p:cNvSpPr txBox="1"/>
          <p:nvPr>
            <p:ph idx="11" type="ftr"/>
          </p:nvPr>
        </p:nvSpPr>
        <p:spPr>
          <a:xfrm>
            <a:off x="3124200" y="6324600"/>
            <a:ext cx="2895600" cy="457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2" type="sldNum"/>
          </p:nvPr>
        </p:nvSpPr>
        <p:spPr>
          <a:xfrm>
            <a:off x="6553200" y="6324600"/>
            <a:ext cx="1905000" cy="4572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88888"/>
                </a:solidFill>
                <a:latin typeface="Calibri"/>
                <a:ea typeface="Calibri"/>
                <a:cs typeface="Calibri"/>
                <a:sym typeface="Calibri"/>
              </a:defRPr>
            </a:lvl1pPr>
            <a:lvl2pPr indent="0" lvl="1" marL="0" algn="r">
              <a:spcBef>
                <a:spcPts val="0"/>
              </a:spcBef>
              <a:buNone/>
              <a:defRPr sz="1200">
                <a:solidFill>
                  <a:srgbClr val="888888"/>
                </a:solidFill>
                <a:latin typeface="Calibri"/>
                <a:ea typeface="Calibri"/>
                <a:cs typeface="Calibri"/>
                <a:sym typeface="Calibri"/>
              </a:defRPr>
            </a:lvl2pPr>
            <a:lvl3pPr indent="0" lvl="2" marL="0" algn="r">
              <a:spcBef>
                <a:spcPts val="0"/>
              </a:spcBef>
              <a:buNone/>
              <a:defRPr sz="1200">
                <a:solidFill>
                  <a:srgbClr val="888888"/>
                </a:solidFill>
                <a:latin typeface="Calibri"/>
                <a:ea typeface="Calibri"/>
                <a:cs typeface="Calibri"/>
                <a:sym typeface="Calibri"/>
              </a:defRPr>
            </a:lvl3pPr>
            <a:lvl4pPr indent="0" lvl="3" marL="0" algn="r">
              <a:spcBef>
                <a:spcPts val="0"/>
              </a:spcBef>
              <a:buNone/>
              <a:defRPr sz="1200">
                <a:solidFill>
                  <a:srgbClr val="888888"/>
                </a:solidFill>
                <a:latin typeface="Calibri"/>
                <a:ea typeface="Calibri"/>
                <a:cs typeface="Calibri"/>
                <a:sym typeface="Calibri"/>
              </a:defRPr>
            </a:lvl4pPr>
            <a:lvl5pPr indent="0" lvl="4" marL="0" algn="r">
              <a:spcBef>
                <a:spcPts val="0"/>
              </a:spcBef>
              <a:buNone/>
              <a:defRPr sz="1200">
                <a:solidFill>
                  <a:srgbClr val="888888"/>
                </a:solidFill>
                <a:latin typeface="Calibri"/>
                <a:ea typeface="Calibri"/>
                <a:cs typeface="Calibri"/>
                <a:sym typeface="Calibri"/>
              </a:defRPr>
            </a:lvl5pPr>
            <a:lvl6pPr indent="0" lvl="5" marL="0" algn="r">
              <a:spcBef>
                <a:spcPts val="0"/>
              </a:spcBef>
              <a:buNone/>
              <a:defRPr sz="1200">
                <a:solidFill>
                  <a:srgbClr val="888888"/>
                </a:solidFill>
                <a:latin typeface="Calibri"/>
                <a:ea typeface="Calibri"/>
                <a:cs typeface="Calibri"/>
                <a:sym typeface="Calibri"/>
              </a:defRPr>
            </a:lvl6pPr>
            <a:lvl7pPr indent="0" lvl="6" marL="0" algn="r">
              <a:spcBef>
                <a:spcPts val="0"/>
              </a:spcBef>
              <a:buNone/>
              <a:defRPr sz="1200">
                <a:solidFill>
                  <a:srgbClr val="888888"/>
                </a:solidFill>
                <a:latin typeface="Calibri"/>
                <a:ea typeface="Calibri"/>
                <a:cs typeface="Calibri"/>
                <a:sym typeface="Calibri"/>
              </a:defRPr>
            </a:lvl7pPr>
            <a:lvl8pPr indent="0" lvl="7" marL="0" algn="r">
              <a:spcBef>
                <a:spcPts val="0"/>
              </a:spcBef>
              <a:buNone/>
              <a:defRPr sz="1200">
                <a:solidFill>
                  <a:srgbClr val="888888"/>
                </a:solidFill>
                <a:latin typeface="Calibri"/>
                <a:ea typeface="Calibri"/>
                <a:cs typeface="Calibri"/>
                <a:sym typeface="Calibri"/>
              </a:defRPr>
            </a:lvl8pPr>
            <a:lvl9pPr indent="0" lvl="8" mar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26"/>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6"/>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26"/>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6"/>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6"/>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7"/>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7"/>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7"/>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7"/>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7"/>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28"/>
          <p:cNvSpPr txBox="1"/>
          <p:nvPr>
            <p:ph type="title"/>
          </p:nvPr>
        </p:nvSpPr>
        <p:spPr>
          <a:xfrm>
            <a:off x="629841" y="365126"/>
            <a:ext cx="7886700" cy="1325563"/>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2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2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8"/>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8"/>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8"/>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9"/>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9"/>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9"/>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30"/>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0"/>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0"/>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3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1"/>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31"/>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31"/>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1"/>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155575" y="939800"/>
            <a:ext cx="8797925" cy="523716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155575"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2400300" y="6356351"/>
            <a:ext cx="42799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689610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55575" y="2951163"/>
            <a:ext cx="7772400" cy="2387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600"/>
              <a:buFont typeface="Impact"/>
              <a:buNone/>
            </a:pPr>
            <a:r>
              <a:rPr lang="en-US"/>
              <a:t>Lecture 22-23</a:t>
            </a:r>
            <a:br>
              <a:rPr lang="en-US"/>
            </a:br>
            <a:r>
              <a:rPr lang="en-US" sz="3200"/>
              <a:t>Graphs</a:t>
            </a:r>
            <a:endParaRPr sz="8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1"/>
          <p:cNvSpPr txBox="1"/>
          <p:nvPr/>
        </p:nvSpPr>
        <p:spPr>
          <a:xfrm>
            <a:off x="533400" y="1068945"/>
            <a:ext cx="8077200" cy="3657600"/>
          </a:xfrm>
          <a:prstGeom prst="rect">
            <a:avLst/>
          </a:prstGeom>
          <a:noFill/>
          <a:ln>
            <a:noFill/>
          </a:ln>
        </p:spPr>
        <p:txBody>
          <a:bodyPr anchorCtr="0" anchor="t" bIns="45700" lIns="91425" spcFirstLastPara="1" rIns="91425" wrap="square" tIns="45700">
            <a:normAutofit/>
          </a:bodyPr>
          <a:lstStyle/>
          <a:p>
            <a:pPr indent="-182880" lvl="0" marL="182880" marR="0" rtl="0" algn="l">
              <a:lnSpc>
                <a:spcPct val="100000"/>
              </a:lnSpc>
              <a:spcBef>
                <a:spcPts val="0"/>
              </a:spcBef>
              <a:spcAft>
                <a:spcPts val="0"/>
              </a:spcAft>
              <a:buClr>
                <a:srgbClr val="262626"/>
              </a:buClr>
              <a:buSzPts val="2000"/>
              <a:buFont typeface="Garamond"/>
              <a:buChar char="◦"/>
            </a:pPr>
            <a:r>
              <a:rPr b="1" lang="en-US" sz="2000">
                <a:solidFill>
                  <a:schemeClr val="dk1"/>
                </a:solidFill>
                <a:latin typeface="Calibri"/>
                <a:ea typeface="Calibri"/>
                <a:cs typeface="Calibri"/>
                <a:sym typeface="Calibri"/>
              </a:rPr>
              <a:t>Adjacent vertices:</a:t>
            </a:r>
            <a:r>
              <a:rPr lang="en-US" sz="2000">
                <a:solidFill>
                  <a:schemeClr val="dk1"/>
                </a:solidFill>
                <a:latin typeface="Calibri"/>
                <a:ea typeface="Calibri"/>
                <a:cs typeface="Calibri"/>
                <a:sym typeface="Calibri"/>
              </a:rPr>
              <a:t> Two vertices in a graph that are connected by an edge</a:t>
            </a:r>
            <a:endParaRPr/>
          </a:p>
          <a:p>
            <a:pPr indent="-182880" lvl="0" marL="182880" marR="0" rtl="0" algn="l">
              <a:lnSpc>
                <a:spcPct val="100000"/>
              </a:lnSpc>
              <a:spcBef>
                <a:spcPts val="900"/>
              </a:spcBef>
              <a:spcAft>
                <a:spcPts val="0"/>
              </a:spcAft>
              <a:buClr>
                <a:srgbClr val="262626"/>
              </a:buClr>
              <a:buSzPts val="2000"/>
              <a:buFont typeface="Garamond"/>
              <a:buChar char="◦"/>
            </a:pPr>
            <a:r>
              <a:rPr b="1" lang="en-US" sz="2000">
                <a:solidFill>
                  <a:schemeClr val="dk1"/>
                </a:solidFill>
                <a:latin typeface="Calibri"/>
                <a:ea typeface="Calibri"/>
                <a:cs typeface="Calibri"/>
                <a:sym typeface="Calibri"/>
              </a:rPr>
              <a:t>Path:</a:t>
            </a:r>
            <a:r>
              <a:rPr lang="en-US" sz="2000">
                <a:solidFill>
                  <a:schemeClr val="dk1"/>
                </a:solidFill>
                <a:latin typeface="Calibri"/>
                <a:ea typeface="Calibri"/>
                <a:cs typeface="Calibri"/>
                <a:sym typeface="Calibri"/>
              </a:rPr>
              <a:t> A sequence of vertices that connects two nodes in a graph</a:t>
            </a:r>
            <a:endParaRPr/>
          </a:p>
        </p:txBody>
      </p:sp>
      <p:pic>
        <p:nvPicPr>
          <p:cNvPr id="318" name="Google Shape;318;p11"/>
          <p:cNvPicPr preferRelativeResize="0"/>
          <p:nvPr/>
        </p:nvPicPr>
        <p:blipFill rotWithShape="1">
          <a:blip r:embed="rId3">
            <a:alphaModFix/>
          </a:blip>
          <a:srcRect b="0" l="0" r="0" t="0"/>
          <a:stretch/>
        </p:blipFill>
        <p:spPr>
          <a:xfrm>
            <a:off x="1204993" y="2509884"/>
            <a:ext cx="6741271" cy="4139141"/>
          </a:xfrm>
          <a:prstGeom prst="rect">
            <a:avLst/>
          </a:prstGeom>
          <a:noFill/>
          <a:ln>
            <a:noFill/>
          </a:ln>
        </p:spPr>
      </p:pic>
      <p:sp>
        <p:nvSpPr>
          <p:cNvPr id="319" name="Google Shape;319;p11"/>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Graphs</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4" name="Shape 2874"/>
        <p:cNvGrpSpPr/>
        <p:nvPr/>
      </p:nvGrpSpPr>
      <p:grpSpPr>
        <a:xfrm>
          <a:off x="0" y="0"/>
          <a:ext cx="0" cy="0"/>
          <a:chOff x="0" y="0"/>
          <a:chExt cx="0" cy="0"/>
        </a:xfrm>
      </p:grpSpPr>
      <p:sp>
        <p:nvSpPr>
          <p:cNvPr id="2875" name="Google Shape;2875;g23c9af2bb6c_0_2405"/>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Dequeue (A is dequeued). A is not visited yet (unmarked). So, visit A (set A as marked).</a:t>
            </a:r>
            <a:endParaRPr/>
          </a:p>
        </p:txBody>
      </p:sp>
      <p:cxnSp>
        <p:nvCxnSpPr>
          <p:cNvPr id="2876" name="Google Shape;2876;g23c9af2bb6c_0_2405"/>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2877" name="Google Shape;2877;g23c9af2bb6c_0_2405"/>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2878" name="Google Shape;2878;g23c9af2bb6c_0_2405"/>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879" name="Google Shape;2879;g23c9af2bb6c_0_2405"/>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880" name="Google Shape;2880;g23c9af2bb6c_0_2405"/>
          <p:cNvCxnSpPr/>
          <p:nvPr/>
        </p:nvCxnSpPr>
        <p:spPr>
          <a:xfrm flipH="1" rot="10800000">
            <a:off x="762000" y="3063772"/>
            <a:ext cx="76200" cy="533400"/>
          </a:xfrm>
          <a:prstGeom prst="straightConnector1">
            <a:avLst/>
          </a:prstGeom>
          <a:noFill/>
          <a:ln cap="flat" cmpd="sng" w="9525">
            <a:solidFill>
              <a:srgbClr val="FF0000"/>
            </a:solidFill>
            <a:prstDash val="solid"/>
            <a:round/>
            <a:headEnd len="med" w="med" type="none"/>
            <a:tailEnd len="med" w="med" type="triangle"/>
          </a:ln>
        </p:spPr>
      </p:cxnSp>
      <p:cxnSp>
        <p:nvCxnSpPr>
          <p:cNvPr id="2881" name="Google Shape;2881;g23c9af2bb6c_0_2405"/>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2882" name="Google Shape;2882;g23c9af2bb6c_0_2405"/>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sp>
        <p:nvSpPr>
          <p:cNvPr id="2883" name="Google Shape;2883;g23c9af2bb6c_0_2405"/>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4" name="Google Shape;2884;g23c9af2bb6c_0_2405"/>
          <p:cNvSpPr/>
          <p:nvPr/>
        </p:nvSpPr>
        <p:spPr>
          <a:xfrm>
            <a:off x="685800" y="2606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885" name="Google Shape;2885;g23c9af2bb6c_0_2405"/>
          <p:cNvSpPr/>
          <p:nvPr/>
        </p:nvSpPr>
        <p:spPr>
          <a:xfrm>
            <a:off x="533400" y="35209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886" name="Google Shape;2886;g23c9af2bb6c_0_2405"/>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887" name="Google Shape;2887;g23c9af2bb6c_0_2405"/>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888" name="Google Shape;2888;g23c9af2bb6c_0_2405"/>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889" name="Google Shape;2889;g23c9af2bb6c_0_2405"/>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890" name="Google Shape;2890;g23c9af2bb6c_0_2405"/>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891" name="Google Shape;2891;g23c9af2bb6c_0_2405"/>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2892" name="Google Shape;2892;g23c9af2bb6c_0_2405"/>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cxnSp>
        <p:nvCxnSpPr>
          <p:cNvPr id="2893" name="Google Shape;2893;g23c9af2bb6c_0_2405"/>
          <p:cNvCxnSpPr/>
          <p:nvPr/>
        </p:nvCxnSpPr>
        <p:spPr>
          <a:xfrm rot="10800000">
            <a:off x="914400" y="3901972"/>
            <a:ext cx="609600" cy="381000"/>
          </a:xfrm>
          <a:prstGeom prst="straightConnector1">
            <a:avLst/>
          </a:prstGeom>
          <a:noFill/>
          <a:ln cap="flat" cmpd="sng" w="9525">
            <a:solidFill>
              <a:srgbClr val="FF0000"/>
            </a:solidFill>
            <a:prstDash val="solid"/>
            <a:round/>
            <a:headEnd len="med" w="med" type="none"/>
            <a:tailEnd len="med" w="med" type="triangle"/>
          </a:ln>
        </p:spPr>
      </p:cxnSp>
      <p:sp>
        <p:nvSpPr>
          <p:cNvPr id="2894" name="Google Shape;2894;g23c9af2bb6c_0_2405"/>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895" name="Google Shape;2895;g23c9af2bb6c_0_2405"/>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896" name="Google Shape;2896;g23c9af2bb6c_0_2405"/>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897" name="Google Shape;2897;g23c9af2bb6c_0_2405"/>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898" name="Google Shape;2898;g23c9af2bb6c_0_2405"/>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899" name="Google Shape;2899;g23c9af2bb6c_0_2405"/>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900" name="Google Shape;2900;g23c9af2bb6c_0_2405"/>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901" name="Google Shape;2901;g23c9af2bb6c_0_2405"/>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902" name="Google Shape;2902;g23c9af2bb6c_0_2405"/>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  E  F  G  H  A</a:t>
            </a:r>
            <a:endParaRPr sz="1800">
              <a:solidFill>
                <a:schemeClr val="dk1"/>
              </a:solidFill>
              <a:latin typeface="Calibri"/>
              <a:ea typeface="Calibri"/>
              <a:cs typeface="Calibri"/>
              <a:sym typeface="Calibri"/>
            </a:endParaRPr>
          </a:p>
        </p:txBody>
      </p:sp>
      <p:graphicFrame>
        <p:nvGraphicFramePr>
          <p:cNvPr id="2903" name="Google Shape;2903;g23c9af2bb6c_0_2405"/>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904" name="Google Shape;2904;g23c9af2bb6c_0_2405"/>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905" name="Google Shape;2905;g23c9af2bb6c_0_2405"/>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906" name="Google Shape;2906;g23c9af2bb6c_0_2405"/>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0" name="Shape 2910"/>
        <p:cNvGrpSpPr/>
        <p:nvPr/>
      </p:nvGrpSpPr>
      <p:grpSpPr>
        <a:xfrm>
          <a:off x="0" y="0"/>
          <a:ext cx="0" cy="0"/>
          <a:chOff x="0" y="0"/>
          <a:chExt cx="0" cy="0"/>
        </a:xfrm>
      </p:grpSpPr>
      <p:sp>
        <p:nvSpPr>
          <p:cNvPr id="2911" name="Google Shape;2911;g23c9af2bb6c_0_2440"/>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Enqueue all the vertices that are adjacent to A and unvisited (unmarked) (B is enqueued).</a:t>
            </a:r>
            <a:endParaRPr/>
          </a:p>
        </p:txBody>
      </p:sp>
      <p:cxnSp>
        <p:nvCxnSpPr>
          <p:cNvPr id="2912" name="Google Shape;2912;g23c9af2bb6c_0_2440"/>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913" name="Google Shape;2913;g23c9af2bb6c_0_2440"/>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914" name="Google Shape;2914;g23c9af2bb6c_0_2440"/>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sp>
        <p:nvSpPr>
          <p:cNvPr id="2915" name="Google Shape;2915;g23c9af2bb6c_0_2440"/>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6" name="Google Shape;2916;g23c9af2bb6c_0_2440"/>
          <p:cNvSpPr/>
          <p:nvPr/>
        </p:nvSpPr>
        <p:spPr>
          <a:xfrm>
            <a:off x="685800" y="2606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917" name="Google Shape;2917;g23c9af2bb6c_0_2440"/>
          <p:cNvSpPr/>
          <p:nvPr/>
        </p:nvSpPr>
        <p:spPr>
          <a:xfrm>
            <a:off x="533400" y="35209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918" name="Google Shape;2918;g23c9af2bb6c_0_2440"/>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919" name="Google Shape;2919;g23c9af2bb6c_0_2440"/>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920" name="Google Shape;2920;g23c9af2bb6c_0_2440"/>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921" name="Google Shape;2921;g23c9af2bb6c_0_2440"/>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922" name="Google Shape;2922;g23c9af2bb6c_0_2440"/>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923" name="Google Shape;2923;g23c9af2bb6c_0_2440"/>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sp>
        <p:nvSpPr>
          <p:cNvPr id="2924" name="Google Shape;2924;g23c9af2bb6c_0_2440"/>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925" name="Google Shape;2925;g23c9af2bb6c_0_2440"/>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926" name="Google Shape;2926;g23c9af2bb6c_0_2440"/>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927" name="Google Shape;2927;g23c9af2bb6c_0_2440"/>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928" name="Google Shape;2928;g23c9af2bb6c_0_2440"/>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929" name="Google Shape;2929;g23c9af2bb6c_0_2440"/>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930" name="Google Shape;2930;g23c9af2bb6c_0_2440"/>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931" name="Google Shape;2931;g23c9af2bb6c_0_2440"/>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932" name="Google Shape;2932;g23c9af2bb6c_0_2440"/>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  E  F  G  H  A</a:t>
            </a:r>
            <a:endParaRPr sz="1800">
              <a:solidFill>
                <a:schemeClr val="dk1"/>
              </a:solidFill>
              <a:latin typeface="Calibri"/>
              <a:ea typeface="Calibri"/>
              <a:cs typeface="Calibri"/>
              <a:sym typeface="Calibri"/>
            </a:endParaRPr>
          </a:p>
        </p:txBody>
      </p:sp>
      <p:graphicFrame>
        <p:nvGraphicFramePr>
          <p:cNvPr id="2933" name="Google Shape;2933;g23c9af2bb6c_0_2440"/>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934" name="Google Shape;2934;g23c9af2bb6c_0_2440"/>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935" name="Google Shape;2935;g23c9af2bb6c_0_244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936" name="Google Shape;2936;g23c9af2bb6c_0_2440"/>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cxnSp>
        <p:nvCxnSpPr>
          <p:cNvPr id="2937" name="Google Shape;2937;g23c9af2bb6c_0_2440"/>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2938" name="Google Shape;2938;g23c9af2bb6c_0_2440"/>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2939" name="Google Shape;2939;g23c9af2bb6c_0_2440"/>
          <p:cNvCxnSpPr/>
          <p:nvPr/>
        </p:nvCxnSpPr>
        <p:spPr>
          <a:xfrm flipH="1" rot="10800000">
            <a:off x="762000" y="3063772"/>
            <a:ext cx="76200" cy="533400"/>
          </a:xfrm>
          <a:prstGeom prst="straightConnector1">
            <a:avLst/>
          </a:prstGeom>
          <a:noFill/>
          <a:ln cap="flat" cmpd="sng" w="9525">
            <a:solidFill>
              <a:srgbClr val="FF0000"/>
            </a:solidFill>
            <a:prstDash val="solid"/>
            <a:round/>
            <a:headEnd len="med" w="med" type="none"/>
            <a:tailEnd len="med" w="med" type="triangle"/>
          </a:ln>
        </p:spPr>
      </p:cxnSp>
      <p:cxnSp>
        <p:nvCxnSpPr>
          <p:cNvPr id="2940" name="Google Shape;2940;g23c9af2bb6c_0_2440"/>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cxnSp>
        <p:nvCxnSpPr>
          <p:cNvPr id="2941" name="Google Shape;2941;g23c9af2bb6c_0_2440"/>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cxnSp>
        <p:nvCxnSpPr>
          <p:cNvPr id="2942" name="Google Shape;2942;g23c9af2bb6c_0_2440"/>
          <p:cNvCxnSpPr/>
          <p:nvPr/>
        </p:nvCxnSpPr>
        <p:spPr>
          <a:xfrm rot="10800000">
            <a:off x="914400" y="3901972"/>
            <a:ext cx="609600" cy="3810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6" name="Shape 2946"/>
        <p:cNvGrpSpPr/>
        <p:nvPr/>
      </p:nvGrpSpPr>
      <p:grpSpPr>
        <a:xfrm>
          <a:off x="0" y="0"/>
          <a:ext cx="0" cy="0"/>
          <a:chOff x="0" y="0"/>
          <a:chExt cx="0" cy="0"/>
        </a:xfrm>
      </p:grpSpPr>
      <p:sp>
        <p:nvSpPr>
          <p:cNvPr id="2947" name="Google Shape;2947;g23c9af2bb6c_0_2475"/>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Enqueue all the vertices that are adjacent to A and unvisited (unmarked) (B is enqueued).</a:t>
            </a:r>
            <a:endParaRPr/>
          </a:p>
        </p:txBody>
      </p:sp>
      <p:cxnSp>
        <p:nvCxnSpPr>
          <p:cNvPr id="2948" name="Google Shape;2948;g23c9af2bb6c_0_2475"/>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949" name="Google Shape;2949;g23c9af2bb6c_0_2475"/>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950" name="Google Shape;2950;g23c9af2bb6c_0_2475"/>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sp>
        <p:nvSpPr>
          <p:cNvPr id="2951" name="Google Shape;2951;g23c9af2bb6c_0_2475"/>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2" name="Google Shape;2952;g23c9af2bb6c_0_2475"/>
          <p:cNvSpPr/>
          <p:nvPr/>
        </p:nvSpPr>
        <p:spPr>
          <a:xfrm>
            <a:off x="685800" y="2606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953" name="Google Shape;2953;g23c9af2bb6c_0_2475"/>
          <p:cNvSpPr/>
          <p:nvPr/>
        </p:nvSpPr>
        <p:spPr>
          <a:xfrm>
            <a:off x="533400" y="35209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954" name="Google Shape;2954;g23c9af2bb6c_0_2475"/>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955" name="Google Shape;2955;g23c9af2bb6c_0_2475"/>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956" name="Google Shape;2956;g23c9af2bb6c_0_2475"/>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957" name="Google Shape;2957;g23c9af2bb6c_0_2475"/>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958" name="Google Shape;2958;g23c9af2bb6c_0_2475"/>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959" name="Google Shape;2959;g23c9af2bb6c_0_2475"/>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sp>
        <p:nvSpPr>
          <p:cNvPr id="2960" name="Google Shape;2960;g23c9af2bb6c_0_2475"/>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961" name="Google Shape;2961;g23c9af2bb6c_0_2475"/>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962" name="Google Shape;2962;g23c9af2bb6c_0_2475"/>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963" name="Google Shape;2963;g23c9af2bb6c_0_2475"/>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964" name="Google Shape;2964;g23c9af2bb6c_0_2475"/>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965" name="Google Shape;2965;g23c9af2bb6c_0_2475"/>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966" name="Google Shape;2966;g23c9af2bb6c_0_2475"/>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967" name="Google Shape;2967;g23c9af2bb6c_0_2475"/>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968" name="Google Shape;2968;g23c9af2bb6c_0_2475"/>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  E  F  G  H  A</a:t>
            </a:r>
            <a:endParaRPr sz="1800">
              <a:solidFill>
                <a:schemeClr val="dk1"/>
              </a:solidFill>
              <a:latin typeface="Calibri"/>
              <a:ea typeface="Calibri"/>
              <a:cs typeface="Calibri"/>
              <a:sym typeface="Calibri"/>
            </a:endParaRPr>
          </a:p>
        </p:txBody>
      </p:sp>
      <p:graphicFrame>
        <p:nvGraphicFramePr>
          <p:cNvPr id="2969" name="Google Shape;2969;g23c9af2bb6c_0_2475"/>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970" name="Google Shape;2970;g23c9af2bb6c_0_2475"/>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971" name="Google Shape;2971;g23c9af2bb6c_0_2475"/>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972" name="Google Shape;2972;g23c9af2bb6c_0_2475"/>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cxnSp>
        <p:nvCxnSpPr>
          <p:cNvPr id="2973" name="Google Shape;2973;g23c9af2bb6c_0_2475"/>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2974" name="Google Shape;2974;g23c9af2bb6c_0_2475"/>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2975" name="Google Shape;2975;g23c9af2bb6c_0_2475"/>
          <p:cNvCxnSpPr/>
          <p:nvPr/>
        </p:nvCxnSpPr>
        <p:spPr>
          <a:xfrm flipH="1" rot="10800000">
            <a:off x="762000" y="3063772"/>
            <a:ext cx="76200" cy="533400"/>
          </a:xfrm>
          <a:prstGeom prst="straightConnector1">
            <a:avLst/>
          </a:prstGeom>
          <a:noFill/>
          <a:ln cap="flat" cmpd="sng" w="9525">
            <a:solidFill>
              <a:srgbClr val="FF0000"/>
            </a:solidFill>
            <a:prstDash val="solid"/>
            <a:round/>
            <a:headEnd len="med" w="med" type="none"/>
            <a:tailEnd len="med" w="med" type="triangle"/>
          </a:ln>
        </p:spPr>
      </p:cxnSp>
      <p:cxnSp>
        <p:nvCxnSpPr>
          <p:cNvPr id="2976" name="Google Shape;2976;g23c9af2bb6c_0_2475"/>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cxnSp>
        <p:nvCxnSpPr>
          <p:cNvPr id="2977" name="Google Shape;2977;g23c9af2bb6c_0_2475"/>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cxnSp>
        <p:nvCxnSpPr>
          <p:cNvPr id="2978" name="Google Shape;2978;g23c9af2bb6c_0_2475"/>
          <p:cNvCxnSpPr/>
          <p:nvPr/>
        </p:nvCxnSpPr>
        <p:spPr>
          <a:xfrm rot="10800000">
            <a:off x="914400" y="3901972"/>
            <a:ext cx="609600" cy="3810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2" name="Shape 2982"/>
        <p:cNvGrpSpPr/>
        <p:nvPr/>
      </p:nvGrpSpPr>
      <p:grpSpPr>
        <a:xfrm>
          <a:off x="0" y="0"/>
          <a:ext cx="0" cy="0"/>
          <a:chOff x="0" y="0"/>
          <a:chExt cx="0" cy="0"/>
        </a:xfrm>
      </p:grpSpPr>
      <p:sp>
        <p:nvSpPr>
          <p:cNvPr id="2983" name="Google Shape;2983;g23c9af2bb6c_0_2510"/>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Dequeue (B is dequeued). B is not visited yet (unmarked). So, visit B (set B as marked).</a:t>
            </a:r>
            <a:endParaRPr/>
          </a:p>
        </p:txBody>
      </p:sp>
      <p:cxnSp>
        <p:nvCxnSpPr>
          <p:cNvPr id="2984" name="Google Shape;2984;g23c9af2bb6c_0_2510"/>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985" name="Google Shape;2985;g23c9af2bb6c_0_2510"/>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986" name="Google Shape;2986;g23c9af2bb6c_0_2510"/>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sp>
        <p:nvSpPr>
          <p:cNvPr id="2987" name="Google Shape;2987;g23c9af2bb6c_0_2510"/>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8" name="Google Shape;2988;g23c9af2bb6c_0_2510"/>
          <p:cNvSpPr/>
          <p:nvPr/>
        </p:nvSpPr>
        <p:spPr>
          <a:xfrm>
            <a:off x="685800" y="2606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989" name="Google Shape;2989;g23c9af2bb6c_0_2510"/>
          <p:cNvSpPr/>
          <p:nvPr/>
        </p:nvSpPr>
        <p:spPr>
          <a:xfrm>
            <a:off x="533400" y="35209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990" name="Google Shape;2990;g23c9af2bb6c_0_2510"/>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991" name="Google Shape;2991;g23c9af2bb6c_0_2510"/>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992" name="Google Shape;2992;g23c9af2bb6c_0_2510"/>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993" name="Google Shape;2993;g23c9af2bb6c_0_2510"/>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994" name="Google Shape;2994;g23c9af2bb6c_0_2510"/>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995" name="Google Shape;2995;g23c9af2bb6c_0_2510"/>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sp>
        <p:nvSpPr>
          <p:cNvPr id="2996" name="Google Shape;2996;g23c9af2bb6c_0_2510"/>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997" name="Google Shape;2997;g23c9af2bb6c_0_2510"/>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998" name="Google Shape;2998;g23c9af2bb6c_0_2510"/>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999" name="Google Shape;2999;g23c9af2bb6c_0_2510"/>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000" name="Google Shape;3000;g23c9af2bb6c_0_2510"/>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3001" name="Google Shape;3001;g23c9af2bb6c_0_2510"/>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002" name="Google Shape;3002;g23c9af2bb6c_0_2510"/>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003" name="Google Shape;3003;g23c9af2bb6c_0_2510"/>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3004" name="Google Shape;3004;g23c9af2bb6c_0_2510"/>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  E  F  G  H  A</a:t>
            </a:r>
            <a:endParaRPr sz="1800">
              <a:solidFill>
                <a:schemeClr val="dk1"/>
              </a:solidFill>
              <a:latin typeface="Calibri"/>
              <a:ea typeface="Calibri"/>
              <a:cs typeface="Calibri"/>
              <a:sym typeface="Calibri"/>
            </a:endParaRPr>
          </a:p>
        </p:txBody>
      </p:sp>
      <p:graphicFrame>
        <p:nvGraphicFramePr>
          <p:cNvPr id="3005" name="Google Shape;3005;g23c9af2bb6c_0_2510"/>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006" name="Google Shape;3006;g23c9af2bb6c_0_2510"/>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3007" name="Google Shape;3007;g23c9af2bb6c_0_251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3008" name="Google Shape;3008;g23c9af2bb6c_0_2510"/>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cxnSp>
        <p:nvCxnSpPr>
          <p:cNvPr id="3009" name="Google Shape;3009;g23c9af2bb6c_0_2510"/>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3010" name="Google Shape;3010;g23c9af2bb6c_0_2510"/>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3011" name="Google Shape;3011;g23c9af2bb6c_0_2510"/>
          <p:cNvCxnSpPr/>
          <p:nvPr/>
        </p:nvCxnSpPr>
        <p:spPr>
          <a:xfrm flipH="1" rot="10800000">
            <a:off x="762000" y="3063772"/>
            <a:ext cx="76200" cy="533400"/>
          </a:xfrm>
          <a:prstGeom prst="straightConnector1">
            <a:avLst/>
          </a:prstGeom>
          <a:noFill/>
          <a:ln cap="flat" cmpd="sng" w="9525">
            <a:solidFill>
              <a:srgbClr val="FF0000"/>
            </a:solidFill>
            <a:prstDash val="solid"/>
            <a:round/>
            <a:headEnd len="med" w="med" type="none"/>
            <a:tailEnd len="med" w="med" type="triangle"/>
          </a:ln>
        </p:spPr>
      </p:cxnSp>
      <p:cxnSp>
        <p:nvCxnSpPr>
          <p:cNvPr id="3012" name="Google Shape;3012;g23c9af2bb6c_0_2510"/>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cxnSp>
        <p:nvCxnSpPr>
          <p:cNvPr id="3013" name="Google Shape;3013;g23c9af2bb6c_0_2510"/>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cxnSp>
        <p:nvCxnSpPr>
          <p:cNvPr id="3014" name="Google Shape;3014;g23c9af2bb6c_0_2510"/>
          <p:cNvCxnSpPr/>
          <p:nvPr/>
        </p:nvCxnSpPr>
        <p:spPr>
          <a:xfrm rot="10800000">
            <a:off x="914400" y="3901972"/>
            <a:ext cx="609600" cy="3810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8" name="Shape 3018"/>
        <p:cNvGrpSpPr/>
        <p:nvPr/>
      </p:nvGrpSpPr>
      <p:grpSpPr>
        <a:xfrm>
          <a:off x="0" y="0"/>
          <a:ext cx="0" cy="0"/>
          <a:chOff x="0" y="0"/>
          <a:chExt cx="0" cy="0"/>
        </a:xfrm>
      </p:grpSpPr>
      <p:sp>
        <p:nvSpPr>
          <p:cNvPr id="3019" name="Google Shape;3019;g23c9af2bb6c_0_2545"/>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Dequeue (B is dequeued). B is not visited yet (unmarked). So, visit B (set B as marked).</a:t>
            </a:r>
            <a:endParaRPr/>
          </a:p>
        </p:txBody>
      </p:sp>
      <p:cxnSp>
        <p:nvCxnSpPr>
          <p:cNvPr id="3020" name="Google Shape;3020;g23c9af2bb6c_0_2545"/>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3021" name="Google Shape;3021;g23c9af2bb6c_0_2545"/>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3022" name="Google Shape;3022;g23c9af2bb6c_0_2545"/>
          <p:cNvCxnSpPr/>
          <p:nvPr/>
        </p:nvCxnSpPr>
        <p:spPr>
          <a:xfrm flipH="1" rot="10800000">
            <a:off x="914400" y="3444772"/>
            <a:ext cx="990600" cy="304800"/>
          </a:xfrm>
          <a:prstGeom prst="straightConnector1">
            <a:avLst/>
          </a:prstGeom>
          <a:noFill/>
          <a:ln cap="flat" cmpd="sng" w="9525">
            <a:solidFill>
              <a:srgbClr val="FF0000"/>
            </a:solidFill>
            <a:prstDash val="solid"/>
            <a:round/>
            <a:headEnd len="med" w="med" type="none"/>
            <a:tailEnd len="med" w="med" type="triangle"/>
          </a:ln>
        </p:spPr>
      </p:cxnSp>
      <p:cxnSp>
        <p:nvCxnSpPr>
          <p:cNvPr id="3023" name="Google Shape;3023;g23c9af2bb6c_0_2545"/>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3024" name="Google Shape;3024;g23c9af2bb6c_0_2545"/>
          <p:cNvCxnSpPr/>
          <p:nvPr/>
        </p:nvCxnSpPr>
        <p:spPr>
          <a:xfrm flipH="1" rot="10800000">
            <a:off x="762000" y="3063772"/>
            <a:ext cx="76200" cy="533400"/>
          </a:xfrm>
          <a:prstGeom prst="straightConnector1">
            <a:avLst/>
          </a:prstGeom>
          <a:noFill/>
          <a:ln cap="flat" cmpd="sng" w="9525">
            <a:solidFill>
              <a:srgbClr val="FF0000"/>
            </a:solidFill>
            <a:prstDash val="solid"/>
            <a:round/>
            <a:headEnd len="med" w="med" type="none"/>
            <a:tailEnd len="med" w="med" type="triangle"/>
          </a:ln>
        </p:spPr>
      </p:cxnSp>
      <p:cxnSp>
        <p:nvCxnSpPr>
          <p:cNvPr id="3025" name="Google Shape;3025;g23c9af2bb6c_0_2545"/>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3026" name="Google Shape;3026;g23c9af2bb6c_0_2545"/>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sp>
        <p:nvSpPr>
          <p:cNvPr id="3027" name="Google Shape;3027;g23c9af2bb6c_0_2545"/>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8" name="Google Shape;3028;g23c9af2bb6c_0_2545"/>
          <p:cNvSpPr/>
          <p:nvPr/>
        </p:nvSpPr>
        <p:spPr>
          <a:xfrm>
            <a:off x="685800" y="2606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3029" name="Google Shape;3029;g23c9af2bb6c_0_2545"/>
          <p:cNvSpPr/>
          <p:nvPr/>
        </p:nvSpPr>
        <p:spPr>
          <a:xfrm>
            <a:off x="533400" y="35209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3030" name="Google Shape;3030;g23c9af2bb6c_0_2545"/>
          <p:cNvSpPr/>
          <p:nvPr/>
        </p:nvSpPr>
        <p:spPr>
          <a:xfrm>
            <a:off x="1905000" y="31399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3031" name="Google Shape;3031;g23c9af2bb6c_0_2545"/>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3032" name="Google Shape;3032;g23c9af2bb6c_0_2545"/>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3033" name="Google Shape;3033;g23c9af2bb6c_0_2545"/>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3034" name="Google Shape;3034;g23c9af2bb6c_0_2545"/>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3035" name="Google Shape;3035;g23c9af2bb6c_0_2545"/>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3036" name="Google Shape;3036;g23c9af2bb6c_0_2545"/>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cxnSp>
        <p:nvCxnSpPr>
          <p:cNvPr id="3037" name="Google Shape;3037;g23c9af2bb6c_0_2545"/>
          <p:cNvCxnSpPr/>
          <p:nvPr/>
        </p:nvCxnSpPr>
        <p:spPr>
          <a:xfrm rot="10800000">
            <a:off x="914400" y="3901972"/>
            <a:ext cx="609600" cy="381000"/>
          </a:xfrm>
          <a:prstGeom prst="straightConnector1">
            <a:avLst/>
          </a:prstGeom>
          <a:noFill/>
          <a:ln cap="flat" cmpd="sng" w="9525">
            <a:solidFill>
              <a:srgbClr val="FF0000"/>
            </a:solidFill>
            <a:prstDash val="solid"/>
            <a:round/>
            <a:headEnd len="med" w="med" type="none"/>
            <a:tailEnd len="med" w="med" type="triangle"/>
          </a:ln>
        </p:spPr>
      </p:cxnSp>
      <p:sp>
        <p:nvSpPr>
          <p:cNvPr id="3038" name="Google Shape;3038;g23c9af2bb6c_0_2545"/>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3039" name="Google Shape;3039;g23c9af2bb6c_0_2545"/>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3040" name="Google Shape;3040;g23c9af2bb6c_0_2545"/>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3041" name="Google Shape;3041;g23c9af2bb6c_0_2545"/>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042" name="Google Shape;3042;g23c9af2bb6c_0_2545"/>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3043" name="Google Shape;3043;g23c9af2bb6c_0_2545"/>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044" name="Google Shape;3044;g23c9af2bb6c_0_2545"/>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045" name="Google Shape;3045;g23c9af2bb6c_0_2545"/>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3046" name="Google Shape;3046;g23c9af2bb6c_0_2545"/>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  E  F  G  H  A  B</a:t>
            </a:r>
            <a:endParaRPr sz="1800">
              <a:solidFill>
                <a:schemeClr val="dk1"/>
              </a:solidFill>
              <a:latin typeface="Calibri"/>
              <a:ea typeface="Calibri"/>
              <a:cs typeface="Calibri"/>
              <a:sym typeface="Calibri"/>
            </a:endParaRPr>
          </a:p>
        </p:txBody>
      </p:sp>
      <p:graphicFrame>
        <p:nvGraphicFramePr>
          <p:cNvPr id="3047" name="Google Shape;3047;g23c9af2bb6c_0_2545"/>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048" name="Google Shape;3048;g23c9af2bb6c_0_2545"/>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3049" name="Google Shape;3049;g23c9af2bb6c_0_2545"/>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3050" name="Google Shape;3050;g23c9af2bb6c_0_2545"/>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4" name="Shape 3054"/>
        <p:cNvGrpSpPr/>
        <p:nvPr/>
      </p:nvGrpSpPr>
      <p:grpSpPr>
        <a:xfrm>
          <a:off x="0" y="0"/>
          <a:ext cx="0" cy="0"/>
          <a:chOff x="0" y="0"/>
          <a:chExt cx="0" cy="0"/>
        </a:xfrm>
      </p:grpSpPr>
      <p:sp>
        <p:nvSpPr>
          <p:cNvPr id="3055" name="Google Shape;3055;g23c9af2bb6c_0_2580"/>
          <p:cNvSpPr txBox="1"/>
          <p:nvPr/>
        </p:nvSpPr>
        <p:spPr>
          <a:xfrm>
            <a:off x="431666" y="5647100"/>
            <a:ext cx="80265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B is the destination vertex. So set </a:t>
            </a:r>
            <a:r>
              <a:rPr b="1" i="1" lang="en-US" sz="1800">
                <a:solidFill>
                  <a:schemeClr val="dk1"/>
                </a:solidFill>
                <a:latin typeface="Calibri"/>
                <a:ea typeface="Calibri"/>
                <a:cs typeface="Calibri"/>
                <a:sym typeface="Calibri"/>
              </a:rPr>
              <a:t>found</a:t>
            </a:r>
            <a:r>
              <a:rPr b="1" lang="en-US" sz="1800">
                <a:solidFill>
                  <a:schemeClr val="dk1"/>
                </a:solidFill>
                <a:latin typeface="Calibri"/>
                <a:ea typeface="Calibri"/>
                <a:cs typeface="Calibri"/>
                <a:sym typeface="Calibri"/>
              </a:rPr>
              <a:t> to true (there is a path). Search is complete.</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Note: We can still carry on with the search (until the queue is empty).</a:t>
            </a:r>
            <a:endParaRPr/>
          </a:p>
        </p:txBody>
      </p:sp>
      <p:cxnSp>
        <p:nvCxnSpPr>
          <p:cNvPr id="3056" name="Google Shape;3056;g23c9af2bb6c_0_2580"/>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3057" name="Google Shape;3057;g23c9af2bb6c_0_2580"/>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3058" name="Google Shape;3058;g23c9af2bb6c_0_2580"/>
          <p:cNvCxnSpPr/>
          <p:nvPr/>
        </p:nvCxnSpPr>
        <p:spPr>
          <a:xfrm flipH="1" rot="10800000">
            <a:off x="914400" y="3444772"/>
            <a:ext cx="990600" cy="304800"/>
          </a:xfrm>
          <a:prstGeom prst="straightConnector1">
            <a:avLst/>
          </a:prstGeom>
          <a:noFill/>
          <a:ln cap="flat" cmpd="sng" w="9525">
            <a:solidFill>
              <a:srgbClr val="FF0000"/>
            </a:solidFill>
            <a:prstDash val="solid"/>
            <a:round/>
            <a:headEnd len="med" w="med" type="none"/>
            <a:tailEnd len="med" w="med" type="triangle"/>
          </a:ln>
        </p:spPr>
      </p:cxnSp>
      <p:cxnSp>
        <p:nvCxnSpPr>
          <p:cNvPr id="3059" name="Google Shape;3059;g23c9af2bb6c_0_2580"/>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3060" name="Google Shape;3060;g23c9af2bb6c_0_2580"/>
          <p:cNvCxnSpPr/>
          <p:nvPr/>
        </p:nvCxnSpPr>
        <p:spPr>
          <a:xfrm flipH="1" rot="10800000">
            <a:off x="762000" y="3063772"/>
            <a:ext cx="76200" cy="533400"/>
          </a:xfrm>
          <a:prstGeom prst="straightConnector1">
            <a:avLst/>
          </a:prstGeom>
          <a:noFill/>
          <a:ln cap="flat" cmpd="sng" w="9525">
            <a:solidFill>
              <a:srgbClr val="FF0000"/>
            </a:solidFill>
            <a:prstDash val="solid"/>
            <a:round/>
            <a:headEnd len="med" w="med" type="none"/>
            <a:tailEnd len="med" w="med" type="triangle"/>
          </a:ln>
        </p:spPr>
      </p:cxnSp>
      <p:cxnSp>
        <p:nvCxnSpPr>
          <p:cNvPr id="3061" name="Google Shape;3061;g23c9af2bb6c_0_2580"/>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3062" name="Google Shape;3062;g23c9af2bb6c_0_2580"/>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sp>
        <p:nvSpPr>
          <p:cNvPr id="3063" name="Google Shape;3063;g23c9af2bb6c_0_2580"/>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4" name="Google Shape;3064;g23c9af2bb6c_0_2580"/>
          <p:cNvSpPr/>
          <p:nvPr/>
        </p:nvSpPr>
        <p:spPr>
          <a:xfrm>
            <a:off x="685800" y="2606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3065" name="Google Shape;3065;g23c9af2bb6c_0_2580"/>
          <p:cNvSpPr/>
          <p:nvPr/>
        </p:nvSpPr>
        <p:spPr>
          <a:xfrm>
            <a:off x="533400" y="35209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3066" name="Google Shape;3066;g23c9af2bb6c_0_2580"/>
          <p:cNvSpPr/>
          <p:nvPr/>
        </p:nvSpPr>
        <p:spPr>
          <a:xfrm>
            <a:off x="1905000" y="31399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3067" name="Google Shape;3067;g23c9af2bb6c_0_2580"/>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3068" name="Google Shape;3068;g23c9af2bb6c_0_2580"/>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3069" name="Google Shape;3069;g23c9af2bb6c_0_2580"/>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3070" name="Google Shape;3070;g23c9af2bb6c_0_2580"/>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3071" name="Google Shape;3071;g23c9af2bb6c_0_2580"/>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3072" name="Google Shape;3072;g23c9af2bb6c_0_2580"/>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cxnSp>
        <p:nvCxnSpPr>
          <p:cNvPr id="3073" name="Google Shape;3073;g23c9af2bb6c_0_2580"/>
          <p:cNvCxnSpPr/>
          <p:nvPr/>
        </p:nvCxnSpPr>
        <p:spPr>
          <a:xfrm rot="10800000">
            <a:off x="914400" y="3901972"/>
            <a:ext cx="609600" cy="381000"/>
          </a:xfrm>
          <a:prstGeom prst="straightConnector1">
            <a:avLst/>
          </a:prstGeom>
          <a:noFill/>
          <a:ln cap="flat" cmpd="sng" w="9525">
            <a:solidFill>
              <a:srgbClr val="FF0000"/>
            </a:solidFill>
            <a:prstDash val="solid"/>
            <a:round/>
            <a:headEnd len="med" w="med" type="none"/>
            <a:tailEnd len="med" w="med" type="triangle"/>
          </a:ln>
        </p:spPr>
      </p:cxnSp>
      <p:sp>
        <p:nvSpPr>
          <p:cNvPr id="3074" name="Google Shape;3074;g23c9af2bb6c_0_2580"/>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3075" name="Google Shape;3075;g23c9af2bb6c_0_2580"/>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3076" name="Google Shape;3076;g23c9af2bb6c_0_2580"/>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3077" name="Google Shape;3077;g23c9af2bb6c_0_2580"/>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078" name="Google Shape;3078;g23c9af2bb6c_0_2580"/>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3079" name="Google Shape;3079;g23c9af2bb6c_0_2580"/>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080" name="Google Shape;3080;g23c9af2bb6c_0_2580"/>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081" name="Google Shape;3081;g23c9af2bb6c_0_2580"/>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3082" name="Google Shape;3082;g23c9af2bb6c_0_2580"/>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  E  F  G  H  A  B</a:t>
            </a:r>
            <a:endParaRPr sz="1800">
              <a:solidFill>
                <a:schemeClr val="dk1"/>
              </a:solidFill>
              <a:latin typeface="Calibri"/>
              <a:ea typeface="Calibri"/>
              <a:cs typeface="Calibri"/>
              <a:sym typeface="Calibri"/>
            </a:endParaRPr>
          </a:p>
        </p:txBody>
      </p:sp>
      <p:graphicFrame>
        <p:nvGraphicFramePr>
          <p:cNvPr id="3083" name="Google Shape;3083;g23c9af2bb6c_0_2580"/>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084" name="Google Shape;3084;g23c9af2bb6c_0_2580"/>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3085" name="Google Shape;3085;g23c9af2bb6c_0_258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3086" name="Google Shape;3086;g23c9af2bb6c_0_2580"/>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0" name="Shape 3090"/>
        <p:cNvGrpSpPr/>
        <p:nvPr/>
      </p:nvGrpSpPr>
      <p:grpSpPr>
        <a:xfrm>
          <a:off x="0" y="0"/>
          <a:ext cx="0" cy="0"/>
          <a:chOff x="0" y="0"/>
          <a:chExt cx="0" cy="0"/>
        </a:xfrm>
      </p:grpSpPr>
      <p:sp>
        <p:nvSpPr>
          <p:cNvPr id="3091" name="Google Shape;3091;g23c9af2bb6c_0_2615"/>
          <p:cNvSpPr txBox="1"/>
          <p:nvPr/>
        </p:nvSpPr>
        <p:spPr>
          <a:xfrm>
            <a:off x="431666" y="5647100"/>
            <a:ext cx="80265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B is the destination vertex. So set </a:t>
            </a:r>
            <a:r>
              <a:rPr b="1" i="1" lang="en-US" sz="1800">
                <a:solidFill>
                  <a:schemeClr val="dk1"/>
                </a:solidFill>
                <a:latin typeface="Calibri"/>
                <a:ea typeface="Calibri"/>
                <a:cs typeface="Calibri"/>
                <a:sym typeface="Calibri"/>
              </a:rPr>
              <a:t>found</a:t>
            </a:r>
            <a:r>
              <a:rPr b="1" lang="en-US" sz="1800">
                <a:solidFill>
                  <a:schemeClr val="dk1"/>
                </a:solidFill>
                <a:latin typeface="Calibri"/>
                <a:ea typeface="Calibri"/>
                <a:cs typeface="Calibri"/>
                <a:sym typeface="Calibri"/>
              </a:rPr>
              <a:t> to true (there is a path). Search is complete.</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Note: We can still carry on with the search (until the queue is empty).</a:t>
            </a:r>
            <a:endParaRPr/>
          </a:p>
        </p:txBody>
      </p:sp>
      <p:cxnSp>
        <p:nvCxnSpPr>
          <p:cNvPr id="3092" name="Google Shape;3092;g23c9af2bb6c_0_2615"/>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3093" name="Google Shape;3093;g23c9af2bb6c_0_2615"/>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sp>
        <p:nvSpPr>
          <p:cNvPr id="3094" name="Google Shape;3094;g23c9af2bb6c_0_2615"/>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5" name="Google Shape;3095;g23c9af2bb6c_0_2615"/>
          <p:cNvSpPr/>
          <p:nvPr/>
        </p:nvSpPr>
        <p:spPr>
          <a:xfrm>
            <a:off x="685800" y="2606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3096" name="Google Shape;3096;g23c9af2bb6c_0_2615"/>
          <p:cNvSpPr/>
          <p:nvPr/>
        </p:nvSpPr>
        <p:spPr>
          <a:xfrm>
            <a:off x="533400" y="35209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3097" name="Google Shape;3097;g23c9af2bb6c_0_2615"/>
          <p:cNvSpPr/>
          <p:nvPr/>
        </p:nvSpPr>
        <p:spPr>
          <a:xfrm>
            <a:off x="1905000" y="31399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3098" name="Google Shape;3098;g23c9af2bb6c_0_2615"/>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3099" name="Google Shape;3099;g23c9af2bb6c_0_2615"/>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3100" name="Google Shape;3100;g23c9af2bb6c_0_2615"/>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3101" name="Google Shape;3101;g23c9af2bb6c_0_2615"/>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3102" name="Google Shape;3102;g23c9af2bb6c_0_2615"/>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sp>
        <p:nvSpPr>
          <p:cNvPr id="3103" name="Google Shape;3103;g23c9af2bb6c_0_2615"/>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3104" name="Google Shape;3104;g23c9af2bb6c_0_2615"/>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3105" name="Google Shape;3105;g23c9af2bb6c_0_2615"/>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3106" name="Google Shape;3106;g23c9af2bb6c_0_2615"/>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107" name="Google Shape;3107;g23c9af2bb6c_0_2615"/>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3108" name="Google Shape;3108;g23c9af2bb6c_0_2615"/>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109" name="Google Shape;3109;g23c9af2bb6c_0_2615"/>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110" name="Google Shape;3110;g23c9af2bb6c_0_2615"/>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3111" name="Google Shape;3111;g23c9af2bb6c_0_2615"/>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  E  F  G  H  A  B</a:t>
            </a:r>
            <a:endParaRPr sz="1800">
              <a:solidFill>
                <a:schemeClr val="dk1"/>
              </a:solidFill>
              <a:latin typeface="Calibri"/>
              <a:ea typeface="Calibri"/>
              <a:cs typeface="Calibri"/>
              <a:sym typeface="Calibri"/>
            </a:endParaRPr>
          </a:p>
        </p:txBody>
      </p:sp>
      <p:graphicFrame>
        <p:nvGraphicFramePr>
          <p:cNvPr id="3112" name="Google Shape;3112;g23c9af2bb6c_0_2615"/>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true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113" name="Google Shape;3113;g23c9af2bb6c_0_2615"/>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3114" name="Google Shape;3114;g23c9af2bb6c_0_2615"/>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3115" name="Google Shape;3115;g23c9af2bb6c_0_2615"/>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cxnSp>
        <p:nvCxnSpPr>
          <p:cNvPr id="3116" name="Google Shape;3116;g23c9af2bb6c_0_2615"/>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3117" name="Google Shape;3117;g23c9af2bb6c_0_2615"/>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3118" name="Google Shape;3118;g23c9af2bb6c_0_2615"/>
          <p:cNvCxnSpPr/>
          <p:nvPr/>
        </p:nvCxnSpPr>
        <p:spPr>
          <a:xfrm flipH="1" rot="10800000">
            <a:off x="914400" y="3444772"/>
            <a:ext cx="990600" cy="304800"/>
          </a:xfrm>
          <a:prstGeom prst="straightConnector1">
            <a:avLst/>
          </a:prstGeom>
          <a:noFill/>
          <a:ln cap="flat" cmpd="sng" w="9525">
            <a:solidFill>
              <a:srgbClr val="FF0000"/>
            </a:solidFill>
            <a:prstDash val="solid"/>
            <a:round/>
            <a:headEnd len="med" w="med" type="none"/>
            <a:tailEnd len="med" w="med" type="triangle"/>
          </a:ln>
        </p:spPr>
      </p:cxnSp>
      <p:cxnSp>
        <p:nvCxnSpPr>
          <p:cNvPr id="3119" name="Google Shape;3119;g23c9af2bb6c_0_2615"/>
          <p:cNvCxnSpPr/>
          <p:nvPr/>
        </p:nvCxnSpPr>
        <p:spPr>
          <a:xfrm flipH="1" rot="10800000">
            <a:off x="762000" y="3063772"/>
            <a:ext cx="76200" cy="533400"/>
          </a:xfrm>
          <a:prstGeom prst="straightConnector1">
            <a:avLst/>
          </a:prstGeom>
          <a:noFill/>
          <a:ln cap="flat" cmpd="sng" w="9525">
            <a:solidFill>
              <a:srgbClr val="FF0000"/>
            </a:solidFill>
            <a:prstDash val="solid"/>
            <a:round/>
            <a:headEnd len="med" w="med" type="none"/>
            <a:tailEnd len="med" w="med" type="triangle"/>
          </a:ln>
        </p:spPr>
      </p:cxnSp>
      <p:cxnSp>
        <p:nvCxnSpPr>
          <p:cNvPr id="3120" name="Google Shape;3120;g23c9af2bb6c_0_2615"/>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cxnSp>
        <p:nvCxnSpPr>
          <p:cNvPr id="3121" name="Google Shape;3121;g23c9af2bb6c_0_2615"/>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cxnSp>
        <p:nvCxnSpPr>
          <p:cNvPr id="3122" name="Google Shape;3122;g23c9af2bb6c_0_2615"/>
          <p:cNvCxnSpPr/>
          <p:nvPr/>
        </p:nvCxnSpPr>
        <p:spPr>
          <a:xfrm rot="10800000">
            <a:off x="914400" y="3901972"/>
            <a:ext cx="609600" cy="3810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6" name="Shape 3126"/>
        <p:cNvGrpSpPr/>
        <p:nvPr/>
      </p:nvGrpSpPr>
      <p:grpSpPr>
        <a:xfrm>
          <a:off x="0" y="0"/>
          <a:ext cx="0" cy="0"/>
          <a:chOff x="0" y="0"/>
          <a:chExt cx="0" cy="0"/>
        </a:xfrm>
      </p:grpSpPr>
      <p:sp>
        <p:nvSpPr>
          <p:cNvPr id="3127" name="Google Shape;3127;g23c9af2bb6c_0_2650"/>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Arial"/>
              <a:buNone/>
            </a:pPr>
            <a:r>
              <a:rPr b="1" lang="en-US" sz="2000">
                <a:solidFill>
                  <a:schemeClr val="dk1"/>
                </a:solidFill>
                <a:latin typeface="Arial"/>
                <a:ea typeface="Arial"/>
                <a:cs typeface="Arial"/>
                <a:sym typeface="Arial"/>
              </a:rPr>
              <a:t>Breadth-First Search yields a tree (the path taken during the search) also known as the Breadth-First Tree.</a:t>
            </a:r>
            <a:endParaRPr b="1" sz="2000">
              <a:solidFill>
                <a:srgbClr val="0070C0"/>
              </a:solidFill>
              <a:latin typeface="Arial"/>
              <a:ea typeface="Arial"/>
              <a:cs typeface="Arial"/>
              <a:sym typeface="Arial"/>
            </a:endParaRPr>
          </a:p>
        </p:txBody>
      </p:sp>
      <p:sp>
        <p:nvSpPr>
          <p:cNvPr id="3128" name="Google Shape;3128;g23c9af2bb6c_0_265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cxnSp>
        <p:nvCxnSpPr>
          <p:cNvPr id="3129" name="Google Shape;3129;g23c9af2bb6c_0_2650"/>
          <p:cNvCxnSpPr/>
          <p:nvPr/>
        </p:nvCxnSpPr>
        <p:spPr>
          <a:xfrm rot="10800000">
            <a:off x="4685738" y="2629039"/>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3130" name="Google Shape;3130;g23c9af2bb6c_0_2650"/>
          <p:cNvCxnSpPr/>
          <p:nvPr/>
        </p:nvCxnSpPr>
        <p:spPr>
          <a:xfrm flipH="1">
            <a:off x="5752538" y="3772039"/>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3131" name="Google Shape;3131;g23c9af2bb6c_0_2650"/>
          <p:cNvCxnSpPr/>
          <p:nvPr/>
        </p:nvCxnSpPr>
        <p:spPr>
          <a:xfrm flipH="1" rot="10800000">
            <a:off x="3466538" y="3543439"/>
            <a:ext cx="990600" cy="304800"/>
          </a:xfrm>
          <a:prstGeom prst="straightConnector1">
            <a:avLst/>
          </a:prstGeom>
          <a:noFill/>
          <a:ln cap="flat" cmpd="sng" w="9525">
            <a:solidFill>
              <a:srgbClr val="FF0000"/>
            </a:solidFill>
            <a:prstDash val="solid"/>
            <a:round/>
            <a:headEnd len="med" w="med" type="none"/>
            <a:tailEnd len="med" w="med" type="triangle"/>
          </a:ln>
        </p:spPr>
      </p:cxnSp>
      <p:cxnSp>
        <p:nvCxnSpPr>
          <p:cNvPr id="3132" name="Google Shape;3132;g23c9af2bb6c_0_2650"/>
          <p:cNvCxnSpPr/>
          <p:nvPr/>
        </p:nvCxnSpPr>
        <p:spPr>
          <a:xfrm flipH="1" rot="10800000">
            <a:off x="3314138" y="3162439"/>
            <a:ext cx="76200" cy="533400"/>
          </a:xfrm>
          <a:prstGeom prst="straightConnector1">
            <a:avLst/>
          </a:prstGeom>
          <a:noFill/>
          <a:ln cap="flat" cmpd="sng" w="9525">
            <a:solidFill>
              <a:srgbClr val="FF0000"/>
            </a:solidFill>
            <a:prstDash val="solid"/>
            <a:round/>
            <a:headEnd len="med" w="med" type="none"/>
            <a:tailEnd len="med" w="med" type="triangle"/>
          </a:ln>
        </p:spPr>
      </p:cxnSp>
      <p:cxnSp>
        <p:nvCxnSpPr>
          <p:cNvPr id="3133" name="Google Shape;3133;g23c9af2bb6c_0_2650"/>
          <p:cNvCxnSpPr/>
          <p:nvPr/>
        </p:nvCxnSpPr>
        <p:spPr>
          <a:xfrm rot="10800000">
            <a:off x="5676238" y="2781539"/>
            <a:ext cx="292200" cy="507900"/>
          </a:xfrm>
          <a:prstGeom prst="straightConnector1">
            <a:avLst/>
          </a:prstGeom>
          <a:noFill/>
          <a:ln cap="flat" cmpd="sng" w="9525">
            <a:solidFill>
              <a:srgbClr val="FF0000"/>
            </a:solidFill>
            <a:prstDash val="solid"/>
            <a:round/>
            <a:headEnd len="med" w="med" type="none"/>
            <a:tailEnd len="med" w="med" type="triangle"/>
          </a:ln>
        </p:spPr>
      </p:cxnSp>
      <p:cxnSp>
        <p:nvCxnSpPr>
          <p:cNvPr id="3134" name="Google Shape;3134;g23c9af2bb6c_0_2650"/>
          <p:cNvCxnSpPr/>
          <p:nvPr/>
        </p:nvCxnSpPr>
        <p:spPr>
          <a:xfrm rot="10800000">
            <a:off x="4533338" y="4534039"/>
            <a:ext cx="838200" cy="0"/>
          </a:xfrm>
          <a:prstGeom prst="straightConnector1">
            <a:avLst/>
          </a:prstGeom>
          <a:noFill/>
          <a:ln cap="flat" cmpd="sng" w="9525">
            <a:solidFill>
              <a:srgbClr val="FF0000"/>
            </a:solidFill>
            <a:prstDash val="solid"/>
            <a:round/>
            <a:headEnd len="med" w="med" type="none"/>
            <a:tailEnd len="med" w="med" type="triangle"/>
          </a:ln>
        </p:spPr>
      </p:cxnSp>
      <p:cxnSp>
        <p:nvCxnSpPr>
          <p:cNvPr id="3135" name="Google Shape;3135;g23c9af2bb6c_0_2650"/>
          <p:cNvCxnSpPr/>
          <p:nvPr/>
        </p:nvCxnSpPr>
        <p:spPr>
          <a:xfrm rot="10800000">
            <a:off x="3466538" y="4000639"/>
            <a:ext cx="609600" cy="381000"/>
          </a:xfrm>
          <a:prstGeom prst="straightConnector1">
            <a:avLst/>
          </a:prstGeom>
          <a:noFill/>
          <a:ln cap="flat" cmpd="sng" w="9525">
            <a:solidFill>
              <a:srgbClr val="FF0000"/>
            </a:solidFill>
            <a:prstDash val="solid"/>
            <a:round/>
            <a:headEnd len="med" w="med" type="none"/>
            <a:tailEnd len="med" w="med" type="triangle"/>
          </a:ln>
        </p:spPr>
      </p:cxnSp>
      <p:sp>
        <p:nvSpPr>
          <p:cNvPr id="3136" name="Google Shape;3136;g23c9af2bb6c_0_2650"/>
          <p:cNvSpPr/>
          <p:nvPr/>
        </p:nvSpPr>
        <p:spPr>
          <a:xfrm>
            <a:off x="3085538" y="2857639"/>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7" name="Google Shape;3137;g23c9af2bb6c_0_2650"/>
          <p:cNvSpPr/>
          <p:nvPr/>
        </p:nvSpPr>
        <p:spPr>
          <a:xfrm>
            <a:off x="3237938" y="2705239"/>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3138" name="Google Shape;3138;g23c9af2bb6c_0_2650"/>
          <p:cNvSpPr/>
          <p:nvPr/>
        </p:nvSpPr>
        <p:spPr>
          <a:xfrm>
            <a:off x="3085538" y="3619639"/>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3139" name="Google Shape;3139;g23c9af2bb6c_0_2650"/>
          <p:cNvSpPr/>
          <p:nvPr/>
        </p:nvSpPr>
        <p:spPr>
          <a:xfrm>
            <a:off x="4457138" y="3238639"/>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3140" name="Google Shape;3140;g23c9af2bb6c_0_2650"/>
          <p:cNvSpPr/>
          <p:nvPr/>
        </p:nvSpPr>
        <p:spPr>
          <a:xfrm>
            <a:off x="4304738" y="2248039"/>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3141" name="Google Shape;3141;g23c9af2bb6c_0_2650"/>
          <p:cNvSpPr/>
          <p:nvPr/>
        </p:nvSpPr>
        <p:spPr>
          <a:xfrm>
            <a:off x="5371538" y="4229239"/>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3142" name="Google Shape;3142;g23c9af2bb6c_0_2650"/>
          <p:cNvSpPr/>
          <p:nvPr/>
        </p:nvSpPr>
        <p:spPr>
          <a:xfrm>
            <a:off x="5828738" y="3314839"/>
            <a:ext cx="457200" cy="457200"/>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3143" name="Google Shape;3143;g23c9af2bb6c_0_2650"/>
          <p:cNvSpPr/>
          <p:nvPr/>
        </p:nvSpPr>
        <p:spPr>
          <a:xfrm>
            <a:off x="5295338" y="2324239"/>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3144" name="Google Shape;3144;g23c9af2bb6c_0_2650"/>
          <p:cNvSpPr/>
          <p:nvPr/>
        </p:nvSpPr>
        <p:spPr>
          <a:xfrm>
            <a:off x="4076138" y="4229239"/>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8" name="Shape 3148"/>
        <p:cNvGrpSpPr/>
        <p:nvPr/>
      </p:nvGrpSpPr>
      <p:grpSpPr>
        <a:xfrm>
          <a:off x="0" y="0"/>
          <a:ext cx="0" cy="0"/>
          <a:chOff x="0" y="0"/>
          <a:chExt cx="0" cy="0"/>
        </a:xfrm>
      </p:grpSpPr>
      <p:sp>
        <p:nvSpPr>
          <p:cNvPr id="3149" name="Google Shape;3149;g23c9af2bb6c_0_2671"/>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3150" name="Google Shape;3150;g23c9af2bb6c_0_2671"/>
          <p:cNvSpPr txBox="1"/>
          <p:nvPr>
            <p:ph idx="1" type="body"/>
          </p:nvPr>
        </p:nvSpPr>
        <p:spPr>
          <a:xfrm>
            <a:off x="234767" y="1244600"/>
            <a:ext cx="8651700" cy="5503800"/>
          </a:xfrm>
          <a:prstGeom prst="rect">
            <a:avLst/>
          </a:prstGeom>
          <a:noFill/>
          <a:ln>
            <a:noFill/>
          </a:ln>
        </p:spPr>
        <p:txBody>
          <a:bodyPr anchorCtr="0" anchor="t" bIns="45700" lIns="91425" spcFirstLastPara="1" rIns="91425" wrap="square" tIns="45700">
            <a:noAutofit/>
          </a:bodyPr>
          <a:lstStyle/>
          <a:p>
            <a:pPr indent="-228600" lvl="1" marL="685800" rtl="0" algn="l">
              <a:lnSpc>
                <a:spcPct val="70000"/>
              </a:lnSpc>
              <a:spcBef>
                <a:spcPts val="0"/>
              </a:spcBef>
              <a:spcAft>
                <a:spcPts val="0"/>
              </a:spcAft>
              <a:buClr>
                <a:schemeClr val="dk1"/>
              </a:buClr>
              <a:buSzPts val="1700"/>
              <a:buFont typeface="Times New Roman"/>
              <a:buNone/>
            </a:pPr>
            <a:r>
              <a:rPr lang="en-US" sz="1700">
                <a:latin typeface="Courier New"/>
                <a:ea typeface="Courier New"/>
                <a:cs typeface="Courier New"/>
                <a:sym typeface="Courier New"/>
              </a:rPr>
              <a:t>template&lt;class VertexType&gt; </a:t>
            </a:r>
            <a:endParaRPr/>
          </a:p>
          <a:p>
            <a:pPr indent="-228600" lvl="1" marL="685800" rtl="0" algn="l">
              <a:lnSpc>
                <a:spcPct val="70000"/>
              </a:lnSpc>
              <a:spcBef>
                <a:spcPts val="500"/>
              </a:spcBef>
              <a:spcAft>
                <a:spcPts val="0"/>
              </a:spcAft>
              <a:buClr>
                <a:schemeClr val="dk1"/>
              </a:buClr>
              <a:buSzPts val="1700"/>
              <a:buFont typeface="Times New Roman"/>
              <a:buNone/>
            </a:pPr>
            <a:r>
              <a:rPr lang="en-US" sz="1700">
                <a:latin typeface="Courier New"/>
                <a:ea typeface="Courier New"/>
                <a:cs typeface="Courier New"/>
                <a:sym typeface="Courier New"/>
              </a:rPr>
              <a:t>void BreadthFirstSearch(GraphType&lt;VertexType&gt; graph,</a:t>
            </a:r>
            <a:endParaRPr/>
          </a:p>
          <a:p>
            <a:pPr indent="-228600" lvl="1" marL="685800" rtl="0" algn="l">
              <a:lnSpc>
                <a:spcPct val="70000"/>
              </a:lnSpc>
              <a:spcBef>
                <a:spcPts val="500"/>
              </a:spcBef>
              <a:spcAft>
                <a:spcPts val="0"/>
              </a:spcAft>
              <a:buClr>
                <a:schemeClr val="dk1"/>
              </a:buClr>
              <a:buSzPts val="1700"/>
              <a:buFont typeface="Times New Roman"/>
              <a:buNone/>
            </a:pPr>
            <a:r>
              <a:rPr lang="en-US" sz="1700">
                <a:latin typeface="Courier New"/>
                <a:ea typeface="Courier New"/>
                <a:cs typeface="Courier New"/>
                <a:sym typeface="Courier New"/>
              </a:rPr>
              <a:t>VertexType startVertex, VertexType endVertex)</a:t>
            </a:r>
            <a:endParaRPr/>
          </a:p>
          <a:p>
            <a:pPr indent="-228600" lvl="1" marL="685800" rtl="0" algn="l">
              <a:lnSpc>
                <a:spcPct val="70000"/>
              </a:lnSpc>
              <a:spcBef>
                <a:spcPts val="500"/>
              </a:spcBef>
              <a:spcAft>
                <a:spcPts val="0"/>
              </a:spcAft>
              <a:buClr>
                <a:schemeClr val="dk1"/>
              </a:buClr>
              <a:buSzPts val="1700"/>
              <a:buFont typeface="Times New Roman"/>
              <a:buNone/>
            </a:pPr>
            <a:r>
              <a:rPr lang="en-US" sz="1700">
                <a:latin typeface="Courier New"/>
                <a:ea typeface="Courier New"/>
                <a:cs typeface="Courier New"/>
                <a:sym typeface="Courier New"/>
              </a:rPr>
              <a:t>{</a:t>
            </a:r>
            <a:endParaRPr/>
          </a:p>
          <a:p>
            <a:pPr indent="-228600" lvl="1" marL="685800" rtl="0" algn="l">
              <a:lnSpc>
                <a:spcPct val="70000"/>
              </a:lnSpc>
              <a:spcBef>
                <a:spcPts val="500"/>
              </a:spcBef>
              <a:spcAft>
                <a:spcPts val="0"/>
              </a:spcAft>
              <a:buClr>
                <a:schemeClr val="dk1"/>
              </a:buClr>
              <a:buSzPts val="1700"/>
              <a:buFont typeface="Times New Roman"/>
              <a:buNone/>
            </a:pPr>
            <a:r>
              <a:rPr lang="en-US" sz="1700">
                <a:latin typeface="Courier New"/>
                <a:ea typeface="Courier New"/>
                <a:cs typeface="Courier New"/>
                <a:sym typeface="Courier New"/>
              </a:rPr>
              <a:t>	QueType&lt;VertexType&gt; queue;</a:t>
            </a:r>
            <a:endParaRPr/>
          </a:p>
          <a:p>
            <a:pPr indent="-228600" lvl="1" marL="685800" rtl="0" algn="l">
              <a:lnSpc>
                <a:spcPct val="70000"/>
              </a:lnSpc>
              <a:spcBef>
                <a:spcPts val="500"/>
              </a:spcBef>
              <a:spcAft>
                <a:spcPts val="0"/>
              </a:spcAft>
              <a:buClr>
                <a:schemeClr val="dk1"/>
              </a:buClr>
              <a:buSzPts val="1700"/>
              <a:buFont typeface="Times New Roman"/>
              <a:buNone/>
            </a:pPr>
            <a:r>
              <a:rPr lang="en-US" sz="1700">
                <a:latin typeface="Courier New"/>
                <a:ea typeface="Courier New"/>
                <a:cs typeface="Courier New"/>
                <a:sym typeface="Courier New"/>
              </a:rPr>
              <a:t>	QueType&lt;VertexType&gt; vertexQ;</a:t>
            </a:r>
            <a:endParaRPr/>
          </a:p>
          <a:p>
            <a:pPr indent="-228600" lvl="1" marL="685800" rtl="0" algn="l">
              <a:lnSpc>
                <a:spcPct val="70000"/>
              </a:lnSpc>
              <a:spcBef>
                <a:spcPts val="500"/>
              </a:spcBef>
              <a:spcAft>
                <a:spcPts val="0"/>
              </a:spcAft>
              <a:buClr>
                <a:schemeClr val="dk1"/>
              </a:buClr>
              <a:buSzPts val="1700"/>
              <a:buFont typeface="Times New Roman"/>
              <a:buNone/>
            </a:pPr>
            <a:r>
              <a:t/>
            </a:r>
            <a:endParaRPr sz="1700">
              <a:latin typeface="Courier New"/>
              <a:ea typeface="Courier New"/>
              <a:cs typeface="Courier New"/>
              <a:sym typeface="Courier New"/>
            </a:endParaRPr>
          </a:p>
          <a:p>
            <a:pPr indent="-228600" lvl="1" marL="685800" rtl="0" algn="l">
              <a:lnSpc>
                <a:spcPct val="70000"/>
              </a:lnSpc>
              <a:spcBef>
                <a:spcPts val="500"/>
              </a:spcBef>
              <a:spcAft>
                <a:spcPts val="0"/>
              </a:spcAft>
              <a:buClr>
                <a:schemeClr val="dk1"/>
              </a:buClr>
              <a:buSzPts val="1700"/>
              <a:buFont typeface="Times New Roman"/>
              <a:buNone/>
            </a:pPr>
            <a:r>
              <a:rPr lang="en-US" sz="1700">
                <a:latin typeface="Courier New"/>
                <a:ea typeface="Courier New"/>
                <a:cs typeface="Courier New"/>
                <a:sym typeface="Courier New"/>
              </a:rPr>
              <a:t>	bool found = false;</a:t>
            </a:r>
            <a:endParaRPr/>
          </a:p>
          <a:p>
            <a:pPr indent="-228600" lvl="1" marL="685800" rtl="0" algn="l">
              <a:lnSpc>
                <a:spcPct val="70000"/>
              </a:lnSpc>
              <a:spcBef>
                <a:spcPts val="500"/>
              </a:spcBef>
              <a:spcAft>
                <a:spcPts val="0"/>
              </a:spcAft>
              <a:buClr>
                <a:schemeClr val="dk1"/>
              </a:buClr>
              <a:buSzPts val="1700"/>
              <a:buFont typeface="Times New Roman"/>
              <a:buNone/>
            </a:pPr>
            <a:r>
              <a:rPr lang="en-US" sz="1700">
                <a:latin typeface="Courier New"/>
                <a:ea typeface="Courier New"/>
                <a:cs typeface="Courier New"/>
                <a:sym typeface="Courier New"/>
              </a:rPr>
              <a:t>	VertexType vertex;</a:t>
            </a:r>
            <a:endParaRPr/>
          </a:p>
          <a:p>
            <a:pPr indent="-228600" lvl="1" marL="685800" rtl="0" algn="l">
              <a:lnSpc>
                <a:spcPct val="70000"/>
              </a:lnSpc>
              <a:spcBef>
                <a:spcPts val="500"/>
              </a:spcBef>
              <a:spcAft>
                <a:spcPts val="0"/>
              </a:spcAft>
              <a:buClr>
                <a:schemeClr val="dk1"/>
              </a:buClr>
              <a:buSzPts val="1700"/>
              <a:buFont typeface="Times New Roman"/>
              <a:buNone/>
            </a:pPr>
            <a:r>
              <a:rPr lang="en-US" sz="1700">
                <a:latin typeface="Courier New"/>
                <a:ea typeface="Courier New"/>
                <a:cs typeface="Courier New"/>
                <a:sym typeface="Courier New"/>
              </a:rPr>
              <a:t>	VertexType item;</a:t>
            </a:r>
            <a:endParaRPr/>
          </a:p>
          <a:p>
            <a:pPr indent="-228600" lvl="1" marL="685800" rtl="0" algn="l">
              <a:lnSpc>
                <a:spcPct val="70000"/>
              </a:lnSpc>
              <a:spcBef>
                <a:spcPts val="500"/>
              </a:spcBef>
              <a:spcAft>
                <a:spcPts val="0"/>
              </a:spcAft>
              <a:buClr>
                <a:schemeClr val="dk1"/>
              </a:buClr>
              <a:buSzPts val="1700"/>
              <a:buFont typeface="Times New Roman"/>
              <a:buNone/>
            </a:pPr>
            <a:r>
              <a:t/>
            </a:r>
            <a:endParaRPr sz="1700">
              <a:latin typeface="Courier New"/>
              <a:ea typeface="Courier New"/>
              <a:cs typeface="Courier New"/>
              <a:sym typeface="Courier New"/>
            </a:endParaRPr>
          </a:p>
          <a:p>
            <a:pPr indent="-228600" lvl="1" marL="685800" rtl="0" algn="l">
              <a:lnSpc>
                <a:spcPct val="70000"/>
              </a:lnSpc>
              <a:spcBef>
                <a:spcPts val="500"/>
              </a:spcBef>
              <a:spcAft>
                <a:spcPts val="0"/>
              </a:spcAft>
              <a:buClr>
                <a:schemeClr val="dk1"/>
              </a:buClr>
              <a:buSzPts val="1700"/>
              <a:buFont typeface="Times New Roman"/>
              <a:buNone/>
            </a:pPr>
            <a:r>
              <a:rPr lang="en-US" sz="1700">
                <a:latin typeface="Courier New"/>
                <a:ea typeface="Courier New"/>
                <a:cs typeface="Courier New"/>
                <a:sym typeface="Courier New"/>
              </a:rPr>
              <a:t>	graph.ClearMarks();</a:t>
            </a:r>
            <a:endParaRPr/>
          </a:p>
          <a:p>
            <a:pPr indent="-228600" lvl="1" marL="685800" rtl="0" algn="l">
              <a:lnSpc>
                <a:spcPct val="70000"/>
              </a:lnSpc>
              <a:spcBef>
                <a:spcPts val="500"/>
              </a:spcBef>
              <a:spcAft>
                <a:spcPts val="0"/>
              </a:spcAft>
              <a:buClr>
                <a:schemeClr val="dk1"/>
              </a:buClr>
              <a:buSzPts val="1700"/>
              <a:buFont typeface="Times New Roman"/>
              <a:buNone/>
            </a:pPr>
            <a:r>
              <a:rPr lang="en-US" sz="1700">
                <a:latin typeface="Courier New"/>
                <a:ea typeface="Courier New"/>
                <a:cs typeface="Courier New"/>
                <a:sym typeface="Courier New"/>
              </a:rPr>
              <a:t>	queue.Enqueue(startVertex);</a:t>
            </a:r>
            <a:endParaRPr sz="1700">
              <a:latin typeface="Courier New"/>
              <a:ea typeface="Courier New"/>
              <a:cs typeface="Courier New"/>
              <a:sym typeface="Courier New"/>
            </a:endParaRPr>
          </a:p>
          <a:p>
            <a:pPr indent="-228600" lvl="1" marL="685800" rtl="0" algn="l">
              <a:lnSpc>
                <a:spcPct val="70000"/>
              </a:lnSpc>
              <a:spcBef>
                <a:spcPts val="500"/>
              </a:spcBef>
              <a:spcAft>
                <a:spcPts val="0"/>
              </a:spcAft>
              <a:buClr>
                <a:schemeClr val="dk1"/>
              </a:buClr>
              <a:buSzPts val="1700"/>
              <a:buFont typeface="Times New Roman"/>
              <a:buNone/>
            </a:pPr>
            <a:r>
              <a:rPr lang="en-US" sz="1700">
                <a:latin typeface="Courier New"/>
                <a:ea typeface="Courier New"/>
                <a:cs typeface="Courier New"/>
                <a:sym typeface="Courier New"/>
              </a:rPr>
              <a:t>	do</a:t>
            </a:r>
            <a:endParaRPr/>
          </a:p>
          <a:p>
            <a:pPr indent="-228600" lvl="1" marL="685800" rtl="0" algn="l">
              <a:lnSpc>
                <a:spcPct val="70000"/>
              </a:lnSpc>
              <a:spcBef>
                <a:spcPts val="500"/>
              </a:spcBef>
              <a:spcAft>
                <a:spcPts val="0"/>
              </a:spcAft>
              <a:buClr>
                <a:schemeClr val="dk1"/>
              </a:buClr>
              <a:buSzPts val="1700"/>
              <a:buFont typeface="Times New Roman"/>
              <a:buNone/>
            </a:pPr>
            <a:r>
              <a:rPr lang="en-US" sz="1700">
                <a:latin typeface="Courier New"/>
                <a:ea typeface="Courier New"/>
                <a:cs typeface="Courier New"/>
                <a:sym typeface="Courier New"/>
              </a:rPr>
              <a:t>	{</a:t>
            </a:r>
            <a:endParaRPr/>
          </a:p>
          <a:p>
            <a:pPr indent="-228600" lvl="1" marL="685800" rtl="0" algn="l">
              <a:lnSpc>
                <a:spcPct val="70000"/>
              </a:lnSpc>
              <a:spcBef>
                <a:spcPts val="500"/>
              </a:spcBef>
              <a:spcAft>
                <a:spcPts val="0"/>
              </a:spcAft>
              <a:buClr>
                <a:schemeClr val="dk1"/>
              </a:buClr>
              <a:buSzPts val="1700"/>
              <a:buFont typeface="Times New Roman"/>
              <a:buNone/>
            </a:pPr>
            <a:r>
              <a:rPr lang="en-US" sz="1700">
                <a:latin typeface="Courier New"/>
                <a:ea typeface="Courier New"/>
                <a:cs typeface="Courier New"/>
                <a:sym typeface="Courier New"/>
              </a:rPr>
              <a:t>		queue.Dequeue(vertex);</a:t>
            </a:r>
            <a:endParaRPr/>
          </a:p>
          <a:p>
            <a:pPr indent="-228600" lvl="1" marL="685800" rtl="0" algn="l">
              <a:lnSpc>
                <a:spcPct val="70000"/>
              </a:lnSpc>
              <a:spcBef>
                <a:spcPts val="500"/>
              </a:spcBef>
              <a:spcAft>
                <a:spcPts val="0"/>
              </a:spcAft>
              <a:buClr>
                <a:schemeClr val="dk1"/>
              </a:buClr>
              <a:buSzPts val="1700"/>
              <a:buFont typeface="Times New Roman"/>
              <a:buNone/>
            </a:pPr>
            <a:r>
              <a:rPr lang="en-US" sz="1700">
                <a:latin typeface="Courier New"/>
                <a:ea typeface="Courier New"/>
                <a:cs typeface="Courier New"/>
                <a:sym typeface="Courier New"/>
              </a:rPr>
              <a:t>		if (vertex == endVertex)</a:t>
            </a:r>
            <a:endParaRPr/>
          </a:p>
          <a:p>
            <a:pPr indent="-228600" lvl="1" marL="685800" rtl="0" algn="l">
              <a:lnSpc>
                <a:spcPct val="70000"/>
              </a:lnSpc>
              <a:spcBef>
                <a:spcPts val="500"/>
              </a:spcBef>
              <a:spcAft>
                <a:spcPts val="0"/>
              </a:spcAft>
              <a:buClr>
                <a:schemeClr val="dk1"/>
              </a:buClr>
              <a:buSzPts val="1700"/>
              <a:buFont typeface="Times New Roman"/>
              <a:buNone/>
            </a:pPr>
            <a:r>
              <a:rPr lang="en-US" sz="1700">
                <a:latin typeface="Courier New"/>
                <a:ea typeface="Courier New"/>
                <a:cs typeface="Courier New"/>
                <a:sym typeface="Courier New"/>
              </a:rPr>
              <a:t>		{</a:t>
            </a:r>
            <a:endParaRPr/>
          </a:p>
          <a:p>
            <a:pPr indent="-228600" lvl="1" marL="685800" rtl="0" algn="l">
              <a:lnSpc>
                <a:spcPct val="70000"/>
              </a:lnSpc>
              <a:spcBef>
                <a:spcPts val="500"/>
              </a:spcBef>
              <a:spcAft>
                <a:spcPts val="0"/>
              </a:spcAft>
              <a:buClr>
                <a:schemeClr val="dk1"/>
              </a:buClr>
              <a:buSzPts val="1700"/>
              <a:buFont typeface="Times New Roman"/>
              <a:buNone/>
            </a:pPr>
            <a:r>
              <a:rPr lang="en-US" sz="1700">
                <a:latin typeface="Courier New"/>
                <a:ea typeface="Courier New"/>
                <a:cs typeface="Courier New"/>
                <a:sym typeface="Courier New"/>
              </a:rPr>
              <a:t>			cout  &lt;&lt; vertex;</a:t>
            </a:r>
            <a:endParaRPr/>
          </a:p>
          <a:p>
            <a:pPr indent="-228600" lvl="1" marL="685800" rtl="0" algn="l">
              <a:lnSpc>
                <a:spcPct val="70000"/>
              </a:lnSpc>
              <a:spcBef>
                <a:spcPts val="500"/>
              </a:spcBef>
              <a:spcAft>
                <a:spcPts val="0"/>
              </a:spcAft>
              <a:buClr>
                <a:schemeClr val="dk1"/>
              </a:buClr>
              <a:buSzPts val="1700"/>
              <a:buFont typeface="Times New Roman"/>
              <a:buNone/>
            </a:pPr>
            <a:r>
              <a:rPr lang="en-US" sz="1700">
                <a:latin typeface="Courier New"/>
                <a:ea typeface="Courier New"/>
                <a:cs typeface="Courier New"/>
                <a:sym typeface="Courier New"/>
              </a:rPr>
              <a:t>			found = true;</a:t>
            </a:r>
            <a:endParaRPr/>
          </a:p>
          <a:p>
            <a:pPr indent="-228600" lvl="1" marL="685800" rtl="0" algn="l">
              <a:lnSpc>
                <a:spcPct val="70000"/>
              </a:lnSpc>
              <a:spcBef>
                <a:spcPts val="500"/>
              </a:spcBef>
              <a:spcAft>
                <a:spcPts val="0"/>
              </a:spcAft>
              <a:buClr>
                <a:schemeClr val="dk1"/>
              </a:buClr>
              <a:buSzPts val="1700"/>
              <a:buFont typeface="Times New Roman"/>
              <a:buNone/>
            </a:pPr>
            <a:r>
              <a:rPr lang="en-US" sz="1700">
                <a:latin typeface="Courier New"/>
                <a:ea typeface="Courier New"/>
                <a:cs typeface="Courier New"/>
                <a:sym typeface="Courier New"/>
              </a:rPr>
              <a:t>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4" name="Shape 3154"/>
        <p:cNvGrpSpPr/>
        <p:nvPr/>
      </p:nvGrpSpPr>
      <p:grpSpPr>
        <a:xfrm>
          <a:off x="0" y="0"/>
          <a:ext cx="0" cy="0"/>
          <a:chOff x="0" y="0"/>
          <a:chExt cx="0" cy="0"/>
        </a:xfrm>
      </p:grpSpPr>
      <p:sp>
        <p:nvSpPr>
          <p:cNvPr id="3155" name="Google Shape;3155;g23c9af2bb6c_0_2676"/>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3156" name="Google Shape;3156;g23c9af2bb6c_0_2676"/>
          <p:cNvSpPr txBox="1"/>
          <p:nvPr>
            <p:ph idx="1" type="body"/>
          </p:nvPr>
        </p:nvSpPr>
        <p:spPr>
          <a:xfrm>
            <a:off x="234767" y="1244600"/>
            <a:ext cx="8651700" cy="5503800"/>
          </a:xfrm>
          <a:prstGeom prst="rect">
            <a:avLst/>
          </a:prstGeom>
          <a:noFill/>
          <a:ln>
            <a:noFill/>
          </a:ln>
        </p:spPr>
        <p:txBody>
          <a:bodyPr anchorCtr="0" anchor="t" bIns="45700" lIns="91425" spcFirstLastPara="1" rIns="91425" wrap="square" tIns="45700">
            <a:noAutofit/>
          </a:bodyPr>
          <a:lstStyle/>
          <a:p>
            <a:pPr indent="-228600" lvl="1" marL="685800" rtl="0" algn="l">
              <a:lnSpc>
                <a:spcPct val="90000"/>
              </a:lnSpc>
              <a:spcBef>
                <a:spcPts val="0"/>
              </a:spcBef>
              <a:spcAft>
                <a:spcPts val="0"/>
              </a:spcAft>
              <a:buClr>
                <a:schemeClr val="dk1"/>
              </a:buClr>
              <a:buSzPts val="1700"/>
              <a:buFont typeface="Times New Roman"/>
              <a:buNone/>
            </a:pPr>
            <a:r>
              <a:rPr lang="en-US" sz="1700">
                <a:latin typeface="Courier New"/>
                <a:ea typeface="Courier New"/>
                <a:cs typeface="Courier New"/>
                <a:sym typeface="Courier New"/>
              </a:rPr>
              <a:t>		else</a:t>
            </a:r>
            <a:endParaRPr/>
          </a:p>
          <a:p>
            <a:pPr indent="-228600" lvl="1" marL="685800" rtl="0" algn="l">
              <a:lnSpc>
                <a:spcPct val="90000"/>
              </a:lnSpc>
              <a:spcBef>
                <a:spcPts val="0"/>
              </a:spcBef>
              <a:spcAft>
                <a:spcPts val="0"/>
              </a:spcAft>
              <a:buClr>
                <a:schemeClr val="dk1"/>
              </a:buClr>
              <a:buSzPts val="1700"/>
              <a:buFont typeface="Times New Roman"/>
              <a:buNone/>
            </a:pPr>
            <a:r>
              <a:rPr lang="en-US" sz="1700">
                <a:latin typeface="Courier New"/>
                <a:ea typeface="Courier New"/>
                <a:cs typeface="Courier New"/>
                <a:sym typeface="Courier New"/>
              </a:rPr>
              <a:t>		{</a:t>
            </a:r>
            <a:endParaRPr/>
          </a:p>
          <a:p>
            <a:pPr indent="-228600" lvl="1" marL="685800" rtl="0" algn="l">
              <a:lnSpc>
                <a:spcPct val="90000"/>
              </a:lnSpc>
              <a:spcBef>
                <a:spcPts val="0"/>
              </a:spcBef>
              <a:spcAft>
                <a:spcPts val="0"/>
              </a:spcAft>
              <a:buClr>
                <a:schemeClr val="dk1"/>
              </a:buClr>
              <a:buSzPts val="1700"/>
              <a:buFont typeface="Times New Roman"/>
              <a:buNone/>
            </a:pPr>
            <a:r>
              <a:rPr lang="en-US" sz="1700">
                <a:latin typeface="Courier New"/>
                <a:ea typeface="Courier New"/>
                <a:cs typeface="Courier New"/>
                <a:sym typeface="Courier New"/>
              </a:rPr>
              <a:t>			if (!graph.IsMarked(vertex))</a:t>
            </a:r>
            <a:endParaRPr/>
          </a:p>
          <a:p>
            <a:pPr indent="-228600" lvl="1" marL="685800" rtl="0" algn="l">
              <a:lnSpc>
                <a:spcPct val="90000"/>
              </a:lnSpc>
              <a:spcBef>
                <a:spcPts val="0"/>
              </a:spcBef>
              <a:spcAft>
                <a:spcPts val="0"/>
              </a:spcAft>
              <a:buClr>
                <a:schemeClr val="dk1"/>
              </a:buClr>
              <a:buSzPts val="1700"/>
              <a:buFont typeface="Times New Roman"/>
              <a:buNone/>
            </a:pPr>
            <a:r>
              <a:rPr lang="en-US" sz="1700">
                <a:latin typeface="Courier New"/>
                <a:ea typeface="Courier New"/>
                <a:cs typeface="Courier New"/>
                <a:sym typeface="Courier New"/>
              </a:rPr>
              <a:t>			{</a:t>
            </a:r>
            <a:endParaRPr/>
          </a:p>
          <a:p>
            <a:pPr indent="-228600" lvl="1" marL="685800" rtl="0" algn="l">
              <a:lnSpc>
                <a:spcPct val="90000"/>
              </a:lnSpc>
              <a:spcBef>
                <a:spcPts val="0"/>
              </a:spcBef>
              <a:spcAft>
                <a:spcPts val="0"/>
              </a:spcAft>
              <a:buClr>
                <a:schemeClr val="dk1"/>
              </a:buClr>
              <a:buSzPts val="1700"/>
              <a:buFont typeface="Times New Roman"/>
              <a:buNone/>
            </a:pPr>
            <a:r>
              <a:rPr lang="en-US" sz="1700">
                <a:latin typeface="Courier New"/>
                <a:ea typeface="Courier New"/>
                <a:cs typeface="Courier New"/>
                <a:sym typeface="Courier New"/>
              </a:rPr>
              <a:t>				graph.MarkVertex(vertex);</a:t>
            </a:r>
            <a:endParaRPr/>
          </a:p>
          <a:p>
            <a:pPr indent="-228600" lvl="1" marL="685800" rtl="0" algn="l">
              <a:lnSpc>
                <a:spcPct val="90000"/>
              </a:lnSpc>
              <a:spcBef>
                <a:spcPts val="0"/>
              </a:spcBef>
              <a:spcAft>
                <a:spcPts val="0"/>
              </a:spcAft>
              <a:buClr>
                <a:schemeClr val="dk1"/>
              </a:buClr>
              <a:buSzPts val="1700"/>
              <a:buFont typeface="Times New Roman"/>
              <a:buNone/>
            </a:pPr>
            <a:r>
              <a:rPr lang="en-US" sz="1700">
                <a:latin typeface="Courier New"/>
                <a:ea typeface="Courier New"/>
                <a:cs typeface="Courier New"/>
                <a:sym typeface="Courier New"/>
              </a:rPr>
              <a:t>				cout  &lt;&lt; vertex;</a:t>
            </a:r>
            <a:endParaRPr/>
          </a:p>
          <a:p>
            <a:pPr indent="-228600" lvl="1" marL="685800" rtl="0" algn="l">
              <a:lnSpc>
                <a:spcPct val="90000"/>
              </a:lnSpc>
              <a:spcBef>
                <a:spcPts val="0"/>
              </a:spcBef>
              <a:spcAft>
                <a:spcPts val="0"/>
              </a:spcAft>
              <a:buClr>
                <a:schemeClr val="dk1"/>
              </a:buClr>
              <a:buSzPts val="1700"/>
              <a:buFont typeface="Times New Roman"/>
              <a:buNone/>
            </a:pPr>
            <a:r>
              <a:rPr lang="en-US" sz="1700">
                <a:latin typeface="Courier New"/>
                <a:ea typeface="Courier New"/>
                <a:cs typeface="Courier New"/>
                <a:sym typeface="Courier New"/>
              </a:rPr>
              <a:t>				graph.GetToVertices(vertex, vertexQ);</a:t>
            </a:r>
            <a:endParaRPr/>
          </a:p>
          <a:p>
            <a:pPr indent="-228600" lvl="1" marL="685800" rtl="0" algn="l">
              <a:lnSpc>
                <a:spcPct val="90000"/>
              </a:lnSpc>
              <a:spcBef>
                <a:spcPts val="0"/>
              </a:spcBef>
              <a:spcAft>
                <a:spcPts val="0"/>
              </a:spcAft>
              <a:buClr>
                <a:schemeClr val="dk1"/>
              </a:buClr>
              <a:buSzPts val="1700"/>
              <a:buFont typeface="Times New Roman"/>
              <a:buNone/>
            </a:pPr>
            <a:r>
              <a:t/>
            </a:r>
            <a:endParaRPr sz="1700">
              <a:latin typeface="Courier New"/>
              <a:ea typeface="Courier New"/>
              <a:cs typeface="Courier New"/>
              <a:sym typeface="Courier New"/>
            </a:endParaRPr>
          </a:p>
          <a:p>
            <a:pPr indent="-228600" lvl="1" marL="685800" rtl="0" algn="l">
              <a:lnSpc>
                <a:spcPct val="90000"/>
              </a:lnSpc>
              <a:spcBef>
                <a:spcPts val="0"/>
              </a:spcBef>
              <a:spcAft>
                <a:spcPts val="0"/>
              </a:spcAft>
              <a:buClr>
                <a:schemeClr val="dk1"/>
              </a:buClr>
              <a:buSzPts val="1700"/>
              <a:buFont typeface="Times New Roman"/>
              <a:buNone/>
            </a:pPr>
            <a:r>
              <a:rPr lang="en-US" sz="1700">
                <a:latin typeface="Courier New"/>
                <a:ea typeface="Courier New"/>
                <a:cs typeface="Courier New"/>
                <a:sym typeface="Courier New"/>
              </a:rPr>
              <a:t>				while (!vertexQ.IsEmpty())</a:t>
            </a:r>
            <a:endParaRPr/>
          </a:p>
          <a:p>
            <a:pPr indent="-228600" lvl="1" marL="685800" rtl="0" algn="l">
              <a:lnSpc>
                <a:spcPct val="90000"/>
              </a:lnSpc>
              <a:spcBef>
                <a:spcPts val="0"/>
              </a:spcBef>
              <a:spcAft>
                <a:spcPts val="0"/>
              </a:spcAft>
              <a:buClr>
                <a:schemeClr val="dk1"/>
              </a:buClr>
              <a:buSzPts val="1700"/>
              <a:buFont typeface="Times New Roman"/>
              <a:buNone/>
            </a:pPr>
            <a:r>
              <a:rPr lang="en-US" sz="1700">
                <a:latin typeface="Courier New"/>
                <a:ea typeface="Courier New"/>
                <a:cs typeface="Courier New"/>
                <a:sym typeface="Courier New"/>
              </a:rPr>
              <a:t>				{</a:t>
            </a:r>
            <a:endParaRPr/>
          </a:p>
          <a:p>
            <a:pPr indent="-228600" lvl="1" marL="685800" rtl="0" algn="l">
              <a:lnSpc>
                <a:spcPct val="90000"/>
              </a:lnSpc>
              <a:spcBef>
                <a:spcPts val="0"/>
              </a:spcBef>
              <a:spcAft>
                <a:spcPts val="0"/>
              </a:spcAft>
              <a:buClr>
                <a:schemeClr val="dk1"/>
              </a:buClr>
              <a:buSzPts val="1700"/>
              <a:buFont typeface="Times New Roman"/>
              <a:buNone/>
            </a:pPr>
            <a:r>
              <a:rPr lang="en-US" sz="1700">
                <a:latin typeface="Courier New"/>
                <a:ea typeface="Courier New"/>
                <a:cs typeface="Courier New"/>
                <a:sym typeface="Courier New"/>
              </a:rPr>
              <a:t>					vertexQ.Dequeue(item);</a:t>
            </a:r>
            <a:endParaRPr/>
          </a:p>
          <a:p>
            <a:pPr indent="-228600" lvl="1" marL="685800" rtl="0" algn="l">
              <a:lnSpc>
                <a:spcPct val="90000"/>
              </a:lnSpc>
              <a:spcBef>
                <a:spcPts val="0"/>
              </a:spcBef>
              <a:spcAft>
                <a:spcPts val="0"/>
              </a:spcAft>
              <a:buClr>
                <a:schemeClr val="dk1"/>
              </a:buClr>
              <a:buSzPts val="1700"/>
              <a:buFont typeface="Times New Roman"/>
              <a:buNone/>
            </a:pPr>
            <a:r>
              <a:rPr lang="en-US" sz="1700">
                <a:latin typeface="Courier New"/>
                <a:ea typeface="Courier New"/>
                <a:cs typeface="Courier New"/>
                <a:sym typeface="Courier New"/>
              </a:rPr>
              <a:t>					if (!graph.IsMarked(item))</a:t>
            </a:r>
            <a:endParaRPr/>
          </a:p>
          <a:p>
            <a:pPr indent="-228600" lvl="1" marL="685800" rtl="0" algn="l">
              <a:lnSpc>
                <a:spcPct val="90000"/>
              </a:lnSpc>
              <a:spcBef>
                <a:spcPts val="0"/>
              </a:spcBef>
              <a:spcAft>
                <a:spcPts val="0"/>
              </a:spcAft>
              <a:buClr>
                <a:schemeClr val="dk1"/>
              </a:buClr>
              <a:buSzPts val="1700"/>
              <a:buFont typeface="Times New Roman"/>
              <a:buNone/>
            </a:pPr>
            <a:r>
              <a:rPr lang="en-US" sz="1700">
                <a:latin typeface="Courier New"/>
                <a:ea typeface="Courier New"/>
                <a:cs typeface="Courier New"/>
                <a:sym typeface="Courier New"/>
              </a:rPr>
              <a:t>					queue.Enqueue(item);</a:t>
            </a:r>
            <a:endParaRPr/>
          </a:p>
          <a:p>
            <a:pPr indent="-228600" lvl="1" marL="685800" rtl="0" algn="l">
              <a:lnSpc>
                <a:spcPct val="90000"/>
              </a:lnSpc>
              <a:spcBef>
                <a:spcPts val="0"/>
              </a:spcBef>
              <a:spcAft>
                <a:spcPts val="0"/>
              </a:spcAft>
              <a:buClr>
                <a:schemeClr val="dk1"/>
              </a:buClr>
              <a:buSzPts val="1700"/>
              <a:buFont typeface="Times New Roman"/>
              <a:buNone/>
            </a:pPr>
            <a:r>
              <a:rPr lang="en-US" sz="1700">
                <a:latin typeface="Courier New"/>
                <a:ea typeface="Courier New"/>
                <a:cs typeface="Courier New"/>
                <a:sym typeface="Courier New"/>
              </a:rPr>
              <a:t>				}</a:t>
            </a:r>
            <a:endParaRPr/>
          </a:p>
          <a:p>
            <a:pPr indent="-228600" lvl="1" marL="685800" rtl="0" algn="l">
              <a:lnSpc>
                <a:spcPct val="90000"/>
              </a:lnSpc>
              <a:spcBef>
                <a:spcPts val="0"/>
              </a:spcBef>
              <a:spcAft>
                <a:spcPts val="0"/>
              </a:spcAft>
              <a:buClr>
                <a:schemeClr val="dk1"/>
              </a:buClr>
              <a:buSzPts val="1700"/>
              <a:buFont typeface="Times New Roman"/>
              <a:buNone/>
            </a:pPr>
            <a:r>
              <a:rPr lang="en-US" sz="1700">
                <a:latin typeface="Courier New"/>
                <a:ea typeface="Courier New"/>
                <a:cs typeface="Courier New"/>
                <a:sym typeface="Courier New"/>
              </a:rPr>
              <a:t>			}</a:t>
            </a:r>
            <a:endParaRPr/>
          </a:p>
          <a:p>
            <a:pPr indent="-228600" lvl="1" marL="685800" rtl="0" algn="l">
              <a:lnSpc>
                <a:spcPct val="90000"/>
              </a:lnSpc>
              <a:spcBef>
                <a:spcPts val="0"/>
              </a:spcBef>
              <a:spcAft>
                <a:spcPts val="0"/>
              </a:spcAft>
              <a:buClr>
                <a:schemeClr val="dk1"/>
              </a:buClr>
              <a:buSzPts val="1700"/>
              <a:buFont typeface="Times New Roman"/>
              <a:buNone/>
            </a:pPr>
            <a:r>
              <a:rPr lang="en-US" sz="1700">
                <a:latin typeface="Courier New"/>
                <a:ea typeface="Courier New"/>
                <a:cs typeface="Courier New"/>
                <a:sym typeface="Courier New"/>
              </a:rPr>
              <a:t>		}                </a:t>
            </a:r>
            <a:endParaRPr/>
          </a:p>
          <a:p>
            <a:pPr indent="-228600" lvl="1" marL="685800" rtl="0" algn="l">
              <a:lnSpc>
                <a:spcPct val="90000"/>
              </a:lnSpc>
              <a:spcBef>
                <a:spcPts val="0"/>
              </a:spcBef>
              <a:spcAft>
                <a:spcPts val="0"/>
              </a:spcAft>
              <a:buClr>
                <a:schemeClr val="dk1"/>
              </a:buClr>
              <a:buSzPts val="1700"/>
              <a:buFont typeface="Times New Roman"/>
              <a:buNone/>
            </a:pPr>
            <a:r>
              <a:rPr lang="en-US" sz="1700">
                <a:latin typeface="Courier New"/>
                <a:ea typeface="Courier New"/>
                <a:cs typeface="Courier New"/>
                <a:sym typeface="Courier New"/>
              </a:rPr>
              <a:t>	} while (!queue.IsEmpty() &amp;&amp; !found);</a:t>
            </a:r>
            <a:endParaRPr/>
          </a:p>
          <a:p>
            <a:pPr indent="-228600" lvl="1" marL="685800" rtl="0" algn="l">
              <a:lnSpc>
                <a:spcPct val="90000"/>
              </a:lnSpc>
              <a:spcBef>
                <a:spcPts val="0"/>
              </a:spcBef>
              <a:spcAft>
                <a:spcPts val="0"/>
              </a:spcAft>
              <a:buClr>
                <a:schemeClr val="dk1"/>
              </a:buClr>
              <a:buSzPts val="1700"/>
              <a:buFont typeface="Times New Roman"/>
              <a:buNone/>
            </a:pPr>
            <a:r>
              <a:rPr lang="en-US" sz="1700">
                <a:latin typeface="Courier New"/>
                <a:ea typeface="Courier New"/>
                <a:cs typeface="Courier New"/>
                <a:sym typeface="Courier New"/>
              </a:rPr>
              <a:t>	if (!found)</a:t>
            </a:r>
            <a:endParaRPr/>
          </a:p>
          <a:p>
            <a:pPr indent="-228600" lvl="1" marL="685800" rtl="0" algn="l">
              <a:lnSpc>
                <a:spcPct val="90000"/>
              </a:lnSpc>
              <a:spcBef>
                <a:spcPts val="0"/>
              </a:spcBef>
              <a:spcAft>
                <a:spcPts val="0"/>
              </a:spcAft>
              <a:buClr>
                <a:schemeClr val="dk1"/>
              </a:buClr>
              <a:buSzPts val="1700"/>
              <a:buFont typeface="Times New Roman"/>
              <a:buNone/>
            </a:pPr>
            <a:r>
              <a:rPr lang="en-US" sz="1700">
                <a:latin typeface="Courier New"/>
                <a:ea typeface="Courier New"/>
                <a:cs typeface="Courier New"/>
                <a:sym typeface="Courier New"/>
              </a:rPr>
              <a:t>	cout &lt;&lt; "Path not found." &lt;&lt; endl;</a:t>
            </a:r>
            <a:endParaRPr/>
          </a:p>
          <a:p>
            <a:pPr indent="-228600" lvl="1" marL="685800" rtl="0" algn="l">
              <a:lnSpc>
                <a:spcPct val="90000"/>
              </a:lnSpc>
              <a:spcBef>
                <a:spcPts val="0"/>
              </a:spcBef>
              <a:spcAft>
                <a:spcPts val="0"/>
              </a:spcAft>
              <a:buClr>
                <a:schemeClr val="dk1"/>
              </a:buClr>
              <a:buSzPts val="1700"/>
              <a:buFont typeface="Times New Roman"/>
              <a:buNone/>
            </a:pPr>
            <a:r>
              <a:rPr lang="en-US" sz="1700">
                <a:latin typeface="Courier New"/>
                <a:ea typeface="Courier New"/>
                <a:cs typeface="Courier New"/>
                <a:sym typeface="Courier New"/>
              </a:rPr>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2"/>
          <p:cNvSpPr txBox="1"/>
          <p:nvPr>
            <p:ph idx="1" type="body"/>
          </p:nvPr>
        </p:nvSpPr>
        <p:spPr>
          <a:xfrm>
            <a:off x="353192" y="990600"/>
            <a:ext cx="8592396" cy="177844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How can we store a graph in memory?</a:t>
            </a:r>
            <a:endParaRPr sz="2000"/>
          </a:p>
        </p:txBody>
      </p:sp>
      <p:graphicFrame>
        <p:nvGraphicFramePr>
          <p:cNvPr id="325" name="Google Shape;325;p12"/>
          <p:cNvGraphicFramePr/>
          <p:nvPr/>
        </p:nvGraphicFramePr>
        <p:xfrm>
          <a:off x="428317" y="1895130"/>
          <a:ext cx="3000000" cy="3000000"/>
        </p:xfrm>
        <a:graphic>
          <a:graphicData uri="http://schemas.openxmlformats.org/drawingml/2006/table">
            <a:tbl>
              <a:tblPr bandRow="1" firstRow="1">
                <a:noFill/>
                <a:tableStyleId>{6CECE04F-9AA3-44CD-8E2C-5EF445AC9E5D}</a:tableStyleId>
              </a:tblPr>
              <a:tblGrid>
                <a:gridCol w="307300"/>
                <a:gridCol w="940800"/>
              </a:tblGrid>
              <a:tr h="370850">
                <a:tc>
                  <a:txBody>
                    <a:bodyPr/>
                    <a:lstStyle/>
                    <a:p>
                      <a:pPr indent="0" lvl="0" marL="0" marR="0" rtl="0" algn="l">
                        <a:spcBef>
                          <a:spcPts val="0"/>
                        </a:spcBef>
                        <a:spcAft>
                          <a:spcPts val="0"/>
                        </a:spcAft>
                        <a:buNone/>
                      </a:pPr>
                      <a:r>
                        <a:rPr lang="en-US" sz="1200" u="none" cap="none" strike="noStrike"/>
                        <a:t>0</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Atlanta</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200"/>
                        <a:t>1</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Austin</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200"/>
                        <a:t>2</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Chicago</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200"/>
                        <a:t>3</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Dallas</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200"/>
                        <a:t>4</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Denver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200"/>
                        <a:t>5</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Houston</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200"/>
                        <a:t>6</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200"/>
                        <a:t>Washington</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200"/>
                        <a:t>7</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200"/>
                        <a:t>8</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200"/>
                        <a:t>9</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26" name="Google Shape;326;p12"/>
          <p:cNvGraphicFramePr/>
          <p:nvPr/>
        </p:nvGraphicFramePr>
        <p:xfrm>
          <a:off x="1828800" y="1514856"/>
          <a:ext cx="3000000" cy="3000000"/>
        </p:xfrm>
        <a:graphic>
          <a:graphicData uri="http://schemas.openxmlformats.org/drawingml/2006/table">
            <a:tbl>
              <a:tblPr bandRow="1" firstRow="1">
                <a:noFill/>
                <a:tableStyleId>{6CECE04F-9AA3-44CD-8E2C-5EF445AC9E5D}</a:tableStyleId>
              </a:tblPr>
              <a:tblGrid>
                <a:gridCol w="457200"/>
                <a:gridCol w="731525"/>
                <a:gridCol w="731525"/>
                <a:gridCol w="731525"/>
                <a:gridCol w="731525"/>
                <a:gridCol w="731525"/>
                <a:gridCol w="731525"/>
                <a:gridCol w="731525"/>
                <a:gridCol w="457200"/>
                <a:gridCol w="457200"/>
                <a:gridCol w="457200"/>
              </a:tblGrid>
              <a:tr h="374900">
                <a:tc>
                  <a:txBody>
                    <a:bodyPr/>
                    <a:lstStyle/>
                    <a:p>
                      <a:pPr indent="0" lvl="0" marL="0" marR="0" rtl="0" algn="ctr">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[2]</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[3]</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[4]</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[5]</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[6]</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[7]</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[8]</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[9]</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74900">
                <a:tc>
                  <a:txBody>
                    <a:bodyPr/>
                    <a:lstStyle/>
                    <a:p>
                      <a:pPr indent="0" lvl="0" marL="0" marR="0" rtl="0" algn="ctr">
                        <a:spcBef>
                          <a:spcPts val="0"/>
                        </a:spcBef>
                        <a:spcAft>
                          <a:spcPts val="0"/>
                        </a:spcAft>
                        <a:buNone/>
                      </a:pPr>
                      <a:r>
                        <a:rPr lang="en-US" sz="1800"/>
                        <a:t>[0]</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800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600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4900">
                <a:tc>
                  <a:txBody>
                    <a:bodyPr/>
                    <a:lstStyle/>
                    <a:p>
                      <a:pPr indent="0" lvl="0" marL="0" marR="0" rtl="0" algn="ctr">
                        <a:spcBef>
                          <a:spcPts val="0"/>
                        </a:spcBef>
                        <a:spcAft>
                          <a:spcPts val="0"/>
                        </a:spcAft>
                        <a:buNone/>
                      </a:pPr>
                      <a:r>
                        <a:rPr lang="en-US" sz="1800"/>
                        <a:t>[1]</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200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160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4900">
                <a:tc>
                  <a:txBody>
                    <a:bodyPr/>
                    <a:lstStyle/>
                    <a:p>
                      <a:pPr indent="0" lvl="0" marL="0" marR="0" rtl="0" algn="ctr">
                        <a:spcBef>
                          <a:spcPts val="0"/>
                        </a:spcBef>
                        <a:spcAft>
                          <a:spcPts val="0"/>
                        </a:spcAft>
                        <a:buNone/>
                      </a:pPr>
                      <a:r>
                        <a:rPr lang="en-US" sz="1800"/>
                        <a:t>[2]</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1000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4900">
                <a:tc>
                  <a:txBody>
                    <a:bodyPr/>
                    <a:lstStyle/>
                    <a:p>
                      <a:pPr indent="0" lvl="0" marL="0" marR="0" rtl="0" algn="ctr">
                        <a:spcBef>
                          <a:spcPts val="0"/>
                        </a:spcBef>
                        <a:spcAft>
                          <a:spcPts val="0"/>
                        </a:spcAft>
                        <a:buNone/>
                      </a:pPr>
                      <a:r>
                        <a:rPr lang="en-US" sz="1800"/>
                        <a:t>[3]</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200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900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780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4900">
                <a:tc>
                  <a:txBody>
                    <a:bodyPr/>
                    <a:lstStyle/>
                    <a:p>
                      <a:pPr indent="0" lvl="0" marL="0" marR="0" rtl="0" algn="ctr">
                        <a:spcBef>
                          <a:spcPts val="0"/>
                        </a:spcBef>
                        <a:spcAft>
                          <a:spcPts val="0"/>
                        </a:spcAft>
                        <a:buNone/>
                      </a:pPr>
                      <a:r>
                        <a:rPr lang="en-US" sz="1800"/>
                        <a:t>[4]</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1400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1000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4900">
                <a:tc>
                  <a:txBody>
                    <a:bodyPr/>
                    <a:lstStyle/>
                    <a:p>
                      <a:pPr indent="0" lvl="0" marL="0" marR="0" rtl="0" algn="ctr">
                        <a:spcBef>
                          <a:spcPts val="0"/>
                        </a:spcBef>
                        <a:spcAft>
                          <a:spcPts val="0"/>
                        </a:spcAft>
                        <a:buNone/>
                      </a:pPr>
                      <a:r>
                        <a:rPr lang="en-US" sz="1800"/>
                        <a:t>[5]</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800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4900">
                <a:tc>
                  <a:txBody>
                    <a:bodyPr/>
                    <a:lstStyle/>
                    <a:p>
                      <a:pPr indent="0" lvl="0" marL="0" marR="0" rtl="0" algn="ctr">
                        <a:spcBef>
                          <a:spcPts val="0"/>
                        </a:spcBef>
                        <a:spcAft>
                          <a:spcPts val="0"/>
                        </a:spcAft>
                        <a:buNone/>
                      </a:pPr>
                      <a:r>
                        <a:rPr lang="en-US" sz="1800"/>
                        <a:t>[6]</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600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1300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t>0</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4900">
                <a:tc>
                  <a:txBody>
                    <a:bodyPr/>
                    <a:lstStyle/>
                    <a:p>
                      <a:pPr indent="0" lvl="0" marL="0" marR="0" rtl="0" algn="ctr">
                        <a:spcBef>
                          <a:spcPts val="0"/>
                        </a:spcBef>
                        <a:spcAft>
                          <a:spcPts val="0"/>
                        </a:spcAft>
                        <a:buNone/>
                      </a:pPr>
                      <a:r>
                        <a:rPr lang="en-US" sz="1800"/>
                        <a:t>[7]</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4900">
                <a:tc>
                  <a:txBody>
                    <a:bodyPr/>
                    <a:lstStyle/>
                    <a:p>
                      <a:pPr indent="0" lvl="0" marL="0" marR="0" rtl="0" algn="ctr">
                        <a:spcBef>
                          <a:spcPts val="0"/>
                        </a:spcBef>
                        <a:spcAft>
                          <a:spcPts val="0"/>
                        </a:spcAft>
                        <a:buNone/>
                      </a:pPr>
                      <a:r>
                        <a:rPr lang="en-US" sz="1800"/>
                        <a:t>[8]</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4900">
                <a:tc>
                  <a:txBody>
                    <a:bodyPr/>
                    <a:lstStyle/>
                    <a:p>
                      <a:pPr indent="0" lvl="0" marL="0" marR="0" rtl="0" algn="ctr">
                        <a:spcBef>
                          <a:spcPts val="0"/>
                        </a:spcBef>
                        <a:spcAft>
                          <a:spcPts val="0"/>
                        </a:spcAft>
                        <a:buNone/>
                      </a:pPr>
                      <a:r>
                        <a:rPr lang="en-US" sz="1800"/>
                        <a:t>[9]</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27" name="Google Shape;327;p12"/>
          <p:cNvSpPr/>
          <p:nvPr/>
        </p:nvSpPr>
        <p:spPr>
          <a:xfrm>
            <a:off x="446314" y="5943600"/>
            <a:ext cx="1219200" cy="381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Vertices</a:t>
            </a:r>
            <a:endParaRPr b="1" sz="1800">
              <a:solidFill>
                <a:schemeClr val="dk1"/>
              </a:solidFill>
              <a:latin typeface="Calibri"/>
              <a:ea typeface="Calibri"/>
              <a:cs typeface="Calibri"/>
              <a:sym typeface="Calibri"/>
            </a:endParaRPr>
          </a:p>
        </p:txBody>
      </p:sp>
      <p:sp>
        <p:nvSpPr>
          <p:cNvPr id="328" name="Google Shape;328;p12"/>
          <p:cNvSpPr/>
          <p:nvPr/>
        </p:nvSpPr>
        <p:spPr>
          <a:xfrm>
            <a:off x="4876800" y="5943600"/>
            <a:ext cx="1219200" cy="381000"/>
          </a:xfrm>
          <a:prstGeom prst="rect">
            <a:avLst/>
          </a:prstGeom>
          <a:solidFill>
            <a:srgbClr val="92D050"/>
          </a:solidFill>
          <a:ln cap="flat" cmpd="sng" w="12700">
            <a:solidFill>
              <a:srgbClr val="92D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Edges</a:t>
            </a:r>
            <a:endParaRPr b="1" sz="1800">
              <a:solidFill>
                <a:schemeClr val="dk1"/>
              </a:solidFill>
              <a:latin typeface="Calibri"/>
              <a:ea typeface="Calibri"/>
              <a:cs typeface="Calibri"/>
              <a:sym typeface="Calibri"/>
            </a:endParaRPr>
          </a:p>
        </p:txBody>
      </p:sp>
      <p:sp>
        <p:nvSpPr>
          <p:cNvPr id="329" name="Google Shape;329;p12"/>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Implementation Issues</a:t>
            </a:r>
            <a:endParaRPr>
              <a:latin typeface="Courier New"/>
              <a:ea typeface="Courier New"/>
              <a:cs typeface="Courier New"/>
              <a:sym typeface="Courier New"/>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0" name="Shape 3160"/>
        <p:cNvGrpSpPr/>
        <p:nvPr/>
      </p:nvGrpSpPr>
      <p:grpSpPr>
        <a:xfrm>
          <a:off x="0" y="0"/>
          <a:ext cx="0" cy="0"/>
          <a:chOff x="0" y="0"/>
          <a:chExt cx="0" cy="0"/>
        </a:xfrm>
      </p:grpSpPr>
      <p:sp>
        <p:nvSpPr>
          <p:cNvPr id="3161" name="Google Shape;3161;g23c9af2bb6c_0_2681"/>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Concluding Remarks</a:t>
            </a:r>
            <a:endParaRPr/>
          </a:p>
        </p:txBody>
      </p:sp>
      <p:sp>
        <p:nvSpPr>
          <p:cNvPr id="3162" name="Google Shape;3162;g23c9af2bb6c_0_2681"/>
          <p:cNvSpPr txBox="1"/>
          <p:nvPr>
            <p:ph idx="1" type="body"/>
          </p:nvPr>
        </p:nvSpPr>
        <p:spPr>
          <a:xfrm>
            <a:off x="822325" y="1295400"/>
            <a:ext cx="7543800" cy="4022700"/>
          </a:xfrm>
          <a:prstGeom prst="rect">
            <a:avLst/>
          </a:prstGeom>
          <a:noFill/>
          <a:ln>
            <a:noFill/>
          </a:ln>
        </p:spPr>
        <p:txBody>
          <a:bodyPr anchorCtr="0" anchor="t" bIns="45700" lIns="91425" spcFirstLastPara="1" rIns="91425" wrap="square" tIns="45700">
            <a:normAutofit lnSpcReduction="20000"/>
          </a:bodyPr>
          <a:lstStyle/>
          <a:p>
            <a:pPr indent="-240030" lvl="0" marL="228600" rtl="0" algn="l">
              <a:lnSpc>
                <a:spcPct val="90000"/>
              </a:lnSpc>
              <a:spcBef>
                <a:spcPts val="0"/>
              </a:spcBef>
              <a:spcAft>
                <a:spcPts val="0"/>
              </a:spcAft>
              <a:buClr>
                <a:schemeClr val="dk1"/>
              </a:buClr>
              <a:buSzPts val="2400"/>
              <a:buFont typeface="Noto Sans Symbols"/>
              <a:buChar char="❑"/>
            </a:pPr>
            <a:r>
              <a:rPr lang="en-US" sz="2400"/>
              <a:t>There can be multiple paths from source vertex to destination vertex.</a:t>
            </a:r>
            <a:endParaRPr/>
          </a:p>
          <a:p>
            <a:pPr indent="-240030" lvl="0" marL="228600" rtl="0" algn="l">
              <a:lnSpc>
                <a:spcPct val="90000"/>
              </a:lnSpc>
              <a:spcBef>
                <a:spcPts val="1000"/>
              </a:spcBef>
              <a:spcAft>
                <a:spcPts val="0"/>
              </a:spcAft>
              <a:buClr>
                <a:schemeClr val="dk1"/>
              </a:buClr>
              <a:buSzPts val="2400"/>
              <a:buFont typeface="Noto Sans Symbols"/>
              <a:buChar char="❑"/>
            </a:pPr>
            <a:r>
              <a:rPr lang="en-US" sz="2400"/>
              <a:t>Both Breadth First Search and Depth First Search ensures that the path will be found if there is any.</a:t>
            </a:r>
            <a:endParaRPr/>
          </a:p>
          <a:p>
            <a:pPr indent="-240030" lvl="0" marL="228600" rtl="0" algn="l">
              <a:lnSpc>
                <a:spcPct val="90000"/>
              </a:lnSpc>
              <a:spcBef>
                <a:spcPts val="1000"/>
              </a:spcBef>
              <a:spcAft>
                <a:spcPts val="0"/>
              </a:spcAft>
              <a:buClr>
                <a:schemeClr val="dk1"/>
              </a:buClr>
              <a:buSzPts val="2400"/>
              <a:buFont typeface="Noto Sans Symbols"/>
              <a:buChar char="❑"/>
            </a:pPr>
            <a:r>
              <a:rPr lang="en-US" sz="2400"/>
              <a:t>Breadth First Search ensures that, if there are multiple paths from source vertex to destination vertex, the destination vertex is reached using minimum number of edges, i.e. it takes the shortest among all the paths, given that,</a:t>
            </a:r>
            <a:endParaRPr/>
          </a:p>
          <a:p>
            <a:pPr indent="-239077" lvl="1" marL="685800" rtl="0" algn="l">
              <a:lnSpc>
                <a:spcPct val="90000"/>
              </a:lnSpc>
              <a:spcBef>
                <a:spcPts val="500"/>
              </a:spcBef>
              <a:spcAft>
                <a:spcPts val="0"/>
              </a:spcAft>
              <a:buClr>
                <a:srgbClr val="002060"/>
              </a:buClr>
              <a:buSzPts val="2200"/>
              <a:buFont typeface="Noto Sans Symbols"/>
              <a:buChar char="❑"/>
            </a:pPr>
            <a:r>
              <a:rPr lang="en-US" sz="2200">
                <a:solidFill>
                  <a:srgbClr val="002060"/>
                </a:solidFill>
              </a:rPr>
              <a:t>The edges do not have weights, OR</a:t>
            </a:r>
            <a:endParaRPr/>
          </a:p>
          <a:p>
            <a:pPr indent="-239077" lvl="1" marL="685800" rtl="0" algn="l">
              <a:lnSpc>
                <a:spcPct val="90000"/>
              </a:lnSpc>
              <a:spcBef>
                <a:spcPts val="500"/>
              </a:spcBef>
              <a:spcAft>
                <a:spcPts val="0"/>
              </a:spcAft>
              <a:buClr>
                <a:srgbClr val="002060"/>
              </a:buClr>
              <a:buSzPts val="2200"/>
              <a:buFont typeface="Noto Sans Symbols"/>
              <a:buChar char="❑"/>
            </a:pPr>
            <a:r>
              <a:rPr lang="en-US" sz="2200">
                <a:solidFill>
                  <a:srgbClr val="002060"/>
                </a:solidFill>
              </a:rPr>
              <a:t>All the edges have equal weights</a:t>
            </a:r>
            <a:endParaRPr/>
          </a:p>
          <a:p>
            <a:pPr indent="-240030" lvl="0" marL="228600" rtl="0" algn="l">
              <a:lnSpc>
                <a:spcPct val="90000"/>
              </a:lnSpc>
              <a:spcBef>
                <a:spcPts val="1000"/>
              </a:spcBef>
              <a:spcAft>
                <a:spcPts val="0"/>
              </a:spcAft>
              <a:buClr>
                <a:schemeClr val="dk1"/>
              </a:buClr>
              <a:buSzPts val="2400"/>
              <a:buFont typeface="Noto Sans Symbols"/>
              <a:buChar char="❑"/>
            </a:pPr>
            <a:r>
              <a:rPr lang="en-US" sz="2400"/>
              <a:t>Depth First Search does not ensure that the shortest path is taken.</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3"/>
          <p:cNvSpPr txBox="1"/>
          <p:nvPr>
            <p:ph idx="1" type="body"/>
          </p:nvPr>
        </p:nvSpPr>
        <p:spPr>
          <a:xfrm>
            <a:off x="353192" y="990600"/>
            <a:ext cx="8592396" cy="177844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How can we store a graph in memory?</a:t>
            </a:r>
            <a:endParaRPr sz="2000"/>
          </a:p>
        </p:txBody>
      </p:sp>
      <p:pic>
        <p:nvPicPr>
          <p:cNvPr id="335" name="Google Shape;335;p13"/>
          <p:cNvPicPr preferRelativeResize="0"/>
          <p:nvPr/>
        </p:nvPicPr>
        <p:blipFill rotWithShape="1">
          <a:blip r:embed="rId3">
            <a:alphaModFix/>
          </a:blip>
          <a:srcRect b="0" l="0" r="0" t="0"/>
          <a:stretch/>
        </p:blipFill>
        <p:spPr>
          <a:xfrm>
            <a:off x="1430432" y="1464488"/>
            <a:ext cx="6019118" cy="5212557"/>
          </a:xfrm>
          <a:prstGeom prst="rect">
            <a:avLst/>
          </a:prstGeom>
          <a:noFill/>
          <a:ln>
            <a:noFill/>
          </a:ln>
        </p:spPr>
      </p:pic>
      <p:sp>
        <p:nvSpPr>
          <p:cNvPr id="336" name="Google Shape;336;p13"/>
          <p:cNvSpPr/>
          <p:nvPr/>
        </p:nvSpPr>
        <p:spPr>
          <a:xfrm>
            <a:off x="1676400" y="2196877"/>
            <a:ext cx="1219200" cy="381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Vertices</a:t>
            </a:r>
            <a:endParaRPr b="1" sz="1800">
              <a:solidFill>
                <a:schemeClr val="dk1"/>
              </a:solidFill>
              <a:latin typeface="Calibri"/>
              <a:ea typeface="Calibri"/>
              <a:cs typeface="Calibri"/>
              <a:sym typeface="Calibri"/>
            </a:endParaRPr>
          </a:p>
        </p:txBody>
      </p:sp>
      <p:sp>
        <p:nvSpPr>
          <p:cNvPr id="337" name="Google Shape;337;p13"/>
          <p:cNvSpPr/>
          <p:nvPr/>
        </p:nvSpPr>
        <p:spPr>
          <a:xfrm>
            <a:off x="4039790" y="5867400"/>
            <a:ext cx="1219200" cy="381000"/>
          </a:xfrm>
          <a:prstGeom prst="rect">
            <a:avLst/>
          </a:prstGeom>
          <a:solidFill>
            <a:srgbClr val="92D050"/>
          </a:solidFill>
          <a:ln cap="flat" cmpd="sng" w="12700">
            <a:solidFill>
              <a:srgbClr val="92D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Edges</a:t>
            </a:r>
            <a:endParaRPr b="1" sz="1800">
              <a:solidFill>
                <a:schemeClr val="dk1"/>
              </a:solidFill>
              <a:latin typeface="Calibri"/>
              <a:ea typeface="Calibri"/>
              <a:cs typeface="Calibri"/>
              <a:sym typeface="Calibri"/>
            </a:endParaRPr>
          </a:p>
        </p:txBody>
      </p:sp>
      <p:sp>
        <p:nvSpPr>
          <p:cNvPr id="338" name="Google Shape;338;p1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Implementation Issues</a:t>
            </a:r>
            <a:endParaRPr>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graphicFrame>
        <p:nvGraphicFramePr>
          <p:cNvPr id="344" name="Google Shape;344;p14"/>
          <p:cNvGraphicFramePr/>
          <p:nvPr/>
        </p:nvGraphicFramePr>
        <p:xfrm>
          <a:off x="218940" y="1219200"/>
          <a:ext cx="3000000" cy="3000000"/>
        </p:xfrm>
        <a:graphic>
          <a:graphicData uri="http://schemas.openxmlformats.org/drawingml/2006/table">
            <a:tbl>
              <a:tblPr bandRow="1" firstRow="1">
                <a:noFill/>
                <a:tableStyleId>{68CF664E-E07B-461B-90C7-55B081176408}</a:tableStyleId>
              </a:tblPr>
              <a:tblGrid>
                <a:gridCol w="2446975"/>
                <a:gridCol w="6272000"/>
              </a:tblGrid>
              <a:tr h="370850">
                <a:tc>
                  <a:txBody>
                    <a:bodyPr/>
                    <a:lstStyle/>
                    <a:p>
                      <a:pPr indent="0" lvl="0" marL="0" marR="0" rtl="0" algn="l">
                        <a:spcBef>
                          <a:spcPts val="0"/>
                        </a:spcBef>
                        <a:spcAft>
                          <a:spcPts val="0"/>
                        </a:spcAft>
                        <a:buNone/>
                      </a:pPr>
                      <a:r>
                        <a:rPr b="1" lang="en-US" sz="1800"/>
                        <a:t>Structure:</a:t>
                      </a:r>
                      <a:endParaRPr b="1" sz="1800"/>
                    </a:p>
                  </a:txBody>
                  <a:tcPr marT="45725" marB="45725" marR="91450" marL="91450"/>
                </a:tc>
                <a:tc>
                  <a:txBody>
                    <a:bodyPr/>
                    <a:lstStyle/>
                    <a:p>
                      <a:pPr indent="0" lvl="0" marL="0" marR="0" rtl="0" algn="l">
                        <a:spcBef>
                          <a:spcPts val="0"/>
                        </a:spcBef>
                        <a:spcAft>
                          <a:spcPts val="0"/>
                        </a:spcAft>
                        <a:buNone/>
                      </a:pPr>
                      <a:r>
                        <a:rPr lang="en-US" sz="1800"/>
                        <a:t>The graph consists of a set of vertices and a set of weighted edges that connect some or all of the vertices to one another.</a:t>
                      </a:r>
                      <a:endParaRPr sz="1800"/>
                    </a:p>
                  </a:txBody>
                  <a:tcPr marT="45725" marB="45725" marR="91450" marL="91450"/>
                </a:tc>
              </a:tr>
              <a:tr h="370850">
                <a:tc gridSpan="2">
                  <a:txBody>
                    <a:bodyPr/>
                    <a:lstStyle/>
                    <a:p>
                      <a:pPr indent="0" lvl="0" marL="0" marR="0" rtl="0" algn="l">
                        <a:lnSpc>
                          <a:spcPct val="100000"/>
                        </a:lnSpc>
                        <a:spcBef>
                          <a:spcPts val="0"/>
                        </a:spcBef>
                        <a:spcAft>
                          <a:spcPts val="0"/>
                        </a:spcAft>
                        <a:buClr>
                          <a:srgbClr val="FF0000"/>
                        </a:buClr>
                        <a:buSzPts val="1800"/>
                        <a:buFont typeface="Calibri"/>
                        <a:buNone/>
                      </a:pPr>
                      <a:r>
                        <a:rPr b="1" lang="en-US" sz="1800">
                          <a:solidFill>
                            <a:srgbClr val="FF0000"/>
                          </a:solidFill>
                        </a:rPr>
                        <a:t>Operations:</a:t>
                      </a:r>
                      <a:endParaRPr/>
                    </a:p>
                  </a:txBody>
                  <a:tcPr marT="45725" marB="45725" marR="91450" marL="91450"/>
                </a:tc>
                <a:tc hMerge="1"/>
              </a:tr>
              <a:tr h="370850">
                <a:tc gridSpan="2">
                  <a:txBody>
                    <a:bodyPr/>
                    <a:lstStyle/>
                    <a:p>
                      <a:pPr indent="0" lvl="0" marL="0" marR="0" rtl="0" algn="l">
                        <a:spcBef>
                          <a:spcPts val="0"/>
                        </a:spcBef>
                        <a:spcAft>
                          <a:spcPts val="0"/>
                        </a:spcAft>
                        <a:buNone/>
                      </a:pPr>
                      <a:r>
                        <a:rPr b="1" lang="en-US" sz="1800">
                          <a:solidFill>
                            <a:srgbClr val="0070C0"/>
                          </a:solidFill>
                        </a:rPr>
                        <a:t>MakeEmpty</a:t>
                      </a:r>
                      <a:endParaRPr b="1" sz="1800">
                        <a:solidFill>
                          <a:srgbClr val="0070C0"/>
                        </a:solidFill>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spcBef>
                          <a:spcPts val="0"/>
                        </a:spcBef>
                        <a:spcAft>
                          <a:spcPts val="0"/>
                        </a:spcAft>
                        <a:buNone/>
                      </a:pPr>
                      <a:r>
                        <a:rPr lang="en-US" sz="1800"/>
                        <a:t>Initializes the graph to an empty state.</a:t>
                      </a:r>
                      <a:endParaRPr sz="1800"/>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spcBef>
                          <a:spcPts val="0"/>
                        </a:spcBef>
                        <a:spcAft>
                          <a:spcPts val="0"/>
                        </a:spcAft>
                        <a:buNone/>
                      </a:pPr>
                      <a:r>
                        <a:rPr lang="en-US" sz="1800"/>
                        <a:t>Graph is empty.</a:t>
                      </a:r>
                      <a:endParaRPr sz="1800"/>
                    </a:p>
                  </a:txBody>
                  <a:tcPr marT="45725" marB="45725" marR="91450" marL="91450"/>
                </a:tc>
              </a:tr>
              <a:tr h="370850">
                <a:tc gridSpan="2">
                  <a:txBody>
                    <a:bodyPr/>
                    <a:lstStyle/>
                    <a:p>
                      <a:pPr indent="0" lvl="0" marL="0" marR="0" rtl="0" algn="l">
                        <a:lnSpc>
                          <a:spcPct val="100000"/>
                        </a:lnSpc>
                        <a:spcBef>
                          <a:spcPts val="0"/>
                        </a:spcBef>
                        <a:spcAft>
                          <a:spcPts val="0"/>
                        </a:spcAft>
                        <a:buClr>
                          <a:srgbClr val="0070C0"/>
                        </a:buClr>
                        <a:buSzPts val="1800"/>
                        <a:buFont typeface="Calibri"/>
                        <a:buNone/>
                      </a:pPr>
                      <a:r>
                        <a:rPr b="1" lang="en-US" sz="1800">
                          <a:solidFill>
                            <a:srgbClr val="0070C0"/>
                          </a:solidFill>
                        </a:rPr>
                        <a:t>Boolean IsEmpty </a:t>
                      </a:r>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spcBef>
                          <a:spcPts val="0"/>
                        </a:spcBef>
                        <a:spcAft>
                          <a:spcPts val="0"/>
                        </a:spcAft>
                        <a:buNone/>
                      </a:pPr>
                      <a:r>
                        <a:rPr lang="en-US" sz="1800"/>
                        <a:t>Tests whether the graph is empty.</a:t>
                      </a:r>
                      <a:endParaRPr sz="1800"/>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Returns true if graph is empty and false otherwise.</a:t>
                      </a:r>
                      <a:endParaRPr/>
                    </a:p>
                  </a:txBody>
                  <a:tcPr marT="45725" marB="45725" marR="91450" marL="91450"/>
                </a:tc>
              </a:tr>
              <a:tr h="370850">
                <a:tc gridSpan="2">
                  <a:txBody>
                    <a:bodyPr/>
                    <a:lstStyle/>
                    <a:p>
                      <a:pPr indent="0" lvl="0" marL="0" marR="0" rtl="0" algn="l">
                        <a:lnSpc>
                          <a:spcPct val="100000"/>
                        </a:lnSpc>
                        <a:spcBef>
                          <a:spcPts val="0"/>
                        </a:spcBef>
                        <a:spcAft>
                          <a:spcPts val="0"/>
                        </a:spcAft>
                        <a:buClr>
                          <a:srgbClr val="0070C0"/>
                        </a:buClr>
                        <a:buSzPts val="1800"/>
                        <a:buFont typeface="Calibri"/>
                        <a:buNone/>
                      </a:pPr>
                      <a:r>
                        <a:rPr b="1" lang="en-US" sz="1800">
                          <a:solidFill>
                            <a:srgbClr val="0070C0"/>
                          </a:solidFill>
                        </a:rPr>
                        <a:t>Boolean IsFull </a:t>
                      </a:r>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spcBef>
                          <a:spcPts val="0"/>
                        </a:spcBef>
                        <a:spcAft>
                          <a:spcPts val="0"/>
                        </a:spcAft>
                        <a:buNone/>
                      </a:pPr>
                      <a:r>
                        <a:rPr lang="en-US" sz="1800"/>
                        <a:t>Tests whether the graph is full.</a:t>
                      </a:r>
                      <a:endParaRPr sz="1800"/>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Returns true if graph is full and false otherwise.</a:t>
                      </a:r>
                      <a:endParaRPr/>
                    </a:p>
                  </a:txBody>
                  <a:tcPr marT="45725" marB="45725" marR="91450" marL="91450"/>
                </a:tc>
              </a:tr>
            </a:tbl>
          </a:graphicData>
        </a:graphic>
      </p:graphicFrame>
      <p:sp>
        <p:nvSpPr>
          <p:cNvPr id="345" name="Google Shape;345;p1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Graph Specification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graphicFrame>
        <p:nvGraphicFramePr>
          <p:cNvPr id="351" name="Google Shape;351;p15"/>
          <p:cNvGraphicFramePr/>
          <p:nvPr/>
        </p:nvGraphicFramePr>
        <p:xfrm>
          <a:off x="218940" y="1219200"/>
          <a:ext cx="3000000" cy="3000000"/>
        </p:xfrm>
        <a:graphic>
          <a:graphicData uri="http://schemas.openxmlformats.org/drawingml/2006/table">
            <a:tbl>
              <a:tblPr bandRow="1" firstRow="1">
                <a:noFill/>
                <a:tableStyleId>{68CF664E-E07B-461B-90C7-55B081176408}</a:tableStyleId>
              </a:tblPr>
              <a:tblGrid>
                <a:gridCol w="2459875"/>
                <a:gridCol w="6259125"/>
              </a:tblGrid>
              <a:tr h="370850">
                <a:tc gridSpan="2">
                  <a:txBody>
                    <a:bodyPr/>
                    <a:lstStyle/>
                    <a:p>
                      <a:pPr indent="0" lvl="0" marL="0" marR="0" rtl="0" algn="l">
                        <a:spcBef>
                          <a:spcPts val="0"/>
                        </a:spcBef>
                        <a:spcAft>
                          <a:spcPts val="0"/>
                        </a:spcAft>
                        <a:buNone/>
                      </a:pPr>
                      <a:r>
                        <a:rPr b="1" lang="en-US" sz="1800">
                          <a:solidFill>
                            <a:srgbClr val="0070C0"/>
                          </a:solidFill>
                        </a:rPr>
                        <a:t>AddVertex(VertexType vertex)</a:t>
                      </a:r>
                      <a:endParaRPr b="1" sz="1800">
                        <a:solidFill>
                          <a:srgbClr val="0070C0"/>
                        </a:solidFill>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spcBef>
                          <a:spcPts val="0"/>
                        </a:spcBef>
                        <a:spcAft>
                          <a:spcPts val="0"/>
                        </a:spcAft>
                        <a:buNone/>
                      </a:pPr>
                      <a:r>
                        <a:rPr lang="en-US" sz="1800"/>
                        <a:t>Adds vertex to the graph.</a:t>
                      </a:r>
                      <a:endParaRPr sz="1800"/>
                    </a:p>
                  </a:txBody>
                  <a:tcPr marT="45725" marB="45725" marR="91450" marL="91450"/>
                </a:tc>
              </a:tr>
              <a:tr h="370850">
                <a:tc>
                  <a:txBody>
                    <a:bodyPr/>
                    <a:lstStyle/>
                    <a:p>
                      <a:pPr indent="0" lvl="0" marL="0" marR="0" rtl="0" algn="r">
                        <a:spcBef>
                          <a:spcPts val="0"/>
                        </a:spcBef>
                        <a:spcAft>
                          <a:spcPts val="0"/>
                        </a:spcAft>
                        <a:buNone/>
                      </a:pPr>
                      <a:r>
                        <a:rPr lang="en-US" sz="1800"/>
                        <a:t>Precondition</a:t>
                      </a:r>
                      <a:endParaRPr sz="1800"/>
                    </a:p>
                  </a:txBody>
                  <a:tcPr marT="45725" marB="45725" marR="91450" marL="91450"/>
                </a:tc>
                <a:tc>
                  <a:txBody>
                    <a:bodyPr/>
                    <a:lstStyle/>
                    <a:p>
                      <a:pPr indent="0" lvl="0" marL="0" marR="0" rtl="0" algn="l">
                        <a:spcBef>
                          <a:spcPts val="0"/>
                        </a:spcBef>
                        <a:spcAft>
                          <a:spcPts val="0"/>
                        </a:spcAft>
                        <a:buNone/>
                      </a:pPr>
                      <a:r>
                        <a:rPr lang="en-US" sz="1800"/>
                        <a:t>Graph is not full.</a:t>
                      </a:r>
                      <a:endParaRPr sz="1800"/>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spcBef>
                          <a:spcPts val="0"/>
                        </a:spcBef>
                        <a:spcAft>
                          <a:spcPts val="0"/>
                        </a:spcAft>
                        <a:buNone/>
                      </a:pPr>
                      <a:r>
                        <a:rPr lang="en-US" sz="1800"/>
                        <a:t>vertex is in V(graph).</a:t>
                      </a:r>
                      <a:endParaRPr sz="1800"/>
                    </a:p>
                  </a:txBody>
                  <a:tcPr marT="45725" marB="45725" marR="91450" marL="91450"/>
                </a:tc>
              </a:tr>
              <a:tr h="370850">
                <a:tc gridSpan="2">
                  <a:txBody>
                    <a:bodyPr/>
                    <a:lstStyle/>
                    <a:p>
                      <a:pPr indent="0" lvl="0" marL="0" marR="0" rtl="0" algn="l">
                        <a:lnSpc>
                          <a:spcPct val="100000"/>
                        </a:lnSpc>
                        <a:spcBef>
                          <a:spcPts val="0"/>
                        </a:spcBef>
                        <a:spcAft>
                          <a:spcPts val="0"/>
                        </a:spcAft>
                        <a:buClr>
                          <a:srgbClr val="0070C0"/>
                        </a:buClr>
                        <a:buSzPts val="1600"/>
                        <a:buFont typeface="Calibri"/>
                        <a:buNone/>
                      </a:pPr>
                      <a:r>
                        <a:rPr b="1" lang="en-US" sz="1600">
                          <a:solidFill>
                            <a:srgbClr val="0070C0"/>
                          </a:solidFill>
                        </a:rPr>
                        <a:t>AddEdge(VertexType fromVertex, VertexType toVertex, EdgeValueType weight)</a:t>
                      </a:r>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spcBef>
                          <a:spcPts val="0"/>
                        </a:spcBef>
                        <a:spcAft>
                          <a:spcPts val="0"/>
                        </a:spcAft>
                        <a:buNone/>
                      </a:pPr>
                      <a:r>
                        <a:rPr lang="en-US" sz="1800"/>
                        <a:t>Adds an edge with the specified weight from fromVertex to toVertex.</a:t>
                      </a:r>
                      <a:endParaRPr sz="1800"/>
                    </a:p>
                  </a:txBody>
                  <a:tcPr marT="45725" marB="45725" marR="91450" marL="91450"/>
                </a:tc>
              </a:tr>
              <a:tr h="370850">
                <a:tc>
                  <a:txBody>
                    <a:bodyPr/>
                    <a:lstStyle/>
                    <a:p>
                      <a:pPr indent="0" lvl="0" marL="0" marR="0" rtl="0" algn="r">
                        <a:spcBef>
                          <a:spcPts val="0"/>
                        </a:spcBef>
                        <a:spcAft>
                          <a:spcPts val="0"/>
                        </a:spcAft>
                        <a:buNone/>
                      </a:pPr>
                      <a:r>
                        <a:rPr lang="en-US" sz="1800"/>
                        <a:t>Precondition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fromVertex and toVertex are in V(graph).</a:t>
                      </a:r>
                      <a:endParaRPr/>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spcBef>
                          <a:spcPts val="0"/>
                        </a:spcBef>
                        <a:spcAft>
                          <a:spcPts val="0"/>
                        </a:spcAft>
                        <a:buNone/>
                      </a:pPr>
                      <a:r>
                        <a:rPr lang="en-US" sz="1800"/>
                        <a:t>(fromVertex, toVertex) is in E(graph) with the specified weight.</a:t>
                      </a:r>
                      <a:endParaRPr sz="1800"/>
                    </a:p>
                  </a:txBody>
                  <a:tcPr marT="45725" marB="45725" marR="91450" marL="91450"/>
                </a:tc>
              </a:tr>
            </a:tbl>
          </a:graphicData>
        </a:graphic>
      </p:graphicFrame>
      <p:sp>
        <p:nvSpPr>
          <p:cNvPr id="352" name="Google Shape;352;p1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Graph Specification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graphicFrame>
        <p:nvGraphicFramePr>
          <p:cNvPr id="358" name="Google Shape;358;p16"/>
          <p:cNvGraphicFramePr/>
          <p:nvPr/>
        </p:nvGraphicFramePr>
        <p:xfrm>
          <a:off x="218940" y="1219200"/>
          <a:ext cx="3000000" cy="3000000"/>
        </p:xfrm>
        <a:graphic>
          <a:graphicData uri="http://schemas.openxmlformats.org/drawingml/2006/table">
            <a:tbl>
              <a:tblPr bandRow="1" firstRow="1">
                <a:noFill/>
                <a:tableStyleId>{68CF664E-E07B-461B-90C7-55B081176408}</a:tableStyleId>
              </a:tblPr>
              <a:tblGrid>
                <a:gridCol w="2459875"/>
                <a:gridCol w="6259125"/>
              </a:tblGrid>
              <a:tr h="370850">
                <a:tc gridSpan="2">
                  <a:txBody>
                    <a:bodyPr/>
                    <a:lstStyle/>
                    <a:p>
                      <a:pPr indent="0" lvl="0" marL="0" marR="0" rtl="0" algn="l">
                        <a:spcBef>
                          <a:spcPts val="0"/>
                        </a:spcBef>
                        <a:spcAft>
                          <a:spcPts val="0"/>
                        </a:spcAft>
                        <a:buNone/>
                      </a:pPr>
                      <a:r>
                        <a:rPr b="1" lang="en-US" sz="1800">
                          <a:solidFill>
                            <a:srgbClr val="0070C0"/>
                          </a:solidFill>
                        </a:rPr>
                        <a:t>EdgeValueType WeightIs(VertexType fromVertex, VertexType toVertex)</a:t>
                      </a:r>
                      <a:endParaRPr b="1" sz="1800">
                        <a:solidFill>
                          <a:srgbClr val="0070C0"/>
                        </a:solidFill>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spcBef>
                          <a:spcPts val="0"/>
                        </a:spcBef>
                        <a:spcAft>
                          <a:spcPts val="0"/>
                        </a:spcAft>
                        <a:buNone/>
                      </a:pPr>
                      <a:r>
                        <a:rPr lang="en-US" sz="1800"/>
                        <a:t>Determines the weight of the edge from fromVertex to toVertex.</a:t>
                      </a:r>
                      <a:endParaRPr sz="1800"/>
                    </a:p>
                  </a:txBody>
                  <a:tcPr marT="45725" marB="45725" marR="91450" marL="91450"/>
                </a:tc>
              </a:tr>
              <a:tr h="370850">
                <a:tc>
                  <a:txBody>
                    <a:bodyPr/>
                    <a:lstStyle/>
                    <a:p>
                      <a:pPr indent="0" lvl="0" marL="0" marR="0" rtl="0" algn="r">
                        <a:spcBef>
                          <a:spcPts val="0"/>
                        </a:spcBef>
                        <a:spcAft>
                          <a:spcPts val="0"/>
                        </a:spcAft>
                        <a:buNone/>
                      </a:pPr>
                      <a:r>
                        <a:rPr lang="en-US" sz="1800"/>
                        <a:t>Precondition</a:t>
                      </a:r>
                      <a:endParaRPr sz="1800"/>
                    </a:p>
                  </a:txBody>
                  <a:tcPr marT="45725" marB="45725" marR="91450" marL="91450"/>
                </a:tc>
                <a:tc>
                  <a:txBody>
                    <a:bodyPr/>
                    <a:lstStyle/>
                    <a:p>
                      <a:pPr indent="0" lvl="0" marL="0" marR="0" rtl="0" algn="l">
                        <a:spcBef>
                          <a:spcPts val="0"/>
                        </a:spcBef>
                        <a:spcAft>
                          <a:spcPts val="0"/>
                        </a:spcAft>
                        <a:buNone/>
                      </a:pPr>
                      <a:r>
                        <a:rPr lang="en-US" sz="1800"/>
                        <a:t>fromVertex and toVertex are in V(graph).</a:t>
                      </a:r>
                      <a:endParaRPr sz="1800"/>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spcBef>
                          <a:spcPts val="0"/>
                        </a:spcBef>
                        <a:spcAft>
                          <a:spcPts val="0"/>
                        </a:spcAft>
                        <a:buNone/>
                      </a:pPr>
                      <a:r>
                        <a:rPr lang="en-US" sz="1800"/>
                        <a:t>Function value = weight of edge from fromVertex to toVertex, if edge exists. If edge does not exist, function value = special "null-edge" value.</a:t>
                      </a:r>
                      <a:endParaRPr sz="1800"/>
                    </a:p>
                  </a:txBody>
                  <a:tcPr marT="45725" marB="45725" marR="91450" marL="91450"/>
                </a:tc>
              </a:tr>
              <a:tr h="370850">
                <a:tc gridSpan="2">
                  <a:txBody>
                    <a:bodyPr/>
                    <a:lstStyle/>
                    <a:p>
                      <a:pPr indent="0" lvl="0" marL="0" marR="0" rtl="0" algn="l">
                        <a:lnSpc>
                          <a:spcPct val="100000"/>
                        </a:lnSpc>
                        <a:spcBef>
                          <a:spcPts val="0"/>
                        </a:spcBef>
                        <a:spcAft>
                          <a:spcPts val="0"/>
                        </a:spcAft>
                        <a:buClr>
                          <a:srgbClr val="0070C0"/>
                        </a:buClr>
                        <a:buSzPts val="1600"/>
                        <a:buFont typeface="Calibri"/>
                        <a:buNone/>
                      </a:pPr>
                      <a:r>
                        <a:rPr b="1" lang="en-US" sz="1600">
                          <a:solidFill>
                            <a:srgbClr val="0070C0"/>
                          </a:solidFill>
                        </a:rPr>
                        <a:t>GetToVertices(VertexType vertex, QueType&amp; vertexQ)</a:t>
                      </a:r>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spcBef>
                          <a:spcPts val="0"/>
                        </a:spcBef>
                        <a:spcAft>
                          <a:spcPts val="0"/>
                        </a:spcAft>
                        <a:buNone/>
                      </a:pPr>
                      <a:r>
                        <a:rPr lang="en-US" sz="1800"/>
                        <a:t>Returns a queue of the vertices that are adjacent from vertex.</a:t>
                      </a:r>
                      <a:endParaRPr sz="1800"/>
                    </a:p>
                  </a:txBody>
                  <a:tcPr marT="45725" marB="45725" marR="91450" marL="91450"/>
                </a:tc>
              </a:tr>
              <a:tr h="370850">
                <a:tc>
                  <a:txBody>
                    <a:bodyPr/>
                    <a:lstStyle/>
                    <a:p>
                      <a:pPr indent="0" lvl="0" marL="0" marR="0" rtl="0" algn="r">
                        <a:spcBef>
                          <a:spcPts val="0"/>
                        </a:spcBef>
                        <a:spcAft>
                          <a:spcPts val="0"/>
                        </a:spcAft>
                        <a:buNone/>
                      </a:pPr>
                      <a:r>
                        <a:rPr lang="en-US" sz="1800"/>
                        <a:t>Precondition</a:t>
                      </a:r>
                      <a:endParaRPr sz="1800"/>
                    </a:p>
                  </a:txBody>
                  <a:tcPr marT="45725" marB="45725" marR="91450" marL="91450"/>
                </a:tc>
                <a:tc>
                  <a:txBody>
                    <a:bodyPr/>
                    <a:lstStyle/>
                    <a:p>
                      <a:pPr indent="0" lvl="0" marL="0" marR="0" rtl="0" algn="l">
                        <a:spcBef>
                          <a:spcPts val="0"/>
                        </a:spcBef>
                        <a:spcAft>
                          <a:spcPts val="0"/>
                        </a:spcAft>
                        <a:buNone/>
                      </a:pPr>
                      <a:r>
                        <a:rPr lang="en-US" sz="1800"/>
                        <a:t>vertex is in V(graph).</a:t>
                      </a:r>
                      <a:endParaRPr sz="1800"/>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spcBef>
                          <a:spcPts val="0"/>
                        </a:spcBef>
                        <a:spcAft>
                          <a:spcPts val="0"/>
                        </a:spcAft>
                        <a:buNone/>
                      </a:pPr>
                      <a:r>
                        <a:rPr lang="en-US" sz="1800"/>
                        <a:t>vertexQ contains the names of all vertices that are adjacent from vertex.</a:t>
                      </a:r>
                      <a:endParaRPr sz="1800"/>
                    </a:p>
                  </a:txBody>
                  <a:tcPr marT="45725" marB="45725" marR="91450" marL="91450"/>
                </a:tc>
              </a:tr>
            </a:tbl>
          </a:graphicData>
        </a:graphic>
      </p:graphicFrame>
      <p:sp>
        <p:nvSpPr>
          <p:cNvPr id="359" name="Google Shape;359;p1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Graph Specification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7"/>
          <p:cNvSpPr txBox="1"/>
          <p:nvPr/>
        </p:nvSpPr>
        <p:spPr>
          <a:xfrm>
            <a:off x="154546" y="990600"/>
            <a:ext cx="8886423" cy="47705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#include "QueType.h"</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template&lt;class VertexType&gt;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class GraphType</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public:</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GraphType();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GraphType(int maxV);</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~GraphType();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void MakeEmpty();</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bool IsEmpty() const;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bool IsFull() const;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void AddVertex(VertexType);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void AddEdge(VertexType, VertexType, int);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int WeightIs(VertexType, VertexType);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void GetToVertices(VertexType, QueType&lt;VertexType&gt;&amp;);</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void ClearMarks();</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void MarkVertex(VertexType);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bool IsMarked(VertexType);</a:t>
            </a:r>
            <a:endParaRPr sz="1600">
              <a:solidFill>
                <a:schemeClr val="dk1"/>
              </a:solidFill>
              <a:latin typeface="Courier New"/>
              <a:ea typeface="Courier New"/>
              <a:cs typeface="Courier New"/>
              <a:sym typeface="Courier New"/>
            </a:endParaRPr>
          </a:p>
        </p:txBody>
      </p:sp>
      <p:sp>
        <p:nvSpPr>
          <p:cNvPr id="365" name="Google Shape;365;p17"/>
          <p:cNvSpPr txBox="1"/>
          <p:nvPr/>
        </p:nvSpPr>
        <p:spPr>
          <a:xfrm>
            <a:off x="5834130" y="1498905"/>
            <a:ext cx="3090929"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private: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int numVertices;</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int maxVertices;</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VertexType* vertices;</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int **edges;</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bool* marks;</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cxnSp>
        <p:nvCxnSpPr>
          <p:cNvPr id="366" name="Google Shape;366;p17"/>
          <p:cNvCxnSpPr/>
          <p:nvPr/>
        </p:nvCxnSpPr>
        <p:spPr>
          <a:xfrm>
            <a:off x="5215944" y="1596980"/>
            <a:ext cx="0" cy="2369713"/>
          </a:xfrm>
          <a:prstGeom prst="straightConnector1">
            <a:avLst/>
          </a:prstGeom>
          <a:noFill/>
          <a:ln cap="flat" cmpd="sng" w="9525">
            <a:solidFill>
              <a:schemeClr val="accent1"/>
            </a:solidFill>
            <a:prstDash val="solid"/>
            <a:miter lim="800000"/>
            <a:headEnd len="sm" w="sm" type="none"/>
            <a:tailEnd len="sm" w="sm" type="none"/>
          </a:ln>
        </p:spPr>
      </p:cxnSp>
      <p:sp>
        <p:nvSpPr>
          <p:cNvPr id="367" name="Google Shape;367;p1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graphtype.h</a:t>
            </a:r>
            <a:endParaRPr>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8"/>
          <p:cNvSpPr txBox="1"/>
          <p:nvPr/>
        </p:nvSpPr>
        <p:spPr>
          <a:xfrm>
            <a:off x="154546" y="990600"/>
            <a:ext cx="8886423" cy="57554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#include "GraphType.h"</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template&lt;class VertexType&gt;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GraphType&lt;VertexType&gt;::GraphType()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numVertices = 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maxVertices = 50;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vertices = new VertexType[50];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edges = new int*[50];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for(int i=0;i&lt;50;i++)</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edges[i] = new int [50];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marks = new bool[50];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template&lt;class VertexType&gt;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GraphType&lt;VertexType&gt;::GraphType(int maxV)</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numVertices = 0;</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maxVertices = maxV;</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vertices = new VertexType[maxV];</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edges = new int*[maxV];</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for(int i=0;i&lt;maxV;i++)</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edges[i] = new int [maxV];</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marks = new bool[maxV];</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p:txBody>
      </p:sp>
      <p:sp>
        <p:nvSpPr>
          <p:cNvPr id="373" name="Google Shape;373;p1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graphtype.cpp</a:t>
            </a:r>
            <a:endParaRPr>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9"/>
          <p:cNvSpPr txBox="1"/>
          <p:nvPr/>
        </p:nvSpPr>
        <p:spPr>
          <a:xfrm>
            <a:off x="154546" y="990600"/>
            <a:ext cx="8886423" cy="57554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template&lt;class VertexType&gt;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GraphType&lt;VertexType&gt;::~GraphType()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delete [] vertices;</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delete [] marks;</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for(int i=0;i&lt;maxV;i++)</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delete [] edges[i];</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delete [] edges;</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const int NULL_EDGE = 0;</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template&lt;class VertexType&gt;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void GraphType&lt;VertexType&gt;::AddVertex(VertexType vertex)</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vertices[numVertices] = vertex;</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for (int index = 0; index &lt; numVertices; index++)</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edges[numVertices][index] = NULL_EDGE;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edges[index][numVertices] = NULL_EDGE;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numVertices++;</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p:txBody>
      </p:sp>
      <p:sp>
        <p:nvSpPr>
          <p:cNvPr id="379" name="Google Shape;379;p1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graphtype.cpp</a:t>
            </a:r>
            <a:endParaRPr>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0"/>
          <p:cNvSpPr txBox="1"/>
          <p:nvPr/>
        </p:nvSpPr>
        <p:spPr>
          <a:xfrm>
            <a:off x="154546" y="990600"/>
            <a:ext cx="8886423"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template&lt;class VertexType&gt;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int IndexIs(VertexType* vertices, VertexType vertex)</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int index = 0;</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while (!(vertex == vertices[index]))</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index++;  </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return index;</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template&lt;class VertexType&gt;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void GraphType&lt;VertexType&gt;::AddEdge(VertexType fromVertex,</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VertexType toVertex, int weight)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int row = IndexIs(vertices, fromVertex);</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int col= IndexIs(vertices, toVertex);</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edges[row][col] = weight;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p:txBody>
      </p:sp>
      <p:sp>
        <p:nvSpPr>
          <p:cNvPr id="385" name="Google Shape;385;p2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graphtype.cpp</a:t>
            </a:r>
            <a:endParaRPr>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idx="1" type="body"/>
          </p:nvPr>
        </p:nvSpPr>
        <p:spPr>
          <a:xfrm>
            <a:off x="731520" y="1244600"/>
            <a:ext cx="5222545" cy="479044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solidFill>
                  <a:srgbClr val="FA2C25"/>
                </a:solidFill>
              </a:rPr>
              <a:t>Recap</a:t>
            </a:r>
            <a:r>
              <a:rPr lang="en-US" sz="2400"/>
              <a:t>: The tree data structure</a:t>
            </a:r>
            <a:endParaRPr/>
          </a:p>
          <a:p>
            <a:pPr indent="-228600" lvl="1" marL="685800" rtl="0" algn="l">
              <a:lnSpc>
                <a:spcPct val="90000"/>
              </a:lnSpc>
              <a:spcBef>
                <a:spcPts val="500"/>
              </a:spcBef>
              <a:spcAft>
                <a:spcPts val="0"/>
              </a:spcAft>
              <a:buClr>
                <a:schemeClr val="dk1"/>
              </a:buClr>
              <a:buSzPts val="2200"/>
              <a:buChar char="•"/>
            </a:pPr>
            <a:r>
              <a:rPr lang="en-US" sz="2200"/>
              <a:t>Nodes</a:t>
            </a:r>
            <a:endParaRPr/>
          </a:p>
          <a:p>
            <a:pPr indent="-228600" lvl="1" marL="685800" rtl="0" algn="l">
              <a:lnSpc>
                <a:spcPct val="90000"/>
              </a:lnSpc>
              <a:spcBef>
                <a:spcPts val="500"/>
              </a:spcBef>
              <a:spcAft>
                <a:spcPts val="0"/>
              </a:spcAft>
              <a:buClr>
                <a:schemeClr val="dk1"/>
              </a:buClr>
              <a:buSzPts val="2200"/>
              <a:buChar char="•"/>
            </a:pPr>
            <a:r>
              <a:rPr lang="en-US" sz="2200"/>
              <a:t>Parent-child relation between two nodes</a:t>
            </a:r>
            <a:endParaRPr sz="2200"/>
          </a:p>
          <a:p>
            <a:pPr indent="0" lvl="0" marL="0" rtl="0" algn="l">
              <a:lnSpc>
                <a:spcPct val="90000"/>
              </a:lnSpc>
              <a:spcBef>
                <a:spcPts val="500"/>
              </a:spcBef>
              <a:spcAft>
                <a:spcPts val="0"/>
              </a:spcAft>
              <a:buNone/>
            </a:pPr>
            <a:r>
              <a:t/>
            </a:r>
            <a:endParaRPr sz="2200"/>
          </a:p>
          <a:p>
            <a:pPr indent="0" lvl="0" marL="0" rtl="0" algn="l">
              <a:lnSpc>
                <a:spcPct val="90000"/>
              </a:lnSpc>
              <a:spcBef>
                <a:spcPts val="500"/>
              </a:spcBef>
              <a:spcAft>
                <a:spcPts val="0"/>
              </a:spcAft>
              <a:buNone/>
            </a:pPr>
            <a:r>
              <a:t/>
            </a:r>
            <a:endParaRPr sz="2200"/>
          </a:p>
          <a:p>
            <a:pPr indent="0" lvl="0" marL="0" rtl="0" algn="l">
              <a:lnSpc>
                <a:spcPct val="90000"/>
              </a:lnSpc>
              <a:spcBef>
                <a:spcPts val="500"/>
              </a:spcBef>
              <a:spcAft>
                <a:spcPts val="0"/>
              </a:spcAft>
              <a:buNone/>
            </a:pPr>
            <a:r>
              <a:t/>
            </a:r>
            <a:endParaRPr sz="2200"/>
          </a:p>
          <a:p>
            <a:pPr indent="-228600" lvl="0" marL="228600" rtl="0" algn="l">
              <a:lnSpc>
                <a:spcPct val="90000"/>
              </a:lnSpc>
              <a:spcBef>
                <a:spcPts val="1000"/>
              </a:spcBef>
              <a:spcAft>
                <a:spcPts val="0"/>
              </a:spcAft>
              <a:buClr>
                <a:schemeClr val="dk1"/>
              </a:buClr>
              <a:buSzPts val="2400"/>
              <a:buChar char="•"/>
            </a:pPr>
            <a:r>
              <a:rPr lang="en-US" sz="2400"/>
              <a:t>Remove the restriction that each node may have only one parent node</a:t>
            </a:r>
            <a:endParaRPr/>
          </a:p>
          <a:p>
            <a:pPr indent="-228600" lvl="1" marL="685800" rtl="0" algn="l">
              <a:lnSpc>
                <a:spcPct val="90000"/>
              </a:lnSpc>
              <a:spcBef>
                <a:spcPts val="500"/>
              </a:spcBef>
              <a:spcAft>
                <a:spcPts val="0"/>
              </a:spcAft>
              <a:buClr>
                <a:schemeClr val="dk1"/>
              </a:buClr>
              <a:buSzPts val="2200"/>
              <a:buChar char="•"/>
            </a:pPr>
            <a:r>
              <a:rPr lang="en-US" sz="2200"/>
              <a:t>We have a graph</a:t>
            </a:r>
            <a:endParaRPr/>
          </a:p>
          <a:p>
            <a:pPr indent="-76200" lvl="1" marL="685800" rtl="0" algn="l">
              <a:lnSpc>
                <a:spcPct val="90000"/>
              </a:lnSpc>
              <a:spcBef>
                <a:spcPts val="500"/>
              </a:spcBef>
              <a:spcAft>
                <a:spcPts val="0"/>
              </a:spcAft>
              <a:buClr>
                <a:schemeClr val="dk1"/>
              </a:buClr>
              <a:buSzPts val="2400"/>
              <a:buNone/>
            </a:pPr>
            <a:r>
              <a:t/>
            </a:r>
            <a:endParaRPr sz="2400"/>
          </a:p>
        </p:txBody>
      </p:sp>
      <p:pic>
        <p:nvPicPr>
          <p:cNvPr id="107" name="Google Shape;107;p3"/>
          <p:cNvPicPr preferRelativeResize="0"/>
          <p:nvPr/>
        </p:nvPicPr>
        <p:blipFill rotWithShape="1">
          <a:blip r:embed="rId3">
            <a:alphaModFix/>
          </a:blip>
          <a:srcRect b="0" l="0" r="0" t="0"/>
          <a:stretch/>
        </p:blipFill>
        <p:spPr>
          <a:xfrm>
            <a:off x="5954065" y="1339770"/>
            <a:ext cx="2764933" cy="1749493"/>
          </a:xfrm>
          <a:prstGeom prst="rect">
            <a:avLst/>
          </a:prstGeom>
          <a:noFill/>
          <a:ln>
            <a:noFill/>
          </a:ln>
        </p:spPr>
      </p:pic>
      <p:grpSp>
        <p:nvGrpSpPr>
          <p:cNvPr id="108" name="Google Shape;108;p3"/>
          <p:cNvGrpSpPr/>
          <p:nvPr/>
        </p:nvGrpSpPr>
        <p:grpSpPr>
          <a:xfrm>
            <a:off x="5932527" y="3396980"/>
            <a:ext cx="2808010" cy="2333453"/>
            <a:chOff x="2071688" y="3728835"/>
            <a:chExt cx="3195637" cy="2792615"/>
          </a:xfrm>
        </p:grpSpPr>
        <p:sp>
          <p:nvSpPr>
            <p:cNvPr id="109" name="Google Shape;109;p3"/>
            <p:cNvSpPr/>
            <p:nvPr/>
          </p:nvSpPr>
          <p:spPr>
            <a:xfrm>
              <a:off x="4994275" y="3983038"/>
              <a:ext cx="55563" cy="30162"/>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4994275" y="6257925"/>
              <a:ext cx="55563" cy="28575"/>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3"/>
            <p:cNvSpPr/>
            <p:nvPr/>
          </p:nvSpPr>
          <p:spPr>
            <a:xfrm>
              <a:off x="4994275" y="4013200"/>
              <a:ext cx="55563" cy="2244725"/>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3"/>
            <p:cNvSpPr/>
            <p:nvPr/>
          </p:nvSpPr>
          <p:spPr>
            <a:xfrm>
              <a:off x="5008563" y="6243638"/>
              <a:ext cx="53975" cy="58737"/>
            </a:xfrm>
            <a:custGeom>
              <a:rect b="b" l="l" r="r" t="t"/>
              <a:pathLst>
                <a:path extrusionOk="0" h="37" w="34">
                  <a:moveTo>
                    <a:pt x="0" y="27"/>
                  </a:moveTo>
                  <a:lnTo>
                    <a:pt x="17" y="37"/>
                  </a:lnTo>
                  <a:lnTo>
                    <a:pt x="34" y="9"/>
                  </a:lnTo>
                  <a:lnTo>
                    <a:pt x="17" y="0"/>
                  </a:lnTo>
                  <a:lnTo>
                    <a:pt x="0" y="27"/>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3"/>
            <p:cNvSpPr/>
            <p:nvPr/>
          </p:nvSpPr>
          <p:spPr>
            <a:xfrm>
              <a:off x="3629025" y="5157788"/>
              <a:ext cx="53975" cy="73025"/>
            </a:xfrm>
            <a:custGeom>
              <a:rect b="b" l="l" r="r" t="t"/>
              <a:pathLst>
                <a:path extrusionOk="0" h="46" w="34">
                  <a:moveTo>
                    <a:pt x="17" y="46"/>
                  </a:moveTo>
                  <a:lnTo>
                    <a:pt x="0" y="37"/>
                  </a:lnTo>
                  <a:lnTo>
                    <a:pt x="25" y="0"/>
                  </a:lnTo>
                  <a:lnTo>
                    <a:pt x="34" y="18"/>
                  </a:lnTo>
                  <a:lnTo>
                    <a:pt x="17" y="46"/>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3"/>
            <p:cNvSpPr/>
            <p:nvPr/>
          </p:nvSpPr>
          <p:spPr>
            <a:xfrm>
              <a:off x="3656013" y="5186363"/>
              <a:ext cx="1379537" cy="1100137"/>
            </a:xfrm>
            <a:custGeom>
              <a:rect b="b" l="l" r="r" t="t"/>
              <a:pathLst>
                <a:path extrusionOk="0" h="693" w="869">
                  <a:moveTo>
                    <a:pt x="852" y="693"/>
                  </a:moveTo>
                  <a:lnTo>
                    <a:pt x="869" y="666"/>
                  </a:lnTo>
                  <a:lnTo>
                    <a:pt x="17" y="0"/>
                  </a:lnTo>
                  <a:lnTo>
                    <a:pt x="0" y="28"/>
                  </a:lnTo>
                  <a:lnTo>
                    <a:pt x="852" y="693"/>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3"/>
            <p:cNvSpPr/>
            <p:nvPr/>
          </p:nvSpPr>
          <p:spPr>
            <a:xfrm>
              <a:off x="3656013" y="5186363"/>
              <a:ext cx="53975" cy="58737"/>
            </a:xfrm>
            <a:custGeom>
              <a:rect b="b" l="l" r="r" t="t"/>
              <a:pathLst>
                <a:path extrusionOk="0" h="37" w="34">
                  <a:moveTo>
                    <a:pt x="0" y="28"/>
                  </a:moveTo>
                  <a:lnTo>
                    <a:pt x="17" y="37"/>
                  </a:lnTo>
                  <a:lnTo>
                    <a:pt x="34" y="9"/>
                  </a:lnTo>
                  <a:lnTo>
                    <a:pt x="26" y="0"/>
                  </a:lnTo>
                  <a:lnTo>
                    <a:pt x="0" y="28"/>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3"/>
            <p:cNvSpPr/>
            <p:nvPr/>
          </p:nvSpPr>
          <p:spPr>
            <a:xfrm>
              <a:off x="2276475" y="3968750"/>
              <a:ext cx="68263" cy="73025"/>
            </a:xfrm>
            <a:custGeom>
              <a:rect b="b" l="l" r="r" t="t"/>
              <a:pathLst>
                <a:path extrusionOk="0" h="46" w="43">
                  <a:moveTo>
                    <a:pt x="17" y="46"/>
                  </a:moveTo>
                  <a:lnTo>
                    <a:pt x="0" y="37"/>
                  </a:lnTo>
                  <a:lnTo>
                    <a:pt x="25" y="0"/>
                  </a:lnTo>
                  <a:lnTo>
                    <a:pt x="43" y="18"/>
                  </a:lnTo>
                  <a:lnTo>
                    <a:pt x="17" y="46"/>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3"/>
            <p:cNvSpPr/>
            <p:nvPr/>
          </p:nvSpPr>
          <p:spPr>
            <a:xfrm>
              <a:off x="2303463" y="3997325"/>
              <a:ext cx="1393825" cy="1233488"/>
            </a:xfrm>
            <a:custGeom>
              <a:rect b="b" l="l" r="r" t="t"/>
              <a:pathLst>
                <a:path extrusionOk="0" h="777" w="878">
                  <a:moveTo>
                    <a:pt x="852" y="777"/>
                  </a:moveTo>
                  <a:lnTo>
                    <a:pt x="878" y="749"/>
                  </a:lnTo>
                  <a:lnTo>
                    <a:pt x="26" y="0"/>
                  </a:lnTo>
                  <a:lnTo>
                    <a:pt x="0" y="28"/>
                  </a:lnTo>
                  <a:lnTo>
                    <a:pt x="852" y="777"/>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3"/>
            <p:cNvSpPr/>
            <p:nvPr/>
          </p:nvSpPr>
          <p:spPr>
            <a:xfrm>
              <a:off x="3656013" y="5157788"/>
              <a:ext cx="53975" cy="73025"/>
            </a:xfrm>
            <a:custGeom>
              <a:rect b="b" l="l" r="r" t="t"/>
              <a:pathLst>
                <a:path extrusionOk="0" h="46" w="34">
                  <a:moveTo>
                    <a:pt x="17" y="46"/>
                  </a:moveTo>
                  <a:lnTo>
                    <a:pt x="34" y="37"/>
                  </a:lnTo>
                  <a:lnTo>
                    <a:pt x="17" y="0"/>
                  </a:lnTo>
                  <a:lnTo>
                    <a:pt x="0" y="18"/>
                  </a:lnTo>
                  <a:lnTo>
                    <a:pt x="17" y="46"/>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3"/>
            <p:cNvSpPr/>
            <p:nvPr/>
          </p:nvSpPr>
          <p:spPr>
            <a:xfrm>
              <a:off x="2276475" y="6243638"/>
              <a:ext cx="53975" cy="58737"/>
            </a:xfrm>
            <a:custGeom>
              <a:rect b="b" l="l" r="r" t="t"/>
              <a:pathLst>
                <a:path extrusionOk="0" h="37" w="34">
                  <a:moveTo>
                    <a:pt x="34" y="27"/>
                  </a:moveTo>
                  <a:lnTo>
                    <a:pt x="25" y="37"/>
                  </a:lnTo>
                  <a:lnTo>
                    <a:pt x="0" y="9"/>
                  </a:lnTo>
                  <a:lnTo>
                    <a:pt x="17" y="0"/>
                  </a:lnTo>
                  <a:lnTo>
                    <a:pt x="34" y="27"/>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3"/>
            <p:cNvSpPr/>
            <p:nvPr/>
          </p:nvSpPr>
          <p:spPr>
            <a:xfrm>
              <a:off x="2303463" y="5186363"/>
              <a:ext cx="1379537" cy="1100137"/>
            </a:xfrm>
            <a:custGeom>
              <a:rect b="b" l="l" r="r" t="t"/>
              <a:pathLst>
                <a:path extrusionOk="0" h="693" w="869">
                  <a:moveTo>
                    <a:pt x="869" y="28"/>
                  </a:moveTo>
                  <a:lnTo>
                    <a:pt x="852" y="0"/>
                  </a:lnTo>
                  <a:lnTo>
                    <a:pt x="0" y="666"/>
                  </a:lnTo>
                  <a:lnTo>
                    <a:pt x="17" y="693"/>
                  </a:lnTo>
                  <a:lnTo>
                    <a:pt x="869" y="28"/>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3"/>
            <p:cNvSpPr/>
            <p:nvPr/>
          </p:nvSpPr>
          <p:spPr>
            <a:xfrm>
              <a:off x="2289175" y="3983038"/>
              <a:ext cx="55563" cy="30162"/>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3"/>
            <p:cNvSpPr/>
            <p:nvPr/>
          </p:nvSpPr>
          <p:spPr>
            <a:xfrm>
              <a:off x="2289175" y="6257925"/>
              <a:ext cx="55563" cy="28575"/>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3"/>
            <p:cNvSpPr/>
            <p:nvPr/>
          </p:nvSpPr>
          <p:spPr>
            <a:xfrm>
              <a:off x="2289175" y="4013200"/>
              <a:ext cx="55563" cy="2244725"/>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3"/>
            <p:cNvSpPr/>
            <p:nvPr/>
          </p:nvSpPr>
          <p:spPr>
            <a:xfrm>
              <a:off x="2289175" y="3983038"/>
              <a:ext cx="26988" cy="58737"/>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3"/>
            <p:cNvSpPr/>
            <p:nvPr/>
          </p:nvSpPr>
          <p:spPr>
            <a:xfrm>
              <a:off x="5021263" y="3983038"/>
              <a:ext cx="28575" cy="58737"/>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3"/>
            <p:cNvSpPr/>
            <p:nvPr/>
          </p:nvSpPr>
          <p:spPr>
            <a:xfrm>
              <a:off x="2316163" y="3983038"/>
              <a:ext cx="2705100" cy="58737"/>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3"/>
            <p:cNvSpPr/>
            <p:nvPr/>
          </p:nvSpPr>
          <p:spPr>
            <a:xfrm>
              <a:off x="2289175" y="6227763"/>
              <a:ext cx="26988" cy="58737"/>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3"/>
            <p:cNvSpPr/>
            <p:nvPr/>
          </p:nvSpPr>
          <p:spPr>
            <a:xfrm>
              <a:off x="5021263" y="6227763"/>
              <a:ext cx="28575" cy="58737"/>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3"/>
            <p:cNvSpPr/>
            <p:nvPr/>
          </p:nvSpPr>
          <p:spPr>
            <a:xfrm>
              <a:off x="2316163" y="6227763"/>
              <a:ext cx="2705100" cy="58737"/>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3"/>
            <p:cNvSpPr/>
            <p:nvPr/>
          </p:nvSpPr>
          <p:spPr>
            <a:xfrm>
              <a:off x="2071688" y="3748088"/>
              <a:ext cx="490537" cy="52863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3"/>
            <p:cNvSpPr/>
            <p:nvPr/>
          </p:nvSpPr>
          <p:spPr>
            <a:xfrm>
              <a:off x="2078038" y="3754438"/>
              <a:ext cx="477837" cy="515937"/>
            </a:xfrm>
            <a:prstGeom prst="ellipse">
              <a:avLst/>
            </a:prstGeom>
            <a:noFill/>
            <a:ln cap="flat" cmpd="sng" w="412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3"/>
            <p:cNvSpPr/>
            <p:nvPr/>
          </p:nvSpPr>
          <p:spPr>
            <a:xfrm>
              <a:off x="4775200" y="5994400"/>
              <a:ext cx="492125" cy="52705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3"/>
            <p:cNvSpPr/>
            <p:nvPr/>
          </p:nvSpPr>
          <p:spPr>
            <a:xfrm>
              <a:off x="4783138" y="5999163"/>
              <a:ext cx="477837" cy="517525"/>
            </a:xfrm>
            <a:prstGeom prst="ellipse">
              <a:avLst/>
            </a:prstGeom>
            <a:noFill/>
            <a:ln cap="flat" cmpd="sng" w="412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3"/>
            <p:cNvSpPr/>
            <p:nvPr/>
          </p:nvSpPr>
          <p:spPr>
            <a:xfrm>
              <a:off x="3424238" y="4937125"/>
              <a:ext cx="490537" cy="528638"/>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3"/>
            <p:cNvSpPr/>
            <p:nvPr/>
          </p:nvSpPr>
          <p:spPr>
            <a:xfrm>
              <a:off x="3430588" y="4943475"/>
              <a:ext cx="477837" cy="515938"/>
            </a:xfrm>
            <a:prstGeom prst="ellipse">
              <a:avLst/>
            </a:prstGeom>
            <a:noFill/>
            <a:ln cap="flat" cmpd="sng" w="412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3"/>
            <p:cNvSpPr/>
            <p:nvPr/>
          </p:nvSpPr>
          <p:spPr>
            <a:xfrm>
              <a:off x="4775200" y="3748088"/>
              <a:ext cx="492125" cy="52863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3"/>
            <p:cNvSpPr/>
            <p:nvPr/>
          </p:nvSpPr>
          <p:spPr>
            <a:xfrm>
              <a:off x="4783138" y="3754438"/>
              <a:ext cx="477837" cy="515937"/>
            </a:xfrm>
            <a:prstGeom prst="ellipse">
              <a:avLst/>
            </a:prstGeom>
            <a:noFill/>
            <a:ln cap="flat" cmpd="sng" w="412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3"/>
            <p:cNvSpPr/>
            <p:nvPr/>
          </p:nvSpPr>
          <p:spPr>
            <a:xfrm>
              <a:off x="2071688" y="5994400"/>
              <a:ext cx="490537" cy="52705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3"/>
            <p:cNvSpPr/>
            <p:nvPr/>
          </p:nvSpPr>
          <p:spPr>
            <a:xfrm>
              <a:off x="2078038" y="5999163"/>
              <a:ext cx="477837" cy="517525"/>
            </a:xfrm>
            <a:prstGeom prst="ellipse">
              <a:avLst/>
            </a:prstGeom>
            <a:noFill/>
            <a:ln cap="flat" cmpd="sng" w="412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3"/>
            <p:cNvSpPr/>
            <p:nvPr/>
          </p:nvSpPr>
          <p:spPr>
            <a:xfrm>
              <a:off x="2213794" y="3728835"/>
              <a:ext cx="328612" cy="4841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800">
                  <a:solidFill>
                    <a:srgbClr val="000000"/>
                  </a:solidFill>
                  <a:latin typeface="Arial"/>
                  <a:ea typeface="Arial"/>
                  <a:cs typeface="Arial"/>
                  <a:sym typeface="Arial"/>
                </a:rPr>
                <a:t>a</a:t>
              </a:r>
              <a:endParaRPr sz="1800">
                <a:solidFill>
                  <a:schemeClr val="dk1"/>
                </a:solidFill>
                <a:latin typeface="Times"/>
                <a:ea typeface="Times"/>
                <a:cs typeface="Times"/>
                <a:sym typeface="Times"/>
              </a:endParaRPr>
            </a:p>
          </p:txBody>
        </p:sp>
        <p:sp>
          <p:nvSpPr>
            <p:cNvPr id="141" name="Google Shape;141;p3"/>
            <p:cNvSpPr/>
            <p:nvPr/>
          </p:nvSpPr>
          <p:spPr>
            <a:xfrm>
              <a:off x="4909806" y="3742256"/>
              <a:ext cx="341312" cy="4841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800">
                  <a:solidFill>
                    <a:srgbClr val="000000"/>
                  </a:solidFill>
                  <a:latin typeface="Arial"/>
                  <a:ea typeface="Arial"/>
                  <a:cs typeface="Arial"/>
                  <a:sym typeface="Arial"/>
                </a:rPr>
                <a:t>b</a:t>
              </a:r>
              <a:endParaRPr sz="1800">
                <a:solidFill>
                  <a:schemeClr val="dk1"/>
                </a:solidFill>
                <a:latin typeface="Times"/>
                <a:ea typeface="Times"/>
                <a:cs typeface="Times"/>
                <a:sym typeface="Times"/>
              </a:endParaRPr>
            </a:p>
          </p:txBody>
        </p:sp>
        <p:sp>
          <p:nvSpPr>
            <p:cNvPr id="142" name="Google Shape;142;p3"/>
            <p:cNvSpPr/>
            <p:nvPr/>
          </p:nvSpPr>
          <p:spPr>
            <a:xfrm>
              <a:off x="3587750" y="4932673"/>
              <a:ext cx="314325" cy="4841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800">
                  <a:solidFill>
                    <a:srgbClr val="000000"/>
                  </a:solidFill>
                  <a:latin typeface="Arial"/>
                  <a:ea typeface="Arial"/>
                  <a:cs typeface="Arial"/>
                  <a:sym typeface="Arial"/>
                </a:rPr>
                <a:t>c</a:t>
              </a:r>
              <a:endParaRPr sz="1800">
                <a:solidFill>
                  <a:schemeClr val="dk1"/>
                </a:solidFill>
                <a:latin typeface="Times"/>
                <a:ea typeface="Times"/>
                <a:cs typeface="Times"/>
                <a:sym typeface="Times"/>
              </a:endParaRPr>
            </a:p>
          </p:txBody>
        </p:sp>
        <p:sp>
          <p:nvSpPr>
            <p:cNvPr id="143" name="Google Shape;143;p3"/>
            <p:cNvSpPr/>
            <p:nvPr/>
          </p:nvSpPr>
          <p:spPr>
            <a:xfrm>
              <a:off x="2201095" y="6018212"/>
              <a:ext cx="341312" cy="4841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800">
                  <a:solidFill>
                    <a:srgbClr val="000000"/>
                  </a:solidFill>
                  <a:latin typeface="Arial"/>
                  <a:ea typeface="Arial"/>
                  <a:cs typeface="Arial"/>
                  <a:sym typeface="Arial"/>
                </a:rPr>
                <a:t>d</a:t>
              </a:r>
              <a:endParaRPr sz="1800">
                <a:solidFill>
                  <a:schemeClr val="dk1"/>
                </a:solidFill>
                <a:latin typeface="Times"/>
                <a:ea typeface="Times"/>
                <a:cs typeface="Times"/>
                <a:sym typeface="Times"/>
              </a:endParaRPr>
            </a:p>
          </p:txBody>
        </p:sp>
        <p:sp>
          <p:nvSpPr>
            <p:cNvPr id="144" name="Google Shape;144;p3"/>
            <p:cNvSpPr/>
            <p:nvPr/>
          </p:nvSpPr>
          <p:spPr>
            <a:xfrm>
              <a:off x="4925218" y="6001544"/>
              <a:ext cx="328613" cy="4841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800">
                  <a:solidFill>
                    <a:srgbClr val="000000"/>
                  </a:solidFill>
                  <a:latin typeface="Arial"/>
                  <a:ea typeface="Arial"/>
                  <a:cs typeface="Arial"/>
                  <a:sym typeface="Arial"/>
                </a:rPr>
                <a:t>e</a:t>
              </a:r>
              <a:endParaRPr sz="1800">
                <a:solidFill>
                  <a:schemeClr val="dk1"/>
                </a:solidFill>
                <a:latin typeface="Times"/>
                <a:ea typeface="Times"/>
                <a:cs typeface="Times"/>
                <a:sym typeface="Times"/>
              </a:endParaRPr>
            </a:p>
          </p:txBody>
        </p:sp>
      </p:grpSp>
      <p:sp>
        <p:nvSpPr>
          <p:cNvPr id="145" name="Google Shape;145;p3"/>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Graphs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1"/>
          <p:cNvSpPr txBox="1"/>
          <p:nvPr/>
        </p:nvSpPr>
        <p:spPr>
          <a:xfrm>
            <a:off x="154546" y="990600"/>
            <a:ext cx="8886423"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template&lt;class VertexType&gt;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int GraphType&lt;VertexType&gt;::WeightIs(VertexType fromVertex, VertexType toVertex)</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int row = IndexIs(vertices, fromVertex);</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int col= IndexIs(vertices, toVertex);</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return edges[row][col];</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template&lt;class VertexType&gt;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void GraphType&lt;VertexType&gt;::GetToVertices(VertexType vertex, QueType&lt;VertexType&gt;&amp; adjVertices)</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int fromIndex;</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int toIndex;</a:t>
            </a:r>
            <a:endParaRPr/>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fromIndex = IndexIs(vertices, vertex);</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for (toIndex = 0; toIndex &lt; numVertices; toIndex++)</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if (edges[fromIndex][toIndex] != NULL_EDGE)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adjVertices.Enqueue(vertices[toIndex]);</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a:t>
            </a:r>
            <a:endParaRPr/>
          </a:p>
        </p:txBody>
      </p:sp>
      <p:sp>
        <p:nvSpPr>
          <p:cNvPr id="391" name="Google Shape;391;p21"/>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graphtype.cpp</a:t>
            </a:r>
            <a:endParaRPr>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23c9af2bb6c_0_0"/>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398" name="Google Shape;398;g23c9af2bb6c_0_0"/>
          <p:cNvSpPr txBox="1"/>
          <p:nvPr>
            <p:ph idx="1" type="body"/>
          </p:nvPr>
        </p:nvSpPr>
        <p:spPr>
          <a:xfrm>
            <a:off x="155575" y="939800"/>
            <a:ext cx="8797800" cy="5237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23c9af2bb6c_0_6"/>
          <p:cNvSpPr txBox="1"/>
          <p:nvPr>
            <p:ph type="title"/>
          </p:nvPr>
        </p:nvSpPr>
        <p:spPr>
          <a:xfrm>
            <a:off x="155575" y="161927"/>
            <a:ext cx="8797800" cy="676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t/>
            </a:r>
            <a:endParaRPr/>
          </a:p>
        </p:txBody>
      </p:sp>
      <p:sp>
        <p:nvSpPr>
          <p:cNvPr id="405" name="Google Shape;405;g23c9af2bb6c_0_6"/>
          <p:cNvSpPr txBox="1"/>
          <p:nvPr>
            <p:ph idx="1" type="body"/>
          </p:nvPr>
        </p:nvSpPr>
        <p:spPr>
          <a:xfrm>
            <a:off x="155575" y="939800"/>
            <a:ext cx="8797800" cy="5237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graphicFrame>
        <p:nvGraphicFramePr>
          <p:cNvPr id="411" name="Google Shape;411;g23c9af2bb6c_0_17"/>
          <p:cNvGraphicFramePr/>
          <p:nvPr/>
        </p:nvGraphicFramePr>
        <p:xfrm>
          <a:off x="218940" y="1219200"/>
          <a:ext cx="3000000" cy="3000000"/>
        </p:xfrm>
        <a:graphic>
          <a:graphicData uri="http://schemas.openxmlformats.org/drawingml/2006/table">
            <a:tbl>
              <a:tblPr bandRow="1" firstRow="1">
                <a:noFill/>
                <a:tableStyleId>{68CF664E-E07B-461B-90C7-55B081176408}</a:tableStyleId>
              </a:tblPr>
              <a:tblGrid>
                <a:gridCol w="2446975"/>
                <a:gridCol w="6272000"/>
              </a:tblGrid>
              <a:tr h="370850">
                <a:tc gridSpan="2">
                  <a:txBody>
                    <a:bodyPr/>
                    <a:lstStyle/>
                    <a:p>
                      <a:pPr indent="0" lvl="0" marL="0" marR="0" rtl="0" algn="l">
                        <a:spcBef>
                          <a:spcPts val="0"/>
                        </a:spcBef>
                        <a:spcAft>
                          <a:spcPts val="0"/>
                        </a:spcAft>
                        <a:buNone/>
                      </a:pPr>
                      <a:r>
                        <a:rPr b="1" lang="en-US" sz="1800" u="none" cap="none" strike="noStrike">
                          <a:solidFill>
                            <a:srgbClr val="0070C0"/>
                          </a:solidFill>
                        </a:rPr>
                        <a:t>ClearMarks</a:t>
                      </a:r>
                      <a:endParaRPr b="1" sz="1800">
                        <a:solidFill>
                          <a:srgbClr val="0070C0"/>
                        </a:solidFill>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spcBef>
                          <a:spcPts val="0"/>
                        </a:spcBef>
                        <a:spcAft>
                          <a:spcPts val="0"/>
                        </a:spcAft>
                        <a:buNone/>
                      </a:pPr>
                      <a:r>
                        <a:rPr lang="en-US" sz="1800"/>
                        <a:t>Sets marks for all vertices to false.</a:t>
                      </a:r>
                      <a:endParaRPr sz="1800"/>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spcBef>
                          <a:spcPts val="0"/>
                        </a:spcBef>
                        <a:spcAft>
                          <a:spcPts val="0"/>
                        </a:spcAft>
                        <a:buNone/>
                      </a:pPr>
                      <a:r>
                        <a:rPr lang="en-US" sz="1800"/>
                        <a:t>All marks have been set to false.</a:t>
                      </a:r>
                      <a:endParaRPr sz="1800"/>
                    </a:p>
                  </a:txBody>
                  <a:tcPr marT="45725" marB="45725" marR="91450" marL="91450"/>
                </a:tc>
              </a:tr>
              <a:tr h="370850">
                <a:tc gridSpan="2">
                  <a:txBody>
                    <a:bodyPr/>
                    <a:lstStyle/>
                    <a:p>
                      <a:pPr indent="0" lvl="0" marL="0" marR="0" rtl="0" algn="l">
                        <a:lnSpc>
                          <a:spcPct val="100000"/>
                        </a:lnSpc>
                        <a:spcBef>
                          <a:spcPts val="0"/>
                        </a:spcBef>
                        <a:spcAft>
                          <a:spcPts val="0"/>
                        </a:spcAft>
                        <a:buClr>
                          <a:srgbClr val="0070C0"/>
                        </a:buClr>
                        <a:buSzPts val="1800"/>
                        <a:buFont typeface="Calibri"/>
                        <a:buNone/>
                      </a:pPr>
                      <a:r>
                        <a:rPr b="1" lang="en-US" sz="1800">
                          <a:solidFill>
                            <a:srgbClr val="0070C0"/>
                          </a:solidFill>
                        </a:rPr>
                        <a:t>MarkVertex(VertexType vertex)</a:t>
                      </a:r>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spcBef>
                          <a:spcPts val="0"/>
                        </a:spcBef>
                        <a:spcAft>
                          <a:spcPts val="0"/>
                        </a:spcAft>
                        <a:buNone/>
                      </a:pPr>
                      <a:r>
                        <a:rPr lang="en-US" sz="1800"/>
                        <a:t>Sets mark for vertex to true.</a:t>
                      </a:r>
                      <a:endParaRPr sz="1800"/>
                    </a:p>
                  </a:txBody>
                  <a:tcPr marT="45725" marB="45725" marR="91450" marL="91450"/>
                </a:tc>
              </a:tr>
              <a:tr h="370850">
                <a:tc>
                  <a:txBody>
                    <a:bodyPr/>
                    <a:lstStyle/>
                    <a:p>
                      <a:pPr indent="0" lvl="0" marL="0" marR="0" rtl="0" algn="r">
                        <a:spcBef>
                          <a:spcPts val="0"/>
                        </a:spcBef>
                        <a:spcAft>
                          <a:spcPts val="0"/>
                        </a:spcAft>
                        <a:buNone/>
                      </a:pPr>
                      <a:r>
                        <a:rPr lang="en-US" sz="1800"/>
                        <a:t>Precondition</a:t>
                      </a:r>
                      <a:endParaRPr sz="1800"/>
                    </a:p>
                  </a:txBody>
                  <a:tcPr marT="45725" marB="45725" marR="91450" marL="91450"/>
                </a:tc>
                <a:tc>
                  <a:txBody>
                    <a:bodyPr/>
                    <a:lstStyle/>
                    <a:p>
                      <a:pPr indent="0" lvl="0" marL="0" marR="0" rtl="0" algn="l">
                        <a:spcBef>
                          <a:spcPts val="0"/>
                        </a:spcBef>
                        <a:spcAft>
                          <a:spcPts val="0"/>
                        </a:spcAft>
                        <a:buNone/>
                      </a:pPr>
                      <a:r>
                        <a:rPr lang="en-US" sz="1800"/>
                        <a:t>vertex is in V(graph).</a:t>
                      </a:r>
                      <a:endParaRPr sz="1800"/>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spcBef>
                          <a:spcPts val="0"/>
                        </a:spcBef>
                        <a:spcAft>
                          <a:spcPts val="0"/>
                        </a:spcAft>
                        <a:buNone/>
                      </a:pPr>
                      <a:r>
                        <a:rPr lang="en-US" sz="1800"/>
                        <a:t>IsMarked(vertex) is true.</a:t>
                      </a:r>
                      <a:endParaRPr sz="1800"/>
                    </a:p>
                  </a:txBody>
                  <a:tcPr marT="45725" marB="45725" marR="91450" marL="91450"/>
                </a:tc>
              </a:tr>
              <a:tr h="370850">
                <a:tc gridSpan="2">
                  <a:txBody>
                    <a:bodyPr/>
                    <a:lstStyle/>
                    <a:p>
                      <a:pPr indent="0" lvl="0" marL="0" marR="0" rtl="0" algn="l">
                        <a:lnSpc>
                          <a:spcPct val="100000"/>
                        </a:lnSpc>
                        <a:spcBef>
                          <a:spcPts val="0"/>
                        </a:spcBef>
                        <a:spcAft>
                          <a:spcPts val="0"/>
                        </a:spcAft>
                        <a:buClr>
                          <a:srgbClr val="0070C0"/>
                        </a:buClr>
                        <a:buSzPts val="1800"/>
                        <a:buFont typeface="Calibri"/>
                        <a:buNone/>
                      </a:pPr>
                      <a:r>
                        <a:rPr b="1" lang="en-US" sz="1800">
                          <a:solidFill>
                            <a:srgbClr val="0070C0"/>
                          </a:solidFill>
                        </a:rPr>
                        <a:t>Boolean IsMarked(VertexType vertex)</a:t>
                      </a:r>
                      <a:endParaRPr/>
                    </a:p>
                  </a:txBody>
                  <a:tcPr marT="45725" marB="45725" marR="91450" marL="91450"/>
                </a:tc>
                <a:tc hMerge="1"/>
              </a:tr>
              <a:tr h="370850">
                <a:tc>
                  <a:txBody>
                    <a:bodyPr/>
                    <a:lstStyle/>
                    <a:p>
                      <a:pPr indent="0" lvl="0" marL="0" marR="0" rtl="0" algn="r">
                        <a:spcBef>
                          <a:spcPts val="0"/>
                        </a:spcBef>
                        <a:spcAft>
                          <a:spcPts val="0"/>
                        </a:spcAft>
                        <a:buNone/>
                      </a:pPr>
                      <a:r>
                        <a:rPr lang="en-US" sz="1800"/>
                        <a:t>Function</a:t>
                      </a:r>
                      <a:endParaRPr sz="1800"/>
                    </a:p>
                  </a:txBody>
                  <a:tcPr marT="45725" marB="45725" marR="91450" marL="91450"/>
                </a:tc>
                <a:tc>
                  <a:txBody>
                    <a:bodyPr/>
                    <a:lstStyle/>
                    <a:p>
                      <a:pPr indent="0" lvl="0" marL="0" marR="0" rtl="0" algn="l">
                        <a:spcBef>
                          <a:spcPts val="0"/>
                        </a:spcBef>
                        <a:spcAft>
                          <a:spcPts val="0"/>
                        </a:spcAft>
                        <a:buNone/>
                      </a:pPr>
                      <a:r>
                        <a:rPr lang="en-US" sz="1800"/>
                        <a:t>Determines if vertex has been marked.</a:t>
                      </a:r>
                      <a:endParaRPr sz="1800"/>
                    </a:p>
                  </a:txBody>
                  <a:tcPr marT="45725" marB="45725" marR="91450" marL="91450"/>
                </a:tc>
              </a:tr>
              <a:tr h="370850">
                <a:tc>
                  <a:txBody>
                    <a:bodyPr/>
                    <a:lstStyle/>
                    <a:p>
                      <a:pPr indent="0" lvl="0" marL="0" marR="0" rtl="0" algn="r">
                        <a:spcBef>
                          <a:spcPts val="0"/>
                        </a:spcBef>
                        <a:spcAft>
                          <a:spcPts val="0"/>
                        </a:spcAft>
                        <a:buNone/>
                      </a:pPr>
                      <a:r>
                        <a:rPr lang="en-US" sz="1800"/>
                        <a:t>Precondition</a:t>
                      </a:r>
                      <a:endParaRPr sz="1800"/>
                    </a:p>
                  </a:txBody>
                  <a:tcPr marT="45725" marB="45725" marR="91450" marL="91450"/>
                </a:tc>
                <a:tc>
                  <a:txBody>
                    <a:bodyPr/>
                    <a:lstStyle/>
                    <a:p>
                      <a:pPr indent="0" lvl="0" marL="0" marR="0" rtl="0" algn="l">
                        <a:spcBef>
                          <a:spcPts val="0"/>
                        </a:spcBef>
                        <a:spcAft>
                          <a:spcPts val="0"/>
                        </a:spcAft>
                        <a:buNone/>
                      </a:pPr>
                      <a:r>
                        <a:rPr lang="en-US" sz="1800"/>
                        <a:t>vertex is in V(graph)</a:t>
                      </a:r>
                      <a:endParaRPr sz="1800"/>
                    </a:p>
                  </a:txBody>
                  <a:tcPr marT="45725" marB="45725" marR="91450" marL="91450"/>
                </a:tc>
              </a:tr>
              <a:tr h="370850">
                <a:tc>
                  <a:txBody>
                    <a:bodyPr/>
                    <a:lstStyle/>
                    <a:p>
                      <a:pPr indent="0" lvl="0" marL="0" marR="0" rtl="0" algn="r">
                        <a:spcBef>
                          <a:spcPts val="0"/>
                        </a:spcBef>
                        <a:spcAft>
                          <a:spcPts val="0"/>
                        </a:spcAft>
                        <a:buNone/>
                      </a:pPr>
                      <a:r>
                        <a:rPr lang="en-US" sz="1800"/>
                        <a:t>Postcondition</a:t>
                      </a:r>
                      <a:endParaRPr sz="1800"/>
                    </a:p>
                  </a:txBody>
                  <a:tcPr marT="45725" marB="45725" marR="91450" marL="91450"/>
                </a:tc>
                <a:tc>
                  <a:txBody>
                    <a:bodyPr/>
                    <a:lstStyle/>
                    <a:p>
                      <a:pPr indent="0" lvl="0" marL="0" marR="0" rtl="0" algn="l">
                        <a:spcBef>
                          <a:spcPts val="0"/>
                        </a:spcBef>
                        <a:spcAft>
                          <a:spcPts val="0"/>
                        </a:spcAft>
                        <a:buNone/>
                      </a:pPr>
                      <a:r>
                        <a:rPr lang="en-US" sz="1800"/>
                        <a:t>Returns</a:t>
                      </a:r>
                      <a:r>
                        <a:rPr lang="en-US" sz="1800"/>
                        <a:t> </a:t>
                      </a:r>
                      <a:r>
                        <a:rPr lang="en-US" sz="1800"/>
                        <a:t>true if vertex is marked and false otherwise</a:t>
                      </a:r>
                      <a:endParaRPr sz="1800"/>
                    </a:p>
                  </a:txBody>
                  <a:tcPr marT="45725" marB="45725" marR="91450" marL="91450"/>
                </a:tc>
              </a:tr>
            </a:tbl>
          </a:graphicData>
        </a:graphic>
      </p:graphicFrame>
      <p:sp>
        <p:nvSpPr>
          <p:cNvPr id="412" name="Google Shape;412;g23c9af2bb6c_0_17"/>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Unfinished Business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23c9af2bb6c_0_23"/>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
        <p:nvSpPr>
          <p:cNvPr id="418" name="Google Shape;418;g23c9af2bb6c_0_23"/>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2"/>
              </a:buClr>
              <a:buSzPts val="2400"/>
              <a:buChar char="•"/>
            </a:pPr>
            <a:r>
              <a:rPr b="1" i="1" lang="en-US" sz="2400">
                <a:solidFill>
                  <a:schemeClr val="dk2"/>
                </a:solidFill>
              </a:rPr>
              <a:t>Depth-first search</a:t>
            </a:r>
            <a:r>
              <a:rPr b="1" lang="en-US" sz="2400"/>
              <a:t> </a:t>
            </a:r>
            <a:r>
              <a:rPr lang="en-US" sz="2400"/>
              <a:t>is a strategy for exploring a graph and find path between two vertices</a:t>
            </a:r>
            <a:endParaRPr sz="2400"/>
          </a:p>
          <a:p>
            <a:pPr indent="-228600" lvl="1" marL="685800" rtl="0" algn="l">
              <a:lnSpc>
                <a:spcPct val="90000"/>
              </a:lnSpc>
              <a:spcBef>
                <a:spcPts val="500"/>
              </a:spcBef>
              <a:spcAft>
                <a:spcPts val="0"/>
              </a:spcAft>
              <a:buClr>
                <a:schemeClr val="dk1"/>
              </a:buClr>
              <a:buSzPts val="2400"/>
              <a:buChar char="•"/>
            </a:pPr>
            <a:r>
              <a:rPr lang="en-US" sz="2400"/>
              <a:t>Explore “deeper” in the graph whenever possible</a:t>
            </a:r>
            <a:endParaRPr/>
          </a:p>
          <a:p>
            <a:pPr indent="-228600" lvl="1" marL="685800" rtl="0" algn="l">
              <a:lnSpc>
                <a:spcPct val="90000"/>
              </a:lnSpc>
              <a:spcBef>
                <a:spcPts val="500"/>
              </a:spcBef>
              <a:spcAft>
                <a:spcPts val="0"/>
              </a:spcAft>
              <a:buClr>
                <a:schemeClr val="dk1"/>
              </a:buClr>
              <a:buSzPts val="2400"/>
              <a:buChar char="•"/>
            </a:pPr>
            <a:r>
              <a:rPr lang="en-US" sz="2400"/>
              <a:t>Edges are explored out of the most recently discovered vertex </a:t>
            </a:r>
            <a:r>
              <a:rPr b="1" i="1" lang="en-US" sz="2400">
                <a:solidFill>
                  <a:srgbClr val="FF0000"/>
                </a:solidFill>
              </a:rPr>
              <a:t>v</a:t>
            </a:r>
            <a:r>
              <a:rPr lang="en-US" sz="2400"/>
              <a:t> that still has unexplored edges</a:t>
            </a:r>
            <a:endParaRPr/>
          </a:p>
          <a:p>
            <a:pPr indent="-228600" lvl="1" marL="685800" rtl="0" algn="l">
              <a:lnSpc>
                <a:spcPct val="90000"/>
              </a:lnSpc>
              <a:spcBef>
                <a:spcPts val="500"/>
              </a:spcBef>
              <a:spcAft>
                <a:spcPts val="0"/>
              </a:spcAft>
              <a:buClr>
                <a:schemeClr val="dk1"/>
              </a:buClr>
              <a:buSzPts val="2400"/>
              <a:buChar char="•"/>
            </a:pPr>
            <a:r>
              <a:rPr lang="en-US" sz="2400"/>
              <a:t>When all of </a:t>
            </a:r>
            <a:r>
              <a:rPr b="1" i="1" lang="en-US" sz="2400">
                <a:solidFill>
                  <a:srgbClr val="FF0000"/>
                </a:solidFill>
              </a:rPr>
              <a:t>v</a:t>
            </a:r>
            <a:r>
              <a:rPr lang="en-US" sz="2400"/>
              <a:t>’s edges have been explored, backtrack to the vertex from which </a:t>
            </a:r>
            <a:r>
              <a:rPr b="1" i="1" lang="en-US" sz="2400">
                <a:solidFill>
                  <a:srgbClr val="FF0000"/>
                </a:solidFill>
              </a:rPr>
              <a:t>v</a:t>
            </a:r>
            <a:r>
              <a:rPr lang="en-US" sz="2400"/>
              <a:t> was discovered</a:t>
            </a:r>
            <a:endParaRPr/>
          </a:p>
          <a:p>
            <a:pPr indent="-228600" lvl="1" marL="685800" rtl="0" algn="l">
              <a:lnSpc>
                <a:spcPct val="90000"/>
              </a:lnSpc>
              <a:spcBef>
                <a:spcPts val="500"/>
              </a:spcBef>
              <a:spcAft>
                <a:spcPts val="0"/>
              </a:spcAft>
              <a:buClr>
                <a:schemeClr val="dk1"/>
              </a:buClr>
              <a:buSzPts val="2000"/>
              <a:buFont typeface="Times New Roman"/>
              <a:buNone/>
            </a:pPr>
            <a:r>
              <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23c9af2bb6c_0_28"/>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
        <p:nvSpPr>
          <p:cNvPr id="424" name="Google Shape;424;g23c9af2bb6c_0_28"/>
          <p:cNvSpPr txBox="1"/>
          <p:nvPr>
            <p:ph idx="1" type="body"/>
          </p:nvPr>
        </p:nvSpPr>
        <p:spPr>
          <a:xfrm>
            <a:off x="685800" y="1219200"/>
            <a:ext cx="7543800" cy="4022700"/>
          </a:xfrm>
          <a:prstGeom prst="rect">
            <a:avLst/>
          </a:prstGeom>
          <a:noFill/>
          <a:ln>
            <a:noFill/>
          </a:ln>
        </p:spPr>
        <p:txBody>
          <a:bodyPr anchorCtr="0" anchor="t" bIns="45700" lIns="91425" spcFirstLastPara="1" rIns="91425" wrap="square" tIns="45700">
            <a:noAutofit/>
          </a:bodyPr>
          <a:lstStyle/>
          <a:p>
            <a:pPr indent="-228600" lvl="1" marL="685800" rtl="0" algn="l">
              <a:lnSpc>
                <a:spcPct val="90000"/>
              </a:lnSpc>
              <a:spcBef>
                <a:spcPts val="0"/>
              </a:spcBef>
              <a:spcAft>
                <a:spcPts val="0"/>
              </a:spcAft>
              <a:buClr>
                <a:schemeClr val="dk1"/>
              </a:buClr>
              <a:buSzPts val="2400"/>
              <a:buFont typeface="Times New Roman"/>
              <a:buNone/>
            </a:pPr>
            <a:r>
              <a:rPr lang="en-US" sz="2400"/>
              <a:t>Set found to false</a:t>
            </a:r>
            <a:endParaRPr/>
          </a:p>
          <a:p>
            <a:pPr indent="-228600" lvl="1" marL="685800" rtl="0" algn="l">
              <a:lnSpc>
                <a:spcPct val="90000"/>
              </a:lnSpc>
              <a:spcBef>
                <a:spcPts val="500"/>
              </a:spcBef>
              <a:spcAft>
                <a:spcPts val="0"/>
              </a:spcAft>
              <a:buClr>
                <a:schemeClr val="dk1"/>
              </a:buClr>
              <a:buSzPts val="2400"/>
              <a:buFont typeface="Times New Roman"/>
              <a:buNone/>
            </a:pPr>
            <a:r>
              <a:rPr lang="en-US" sz="2400"/>
              <a:t>stack.Push(startVertex)</a:t>
            </a:r>
            <a:endParaRPr/>
          </a:p>
          <a:p>
            <a:pPr indent="-228600" lvl="1" marL="685800" rtl="0" algn="l">
              <a:lnSpc>
                <a:spcPct val="90000"/>
              </a:lnSpc>
              <a:spcBef>
                <a:spcPts val="500"/>
              </a:spcBef>
              <a:spcAft>
                <a:spcPts val="0"/>
              </a:spcAft>
              <a:buClr>
                <a:schemeClr val="dk2"/>
              </a:buClr>
              <a:buSzPts val="2400"/>
              <a:buFont typeface="Times New Roman"/>
              <a:buNone/>
            </a:pPr>
            <a:r>
              <a:rPr b="1" lang="en-US" sz="2400">
                <a:solidFill>
                  <a:schemeClr val="dk2"/>
                </a:solidFill>
              </a:rPr>
              <a:t>do</a:t>
            </a:r>
            <a:endParaRPr/>
          </a:p>
          <a:p>
            <a:pPr indent="-228600" lvl="1" marL="685800" rtl="0" algn="l">
              <a:lnSpc>
                <a:spcPct val="90000"/>
              </a:lnSpc>
              <a:spcBef>
                <a:spcPts val="500"/>
              </a:spcBef>
              <a:spcAft>
                <a:spcPts val="0"/>
              </a:spcAft>
              <a:buClr>
                <a:schemeClr val="dk1"/>
              </a:buClr>
              <a:buSzPts val="2400"/>
              <a:buFont typeface="Times New Roman"/>
              <a:buNone/>
            </a:pPr>
            <a:r>
              <a:rPr lang="en-US" sz="2400"/>
              <a:t>    stack.Pop(vertex)</a:t>
            </a:r>
            <a:endParaRPr/>
          </a:p>
          <a:p>
            <a:pPr indent="-228600" lvl="1" marL="685800" rtl="0" algn="l">
              <a:lnSpc>
                <a:spcPct val="90000"/>
              </a:lnSpc>
              <a:spcBef>
                <a:spcPts val="500"/>
              </a:spcBef>
              <a:spcAft>
                <a:spcPts val="0"/>
              </a:spcAft>
              <a:buClr>
                <a:schemeClr val="dk1"/>
              </a:buClr>
              <a:buSzPts val="2400"/>
              <a:buFont typeface="Times New Roman"/>
              <a:buNone/>
            </a:pPr>
            <a:r>
              <a:rPr lang="en-US" sz="2400"/>
              <a:t>    </a:t>
            </a:r>
            <a:r>
              <a:rPr b="1" lang="en-US" sz="2400">
                <a:solidFill>
                  <a:schemeClr val="dk2"/>
                </a:solidFill>
              </a:rPr>
              <a:t>if</a:t>
            </a:r>
            <a:r>
              <a:rPr lang="en-US" sz="2400"/>
              <a:t> vertex = endVertex</a:t>
            </a:r>
            <a:endParaRPr sz="2400"/>
          </a:p>
          <a:p>
            <a:pPr indent="-228600" lvl="1" marL="685800" rtl="0" algn="l">
              <a:lnSpc>
                <a:spcPct val="90000"/>
              </a:lnSpc>
              <a:spcBef>
                <a:spcPts val="500"/>
              </a:spcBef>
              <a:spcAft>
                <a:spcPts val="0"/>
              </a:spcAft>
              <a:buClr>
                <a:schemeClr val="dk1"/>
              </a:buClr>
              <a:buSzPts val="2400"/>
              <a:buFont typeface="Times New Roman"/>
              <a:buNone/>
            </a:pPr>
            <a:r>
              <a:rPr lang="en-US" sz="2400"/>
              <a:t>        Write final vertex</a:t>
            </a:r>
            <a:endParaRPr/>
          </a:p>
          <a:p>
            <a:pPr indent="-228600" lvl="1" marL="685800" rtl="0" algn="l">
              <a:lnSpc>
                <a:spcPct val="90000"/>
              </a:lnSpc>
              <a:spcBef>
                <a:spcPts val="500"/>
              </a:spcBef>
              <a:spcAft>
                <a:spcPts val="0"/>
              </a:spcAft>
              <a:buClr>
                <a:schemeClr val="dk1"/>
              </a:buClr>
              <a:buSzPts val="2400"/>
              <a:buFont typeface="Times New Roman"/>
              <a:buNone/>
            </a:pPr>
            <a:r>
              <a:rPr lang="en-US" sz="2400"/>
              <a:t>        Set found to true</a:t>
            </a:r>
            <a:endParaRPr/>
          </a:p>
          <a:p>
            <a:pPr indent="-228600" lvl="1" marL="685800" rtl="0" algn="l">
              <a:lnSpc>
                <a:spcPct val="90000"/>
              </a:lnSpc>
              <a:spcBef>
                <a:spcPts val="500"/>
              </a:spcBef>
              <a:spcAft>
                <a:spcPts val="0"/>
              </a:spcAft>
              <a:buClr>
                <a:schemeClr val="dk1"/>
              </a:buClr>
              <a:buSzPts val="2400"/>
              <a:buFont typeface="Times New Roman"/>
              <a:buNone/>
            </a:pPr>
            <a:r>
              <a:rPr lang="en-US" sz="2400"/>
              <a:t>    </a:t>
            </a:r>
            <a:r>
              <a:rPr b="1" lang="en-US" sz="2400">
                <a:solidFill>
                  <a:schemeClr val="dk2"/>
                </a:solidFill>
              </a:rPr>
              <a:t>else if vertex is unvisited</a:t>
            </a:r>
            <a:endParaRPr b="1" sz="2400">
              <a:solidFill>
                <a:schemeClr val="dk2"/>
              </a:solidFill>
            </a:endParaRPr>
          </a:p>
          <a:p>
            <a:pPr indent="-228600" lvl="1" marL="685800" rtl="0" algn="l">
              <a:lnSpc>
                <a:spcPct val="90000"/>
              </a:lnSpc>
              <a:spcBef>
                <a:spcPts val="500"/>
              </a:spcBef>
              <a:spcAft>
                <a:spcPts val="0"/>
              </a:spcAft>
              <a:buClr>
                <a:schemeClr val="dk1"/>
              </a:buClr>
              <a:buSzPts val="2400"/>
              <a:buFont typeface="Times New Roman"/>
              <a:buNone/>
            </a:pPr>
            <a:r>
              <a:rPr lang="en-US" sz="2400"/>
              <a:t>        Write this vertex</a:t>
            </a:r>
            <a:endParaRPr/>
          </a:p>
          <a:p>
            <a:pPr indent="-228600" lvl="1" marL="685800" rtl="0" algn="l">
              <a:lnSpc>
                <a:spcPct val="90000"/>
              </a:lnSpc>
              <a:spcBef>
                <a:spcPts val="500"/>
              </a:spcBef>
              <a:spcAft>
                <a:spcPts val="0"/>
              </a:spcAft>
              <a:buClr>
                <a:schemeClr val="dk1"/>
              </a:buClr>
              <a:buSzPts val="2400"/>
              <a:buFont typeface="Times New Roman"/>
              <a:buNone/>
            </a:pPr>
            <a:r>
              <a:rPr lang="en-US" sz="2400"/>
              <a:t>        Push all unvisited adjacent vertices onto stack</a:t>
            </a:r>
            <a:endParaRPr/>
          </a:p>
          <a:p>
            <a:pPr indent="-228600" lvl="1" marL="685800" rtl="0" algn="l">
              <a:lnSpc>
                <a:spcPct val="90000"/>
              </a:lnSpc>
              <a:spcBef>
                <a:spcPts val="500"/>
              </a:spcBef>
              <a:spcAft>
                <a:spcPts val="0"/>
              </a:spcAft>
              <a:buClr>
                <a:schemeClr val="dk2"/>
              </a:buClr>
              <a:buSzPts val="2400"/>
              <a:buFont typeface="Times New Roman"/>
              <a:buNone/>
            </a:pPr>
            <a:r>
              <a:rPr b="1" lang="en-US" sz="2400">
                <a:solidFill>
                  <a:schemeClr val="dk2"/>
                </a:solidFill>
              </a:rPr>
              <a:t>while</a:t>
            </a:r>
            <a:r>
              <a:rPr lang="en-US" sz="2400"/>
              <a:t> !stack.IsEmpty() AND !found</a:t>
            </a:r>
            <a:endParaRPr/>
          </a:p>
          <a:p>
            <a:pPr indent="-228600" lvl="1" marL="685800" rtl="0" algn="l">
              <a:lnSpc>
                <a:spcPct val="90000"/>
              </a:lnSpc>
              <a:spcBef>
                <a:spcPts val="500"/>
              </a:spcBef>
              <a:spcAft>
                <a:spcPts val="0"/>
              </a:spcAft>
              <a:buClr>
                <a:schemeClr val="dk2"/>
              </a:buClr>
              <a:buSzPts val="2400"/>
              <a:buFont typeface="Times New Roman"/>
              <a:buNone/>
            </a:pPr>
            <a:r>
              <a:rPr b="1" lang="en-US" sz="2400">
                <a:solidFill>
                  <a:schemeClr val="dk2"/>
                </a:solidFill>
              </a:rPr>
              <a:t>if</a:t>
            </a:r>
            <a:r>
              <a:rPr lang="en-US" sz="2400"/>
              <a:t>(!found)</a:t>
            </a:r>
            <a:endParaRPr/>
          </a:p>
          <a:p>
            <a:pPr indent="-228600" lvl="1" marL="685800" rtl="0" algn="l">
              <a:lnSpc>
                <a:spcPct val="90000"/>
              </a:lnSpc>
              <a:spcBef>
                <a:spcPts val="500"/>
              </a:spcBef>
              <a:spcAft>
                <a:spcPts val="0"/>
              </a:spcAft>
              <a:buClr>
                <a:schemeClr val="dk1"/>
              </a:buClr>
              <a:buSzPts val="2400"/>
              <a:buFont typeface="Times New Roman"/>
              <a:buNone/>
            </a:pPr>
            <a:r>
              <a:rPr lang="en-US" sz="2400"/>
              <a:t>        Write "Path does not exist"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cxnSp>
        <p:nvCxnSpPr>
          <p:cNvPr id="429" name="Google Shape;429;g23c9af2bb6c_0_33"/>
          <p:cNvCxnSpPr/>
          <p:nvPr/>
        </p:nvCxnSpPr>
        <p:spPr>
          <a:xfrm rot="10800000">
            <a:off x="2133600" y="2530372"/>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430" name="Google Shape;430;g23c9af2bb6c_0_33"/>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431" name="Google Shape;431;g23c9af2bb6c_0_33"/>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432" name="Google Shape;432;g23c9af2bb6c_0_33"/>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433" name="Google Shape;433;g23c9af2bb6c_0_33"/>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434" name="Google Shape;434;g23c9af2bb6c_0_33"/>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435" name="Google Shape;435;g23c9af2bb6c_0_33"/>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436" name="Google Shape;436;g23c9af2bb6c_0_33"/>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g23c9af2bb6c_0_33"/>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438" name="Google Shape;438;g23c9af2bb6c_0_33"/>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439" name="Google Shape;439;g23c9af2bb6c_0_33"/>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440" name="Google Shape;440;g23c9af2bb6c_0_33"/>
          <p:cNvSpPr/>
          <p:nvPr/>
        </p:nvSpPr>
        <p:spPr>
          <a:xfrm>
            <a:off x="1752600" y="21493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441" name="Google Shape;441;g23c9af2bb6c_0_33"/>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442" name="Google Shape;442;g23c9af2bb6c_0_33"/>
          <p:cNvSpPr/>
          <p:nvPr/>
        </p:nvSpPr>
        <p:spPr>
          <a:xfrm>
            <a:off x="3276600" y="32161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443" name="Google Shape;443;g23c9af2bb6c_0_33"/>
          <p:cNvSpPr/>
          <p:nvPr/>
        </p:nvSpPr>
        <p:spPr>
          <a:xfrm>
            <a:off x="2743200" y="2225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444" name="Google Shape;444;g23c9af2bb6c_0_33"/>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445" name="Google Shape;445;g23c9af2bb6c_0_33"/>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446" name="Google Shape;446;g23c9af2bb6c_0_33"/>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cxnSp>
        <p:nvCxnSpPr>
          <p:cNvPr id="447" name="Google Shape;447;g23c9af2bb6c_0_33"/>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448" name="Google Shape;448;g23c9af2bb6c_0_33"/>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u="none">
                <a:solidFill>
                  <a:srgbClr val="FF0000"/>
                </a:solidFill>
                <a:latin typeface="Arial"/>
                <a:ea typeface="Arial"/>
                <a:cs typeface="Arial"/>
                <a:sym typeface="Arial"/>
              </a:rPr>
              <a:t>Example:</a:t>
            </a:r>
            <a:r>
              <a:rPr b="1" lang="en-US" sz="2000" u="none">
                <a:solidFill>
                  <a:schemeClr val="dk1"/>
                </a:solidFill>
                <a:latin typeface="Arial"/>
                <a:ea typeface="Arial"/>
                <a:cs typeface="Arial"/>
                <a:sym typeface="Arial"/>
              </a:rPr>
              <a:t> Conduct a depth-first search in the graph and find if there is a path from </a:t>
            </a:r>
            <a:r>
              <a:rPr b="1" lang="en-US" sz="2000" u="none">
                <a:solidFill>
                  <a:srgbClr val="0070C0"/>
                </a:solidFill>
                <a:latin typeface="Arial"/>
                <a:ea typeface="Arial"/>
                <a:cs typeface="Arial"/>
                <a:sym typeface="Arial"/>
              </a:rPr>
              <a:t>D</a:t>
            </a:r>
            <a:r>
              <a:rPr b="1" lang="en-US" sz="2000" u="none">
                <a:solidFill>
                  <a:schemeClr val="dk1"/>
                </a:solidFill>
                <a:latin typeface="Arial"/>
                <a:ea typeface="Arial"/>
                <a:cs typeface="Arial"/>
                <a:sym typeface="Arial"/>
              </a:rPr>
              <a:t> to </a:t>
            </a:r>
            <a:r>
              <a:rPr b="1" lang="en-US" sz="2000" u="none">
                <a:solidFill>
                  <a:srgbClr val="0070C0"/>
                </a:solidFill>
                <a:latin typeface="Arial"/>
                <a:ea typeface="Arial"/>
                <a:cs typeface="Arial"/>
                <a:sym typeface="Arial"/>
              </a:rPr>
              <a:t>B</a:t>
            </a:r>
            <a:endParaRPr b="1" sz="2000" u="none">
              <a:solidFill>
                <a:srgbClr val="0070C0"/>
              </a:solidFill>
              <a:latin typeface="Arial"/>
              <a:ea typeface="Arial"/>
              <a:cs typeface="Arial"/>
              <a:sym typeface="Arial"/>
            </a:endParaRPr>
          </a:p>
        </p:txBody>
      </p:sp>
      <p:sp>
        <p:nvSpPr>
          <p:cNvPr id="449" name="Google Shape;449;g23c9af2bb6c_0_33"/>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cxnSp>
        <p:nvCxnSpPr>
          <p:cNvPr id="454" name="Google Shape;454;g23c9af2bb6c_0_57"/>
          <p:cNvCxnSpPr/>
          <p:nvPr/>
        </p:nvCxnSpPr>
        <p:spPr>
          <a:xfrm rot="10800000">
            <a:off x="2133600" y="2530372"/>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455" name="Google Shape;455;g23c9af2bb6c_0_57"/>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456" name="Google Shape;456;g23c9af2bb6c_0_57"/>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457" name="Google Shape;457;g23c9af2bb6c_0_57"/>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458" name="Google Shape;458;g23c9af2bb6c_0_57"/>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459" name="Google Shape;459;g23c9af2bb6c_0_57"/>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460" name="Google Shape;460;g23c9af2bb6c_0_57"/>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461" name="Google Shape;461;g23c9af2bb6c_0_57"/>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g23c9af2bb6c_0_57"/>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463" name="Google Shape;463;g23c9af2bb6c_0_57"/>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464" name="Google Shape;464;g23c9af2bb6c_0_57"/>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465" name="Google Shape;465;g23c9af2bb6c_0_57"/>
          <p:cNvSpPr/>
          <p:nvPr/>
        </p:nvSpPr>
        <p:spPr>
          <a:xfrm>
            <a:off x="1752600" y="21493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466" name="Google Shape;466;g23c9af2bb6c_0_57"/>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467" name="Google Shape;467;g23c9af2bb6c_0_57"/>
          <p:cNvSpPr/>
          <p:nvPr/>
        </p:nvSpPr>
        <p:spPr>
          <a:xfrm>
            <a:off x="3276600" y="32161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468" name="Google Shape;468;g23c9af2bb6c_0_57"/>
          <p:cNvSpPr/>
          <p:nvPr/>
        </p:nvSpPr>
        <p:spPr>
          <a:xfrm>
            <a:off x="2743200" y="2225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469" name="Google Shape;469;g23c9af2bb6c_0_57"/>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470" name="Google Shape;470;g23c9af2bb6c_0_57"/>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471" name="Google Shape;471;g23c9af2bb6c_0_57"/>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472" name="Google Shape;472;g23c9af2bb6c_0_57"/>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473" name="Google Shape;473;g23c9af2bb6c_0_57"/>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474" name="Google Shape;474;g23c9af2bb6c_0_57"/>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475" name="Google Shape;475;g23c9af2bb6c_0_57"/>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76" name="Google Shape;476;g23c9af2bb6c_0_57"/>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477" name="Google Shape;477;g23c9af2bb6c_0_57"/>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478" name="Google Shape;478;g23c9af2bb6c_0_57"/>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79" name="Google Shape;479;g23c9af2bb6c_0_57"/>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480" name="Google Shape;480;g23c9af2bb6c_0_57"/>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481" name="Google Shape;481;g23c9af2bb6c_0_57"/>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82" name="Google Shape;482;g23c9af2bb6c_0_57"/>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483" name="Google Shape;483;g23c9af2bb6c_0_57"/>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g23c9af2bb6c_0_90"/>
          <p:cNvSpPr txBox="1"/>
          <p:nvPr/>
        </p:nvSpPr>
        <p:spPr>
          <a:xfrm>
            <a:off x="431666" y="5647100"/>
            <a:ext cx="8026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Clear the marks (set to false). Push D onto the stack. Set </a:t>
            </a:r>
            <a:r>
              <a:rPr b="1" i="1" lang="en-US" sz="1800">
                <a:solidFill>
                  <a:schemeClr val="dk1"/>
                </a:solidFill>
                <a:latin typeface="Calibri"/>
                <a:ea typeface="Calibri"/>
                <a:cs typeface="Calibri"/>
                <a:sym typeface="Calibri"/>
              </a:rPr>
              <a:t>found</a:t>
            </a:r>
            <a:r>
              <a:rPr b="1" lang="en-US" sz="1800">
                <a:solidFill>
                  <a:schemeClr val="dk1"/>
                </a:solidFill>
                <a:latin typeface="Calibri"/>
                <a:ea typeface="Calibri"/>
                <a:cs typeface="Calibri"/>
                <a:sym typeface="Calibri"/>
              </a:rPr>
              <a:t> to false.</a:t>
            </a:r>
            <a:endParaRPr/>
          </a:p>
        </p:txBody>
      </p:sp>
      <p:cxnSp>
        <p:nvCxnSpPr>
          <p:cNvPr id="489" name="Google Shape;489;g23c9af2bb6c_0_90"/>
          <p:cNvCxnSpPr/>
          <p:nvPr/>
        </p:nvCxnSpPr>
        <p:spPr>
          <a:xfrm rot="10800000">
            <a:off x="2133600" y="2530372"/>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490" name="Google Shape;490;g23c9af2bb6c_0_90"/>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491" name="Google Shape;491;g23c9af2bb6c_0_90"/>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492" name="Google Shape;492;g23c9af2bb6c_0_90"/>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493" name="Google Shape;493;g23c9af2bb6c_0_90"/>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494" name="Google Shape;494;g23c9af2bb6c_0_90"/>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495" name="Google Shape;495;g23c9af2bb6c_0_90"/>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496" name="Google Shape;496;g23c9af2bb6c_0_90"/>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 name="Google Shape;497;g23c9af2bb6c_0_90"/>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498" name="Google Shape;498;g23c9af2bb6c_0_90"/>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499" name="Google Shape;499;g23c9af2bb6c_0_90"/>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500" name="Google Shape;500;g23c9af2bb6c_0_90"/>
          <p:cNvSpPr/>
          <p:nvPr/>
        </p:nvSpPr>
        <p:spPr>
          <a:xfrm>
            <a:off x="1752600" y="21493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501" name="Google Shape;501;g23c9af2bb6c_0_90"/>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502" name="Google Shape;502;g23c9af2bb6c_0_90"/>
          <p:cNvSpPr/>
          <p:nvPr/>
        </p:nvSpPr>
        <p:spPr>
          <a:xfrm>
            <a:off x="3276600" y="32161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503" name="Google Shape;503;g23c9af2bb6c_0_90"/>
          <p:cNvSpPr/>
          <p:nvPr/>
        </p:nvSpPr>
        <p:spPr>
          <a:xfrm>
            <a:off x="2743200" y="2225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504" name="Google Shape;504;g23c9af2bb6c_0_90"/>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505" name="Google Shape;505;g23c9af2bb6c_0_90"/>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506" name="Google Shape;506;g23c9af2bb6c_0_90"/>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507" name="Google Shape;507;g23c9af2bb6c_0_90"/>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508" name="Google Shape;508;g23c9af2bb6c_0_90"/>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509" name="Google Shape;509;g23c9af2bb6c_0_90"/>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510" name="Google Shape;510;g23c9af2bb6c_0_90"/>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11" name="Google Shape;511;g23c9af2bb6c_0_90"/>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512" name="Google Shape;512;g23c9af2bb6c_0_90"/>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13" name="Google Shape;513;g23c9af2bb6c_0_90"/>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14" name="Google Shape;514;g23c9af2bb6c_0_90"/>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515" name="Google Shape;515;g23c9af2bb6c_0_90"/>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516" name="Google Shape;516;g23c9af2bb6c_0_90"/>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17" name="Google Shape;517;g23c9af2bb6c_0_90"/>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518" name="Google Shape;518;g23c9af2bb6c_0_9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g23c9af2bb6c_0_124"/>
          <p:cNvSpPr txBox="1"/>
          <p:nvPr/>
        </p:nvSpPr>
        <p:spPr>
          <a:xfrm>
            <a:off x="431666" y="5647100"/>
            <a:ext cx="8026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Clear the marks (set to false). Push D onto the stack. Set </a:t>
            </a:r>
            <a:r>
              <a:rPr b="1" i="1" lang="en-US" sz="1800">
                <a:solidFill>
                  <a:schemeClr val="dk1"/>
                </a:solidFill>
                <a:latin typeface="Calibri"/>
                <a:ea typeface="Calibri"/>
                <a:cs typeface="Calibri"/>
                <a:sym typeface="Calibri"/>
              </a:rPr>
              <a:t>found</a:t>
            </a:r>
            <a:r>
              <a:rPr b="1" lang="en-US" sz="1800">
                <a:solidFill>
                  <a:schemeClr val="dk1"/>
                </a:solidFill>
                <a:latin typeface="Calibri"/>
                <a:ea typeface="Calibri"/>
                <a:cs typeface="Calibri"/>
                <a:sym typeface="Calibri"/>
              </a:rPr>
              <a:t> to false.</a:t>
            </a:r>
            <a:endParaRPr/>
          </a:p>
        </p:txBody>
      </p:sp>
      <p:cxnSp>
        <p:nvCxnSpPr>
          <p:cNvPr id="524" name="Google Shape;524;g23c9af2bb6c_0_124"/>
          <p:cNvCxnSpPr/>
          <p:nvPr/>
        </p:nvCxnSpPr>
        <p:spPr>
          <a:xfrm rot="10800000">
            <a:off x="2133600" y="2530372"/>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525" name="Google Shape;525;g23c9af2bb6c_0_124"/>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526" name="Google Shape;526;g23c9af2bb6c_0_124"/>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527" name="Google Shape;527;g23c9af2bb6c_0_124"/>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528" name="Google Shape;528;g23c9af2bb6c_0_124"/>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529" name="Google Shape;529;g23c9af2bb6c_0_124"/>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530" name="Google Shape;530;g23c9af2bb6c_0_124"/>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531" name="Google Shape;531;g23c9af2bb6c_0_124"/>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 name="Google Shape;532;g23c9af2bb6c_0_124"/>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533" name="Google Shape;533;g23c9af2bb6c_0_124"/>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534" name="Google Shape;534;g23c9af2bb6c_0_124"/>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535" name="Google Shape;535;g23c9af2bb6c_0_124"/>
          <p:cNvSpPr/>
          <p:nvPr/>
        </p:nvSpPr>
        <p:spPr>
          <a:xfrm>
            <a:off x="1752600" y="21493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536" name="Google Shape;536;g23c9af2bb6c_0_124"/>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537" name="Google Shape;537;g23c9af2bb6c_0_124"/>
          <p:cNvSpPr/>
          <p:nvPr/>
        </p:nvSpPr>
        <p:spPr>
          <a:xfrm>
            <a:off x="3276600" y="32161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538" name="Google Shape;538;g23c9af2bb6c_0_124"/>
          <p:cNvSpPr/>
          <p:nvPr/>
        </p:nvSpPr>
        <p:spPr>
          <a:xfrm>
            <a:off x="2743200" y="2225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539" name="Google Shape;539;g23c9af2bb6c_0_124"/>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540" name="Google Shape;540;g23c9af2bb6c_0_124"/>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541" name="Google Shape;541;g23c9af2bb6c_0_124"/>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542" name="Google Shape;542;g23c9af2bb6c_0_124"/>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543" name="Google Shape;543;g23c9af2bb6c_0_124"/>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544" name="Google Shape;544;g23c9af2bb6c_0_124"/>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545" name="Google Shape;545;g23c9af2bb6c_0_124"/>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46" name="Google Shape;546;g23c9af2bb6c_0_124"/>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547" name="Google Shape;547;g23c9af2bb6c_0_124"/>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48" name="Google Shape;548;g23c9af2bb6c_0_124"/>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49" name="Google Shape;549;g23c9af2bb6c_0_124"/>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550" name="Google Shape;550;g23c9af2bb6c_0_124"/>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551" name="Google Shape;551;g23c9af2bb6c_0_124"/>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52" name="Google Shape;552;g23c9af2bb6c_0_124"/>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553" name="Google Shape;553;g23c9af2bb6c_0_124"/>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pSp>
        <p:nvGrpSpPr>
          <p:cNvPr id="150" name="Google Shape;150;p4"/>
          <p:cNvGrpSpPr/>
          <p:nvPr/>
        </p:nvGrpSpPr>
        <p:grpSpPr>
          <a:xfrm>
            <a:off x="563431" y="4023922"/>
            <a:ext cx="2808010" cy="2333453"/>
            <a:chOff x="2071688" y="3728835"/>
            <a:chExt cx="3195637" cy="2792615"/>
          </a:xfrm>
        </p:grpSpPr>
        <p:sp>
          <p:nvSpPr>
            <p:cNvPr id="151" name="Google Shape;151;p4"/>
            <p:cNvSpPr/>
            <p:nvPr/>
          </p:nvSpPr>
          <p:spPr>
            <a:xfrm>
              <a:off x="4994275" y="3983038"/>
              <a:ext cx="55563" cy="30162"/>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4"/>
            <p:cNvSpPr/>
            <p:nvPr/>
          </p:nvSpPr>
          <p:spPr>
            <a:xfrm>
              <a:off x="4994275" y="6257925"/>
              <a:ext cx="55563" cy="28575"/>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4"/>
            <p:cNvSpPr/>
            <p:nvPr/>
          </p:nvSpPr>
          <p:spPr>
            <a:xfrm>
              <a:off x="4994275" y="4013200"/>
              <a:ext cx="55563" cy="2244725"/>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4"/>
            <p:cNvSpPr/>
            <p:nvPr/>
          </p:nvSpPr>
          <p:spPr>
            <a:xfrm>
              <a:off x="5008563" y="6243638"/>
              <a:ext cx="53975" cy="58737"/>
            </a:xfrm>
            <a:custGeom>
              <a:rect b="b" l="l" r="r" t="t"/>
              <a:pathLst>
                <a:path extrusionOk="0" h="37" w="34">
                  <a:moveTo>
                    <a:pt x="0" y="27"/>
                  </a:moveTo>
                  <a:lnTo>
                    <a:pt x="17" y="37"/>
                  </a:lnTo>
                  <a:lnTo>
                    <a:pt x="34" y="9"/>
                  </a:lnTo>
                  <a:lnTo>
                    <a:pt x="17" y="0"/>
                  </a:lnTo>
                  <a:lnTo>
                    <a:pt x="0" y="27"/>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4"/>
            <p:cNvSpPr/>
            <p:nvPr/>
          </p:nvSpPr>
          <p:spPr>
            <a:xfrm>
              <a:off x="3629025" y="5157788"/>
              <a:ext cx="53975" cy="73025"/>
            </a:xfrm>
            <a:custGeom>
              <a:rect b="b" l="l" r="r" t="t"/>
              <a:pathLst>
                <a:path extrusionOk="0" h="46" w="34">
                  <a:moveTo>
                    <a:pt x="17" y="46"/>
                  </a:moveTo>
                  <a:lnTo>
                    <a:pt x="0" y="37"/>
                  </a:lnTo>
                  <a:lnTo>
                    <a:pt x="25" y="0"/>
                  </a:lnTo>
                  <a:lnTo>
                    <a:pt x="34" y="18"/>
                  </a:lnTo>
                  <a:lnTo>
                    <a:pt x="17" y="46"/>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4"/>
            <p:cNvSpPr/>
            <p:nvPr/>
          </p:nvSpPr>
          <p:spPr>
            <a:xfrm>
              <a:off x="3656013" y="5186363"/>
              <a:ext cx="1379537" cy="1100137"/>
            </a:xfrm>
            <a:custGeom>
              <a:rect b="b" l="l" r="r" t="t"/>
              <a:pathLst>
                <a:path extrusionOk="0" h="693" w="869">
                  <a:moveTo>
                    <a:pt x="852" y="693"/>
                  </a:moveTo>
                  <a:lnTo>
                    <a:pt x="869" y="666"/>
                  </a:lnTo>
                  <a:lnTo>
                    <a:pt x="17" y="0"/>
                  </a:lnTo>
                  <a:lnTo>
                    <a:pt x="0" y="28"/>
                  </a:lnTo>
                  <a:lnTo>
                    <a:pt x="852" y="693"/>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4"/>
            <p:cNvSpPr/>
            <p:nvPr/>
          </p:nvSpPr>
          <p:spPr>
            <a:xfrm>
              <a:off x="3656013" y="5186363"/>
              <a:ext cx="53975" cy="58737"/>
            </a:xfrm>
            <a:custGeom>
              <a:rect b="b" l="l" r="r" t="t"/>
              <a:pathLst>
                <a:path extrusionOk="0" h="37" w="34">
                  <a:moveTo>
                    <a:pt x="0" y="28"/>
                  </a:moveTo>
                  <a:lnTo>
                    <a:pt x="17" y="37"/>
                  </a:lnTo>
                  <a:lnTo>
                    <a:pt x="34" y="9"/>
                  </a:lnTo>
                  <a:lnTo>
                    <a:pt x="26" y="0"/>
                  </a:lnTo>
                  <a:lnTo>
                    <a:pt x="0" y="28"/>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4"/>
            <p:cNvSpPr/>
            <p:nvPr/>
          </p:nvSpPr>
          <p:spPr>
            <a:xfrm>
              <a:off x="2276475" y="3968750"/>
              <a:ext cx="68263" cy="73025"/>
            </a:xfrm>
            <a:custGeom>
              <a:rect b="b" l="l" r="r" t="t"/>
              <a:pathLst>
                <a:path extrusionOk="0" h="46" w="43">
                  <a:moveTo>
                    <a:pt x="17" y="46"/>
                  </a:moveTo>
                  <a:lnTo>
                    <a:pt x="0" y="37"/>
                  </a:lnTo>
                  <a:lnTo>
                    <a:pt x="25" y="0"/>
                  </a:lnTo>
                  <a:lnTo>
                    <a:pt x="43" y="18"/>
                  </a:lnTo>
                  <a:lnTo>
                    <a:pt x="17" y="46"/>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4"/>
            <p:cNvSpPr/>
            <p:nvPr/>
          </p:nvSpPr>
          <p:spPr>
            <a:xfrm>
              <a:off x="2303463" y="3997325"/>
              <a:ext cx="1393825" cy="1233488"/>
            </a:xfrm>
            <a:custGeom>
              <a:rect b="b" l="l" r="r" t="t"/>
              <a:pathLst>
                <a:path extrusionOk="0" h="777" w="878">
                  <a:moveTo>
                    <a:pt x="852" y="777"/>
                  </a:moveTo>
                  <a:lnTo>
                    <a:pt x="878" y="749"/>
                  </a:lnTo>
                  <a:lnTo>
                    <a:pt x="26" y="0"/>
                  </a:lnTo>
                  <a:lnTo>
                    <a:pt x="0" y="28"/>
                  </a:lnTo>
                  <a:lnTo>
                    <a:pt x="852" y="777"/>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4"/>
            <p:cNvSpPr/>
            <p:nvPr/>
          </p:nvSpPr>
          <p:spPr>
            <a:xfrm>
              <a:off x="3656013" y="5157788"/>
              <a:ext cx="53975" cy="73025"/>
            </a:xfrm>
            <a:custGeom>
              <a:rect b="b" l="l" r="r" t="t"/>
              <a:pathLst>
                <a:path extrusionOk="0" h="46" w="34">
                  <a:moveTo>
                    <a:pt x="17" y="46"/>
                  </a:moveTo>
                  <a:lnTo>
                    <a:pt x="34" y="37"/>
                  </a:lnTo>
                  <a:lnTo>
                    <a:pt x="17" y="0"/>
                  </a:lnTo>
                  <a:lnTo>
                    <a:pt x="0" y="18"/>
                  </a:lnTo>
                  <a:lnTo>
                    <a:pt x="17" y="46"/>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4"/>
            <p:cNvSpPr/>
            <p:nvPr/>
          </p:nvSpPr>
          <p:spPr>
            <a:xfrm>
              <a:off x="2276475" y="6243638"/>
              <a:ext cx="53975" cy="58737"/>
            </a:xfrm>
            <a:custGeom>
              <a:rect b="b" l="l" r="r" t="t"/>
              <a:pathLst>
                <a:path extrusionOk="0" h="37" w="34">
                  <a:moveTo>
                    <a:pt x="34" y="27"/>
                  </a:moveTo>
                  <a:lnTo>
                    <a:pt x="25" y="37"/>
                  </a:lnTo>
                  <a:lnTo>
                    <a:pt x="0" y="9"/>
                  </a:lnTo>
                  <a:lnTo>
                    <a:pt x="17" y="0"/>
                  </a:lnTo>
                  <a:lnTo>
                    <a:pt x="34" y="27"/>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4"/>
            <p:cNvSpPr/>
            <p:nvPr/>
          </p:nvSpPr>
          <p:spPr>
            <a:xfrm>
              <a:off x="2303463" y="5186363"/>
              <a:ext cx="1379537" cy="1100137"/>
            </a:xfrm>
            <a:custGeom>
              <a:rect b="b" l="l" r="r" t="t"/>
              <a:pathLst>
                <a:path extrusionOk="0" h="693" w="869">
                  <a:moveTo>
                    <a:pt x="869" y="28"/>
                  </a:moveTo>
                  <a:lnTo>
                    <a:pt x="852" y="0"/>
                  </a:lnTo>
                  <a:lnTo>
                    <a:pt x="0" y="666"/>
                  </a:lnTo>
                  <a:lnTo>
                    <a:pt x="17" y="693"/>
                  </a:lnTo>
                  <a:lnTo>
                    <a:pt x="869" y="28"/>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4"/>
            <p:cNvSpPr/>
            <p:nvPr/>
          </p:nvSpPr>
          <p:spPr>
            <a:xfrm>
              <a:off x="2289175" y="3983038"/>
              <a:ext cx="55563" cy="30162"/>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4"/>
            <p:cNvSpPr/>
            <p:nvPr/>
          </p:nvSpPr>
          <p:spPr>
            <a:xfrm>
              <a:off x="2289175" y="6257925"/>
              <a:ext cx="55563" cy="28575"/>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4"/>
            <p:cNvSpPr/>
            <p:nvPr/>
          </p:nvSpPr>
          <p:spPr>
            <a:xfrm>
              <a:off x="2289175" y="4013200"/>
              <a:ext cx="55563" cy="2244725"/>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4"/>
            <p:cNvSpPr/>
            <p:nvPr/>
          </p:nvSpPr>
          <p:spPr>
            <a:xfrm>
              <a:off x="2289175" y="3983038"/>
              <a:ext cx="26988" cy="58737"/>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4"/>
            <p:cNvSpPr/>
            <p:nvPr/>
          </p:nvSpPr>
          <p:spPr>
            <a:xfrm>
              <a:off x="5021263" y="3983038"/>
              <a:ext cx="28575" cy="58737"/>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4"/>
            <p:cNvSpPr/>
            <p:nvPr/>
          </p:nvSpPr>
          <p:spPr>
            <a:xfrm>
              <a:off x="2316163" y="3983038"/>
              <a:ext cx="2705100" cy="58737"/>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4"/>
            <p:cNvSpPr/>
            <p:nvPr/>
          </p:nvSpPr>
          <p:spPr>
            <a:xfrm>
              <a:off x="2289175" y="6227763"/>
              <a:ext cx="26988" cy="58737"/>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4"/>
            <p:cNvSpPr/>
            <p:nvPr/>
          </p:nvSpPr>
          <p:spPr>
            <a:xfrm>
              <a:off x="5021263" y="6227763"/>
              <a:ext cx="28575" cy="58737"/>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4"/>
            <p:cNvSpPr/>
            <p:nvPr/>
          </p:nvSpPr>
          <p:spPr>
            <a:xfrm>
              <a:off x="2316163" y="6227763"/>
              <a:ext cx="2705100" cy="58737"/>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4"/>
            <p:cNvSpPr/>
            <p:nvPr/>
          </p:nvSpPr>
          <p:spPr>
            <a:xfrm>
              <a:off x="2071688" y="3748088"/>
              <a:ext cx="490537" cy="52863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4"/>
            <p:cNvSpPr/>
            <p:nvPr/>
          </p:nvSpPr>
          <p:spPr>
            <a:xfrm>
              <a:off x="2078038" y="3754438"/>
              <a:ext cx="477837" cy="515937"/>
            </a:xfrm>
            <a:prstGeom prst="ellipse">
              <a:avLst/>
            </a:prstGeom>
            <a:noFill/>
            <a:ln cap="flat" cmpd="sng" w="412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4"/>
            <p:cNvSpPr/>
            <p:nvPr/>
          </p:nvSpPr>
          <p:spPr>
            <a:xfrm>
              <a:off x="4775200" y="5994400"/>
              <a:ext cx="492125" cy="52705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4"/>
            <p:cNvSpPr/>
            <p:nvPr/>
          </p:nvSpPr>
          <p:spPr>
            <a:xfrm>
              <a:off x="4783138" y="5999163"/>
              <a:ext cx="477837" cy="517525"/>
            </a:xfrm>
            <a:prstGeom prst="ellipse">
              <a:avLst/>
            </a:prstGeom>
            <a:noFill/>
            <a:ln cap="flat" cmpd="sng" w="412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4"/>
            <p:cNvSpPr/>
            <p:nvPr/>
          </p:nvSpPr>
          <p:spPr>
            <a:xfrm>
              <a:off x="3424238" y="4937125"/>
              <a:ext cx="490537" cy="528638"/>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4"/>
            <p:cNvSpPr/>
            <p:nvPr/>
          </p:nvSpPr>
          <p:spPr>
            <a:xfrm>
              <a:off x="3430588" y="4943475"/>
              <a:ext cx="477837" cy="515938"/>
            </a:xfrm>
            <a:prstGeom prst="ellipse">
              <a:avLst/>
            </a:prstGeom>
            <a:noFill/>
            <a:ln cap="flat" cmpd="sng" w="412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4"/>
            <p:cNvSpPr/>
            <p:nvPr/>
          </p:nvSpPr>
          <p:spPr>
            <a:xfrm>
              <a:off x="4775200" y="3748088"/>
              <a:ext cx="492125" cy="52863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4"/>
            <p:cNvSpPr/>
            <p:nvPr/>
          </p:nvSpPr>
          <p:spPr>
            <a:xfrm>
              <a:off x="4783138" y="3754438"/>
              <a:ext cx="477837" cy="515937"/>
            </a:xfrm>
            <a:prstGeom prst="ellipse">
              <a:avLst/>
            </a:prstGeom>
            <a:noFill/>
            <a:ln cap="flat" cmpd="sng" w="412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4"/>
            <p:cNvSpPr/>
            <p:nvPr/>
          </p:nvSpPr>
          <p:spPr>
            <a:xfrm>
              <a:off x="2071688" y="5994400"/>
              <a:ext cx="490537" cy="52705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4"/>
            <p:cNvSpPr/>
            <p:nvPr/>
          </p:nvSpPr>
          <p:spPr>
            <a:xfrm>
              <a:off x="2078038" y="5999163"/>
              <a:ext cx="477837" cy="517525"/>
            </a:xfrm>
            <a:prstGeom prst="ellipse">
              <a:avLst/>
            </a:prstGeom>
            <a:noFill/>
            <a:ln cap="flat" cmpd="sng" w="412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4"/>
            <p:cNvSpPr/>
            <p:nvPr/>
          </p:nvSpPr>
          <p:spPr>
            <a:xfrm>
              <a:off x="2213794" y="3728835"/>
              <a:ext cx="328612" cy="4841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800">
                  <a:solidFill>
                    <a:srgbClr val="000000"/>
                  </a:solidFill>
                  <a:latin typeface="Arial"/>
                  <a:ea typeface="Arial"/>
                  <a:cs typeface="Arial"/>
                  <a:sym typeface="Arial"/>
                </a:rPr>
                <a:t>a</a:t>
              </a:r>
              <a:endParaRPr sz="1800">
                <a:solidFill>
                  <a:schemeClr val="dk1"/>
                </a:solidFill>
                <a:latin typeface="Times"/>
                <a:ea typeface="Times"/>
                <a:cs typeface="Times"/>
                <a:sym typeface="Times"/>
              </a:endParaRPr>
            </a:p>
          </p:txBody>
        </p:sp>
        <p:sp>
          <p:nvSpPr>
            <p:cNvPr id="183" name="Google Shape;183;p4"/>
            <p:cNvSpPr/>
            <p:nvPr/>
          </p:nvSpPr>
          <p:spPr>
            <a:xfrm>
              <a:off x="4909806" y="3742256"/>
              <a:ext cx="341312" cy="4841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800">
                  <a:solidFill>
                    <a:srgbClr val="000000"/>
                  </a:solidFill>
                  <a:latin typeface="Arial"/>
                  <a:ea typeface="Arial"/>
                  <a:cs typeface="Arial"/>
                  <a:sym typeface="Arial"/>
                </a:rPr>
                <a:t>b</a:t>
              </a:r>
              <a:endParaRPr sz="1800">
                <a:solidFill>
                  <a:schemeClr val="dk1"/>
                </a:solidFill>
                <a:latin typeface="Times"/>
                <a:ea typeface="Times"/>
                <a:cs typeface="Times"/>
                <a:sym typeface="Times"/>
              </a:endParaRPr>
            </a:p>
          </p:txBody>
        </p:sp>
        <p:sp>
          <p:nvSpPr>
            <p:cNvPr id="184" name="Google Shape;184;p4"/>
            <p:cNvSpPr/>
            <p:nvPr/>
          </p:nvSpPr>
          <p:spPr>
            <a:xfrm>
              <a:off x="3587750" y="4932673"/>
              <a:ext cx="314325" cy="4841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800">
                  <a:solidFill>
                    <a:srgbClr val="000000"/>
                  </a:solidFill>
                  <a:latin typeface="Arial"/>
                  <a:ea typeface="Arial"/>
                  <a:cs typeface="Arial"/>
                  <a:sym typeface="Arial"/>
                </a:rPr>
                <a:t>c</a:t>
              </a:r>
              <a:endParaRPr sz="1800">
                <a:solidFill>
                  <a:schemeClr val="dk1"/>
                </a:solidFill>
                <a:latin typeface="Times"/>
                <a:ea typeface="Times"/>
                <a:cs typeface="Times"/>
                <a:sym typeface="Times"/>
              </a:endParaRPr>
            </a:p>
          </p:txBody>
        </p:sp>
        <p:sp>
          <p:nvSpPr>
            <p:cNvPr id="185" name="Google Shape;185;p4"/>
            <p:cNvSpPr/>
            <p:nvPr/>
          </p:nvSpPr>
          <p:spPr>
            <a:xfrm>
              <a:off x="2201095" y="6018212"/>
              <a:ext cx="341312" cy="4841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800">
                  <a:solidFill>
                    <a:srgbClr val="000000"/>
                  </a:solidFill>
                  <a:latin typeface="Arial"/>
                  <a:ea typeface="Arial"/>
                  <a:cs typeface="Arial"/>
                  <a:sym typeface="Arial"/>
                </a:rPr>
                <a:t>d</a:t>
              </a:r>
              <a:endParaRPr sz="1800">
                <a:solidFill>
                  <a:schemeClr val="dk1"/>
                </a:solidFill>
                <a:latin typeface="Times"/>
                <a:ea typeface="Times"/>
                <a:cs typeface="Times"/>
                <a:sym typeface="Times"/>
              </a:endParaRPr>
            </a:p>
          </p:txBody>
        </p:sp>
        <p:sp>
          <p:nvSpPr>
            <p:cNvPr id="186" name="Google Shape;186;p4"/>
            <p:cNvSpPr/>
            <p:nvPr/>
          </p:nvSpPr>
          <p:spPr>
            <a:xfrm>
              <a:off x="4925218" y="6001544"/>
              <a:ext cx="328613" cy="4841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800">
                  <a:solidFill>
                    <a:srgbClr val="000000"/>
                  </a:solidFill>
                  <a:latin typeface="Arial"/>
                  <a:ea typeface="Arial"/>
                  <a:cs typeface="Arial"/>
                  <a:sym typeface="Arial"/>
                </a:rPr>
                <a:t>e</a:t>
              </a:r>
              <a:endParaRPr sz="1800">
                <a:solidFill>
                  <a:schemeClr val="dk1"/>
                </a:solidFill>
                <a:latin typeface="Times"/>
                <a:ea typeface="Times"/>
                <a:cs typeface="Times"/>
                <a:sym typeface="Times"/>
              </a:endParaRPr>
            </a:p>
          </p:txBody>
        </p:sp>
      </p:grpSp>
      <p:grpSp>
        <p:nvGrpSpPr>
          <p:cNvPr id="187" name="Google Shape;187;p4"/>
          <p:cNvGrpSpPr/>
          <p:nvPr/>
        </p:nvGrpSpPr>
        <p:grpSpPr>
          <a:xfrm>
            <a:off x="5953367" y="3996645"/>
            <a:ext cx="2808010" cy="2333453"/>
            <a:chOff x="5953367" y="3996645"/>
            <a:chExt cx="2808010" cy="2333453"/>
          </a:xfrm>
        </p:grpSpPr>
        <p:grpSp>
          <p:nvGrpSpPr>
            <p:cNvPr id="188" name="Google Shape;188;p4"/>
            <p:cNvGrpSpPr/>
            <p:nvPr/>
          </p:nvGrpSpPr>
          <p:grpSpPr>
            <a:xfrm>
              <a:off x="5953367" y="3996645"/>
              <a:ext cx="2808010" cy="2333453"/>
              <a:chOff x="2071688" y="3728835"/>
              <a:chExt cx="3195637" cy="2792615"/>
            </a:xfrm>
          </p:grpSpPr>
          <p:sp>
            <p:nvSpPr>
              <p:cNvPr id="189" name="Google Shape;189;p4"/>
              <p:cNvSpPr/>
              <p:nvPr/>
            </p:nvSpPr>
            <p:spPr>
              <a:xfrm>
                <a:off x="4994275" y="3983038"/>
                <a:ext cx="55563" cy="30162"/>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4"/>
              <p:cNvSpPr/>
              <p:nvPr/>
            </p:nvSpPr>
            <p:spPr>
              <a:xfrm>
                <a:off x="4994275" y="6257925"/>
                <a:ext cx="55563" cy="28575"/>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4"/>
              <p:cNvSpPr/>
              <p:nvPr/>
            </p:nvSpPr>
            <p:spPr>
              <a:xfrm>
                <a:off x="5008563" y="6243638"/>
                <a:ext cx="53975" cy="58737"/>
              </a:xfrm>
              <a:custGeom>
                <a:rect b="b" l="l" r="r" t="t"/>
                <a:pathLst>
                  <a:path extrusionOk="0" h="37" w="34">
                    <a:moveTo>
                      <a:pt x="0" y="27"/>
                    </a:moveTo>
                    <a:lnTo>
                      <a:pt x="17" y="37"/>
                    </a:lnTo>
                    <a:lnTo>
                      <a:pt x="34" y="9"/>
                    </a:lnTo>
                    <a:lnTo>
                      <a:pt x="17" y="0"/>
                    </a:lnTo>
                    <a:lnTo>
                      <a:pt x="0" y="27"/>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4"/>
              <p:cNvSpPr/>
              <p:nvPr/>
            </p:nvSpPr>
            <p:spPr>
              <a:xfrm>
                <a:off x="3629025" y="5157788"/>
                <a:ext cx="53975" cy="73025"/>
              </a:xfrm>
              <a:custGeom>
                <a:rect b="b" l="l" r="r" t="t"/>
                <a:pathLst>
                  <a:path extrusionOk="0" h="46" w="34">
                    <a:moveTo>
                      <a:pt x="17" y="46"/>
                    </a:moveTo>
                    <a:lnTo>
                      <a:pt x="0" y="37"/>
                    </a:lnTo>
                    <a:lnTo>
                      <a:pt x="25" y="0"/>
                    </a:lnTo>
                    <a:lnTo>
                      <a:pt x="34" y="18"/>
                    </a:lnTo>
                    <a:lnTo>
                      <a:pt x="17" y="46"/>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4"/>
              <p:cNvSpPr/>
              <p:nvPr/>
            </p:nvSpPr>
            <p:spPr>
              <a:xfrm>
                <a:off x="3656013" y="5186363"/>
                <a:ext cx="53975" cy="58737"/>
              </a:xfrm>
              <a:custGeom>
                <a:rect b="b" l="l" r="r" t="t"/>
                <a:pathLst>
                  <a:path extrusionOk="0" h="37" w="34">
                    <a:moveTo>
                      <a:pt x="0" y="28"/>
                    </a:moveTo>
                    <a:lnTo>
                      <a:pt x="17" y="37"/>
                    </a:lnTo>
                    <a:lnTo>
                      <a:pt x="34" y="9"/>
                    </a:lnTo>
                    <a:lnTo>
                      <a:pt x="26" y="0"/>
                    </a:lnTo>
                    <a:lnTo>
                      <a:pt x="0" y="28"/>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4"/>
              <p:cNvSpPr/>
              <p:nvPr/>
            </p:nvSpPr>
            <p:spPr>
              <a:xfrm>
                <a:off x="2276475" y="3968750"/>
                <a:ext cx="68263" cy="73025"/>
              </a:xfrm>
              <a:custGeom>
                <a:rect b="b" l="l" r="r" t="t"/>
                <a:pathLst>
                  <a:path extrusionOk="0" h="46" w="43">
                    <a:moveTo>
                      <a:pt x="17" y="46"/>
                    </a:moveTo>
                    <a:lnTo>
                      <a:pt x="0" y="37"/>
                    </a:lnTo>
                    <a:lnTo>
                      <a:pt x="25" y="0"/>
                    </a:lnTo>
                    <a:lnTo>
                      <a:pt x="43" y="18"/>
                    </a:lnTo>
                    <a:lnTo>
                      <a:pt x="17" y="46"/>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4"/>
              <p:cNvSpPr/>
              <p:nvPr/>
            </p:nvSpPr>
            <p:spPr>
              <a:xfrm>
                <a:off x="3656013" y="5157788"/>
                <a:ext cx="53975" cy="73025"/>
              </a:xfrm>
              <a:custGeom>
                <a:rect b="b" l="l" r="r" t="t"/>
                <a:pathLst>
                  <a:path extrusionOk="0" h="46" w="34">
                    <a:moveTo>
                      <a:pt x="17" y="46"/>
                    </a:moveTo>
                    <a:lnTo>
                      <a:pt x="34" y="37"/>
                    </a:lnTo>
                    <a:lnTo>
                      <a:pt x="17" y="0"/>
                    </a:lnTo>
                    <a:lnTo>
                      <a:pt x="0" y="18"/>
                    </a:lnTo>
                    <a:lnTo>
                      <a:pt x="17" y="46"/>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4"/>
              <p:cNvSpPr/>
              <p:nvPr/>
            </p:nvSpPr>
            <p:spPr>
              <a:xfrm>
                <a:off x="2276475" y="6243638"/>
                <a:ext cx="53975" cy="58737"/>
              </a:xfrm>
              <a:custGeom>
                <a:rect b="b" l="l" r="r" t="t"/>
                <a:pathLst>
                  <a:path extrusionOk="0" h="37" w="34">
                    <a:moveTo>
                      <a:pt x="34" y="27"/>
                    </a:moveTo>
                    <a:lnTo>
                      <a:pt x="25" y="37"/>
                    </a:lnTo>
                    <a:lnTo>
                      <a:pt x="0" y="9"/>
                    </a:lnTo>
                    <a:lnTo>
                      <a:pt x="17" y="0"/>
                    </a:lnTo>
                    <a:lnTo>
                      <a:pt x="34" y="27"/>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4"/>
              <p:cNvSpPr/>
              <p:nvPr/>
            </p:nvSpPr>
            <p:spPr>
              <a:xfrm>
                <a:off x="2289175" y="3983038"/>
                <a:ext cx="55563" cy="30162"/>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4"/>
              <p:cNvSpPr/>
              <p:nvPr/>
            </p:nvSpPr>
            <p:spPr>
              <a:xfrm>
                <a:off x="2289175" y="6257925"/>
                <a:ext cx="55563" cy="28575"/>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4"/>
              <p:cNvSpPr/>
              <p:nvPr/>
            </p:nvSpPr>
            <p:spPr>
              <a:xfrm>
                <a:off x="2289175" y="3983038"/>
                <a:ext cx="26988" cy="58737"/>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4"/>
              <p:cNvSpPr/>
              <p:nvPr/>
            </p:nvSpPr>
            <p:spPr>
              <a:xfrm>
                <a:off x="5021263" y="3983038"/>
                <a:ext cx="28575" cy="58737"/>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4"/>
              <p:cNvSpPr/>
              <p:nvPr/>
            </p:nvSpPr>
            <p:spPr>
              <a:xfrm>
                <a:off x="2289175" y="6227763"/>
                <a:ext cx="26988" cy="58737"/>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4"/>
              <p:cNvSpPr/>
              <p:nvPr/>
            </p:nvSpPr>
            <p:spPr>
              <a:xfrm>
                <a:off x="5021263" y="6227763"/>
                <a:ext cx="28575" cy="58737"/>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4"/>
              <p:cNvSpPr/>
              <p:nvPr/>
            </p:nvSpPr>
            <p:spPr>
              <a:xfrm>
                <a:off x="2071688" y="3748088"/>
                <a:ext cx="490537" cy="52863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4"/>
              <p:cNvSpPr/>
              <p:nvPr/>
            </p:nvSpPr>
            <p:spPr>
              <a:xfrm>
                <a:off x="2078038" y="3754438"/>
                <a:ext cx="477837" cy="515937"/>
              </a:xfrm>
              <a:prstGeom prst="ellipse">
                <a:avLst/>
              </a:prstGeom>
              <a:noFill/>
              <a:ln cap="flat" cmpd="sng" w="412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4"/>
              <p:cNvSpPr/>
              <p:nvPr/>
            </p:nvSpPr>
            <p:spPr>
              <a:xfrm>
                <a:off x="4775200" y="5994400"/>
                <a:ext cx="492125" cy="52705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4"/>
              <p:cNvSpPr/>
              <p:nvPr/>
            </p:nvSpPr>
            <p:spPr>
              <a:xfrm>
                <a:off x="4783138" y="5999163"/>
                <a:ext cx="477837" cy="517525"/>
              </a:xfrm>
              <a:prstGeom prst="ellipse">
                <a:avLst/>
              </a:prstGeom>
              <a:noFill/>
              <a:ln cap="flat" cmpd="sng" w="412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4"/>
              <p:cNvSpPr/>
              <p:nvPr/>
            </p:nvSpPr>
            <p:spPr>
              <a:xfrm>
                <a:off x="3424238" y="4937125"/>
                <a:ext cx="490537" cy="528638"/>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4"/>
              <p:cNvSpPr/>
              <p:nvPr/>
            </p:nvSpPr>
            <p:spPr>
              <a:xfrm>
                <a:off x="3430588" y="4943475"/>
                <a:ext cx="477837" cy="515938"/>
              </a:xfrm>
              <a:prstGeom prst="ellipse">
                <a:avLst/>
              </a:prstGeom>
              <a:noFill/>
              <a:ln cap="flat" cmpd="sng" w="412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4"/>
              <p:cNvSpPr/>
              <p:nvPr/>
            </p:nvSpPr>
            <p:spPr>
              <a:xfrm>
                <a:off x="4775200" y="3748088"/>
                <a:ext cx="492125" cy="52863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4"/>
              <p:cNvSpPr/>
              <p:nvPr/>
            </p:nvSpPr>
            <p:spPr>
              <a:xfrm>
                <a:off x="4783138" y="3754438"/>
                <a:ext cx="477837" cy="515937"/>
              </a:xfrm>
              <a:prstGeom prst="ellipse">
                <a:avLst/>
              </a:prstGeom>
              <a:noFill/>
              <a:ln cap="flat" cmpd="sng" w="412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4"/>
              <p:cNvSpPr/>
              <p:nvPr/>
            </p:nvSpPr>
            <p:spPr>
              <a:xfrm>
                <a:off x="2071688" y="5994400"/>
                <a:ext cx="490537" cy="52705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4"/>
              <p:cNvSpPr/>
              <p:nvPr/>
            </p:nvSpPr>
            <p:spPr>
              <a:xfrm>
                <a:off x="2078038" y="5999163"/>
                <a:ext cx="477837" cy="517525"/>
              </a:xfrm>
              <a:prstGeom prst="ellipse">
                <a:avLst/>
              </a:prstGeom>
              <a:noFill/>
              <a:ln cap="flat" cmpd="sng" w="412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4"/>
              <p:cNvSpPr/>
              <p:nvPr/>
            </p:nvSpPr>
            <p:spPr>
              <a:xfrm>
                <a:off x="2213794" y="3728835"/>
                <a:ext cx="328612" cy="4841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800">
                    <a:solidFill>
                      <a:srgbClr val="000000"/>
                    </a:solidFill>
                    <a:latin typeface="Arial"/>
                    <a:ea typeface="Arial"/>
                    <a:cs typeface="Arial"/>
                    <a:sym typeface="Arial"/>
                  </a:rPr>
                  <a:t>a</a:t>
                </a:r>
                <a:endParaRPr sz="1800">
                  <a:solidFill>
                    <a:schemeClr val="dk1"/>
                  </a:solidFill>
                  <a:latin typeface="Times"/>
                  <a:ea typeface="Times"/>
                  <a:cs typeface="Times"/>
                  <a:sym typeface="Times"/>
                </a:endParaRPr>
              </a:p>
            </p:txBody>
          </p:sp>
          <p:sp>
            <p:nvSpPr>
              <p:cNvPr id="214" name="Google Shape;214;p4"/>
              <p:cNvSpPr/>
              <p:nvPr/>
            </p:nvSpPr>
            <p:spPr>
              <a:xfrm>
                <a:off x="4909806" y="3742256"/>
                <a:ext cx="341312" cy="4841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800">
                    <a:solidFill>
                      <a:srgbClr val="000000"/>
                    </a:solidFill>
                    <a:latin typeface="Arial"/>
                    <a:ea typeface="Arial"/>
                    <a:cs typeface="Arial"/>
                    <a:sym typeface="Arial"/>
                  </a:rPr>
                  <a:t>b</a:t>
                </a:r>
                <a:endParaRPr sz="1800">
                  <a:solidFill>
                    <a:schemeClr val="dk1"/>
                  </a:solidFill>
                  <a:latin typeface="Times"/>
                  <a:ea typeface="Times"/>
                  <a:cs typeface="Times"/>
                  <a:sym typeface="Times"/>
                </a:endParaRPr>
              </a:p>
            </p:txBody>
          </p:sp>
          <p:sp>
            <p:nvSpPr>
              <p:cNvPr id="215" name="Google Shape;215;p4"/>
              <p:cNvSpPr/>
              <p:nvPr/>
            </p:nvSpPr>
            <p:spPr>
              <a:xfrm>
                <a:off x="3587750" y="4932673"/>
                <a:ext cx="314325" cy="4841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800">
                    <a:solidFill>
                      <a:srgbClr val="000000"/>
                    </a:solidFill>
                    <a:latin typeface="Arial"/>
                    <a:ea typeface="Arial"/>
                    <a:cs typeface="Arial"/>
                    <a:sym typeface="Arial"/>
                  </a:rPr>
                  <a:t>c</a:t>
                </a:r>
                <a:endParaRPr sz="1800">
                  <a:solidFill>
                    <a:schemeClr val="dk1"/>
                  </a:solidFill>
                  <a:latin typeface="Times"/>
                  <a:ea typeface="Times"/>
                  <a:cs typeface="Times"/>
                  <a:sym typeface="Times"/>
                </a:endParaRPr>
              </a:p>
            </p:txBody>
          </p:sp>
          <p:sp>
            <p:nvSpPr>
              <p:cNvPr id="216" name="Google Shape;216;p4"/>
              <p:cNvSpPr/>
              <p:nvPr/>
            </p:nvSpPr>
            <p:spPr>
              <a:xfrm>
                <a:off x="2201095" y="6018212"/>
                <a:ext cx="341312" cy="4841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800">
                    <a:solidFill>
                      <a:srgbClr val="000000"/>
                    </a:solidFill>
                    <a:latin typeface="Arial"/>
                    <a:ea typeface="Arial"/>
                    <a:cs typeface="Arial"/>
                    <a:sym typeface="Arial"/>
                  </a:rPr>
                  <a:t>d</a:t>
                </a:r>
                <a:endParaRPr sz="1800">
                  <a:solidFill>
                    <a:schemeClr val="dk1"/>
                  </a:solidFill>
                  <a:latin typeface="Times"/>
                  <a:ea typeface="Times"/>
                  <a:cs typeface="Times"/>
                  <a:sym typeface="Times"/>
                </a:endParaRPr>
              </a:p>
            </p:txBody>
          </p:sp>
          <p:sp>
            <p:nvSpPr>
              <p:cNvPr id="217" name="Google Shape;217;p4"/>
              <p:cNvSpPr/>
              <p:nvPr/>
            </p:nvSpPr>
            <p:spPr>
              <a:xfrm>
                <a:off x="4925218" y="6001544"/>
                <a:ext cx="328613" cy="4841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800">
                    <a:solidFill>
                      <a:srgbClr val="000000"/>
                    </a:solidFill>
                    <a:latin typeface="Arial"/>
                    <a:ea typeface="Arial"/>
                    <a:cs typeface="Arial"/>
                    <a:sym typeface="Arial"/>
                  </a:rPr>
                  <a:t>e</a:t>
                </a:r>
                <a:endParaRPr sz="1800">
                  <a:solidFill>
                    <a:schemeClr val="dk1"/>
                  </a:solidFill>
                  <a:latin typeface="Times"/>
                  <a:ea typeface="Times"/>
                  <a:cs typeface="Times"/>
                  <a:sym typeface="Times"/>
                </a:endParaRPr>
              </a:p>
            </p:txBody>
          </p:sp>
        </p:grpSp>
        <p:cxnSp>
          <p:nvCxnSpPr>
            <p:cNvPr id="218" name="Google Shape;218;p4"/>
            <p:cNvCxnSpPr>
              <a:stCxn id="203" idx="6"/>
              <a:endCxn id="209" idx="2"/>
            </p:cNvCxnSpPr>
            <p:nvPr/>
          </p:nvCxnSpPr>
          <p:spPr>
            <a:xfrm>
              <a:off x="6384402" y="4233592"/>
              <a:ext cx="1944600" cy="0"/>
            </a:xfrm>
            <a:prstGeom prst="straightConnector1">
              <a:avLst/>
            </a:prstGeom>
            <a:noFill/>
            <a:ln cap="flat" cmpd="sng" w="47625">
              <a:solidFill>
                <a:srgbClr val="0000FF"/>
              </a:solidFill>
              <a:prstDash val="solid"/>
              <a:miter lim="800000"/>
              <a:headEnd len="sm" w="sm" type="none"/>
              <a:tailEnd len="med" w="med" type="triangle"/>
            </a:ln>
          </p:spPr>
        </p:cxnSp>
        <p:cxnSp>
          <p:nvCxnSpPr>
            <p:cNvPr id="219" name="Google Shape;219;p4"/>
            <p:cNvCxnSpPr>
              <a:stCxn id="206" idx="0"/>
              <a:endCxn id="209" idx="4"/>
            </p:cNvCxnSpPr>
            <p:nvPr/>
          </p:nvCxnSpPr>
          <p:spPr>
            <a:xfrm rot="10800000">
              <a:off x="8545259" y="4454585"/>
              <a:ext cx="600" cy="1439100"/>
            </a:xfrm>
            <a:prstGeom prst="straightConnector1">
              <a:avLst/>
            </a:prstGeom>
            <a:noFill/>
            <a:ln cap="flat" cmpd="sng" w="47625">
              <a:solidFill>
                <a:srgbClr val="0000FF"/>
              </a:solidFill>
              <a:prstDash val="solid"/>
              <a:miter lim="800000"/>
              <a:headEnd len="sm" w="sm" type="none"/>
              <a:tailEnd len="med" w="med" type="triangle"/>
            </a:ln>
          </p:spPr>
        </p:cxnSp>
        <p:cxnSp>
          <p:nvCxnSpPr>
            <p:cNvPr id="220" name="Google Shape;220;p4"/>
            <p:cNvCxnSpPr>
              <a:stCxn id="208" idx="1"/>
              <a:endCxn id="204" idx="5"/>
            </p:cNvCxnSpPr>
            <p:nvPr/>
          </p:nvCxnSpPr>
          <p:spPr>
            <a:xfrm rot="10800000">
              <a:off x="6317323" y="4385908"/>
              <a:ext cx="891600" cy="688800"/>
            </a:xfrm>
            <a:prstGeom prst="straightConnector1">
              <a:avLst/>
            </a:prstGeom>
            <a:noFill/>
            <a:ln cap="flat" cmpd="sng" w="47625">
              <a:solidFill>
                <a:srgbClr val="0000FF"/>
              </a:solidFill>
              <a:prstDash val="solid"/>
              <a:miter lim="800000"/>
              <a:headEnd len="sm" w="sm" type="none"/>
              <a:tailEnd len="med" w="med" type="triangle"/>
            </a:ln>
          </p:spPr>
        </p:cxnSp>
        <p:cxnSp>
          <p:nvCxnSpPr>
            <p:cNvPr id="221" name="Google Shape;221;p4"/>
            <p:cNvCxnSpPr>
              <a:stCxn id="208" idx="5"/>
              <a:endCxn id="206" idx="1"/>
            </p:cNvCxnSpPr>
            <p:nvPr/>
          </p:nvCxnSpPr>
          <p:spPr>
            <a:xfrm>
              <a:off x="7505821" y="5379547"/>
              <a:ext cx="891600" cy="577500"/>
            </a:xfrm>
            <a:prstGeom prst="straightConnector1">
              <a:avLst/>
            </a:prstGeom>
            <a:noFill/>
            <a:ln cap="flat" cmpd="sng" w="47625">
              <a:solidFill>
                <a:srgbClr val="0000FF"/>
              </a:solidFill>
              <a:prstDash val="solid"/>
              <a:miter lim="800000"/>
              <a:headEnd len="sm" w="sm" type="none"/>
              <a:tailEnd len="med" w="med" type="triangle"/>
            </a:ln>
          </p:spPr>
        </p:cxnSp>
        <p:cxnSp>
          <p:nvCxnSpPr>
            <p:cNvPr id="222" name="Google Shape;222;p4"/>
            <p:cNvCxnSpPr>
              <a:stCxn id="211" idx="7"/>
              <a:endCxn id="208" idx="3"/>
            </p:cNvCxnSpPr>
            <p:nvPr/>
          </p:nvCxnSpPr>
          <p:spPr>
            <a:xfrm flipH="1" rot="10800000">
              <a:off x="6321279" y="5379400"/>
              <a:ext cx="887700" cy="574800"/>
            </a:xfrm>
            <a:prstGeom prst="straightConnector1">
              <a:avLst/>
            </a:prstGeom>
            <a:noFill/>
            <a:ln cap="flat" cmpd="sng" w="47625">
              <a:solidFill>
                <a:srgbClr val="0000FF"/>
              </a:solidFill>
              <a:prstDash val="solid"/>
              <a:miter lim="800000"/>
              <a:headEnd len="sm" w="sm" type="none"/>
              <a:tailEnd len="med" w="med" type="triangle"/>
            </a:ln>
          </p:spPr>
        </p:cxnSp>
        <p:cxnSp>
          <p:nvCxnSpPr>
            <p:cNvPr id="223" name="Google Shape;223;p4"/>
            <p:cNvCxnSpPr>
              <a:stCxn id="206" idx="2"/>
              <a:endCxn id="211" idx="6"/>
            </p:cNvCxnSpPr>
            <p:nvPr/>
          </p:nvCxnSpPr>
          <p:spPr>
            <a:xfrm rot="10800000">
              <a:off x="6384421" y="6109902"/>
              <a:ext cx="1951500" cy="0"/>
            </a:xfrm>
            <a:prstGeom prst="straightConnector1">
              <a:avLst/>
            </a:prstGeom>
            <a:noFill/>
            <a:ln cap="flat" cmpd="sng" w="47625">
              <a:solidFill>
                <a:srgbClr val="0000FF"/>
              </a:solidFill>
              <a:prstDash val="solid"/>
              <a:miter lim="800000"/>
              <a:headEnd len="sm" w="sm" type="none"/>
              <a:tailEnd len="med" w="med" type="triangle"/>
            </a:ln>
          </p:spPr>
        </p:cxnSp>
        <p:cxnSp>
          <p:nvCxnSpPr>
            <p:cNvPr id="224" name="Google Shape;224;p4"/>
            <p:cNvCxnSpPr>
              <a:stCxn id="211" idx="0"/>
              <a:endCxn id="204" idx="4"/>
            </p:cNvCxnSpPr>
            <p:nvPr/>
          </p:nvCxnSpPr>
          <p:spPr>
            <a:xfrm rot="10800000">
              <a:off x="6168885" y="4449106"/>
              <a:ext cx="0" cy="1440600"/>
            </a:xfrm>
            <a:prstGeom prst="straightConnector1">
              <a:avLst/>
            </a:prstGeom>
            <a:noFill/>
            <a:ln cap="flat" cmpd="sng" w="47625">
              <a:solidFill>
                <a:srgbClr val="0000FF"/>
              </a:solidFill>
              <a:prstDash val="solid"/>
              <a:miter lim="800000"/>
              <a:headEnd len="sm" w="sm" type="none"/>
              <a:tailEnd len="med" w="med" type="triangle"/>
            </a:ln>
          </p:spPr>
        </p:cxnSp>
      </p:grpSp>
      <p:sp>
        <p:nvSpPr>
          <p:cNvPr id="225" name="Google Shape;225;p4"/>
          <p:cNvSpPr txBox="1"/>
          <p:nvPr/>
        </p:nvSpPr>
        <p:spPr>
          <a:xfrm>
            <a:off x="4163767" y="4361027"/>
            <a:ext cx="90478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vertex</a:t>
            </a:r>
            <a:endParaRPr b="1" sz="1800">
              <a:solidFill>
                <a:schemeClr val="dk1"/>
              </a:solidFill>
              <a:latin typeface="Calibri"/>
              <a:ea typeface="Calibri"/>
              <a:cs typeface="Calibri"/>
              <a:sym typeface="Calibri"/>
            </a:endParaRPr>
          </a:p>
        </p:txBody>
      </p:sp>
      <p:sp>
        <p:nvSpPr>
          <p:cNvPr id="226" name="Google Shape;226;p4"/>
          <p:cNvSpPr txBox="1"/>
          <p:nvPr/>
        </p:nvSpPr>
        <p:spPr>
          <a:xfrm>
            <a:off x="4163766" y="4984759"/>
            <a:ext cx="90478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edge</a:t>
            </a:r>
            <a:endParaRPr b="1" sz="1800">
              <a:solidFill>
                <a:schemeClr val="dk1"/>
              </a:solidFill>
              <a:latin typeface="Calibri"/>
              <a:ea typeface="Calibri"/>
              <a:cs typeface="Calibri"/>
              <a:sym typeface="Calibri"/>
            </a:endParaRPr>
          </a:p>
        </p:txBody>
      </p:sp>
      <p:cxnSp>
        <p:nvCxnSpPr>
          <p:cNvPr id="227" name="Google Shape;227;p4"/>
          <p:cNvCxnSpPr>
            <a:stCxn id="226" idx="3"/>
          </p:cNvCxnSpPr>
          <p:nvPr/>
        </p:nvCxnSpPr>
        <p:spPr>
          <a:xfrm flipH="1" rot="10800000">
            <a:off x="5068551" y="5166125"/>
            <a:ext cx="1009800" cy="3300"/>
          </a:xfrm>
          <a:prstGeom prst="straightConnector1">
            <a:avLst/>
          </a:prstGeom>
          <a:noFill/>
          <a:ln cap="flat" cmpd="sng" w="15875">
            <a:solidFill>
              <a:schemeClr val="dk1"/>
            </a:solidFill>
            <a:prstDash val="solid"/>
            <a:miter lim="800000"/>
            <a:headEnd len="sm" w="sm" type="none"/>
            <a:tailEnd len="med" w="med" type="triangle"/>
          </a:ln>
        </p:spPr>
      </p:cxnSp>
      <p:cxnSp>
        <p:nvCxnSpPr>
          <p:cNvPr id="228" name="Google Shape;228;p4"/>
          <p:cNvCxnSpPr>
            <a:stCxn id="225" idx="3"/>
          </p:cNvCxnSpPr>
          <p:nvPr/>
        </p:nvCxnSpPr>
        <p:spPr>
          <a:xfrm flipH="1" rot="10800000">
            <a:off x="5068552" y="4285293"/>
            <a:ext cx="820500" cy="260400"/>
          </a:xfrm>
          <a:prstGeom prst="straightConnector1">
            <a:avLst/>
          </a:prstGeom>
          <a:noFill/>
          <a:ln cap="flat" cmpd="sng" w="15875">
            <a:solidFill>
              <a:schemeClr val="dk1"/>
            </a:solidFill>
            <a:prstDash val="solid"/>
            <a:miter lim="800000"/>
            <a:headEnd len="sm" w="sm" type="none"/>
            <a:tailEnd len="med" w="med" type="triangle"/>
          </a:ln>
        </p:spPr>
      </p:cxnSp>
      <p:cxnSp>
        <p:nvCxnSpPr>
          <p:cNvPr id="229" name="Google Shape;229;p4"/>
          <p:cNvCxnSpPr>
            <a:stCxn id="225" idx="1"/>
          </p:cNvCxnSpPr>
          <p:nvPr/>
        </p:nvCxnSpPr>
        <p:spPr>
          <a:xfrm rot="10800000">
            <a:off x="3542767" y="4311393"/>
            <a:ext cx="621000" cy="234300"/>
          </a:xfrm>
          <a:prstGeom prst="straightConnector1">
            <a:avLst/>
          </a:prstGeom>
          <a:noFill/>
          <a:ln cap="flat" cmpd="sng" w="15875">
            <a:solidFill>
              <a:schemeClr val="dk1"/>
            </a:solidFill>
            <a:prstDash val="solid"/>
            <a:miter lim="800000"/>
            <a:headEnd len="sm" w="sm" type="none"/>
            <a:tailEnd len="med" w="med" type="triangle"/>
          </a:ln>
        </p:spPr>
      </p:cxnSp>
      <p:cxnSp>
        <p:nvCxnSpPr>
          <p:cNvPr id="230" name="Google Shape;230;p4"/>
          <p:cNvCxnSpPr>
            <a:stCxn id="226" idx="1"/>
          </p:cNvCxnSpPr>
          <p:nvPr/>
        </p:nvCxnSpPr>
        <p:spPr>
          <a:xfrm flipH="1">
            <a:off x="3325266" y="5169425"/>
            <a:ext cx="838500" cy="4500"/>
          </a:xfrm>
          <a:prstGeom prst="straightConnector1">
            <a:avLst/>
          </a:prstGeom>
          <a:noFill/>
          <a:ln cap="flat" cmpd="sng" w="15875">
            <a:solidFill>
              <a:schemeClr val="dk1"/>
            </a:solidFill>
            <a:prstDash val="solid"/>
            <a:miter lim="800000"/>
            <a:headEnd len="sm" w="sm" type="none"/>
            <a:tailEnd len="med" w="med" type="triangle"/>
          </a:ln>
        </p:spPr>
      </p:cxnSp>
      <p:sp>
        <p:nvSpPr>
          <p:cNvPr id="231" name="Google Shape;231;p4"/>
          <p:cNvSpPr txBox="1"/>
          <p:nvPr/>
        </p:nvSpPr>
        <p:spPr>
          <a:xfrm>
            <a:off x="6000330" y="6353395"/>
            <a:ext cx="269036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Directed graph</a:t>
            </a:r>
            <a:endParaRPr b="1" sz="1800">
              <a:solidFill>
                <a:schemeClr val="dk1"/>
              </a:solidFill>
              <a:latin typeface="Calibri"/>
              <a:ea typeface="Calibri"/>
              <a:cs typeface="Calibri"/>
              <a:sym typeface="Calibri"/>
            </a:endParaRPr>
          </a:p>
        </p:txBody>
      </p:sp>
      <p:sp>
        <p:nvSpPr>
          <p:cNvPr id="232" name="Google Shape;232;p4"/>
          <p:cNvSpPr txBox="1"/>
          <p:nvPr/>
        </p:nvSpPr>
        <p:spPr>
          <a:xfrm>
            <a:off x="628529" y="6352732"/>
            <a:ext cx="269036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Undirected graph</a:t>
            </a:r>
            <a:endParaRPr b="1" sz="1800">
              <a:solidFill>
                <a:schemeClr val="dk1"/>
              </a:solidFill>
              <a:latin typeface="Calibri"/>
              <a:ea typeface="Calibri"/>
              <a:cs typeface="Calibri"/>
              <a:sym typeface="Calibri"/>
            </a:endParaRPr>
          </a:p>
        </p:txBody>
      </p:sp>
      <p:sp>
        <p:nvSpPr>
          <p:cNvPr id="233" name="Google Shape;233;p4"/>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Graphs</a:t>
            </a:r>
            <a:endParaRPr/>
          </a:p>
        </p:txBody>
      </p:sp>
      <p:sp>
        <p:nvSpPr>
          <p:cNvPr id="234" name="Google Shape;234;p4"/>
          <p:cNvSpPr txBox="1"/>
          <p:nvPr>
            <p:ph idx="1" type="body"/>
          </p:nvPr>
        </p:nvSpPr>
        <p:spPr>
          <a:xfrm>
            <a:off x="155575" y="939800"/>
            <a:ext cx="8797925" cy="52371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lang="en-US" sz="2000"/>
              <a:t>Graph:</a:t>
            </a:r>
            <a:r>
              <a:rPr lang="en-US" sz="2000"/>
              <a:t> A data structure that consists of a set of nodes and a set of connections that relate the nodes to one another</a:t>
            </a:r>
            <a:endParaRPr/>
          </a:p>
          <a:p>
            <a:pPr indent="-228600" lvl="0" marL="228600" rtl="0" algn="l">
              <a:lnSpc>
                <a:spcPct val="90000"/>
              </a:lnSpc>
              <a:spcBef>
                <a:spcPts val="1000"/>
              </a:spcBef>
              <a:spcAft>
                <a:spcPts val="0"/>
              </a:spcAft>
              <a:buClr>
                <a:schemeClr val="dk1"/>
              </a:buClr>
              <a:buSzPts val="2000"/>
              <a:buChar char="•"/>
            </a:pPr>
            <a:r>
              <a:rPr b="1" lang="en-US" sz="2000"/>
              <a:t>Vertex:</a:t>
            </a:r>
            <a:r>
              <a:rPr lang="en-US" sz="2000"/>
              <a:t> A node in a graph</a:t>
            </a:r>
            <a:endParaRPr/>
          </a:p>
          <a:p>
            <a:pPr indent="-228600" lvl="0" marL="228600" rtl="0" algn="l">
              <a:lnSpc>
                <a:spcPct val="90000"/>
              </a:lnSpc>
              <a:spcBef>
                <a:spcPts val="1000"/>
              </a:spcBef>
              <a:spcAft>
                <a:spcPts val="0"/>
              </a:spcAft>
              <a:buClr>
                <a:schemeClr val="dk1"/>
              </a:buClr>
              <a:buSzPts val="2000"/>
              <a:buChar char="•"/>
            </a:pPr>
            <a:r>
              <a:rPr b="1" lang="en-US" sz="2000"/>
              <a:t>Edge (arc):</a:t>
            </a:r>
            <a:r>
              <a:rPr lang="en-US" sz="2000"/>
              <a:t> A pair of vertices representing a connection between two nodes in a graph</a:t>
            </a:r>
            <a:endParaRPr/>
          </a:p>
          <a:p>
            <a:pPr indent="-228600" lvl="0" marL="228600" rtl="0" algn="l">
              <a:lnSpc>
                <a:spcPct val="90000"/>
              </a:lnSpc>
              <a:spcBef>
                <a:spcPts val="1000"/>
              </a:spcBef>
              <a:spcAft>
                <a:spcPts val="0"/>
              </a:spcAft>
              <a:buClr>
                <a:schemeClr val="dk1"/>
              </a:buClr>
              <a:buSzPts val="2000"/>
              <a:buChar char="•"/>
            </a:pPr>
            <a:r>
              <a:rPr b="1" lang="en-US" sz="2000"/>
              <a:t>Undirected graph:</a:t>
            </a:r>
            <a:r>
              <a:rPr lang="en-US" sz="2000"/>
              <a:t> A graph in which the edges have no direction</a:t>
            </a:r>
            <a:endParaRPr/>
          </a:p>
          <a:p>
            <a:pPr indent="-228600" lvl="0" marL="228600" rtl="0" algn="l">
              <a:lnSpc>
                <a:spcPct val="90000"/>
              </a:lnSpc>
              <a:spcBef>
                <a:spcPts val="1000"/>
              </a:spcBef>
              <a:spcAft>
                <a:spcPts val="0"/>
              </a:spcAft>
              <a:buClr>
                <a:schemeClr val="dk1"/>
              </a:buClr>
              <a:buSzPts val="2000"/>
              <a:buChar char="•"/>
            </a:pPr>
            <a:r>
              <a:rPr b="1" lang="en-US" sz="2000"/>
              <a:t>Directed graph (digraph):</a:t>
            </a:r>
            <a:r>
              <a:rPr lang="en-US" sz="2000"/>
              <a:t> A graph in which each edge is directed from one vertex to another (or the same) vertex</a:t>
            </a:r>
            <a:endParaRPr/>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23c9af2bb6c_0_158"/>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Pop from stack (D is popped). D is not visited yet (unmarked). So, visit D (set D as marked).</a:t>
            </a:r>
            <a:endParaRPr b="1" sz="1800">
              <a:solidFill>
                <a:schemeClr val="dk1"/>
              </a:solidFill>
              <a:latin typeface="Calibri"/>
              <a:ea typeface="Calibri"/>
              <a:cs typeface="Calibri"/>
              <a:sym typeface="Calibri"/>
            </a:endParaRPr>
          </a:p>
        </p:txBody>
      </p:sp>
      <p:cxnSp>
        <p:nvCxnSpPr>
          <p:cNvPr id="559" name="Google Shape;559;g23c9af2bb6c_0_158"/>
          <p:cNvCxnSpPr/>
          <p:nvPr/>
        </p:nvCxnSpPr>
        <p:spPr>
          <a:xfrm rot="10800000">
            <a:off x="2133600" y="2530372"/>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560" name="Google Shape;560;g23c9af2bb6c_0_158"/>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561" name="Google Shape;561;g23c9af2bb6c_0_158"/>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562" name="Google Shape;562;g23c9af2bb6c_0_158"/>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563" name="Google Shape;563;g23c9af2bb6c_0_158"/>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564" name="Google Shape;564;g23c9af2bb6c_0_158"/>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565" name="Google Shape;565;g23c9af2bb6c_0_158"/>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566" name="Google Shape;566;g23c9af2bb6c_0_158"/>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 name="Google Shape;567;g23c9af2bb6c_0_158"/>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568" name="Google Shape;568;g23c9af2bb6c_0_158"/>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569" name="Google Shape;569;g23c9af2bb6c_0_158"/>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570" name="Google Shape;570;g23c9af2bb6c_0_158"/>
          <p:cNvSpPr/>
          <p:nvPr/>
        </p:nvSpPr>
        <p:spPr>
          <a:xfrm>
            <a:off x="1752600" y="21493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571" name="Google Shape;571;g23c9af2bb6c_0_158"/>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572" name="Google Shape;572;g23c9af2bb6c_0_158"/>
          <p:cNvSpPr/>
          <p:nvPr/>
        </p:nvSpPr>
        <p:spPr>
          <a:xfrm>
            <a:off x="3276600" y="32161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573" name="Google Shape;573;g23c9af2bb6c_0_158"/>
          <p:cNvSpPr/>
          <p:nvPr/>
        </p:nvSpPr>
        <p:spPr>
          <a:xfrm>
            <a:off x="2743200" y="2225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574" name="Google Shape;574;g23c9af2bb6c_0_158"/>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575" name="Google Shape;575;g23c9af2bb6c_0_158"/>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576" name="Google Shape;576;g23c9af2bb6c_0_158"/>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577" name="Google Shape;577;g23c9af2bb6c_0_158"/>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578" name="Google Shape;578;g23c9af2bb6c_0_158"/>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579" name="Google Shape;579;g23c9af2bb6c_0_158"/>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580" name="Google Shape;580;g23c9af2bb6c_0_158"/>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81" name="Google Shape;581;g23c9af2bb6c_0_158"/>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582" name="Google Shape;582;g23c9af2bb6c_0_158"/>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583" name="Google Shape;583;g23c9af2bb6c_0_158"/>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84" name="Google Shape;584;g23c9af2bb6c_0_158"/>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585" name="Google Shape;585;g23c9af2bb6c_0_158"/>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586" name="Google Shape;586;g23c9af2bb6c_0_158"/>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87" name="Google Shape;587;g23c9af2bb6c_0_158"/>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588" name="Google Shape;588;g23c9af2bb6c_0_158"/>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g23c9af2bb6c_0_192"/>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Pop from stack (D is popped). D is not visited yet (unmarked). So, visit D (set D as marked).</a:t>
            </a:r>
            <a:endParaRPr/>
          </a:p>
        </p:txBody>
      </p:sp>
      <p:cxnSp>
        <p:nvCxnSpPr>
          <p:cNvPr id="594" name="Google Shape;594;g23c9af2bb6c_0_192"/>
          <p:cNvCxnSpPr/>
          <p:nvPr/>
        </p:nvCxnSpPr>
        <p:spPr>
          <a:xfrm rot="10800000">
            <a:off x="2133600" y="2530372"/>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595" name="Google Shape;595;g23c9af2bb6c_0_192"/>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596" name="Google Shape;596;g23c9af2bb6c_0_192"/>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597" name="Google Shape;597;g23c9af2bb6c_0_192"/>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598" name="Google Shape;598;g23c9af2bb6c_0_192"/>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599" name="Google Shape;599;g23c9af2bb6c_0_192"/>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600" name="Google Shape;600;g23c9af2bb6c_0_192"/>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601" name="Google Shape;601;g23c9af2bb6c_0_192"/>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2" name="Google Shape;602;g23c9af2bb6c_0_192"/>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603" name="Google Shape;603;g23c9af2bb6c_0_192"/>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604" name="Google Shape;604;g23c9af2bb6c_0_192"/>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605" name="Google Shape;605;g23c9af2bb6c_0_192"/>
          <p:cNvSpPr/>
          <p:nvPr/>
        </p:nvSpPr>
        <p:spPr>
          <a:xfrm>
            <a:off x="1752600" y="21493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606" name="Google Shape;606;g23c9af2bb6c_0_192"/>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607" name="Google Shape;607;g23c9af2bb6c_0_192"/>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608" name="Google Shape;608;g23c9af2bb6c_0_192"/>
          <p:cNvSpPr/>
          <p:nvPr/>
        </p:nvSpPr>
        <p:spPr>
          <a:xfrm>
            <a:off x="2743200" y="2225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609" name="Google Shape;609;g23c9af2bb6c_0_192"/>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610" name="Google Shape;610;g23c9af2bb6c_0_192"/>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611" name="Google Shape;611;g23c9af2bb6c_0_192"/>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612" name="Google Shape;612;g23c9af2bb6c_0_192"/>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613" name="Google Shape;613;g23c9af2bb6c_0_192"/>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614" name="Google Shape;614;g23c9af2bb6c_0_192"/>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615" name="Google Shape;615;g23c9af2bb6c_0_192"/>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16" name="Google Shape;616;g23c9af2bb6c_0_192"/>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617" name="Google Shape;617;g23c9af2bb6c_0_192"/>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18" name="Google Shape;618;g23c9af2bb6c_0_192"/>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19" name="Google Shape;619;g23c9af2bb6c_0_192"/>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620" name="Google Shape;620;g23c9af2bb6c_0_192"/>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a:t>
            </a:r>
            <a:endParaRPr sz="1800">
              <a:solidFill>
                <a:schemeClr val="dk1"/>
              </a:solidFill>
              <a:latin typeface="Calibri"/>
              <a:ea typeface="Calibri"/>
              <a:cs typeface="Calibri"/>
              <a:sym typeface="Calibri"/>
            </a:endParaRPr>
          </a:p>
        </p:txBody>
      </p:sp>
      <p:graphicFrame>
        <p:nvGraphicFramePr>
          <p:cNvPr id="621" name="Google Shape;621;g23c9af2bb6c_0_192"/>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22" name="Google Shape;622;g23c9af2bb6c_0_192"/>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623" name="Google Shape;623;g23c9af2bb6c_0_192"/>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g23c9af2bb6c_0_226"/>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Push all the vertices that are adjacent to D and unvisited (unmarked)  onto the stack (C, E and F are pushed).</a:t>
            </a:r>
            <a:endParaRPr/>
          </a:p>
        </p:txBody>
      </p:sp>
      <p:cxnSp>
        <p:nvCxnSpPr>
          <p:cNvPr id="629" name="Google Shape;629;g23c9af2bb6c_0_226"/>
          <p:cNvCxnSpPr/>
          <p:nvPr/>
        </p:nvCxnSpPr>
        <p:spPr>
          <a:xfrm rot="10800000">
            <a:off x="2133600" y="2530372"/>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630" name="Google Shape;630;g23c9af2bb6c_0_226"/>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631" name="Google Shape;631;g23c9af2bb6c_0_226"/>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632" name="Google Shape;632;g23c9af2bb6c_0_226"/>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633" name="Google Shape;633;g23c9af2bb6c_0_226"/>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634" name="Google Shape;634;g23c9af2bb6c_0_226"/>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635" name="Google Shape;635;g23c9af2bb6c_0_226"/>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636" name="Google Shape;636;g23c9af2bb6c_0_226"/>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7" name="Google Shape;637;g23c9af2bb6c_0_226"/>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638" name="Google Shape;638;g23c9af2bb6c_0_226"/>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639" name="Google Shape;639;g23c9af2bb6c_0_226"/>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640" name="Google Shape;640;g23c9af2bb6c_0_226"/>
          <p:cNvSpPr/>
          <p:nvPr/>
        </p:nvSpPr>
        <p:spPr>
          <a:xfrm>
            <a:off x="1752600" y="21493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641" name="Google Shape;641;g23c9af2bb6c_0_226"/>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642" name="Google Shape;642;g23c9af2bb6c_0_226"/>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643" name="Google Shape;643;g23c9af2bb6c_0_226"/>
          <p:cNvSpPr/>
          <p:nvPr/>
        </p:nvSpPr>
        <p:spPr>
          <a:xfrm>
            <a:off x="2743200" y="2225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644" name="Google Shape;644;g23c9af2bb6c_0_226"/>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645" name="Google Shape;645;g23c9af2bb6c_0_226"/>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646" name="Google Shape;646;g23c9af2bb6c_0_226"/>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647" name="Google Shape;647;g23c9af2bb6c_0_226"/>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648" name="Google Shape;648;g23c9af2bb6c_0_226"/>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649" name="Google Shape;649;g23c9af2bb6c_0_226"/>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650" name="Google Shape;650;g23c9af2bb6c_0_226"/>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51" name="Google Shape;651;g23c9af2bb6c_0_226"/>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652" name="Google Shape;652;g23c9af2bb6c_0_226"/>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53" name="Google Shape;653;g23c9af2bb6c_0_226"/>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54" name="Google Shape;654;g23c9af2bb6c_0_226"/>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655" name="Google Shape;655;g23c9af2bb6c_0_226"/>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a:t>
            </a:r>
            <a:endParaRPr sz="1800">
              <a:solidFill>
                <a:schemeClr val="dk1"/>
              </a:solidFill>
              <a:latin typeface="Calibri"/>
              <a:ea typeface="Calibri"/>
              <a:cs typeface="Calibri"/>
              <a:sym typeface="Calibri"/>
            </a:endParaRPr>
          </a:p>
        </p:txBody>
      </p:sp>
      <p:graphicFrame>
        <p:nvGraphicFramePr>
          <p:cNvPr id="656" name="Google Shape;656;g23c9af2bb6c_0_226"/>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57" name="Google Shape;657;g23c9af2bb6c_0_226"/>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658" name="Google Shape;658;g23c9af2bb6c_0_226"/>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g23c9af2bb6c_0_260"/>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Push all the vertices that are adjacent to D and unvisited (unmarked)  onto the stack (C, E and F are pushed).</a:t>
            </a:r>
            <a:endParaRPr/>
          </a:p>
        </p:txBody>
      </p:sp>
      <p:cxnSp>
        <p:nvCxnSpPr>
          <p:cNvPr id="664" name="Google Shape;664;g23c9af2bb6c_0_260"/>
          <p:cNvCxnSpPr/>
          <p:nvPr/>
        </p:nvCxnSpPr>
        <p:spPr>
          <a:xfrm rot="10800000">
            <a:off x="2133600" y="2530372"/>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665" name="Google Shape;665;g23c9af2bb6c_0_260"/>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666" name="Google Shape;666;g23c9af2bb6c_0_260"/>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667" name="Google Shape;667;g23c9af2bb6c_0_260"/>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668" name="Google Shape;668;g23c9af2bb6c_0_260"/>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669" name="Google Shape;669;g23c9af2bb6c_0_260"/>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670" name="Google Shape;670;g23c9af2bb6c_0_260"/>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671" name="Google Shape;671;g23c9af2bb6c_0_260"/>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2" name="Google Shape;672;g23c9af2bb6c_0_260"/>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673" name="Google Shape;673;g23c9af2bb6c_0_260"/>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674" name="Google Shape;674;g23c9af2bb6c_0_260"/>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675" name="Google Shape;675;g23c9af2bb6c_0_260"/>
          <p:cNvSpPr/>
          <p:nvPr/>
        </p:nvSpPr>
        <p:spPr>
          <a:xfrm>
            <a:off x="1752600" y="21493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676" name="Google Shape;676;g23c9af2bb6c_0_260"/>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677" name="Google Shape;677;g23c9af2bb6c_0_260"/>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678" name="Google Shape;678;g23c9af2bb6c_0_260"/>
          <p:cNvSpPr/>
          <p:nvPr/>
        </p:nvSpPr>
        <p:spPr>
          <a:xfrm>
            <a:off x="2743200" y="2225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679" name="Google Shape;679;g23c9af2bb6c_0_260"/>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680" name="Google Shape;680;g23c9af2bb6c_0_260"/>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681" name="Google Shape;681;g23c9af2bb6c_0_260"/>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682" name="Google Shape;682;g23c9af2bb6c_0_260"/>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683" name="Google Shape;683;g23c9af2bb6c_0_260"/>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684" name="Google Shape;684;g23c9af2bb6c_0_260"/>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685" name="Google Shape;685;g23c9af2bb6c_0_260"/>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86" name="Google Shape;686;g23c9af2bb6c_0_260"/>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687" name="Google Shape;687;g23c9af2bb6c_0_260"/>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688" name="Google Shape;688;g23c9af2bb6c_0_260"/>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89" name="Google Shape;689;g23c9af2bb6c_0_260"/>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690" name="Google Shape;690;g23c9af2bb6c_0_260"/>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a:t>
            </a:r>
            <a:endParaRPr sz="1800">
              <a:solidFill>
                <a:schemeClr val="dk1"/>
              </a:solidFill>
              <a:latin typeface="Calibri"/>
              <a:ea typeface="Calibri"/>
              <a:cs typeface="Calibri"/>
              <a:sym typeface="Calibri"/>
            </a:endParaRPr>
          </a:p>
        </p:txBody>
      </p:sp>
      <p:graphicFrame>
        <p:nvGraphicFramePr>
          <p:cNvPr id="691" name="Google Shape;691;g23c9af2bb6c_0_260"/>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92" name="Google Shape;692;g23c9af2bb6c_0_260"/>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693" name="Google Shape;693;g23c9af2bb6c_0_26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g23c9af2bb6c_0_294"/>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Pop from stack (F is popped). F is not visited yet (unmarked). So, visit F (set F as marked).</a:t>
            </a:r>
            <a:endParaRPr/>
          </a:p>
        </p:txBody>
      </p:sp>
      <p:cxnSp>
        <p:nvCxnSpPr>
          <p:cNvPr id="699" name="Google Shape;699;g23c9af2bb6c_0_294"/>
          <p:cNvCxnSpPr/>
          <p:nvPr/>
        </p:nvCxnSpPr>
        <p:spPr>
          <a:xfrm rot="10800000">
            <a:off x="2133600" y="2530372"/>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700" name="Google Shape;700;g23c9af2bb6c_0_294"/>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701" name="Google Shape;701;g23c9af2bb6c_0_294"/>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702" name="Google Shape;702;g23c9af2bb6c_0_294"/>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703" name="Google Shape;703;g23c9af2bb6c_0_294"/>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704" name="Google Shape;704;g23c9af2bb6c_0_294"/>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705" name="Google Shape;705;g23c9af2bb6c_0_294"/>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706" name="Google Shape;706;g23c9af2bb6c_0_294"/>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7" name="Google Shape;707;g23c9af2bb6c_0_294"/>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708" name="Google Shape;708;g23c9af2bb6c_0_294"/>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709" name="Google Shape;709;g23c9af2bb6c_0_294"/>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710" name="Google Shape;710;g23c9af2bb6c_0_294"/>
          <p:cNvSpPr/>
          <p:nvPr/>
        </p:nvSpPr>
        <p:spPr>
          <a:xfrm>
            <a:off x="1752600" y="21493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711" name="Google Shape;711;g23c9af2bb6c_0_294"/>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712" name="Google Shape;712;g23c9af2bb6c_0_294"/>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713" name="Google Shape;713;g23c9af2bb6c_0_294"/>
          <p:cNvSpPr/>
          <p:nvPr/>
        </p:nvSpPr>
        <p:spPr>
          <a:xfrm>
            <a:off x="2743200" y="2225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714" name="Google Shape;714;g23c9af2bb6c_0_294"/>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715" name="Google Shape;715;g23c9af2bb6c_0_294"/>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716" name="Google Shape;716;g23c9af2bb6c_0_294"/>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717" name="Google Shape;717;g23c9af2bb6c_0_294"/>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718" name="Google Shape;718;g23c9af2bb6c_0_294"/>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719" name="Google Shape;719;g23c9af2bb6c_0_294"/>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720" name="Google Shape;720;g23c9af2bb6c_0_294"/>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721" name="Google Shape;721;g23c9af2bb6c_0_294"/>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722" name="Google Shape;722;g23c9af2bb6c_0_294"/>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23" name="Google Shape;723;g23c9af2bb6c_0_294"/>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724" name="Google Shape;724;g23c9af2bb6c_0_294"/>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725" name="Google Shape;725;g23c9af2bb6c_0_294"/>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a:t>
            </a:r>
            <a:endParaRPr sz="1800">
              <a:solidFill>
                <a:schemeClr val="dk1"/>
              </a:solidFill>
              <a:latin typeface="Calibri"/>
              <a:ea typeface="Calibri"/>
              <a:cs typeface="Calibri"/>
              <a:sym typeface="Calibri"/>
            </a:endParaRPr>
          </a:p>
        </p:txBody>
      </p:sp>
      <p:graphicFrame>
        <p:nvGraphicFramePr>
          <p:cNvPr id="726" name="Google Shape;726;g23c9af2bb6c_0_294"/>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727" name="Google Shape;727;g23c9af2bb6c_0_294"/>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728" name="Google Shape;728;g23c9af2bb6c_0_294"/>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g23c9af2bb6c_0_328"/>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Pop from stack (F is popped). F is not visited yet (unmarked). So, visit F (set F as marked).</a:t>
            </a:r>
            <a:endParaRPr/>
          </a:p>
        </p:txBody>
      </p:sp>
      <p:cxnSp>
        <p:nvCxnSpPr>
          <p:cNvPr id="734" name="Google Shape;734;g23c9af2bb6c_0_328"/>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735" name="Google Shape;735;g23c9af2bb6c_0_328"/>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736" name="Google Shape;736;g23c9af2bb6c_0_328"/>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737" name="Google Shape;737;g23c9af2bb6c_0_328"/>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738" name="Google Shape;738;g23c9af2bb6c_0_328"/>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739" name="Google Shape;739;g23c9af2bb6c_0_328"/>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740" name="Google Shape;740;g23c9af2bb6c_0_328"/>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741" name="Google Shape;741;g23c9af2bb6c_0_328"/>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2" name="Google Shape;742;g23c9af2bb6c_0_328"/>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743" name="Google Shape;743;g23c9af2bb6c_0_328"/>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744" name="Google Shape;744;g23c9af2bb6c_0_328"/>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745" name="Google Shape;745;g23c9af2bb6c_0_328"/>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746" name="Google Shape;746;g23c9af2bb6c_0_328"/>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747" name="Google Shape;747;g23c9af2bb6c_0_328"/>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748" name="Google Shape;748;g23c9af2bb6c_0_328"/>
          <p:cNvSpPr/>
          <p:nvPr/>
        </p:nvSpPr>
        <p:spPr>
          <a:xfrm>
            <a:off x="2743200" y="2225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749" name="Google Shape;749;g23c9af2bb6c_0_328"/>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750" name="Google Shape;750;g23c9af2bb6c_0_328"/>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751" name="Google Shape;751;g23c9af2bb6c_0_328"/>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752" name="Google Shape;752;g23c9af2bb6c_0_328"/>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753" name="Google Shape;753;g23c9af2bb6c_0_328"/>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754" name="Google Shape;754;g23c9af2bb6c_0_328"/>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755" name="Google Shape;755;g23c9af2bb6c_0_328"/>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756" name="Google Shape;756;g23c9af2bb6c_0_328"/>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757" name="Google Shape;757;g23c9af2bb6c_0_328"/>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58" name="Google Shape;758;g23c9af2bb6c_0_328"/>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759" name="Google Shape;759;g23c9af2bb6c_0_328"/>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760" name="Google Shape;760;g23c9af2bb6c_0_328"/>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F</a:t>
            </a:r>
            <a:endParaRPr sz="1800">
              <a:solidFill>
                <a:schemeClr val="dk1"/>
              </a:solidFill>
              <a:latin typeface="Calibri"/>
              <a:ea typeface="Calibri"/>
              <a:cs typeface="Calibri"/>
              <a:sym typeface="Calibri"/>
            </a:endParaRPr>
          </a:p>
        </p:txBody>
      </p:sp>
      <p:graphicFrame>
        <p:nvGraphicFramePr>
          <p:cNvPr id="761" name="Google Shape;761;g23c9af2bb6c_0_328"/>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762" name="Google Shape;762;g23c9af2bb6c_0_328"/>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763" name="Google Shape;763;g23c9af2bb6c_0_328"/>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g23c9af2bb6c_0_362"/>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Push all the vertices that are adjacent to F and unvisited (unmarked)  onto the stack (C is pushed).</a:t>
            </a:r>
            <a:endParaRPr/>
          </a:p>
        </p:txBody>
      </p:sp>
      <p:cxnSp>
        <p:nvCxnSpPr>
          <p:cNvPr id="769" name="Google Shape;769;g23c9af2bb6c_0_362"/>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770" name="Google Shape;770;g23c9af2bb6c_0_362"/>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771" name="Google Shape;771;g23c9af2bb6c_0_362"/>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772" name="Google Shape;772;g23c9af2bb6c_0_362"/>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773" name="Google Shape;773;g23c9af2bb6c_0_362"/>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774" name="Google Shape;774;g23c9af2bb6c_0_362"/>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775" name="Google Shape;775;g23c9af2bb6c_0_362"/>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776" name="Google Shape;776;g23c9af2bb6c_0_362"/>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7" name="Google Shape;777;g23c9af2bb6c_0_362"/>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778" name="Google Shape;778;g23c9af2bb6c_0_362"/>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779" name="Google Shape;779;g23c9af2bb6c_0_362"/>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780" name="Google Shape;780;g23c9af2bb6c_0_362"/>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781" name="Google Shape;781;g23c9af2bb6c_0_362"/>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782" name="Google Shape;782;g23c9af2bb6c_0_362"/>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783" name="Google Shape;783;g23c9af2bb6c_0_362"/>
          <p:cNvSpPr/>
          <p:nvPr/>
        </p:nvSpPr>
        <p:spPr>
          <a:xfrm>
            <a:off x="2743200" y="2225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784" name="Google Shape;784;g23c9af2bb6c_0_362"/>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785" name="Google Shape;785;g23c9af2bb6c_0_362"/>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786" name="Google Shape;786;g23c9af2bb6c_0_362"/>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787" name="Google Shape;787;g23c9af2bb6c_0_362"/>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788" name="Google Shape;788;g23c9af2bb6c_0_362"/>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789" name="Google Shape;789;g23c9af2bb6c_0_362"/>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790" name="Google Shape;790;g23c9af2bb6c_0_362"/>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791" name="Google Shape;791;g23c9af2bb6c_0_362"/>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792" name="Google Shape;792;g23c9af2bb6c_0_362"/>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793" name="Google Shape;793;g23c9af2bb6c_0_362"/>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794" name="Google Shape;794;g23c9af2bb6c_0_362"/>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795" name="Google Shape;795;g23c9af2bb6c_0_362"/>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F</a:t>
            </a:r>
            <a:endParaRPr sz="1800">
              <a:solidFill>
                <a:schemeClr val="dk1"/>
              </a:solidFill>
              <a:latin typeface="Calibri"/>
              <a:ea typeface="Calibri"/>
              <a:cs typeface="Calibri"/>
              <a:sym typeface="Calibri"/>
            </a:endParaRPr>
          </a:p>
        </p:txBody>
      </p:sp>
      <p:graphicFrame>
        <p:nvGraphicFramePr>
          <p:cNvPr id="796" name="Google Shape;796;g23c9af2bb6c_0_362"/>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797" name="Google Shape;797;g23c9af2bb6c_0_362"/>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798" name="Google Shape;798;g23c9af2bb6c_0_362"/>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g23c9af2bb6c_0_396"/>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Push all the vertices that are adjacent to F and unvisited (unmarked)  onto the stack (C is pushed).</a:t>
            </a:r>
            <a:endParaRPr/>
          </a:p>
        </p:txBody>
      </p:sp>
      <p:cxnSp>
        <p:nvCxnSpPr>
          <p:cNvPr id="804" name="Google Shape;804;g23c9af2bb6c_0_396"/>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805" name="Google Shape;805;g23c9af2bb6c_0_396"/>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806" name="Google Shape;806;g23c9af2bb6c_0_396"/>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807" name="Google Shape;807;g23c9af2bb6c_0_396"/>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808" name="Google Shape;808;g23c9af2bb6c_0_396"/>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809" name="Google Shape;809;g23c9af2bb6c_0_396"/>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810" name="Google Shape;810;g23c9af2bb6c_0_396"/>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811" name="Google Shape;811;g23c9af2bb6c_0_396"/>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2" name="Google Shape;812;g23c9af2bb6c_0_396"/>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813" name="Google Shape;813;g23c9af2bb6c_0_396"/>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814" name="Google Shape;814;g23c9af2bb6c_0_396"/>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815" name="Google Shape;815;g23c9af2bb6c_0_396"/>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816" name="Google Shape;816;g23c9af2bb6c_0_396"/>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817" name="Google Shape;817;g23c9af2bb6c_0_396"/>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818" name="Google Shape;818;g23c9af2bb6c_0_396"/>
          <p:cNvSpPr/>
          <p:nvPr/>
        </p:nvSpPr>
        <p:spPr>
          <a:xfrm>
            <a:off x="2743200" y="2225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819" name="Google Shape;819;g23c9af2bb6c_0_396"/>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820" name="Google Shape;820;g23c9af2bb6c_0_396"/>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821" name="Google Shape;821;g23c9af2bb6c_0_396"/>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822" name="Google Shape;822;g23c9af2bb6c_0_396"/>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823" name="Google Shape;823;g23c9af2bb6c_0_396"/>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824" name="Google Shape;824;g23c9af2bb6c_0_396"/>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825" name="Google Shape;825;g23c9af2bb6c_0_396"/>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26" name="Google Shape;826;g23c9af2bb6c_0_396"/>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827" name="Google Shape;827;g23c9af2bb6c_0_396"/>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828" name="Google Shape;828;g23c9af2bb6c_0_396"/>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29" name="Google Shape;829;g23c9af2bb6c_0_396"/>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830" name="Google Shape;830;g23c9af2bb6c_0_396"/>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F</a:t>
            </a:r>
            <a:endParaRPr sz="1800">
              <a:solidFill>
                <a:schemeClr val="dk1"/>
              </a:solidFill>
              <a:latin typeface="Calibri"/>
              <a:ea typeface="Calibri"/>
              <a:cs typeface="Calibri"/>
              <a:sym typeface="Calibri"/>
            </a:endParaRPr>
          </a:p>
        </p:txBody>
      </p:sp>
      <p:graphicFrame>
        <p:nvGraphicFramePr>
          <p:cNvPr id="831" name="Google Shape;831;g23c9af2bb6c_0_396"/>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32" name="Google Shape;832;g23c9af2bb6c_0_396"/>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833" name="Google Shape;833;g23c9af2bb6c_0_396"/>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g23c9af2bb6c_0_430"/>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Pop from stack (C is popped). C is not visited yet (unmarked). So, visit C (set C as marked).</a:t>
            </a:r>
            <a:endParaRPr/>
          </a:p>
        </p:txBody>
      </p:sp>
      <p:cxnSp>
        <p:nvCxnSpPr>
          <p:cNvPr id="839" name="Google Shape;839;g23c9af2bb6c_0_430"/>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840" name="Google Shape;840;g23c9af2bb6c_0_430"/>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841" name="Google Shape;841;g23c9af2bb6c_0_430"/>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842" name="Google Shape;842;g23c9af2bb6c_0_430"/>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843" name="Google Shape;843;g23c9af2bb6c_0_430"/>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844" name="Google Shape;844;g23c9af2bb6c_0_430"/>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845" name="Google Shape;845;g23c9af2bb6c_0_430"/>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846" name="Google Shape;846;g23c9af2bb6c_0_430"/>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7" name="Google Shape;847;g23c9af2bb6c_0_430"/>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848" name="Google Shape;848;g23c9af2bb6c_0_430"/>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849" name="Google Shape;849;g23c9af2bb6c_0_430"/>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850" name="Google Shape;850;g23c9af2bb6c_0_430"/>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851" name="Google Shape;851;g23c9af2bb6c_0_430"/>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852" name="Google Shape;852;g23c9af2bb6c_0_430"/>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853" name="Google Shape;853;g23c9af2bb6c_0_430"/>
          <p:cNvSpPr/>
          <p:nvPr/>
        </p:nvSpPr>
        <p:spPr>
          <a:xfrm>
            <a:off x="2743200" y="2225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854" name="Google Shape;854;g23c9af2bb6c_0_430"/>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855" name="Google Shape;855;g23c9af2bb6c_0_430"/>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856" name="Google Shape;856;g23c9af2bb6c_0_430"/>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857" name="Google Shape;857;g23c9af2bb6c_0_430"/>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858" name="Google Shape;858;g23c9af2bb6c_0_430"/>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859" name="Google Shape;859;g23c9af2bb6c_0_430"/>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860" name="Google Shape;860;g23c9af2bb6c_0_430"/>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61" name="Google Shape;861;g23c9af2bb6c_0_430"/>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862" name="Google Shape;862;g23c9af2bb6c_0_430"/>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863" name="Google Shape;863;g23c9af2bb6c_0_430"/>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64" name="Google Shape;864;g23c9af2bb6c_0_430"/>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865" name="Google Shape;865;g23c9af2bb6c_0_430"/>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F</a:t>
            </a:r>
            <a:endParaRPr sz="1800">
              <a:solidFill>
                <a:schemeClr val="dk1"/>
              </a:solidFill>
              <a:latin typeface="Calibri"/>
              <a:ea typeface="Calibri"/>
              <a:cs typeface="Calibri"/>
              <a:sym typeface="Calibri"/>
            </a:endParaRPr>
          </a:p>
        </p:txBody>
      </p:sp>
      <p:graphicFrame>
        <p:nvGraphicFramePr>
          <p:cNvPr id="866" name="Google Shape;866;g23c9af2bb6c_0_430"/>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67" name="Google Shape;867;g23c9af2bb6c_0_430"/>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868" name="Google Shape;868;g23c9af2bb6c_0_43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g23c9af2bb6c_0_464"/>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Pop from stack (C is popped). C is not visited yet (unmarked). So, visit C (set C as marked).</a:t>
            </a:r>
            <a:endParaRPr/>
          </a:p>
        </p:txBody>
      </p:sp>
      <p:cxnSp>
        <p:nvCxnSpPr>
          <p:cNvPr id="874" name="Google Shape;874;g23c9af2bb6c_0_464"/>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875" name="Google Shape;875;g23c9af2bb6c_0_464"/>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876" name="Google Shape;876;g23c9af2bb6c_0_464"/>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877" name="Google Shape;877;g23c9af2bb6c_0_464"/>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878" name="Google Shape;878;g23c9af2bb6c_0_464"/>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879" name="Google Shape;879;g23c9af2bb6c_0_464"/>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880" name="Google Shape;880;g23c9af2bb6c_0_464"/>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881" name="Google Shape;881;g23c9af2bb6c_0_464"/>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2" name="Google Shape;882;g23c9af2bb6c_0_464"/>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883" name="Google Shape;883;g23c9af2bb6c_0_464"/>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884" name="Google Shape;884;g23c9af2bb6c_0_464"/>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885" name="Google Shape;885;g23c9af2bb6c_0_464"/>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886" name="Google Shape;886;g23c9af2bb6c_0_464"/>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887" name="Google Shape;887;g23c9af2bb6c_0_464"/>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888" name="Google Shape;888;g23c9af2bb6c_0_464"/>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889" name="Google Shape;889;g23c9af2bb6c_0_464"/>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890" name="Google Shape;890;g23c9af2bb6c_0_464"/>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891" name="Google Shape;891;g23c9af2bb6c_0_464"/>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892" name="Google Shape;892;g23c9af2bb6c_0_464"/>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893" name="Google Shape;893;g23c9af2bb6c_0_464"/>
          <p:cNvCxnSpPr/>
          <p:nvPr/>
        </p:nvCxnSpPr>
        <p:spPr>
          <a:xfrm>
            <a:off x="2209800" y="2416072"/>
            <a:ext cx="533400" cy="0"/>
          </a:xfrm>
          <a:prstGeom prst="straightConnector1">
            <a:avLst/>
          </a:prstGeom>
          <a:noFill/>
          <a:ln cap="flat" cmpd="sng" w="9525">
            <a:solidFill>
              <a:srgbClr val="FF0000"/>
            </a:solidFill>
            <a:prstDash val="solid"/>
            <a:round/>
            <a:headEnd len="med" w="med" type="none"/>
            <a:tailEnd len="med" w="med" type="triangle"/>
          </a:ln>
        </p:spPr>
      </p:cxnSp>
      <p:sp>
        <p:nvSpPr>
          <p:cNvPr id="894" name="Google Shape;894;g23c9af2bb6c_0_464"/>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895" name="Google Shape;895;g23c9af2bb6c_0_464"/>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96" name="Google Shape;896;g23c9af2bb6c_0_464"/>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897" name="Google Shape;897;g23c9af2bb6c_0_464"/>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898" name="Google Shape;898;g23c9af2bb6c_0_464"/>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99" name="Google Shape;899;g23c9af2bb6c_0_464"/>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900" name="Google Shape;900;g23c9af2bb6c_0_464"/>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F  C</a:t>
            </a:r>
            <a:endParaRPr sz="1800">
              <a:solidFill>
                <a:schemeClr val="dk1"/>
              </a:solidFill>
              <a:latin typeface="Calibri"/>
              <a:ea typeface="Calibri"/>
              <a:cs typeface="Calibri"/>
              <a:sym typeface="Calibri"/>
            </a:endParaRPr>
          </a:p>
        </p:txBody>
      </p:sp>
      <p:graphicFrame>
        <p:nvGraphicFramePr>
          <p:cNvPr id="901" name="Google Shape;901;g23c9af2bb6c_0_464"/>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902" name="Google Shape;902;g23c9af2bb6c_0_464"/>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903" name="Google Shape;903;g23c9af2bb6c_0_464"/>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5"/>
          <p:cNvSpPr txBox="1"/>
          <p:nvPr>
            <p:ph idx="1" type="body"/>
          </p:nvPr>
        </p:nvSpPr>
        <p:spPr>
          <a:xfrm>
            <a:off x="533400" y="1068945"/>
            <a:ext cx="8077200" cy="3657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A graph G is represented as G = (</a:t>
            </a:r>
            <a:r>
              <a:rPr lang="en-US" sz="2000">
                <a:solidFill>
                  <a:srgbClr val="FA2C25"/>
                </a:solidFill>
              </a:rPr>
              <a:t>V</a:t>
            </a:r>
            <a:r>
              <a:rPr lang="en-US" sz="2000"/>
              <a:t>,E), where</a:t>
            </a:r>
            <a:endParaRPr sz="2000"/>
          </a:p>
          <a:p>
            <a:pPr indent="-228600" lvl="0" marL="228600" rtl="0" algn="l">
              <a:lnSpc>
                <a:spcPct val="90000"/>
              </a:lnSpc>
              <a:spcBef>
                <a:spcPts val="1000"/>
              </a:spcBef>
              <a:spcAft>
                <a:spcPts val="0"/>
              </a:spcAft>
              <a:buClr>
                <a:schemeClr val="dk1"/>
              </a:buClr>
              <a:buSzPts val="2000"/>
              <a:buFont typeface="Calibri"/>
              <a:buNone/>
            </a:pPr>
            <a:r>
              <a:rPr lang="en-US" sz="2000"/>
              <a:t>		</a:t>
            </a:r>
            <a:r>
              <a:rPr lang="en-US" sz="2000">
                <a:solidFill>
                  <a:srgbClr val="FA2C25"/>
                </a:solidFill>
              </a:rPr>
              <a:t>V</a:t>
            </a:r>
            <a:r>
              <a:rPr lang="en-US" sz="2000"/>
              <a:t>: set of </a:t>
            </a:r>
            <a:r>
              <a:rPr lang="en-US" sz="2000">
                <a:solidFill>
                  <a:srgbClr val="FA2C25"/>
                </a:solidFill>
              </a:rPr>
              <a:t>vertices</a:t>
            </a:r>
            <a:endParaRPr/>
          </a:p>
          <a:p>
            <a:pPr indent="-228600" lvl="0" marL="228600" rtl="0" algn="l">
              <a:lnSpc>
                <a:spcPct val="90000"/>
              </a:lnSpc>
              <a:spcBef>
                <a:spcPts val="1000"/>
              </a:spcBef>
              <a:spcAft>
                <a:spcPts val="0"/>
              </a:spcAft>
              <a:buClr>
                <a:schemeClr val="dk1"/>
              </a:buClr>
              <a:buSzPts val="2000"/>
              <a:buFont typeface="Calibri"/>
              <a:buNone/>
            </a:pPr>
            <a:r>
              <a:rPr lang="en-US" sz="2000"/>
              <a:t>		</a:t>
            </a:r>
            <a:r>
              <a:rPr lang="en-US" sz="2000">
                <a:solidFill>
                  <a:srgbClr val="008000"/>
                </a:solidFill>
              </a:rPr>
              <a:t>E</a:t>
            </a:r>
            <a:r>
              <a:rPr lang="en-US" sz="2000"/>
              <a:t>: set of</a:t>
            </a:r>
            <a:r>
              <a:rPr lang="en-US" sz="2000">
                <a:solidFill>
                  <a:schemeClr val="accent2"/>
                </a:solidFill>
              </a:rPr>
              <a:t> </a:t>
            </a:r>
            <a:r>
              <a:rPr lang="en-US" sz="2000">
                <a:solidFill>
                  <a:srgbClr val="008000"/>
                </a:solidFill>
              </a:rPr>
              <a:t>edges</a:t>
            </a:r>
            <a:r>
              <a:rPr lang="en-US" sz="2000"/>
              <a:t> connecting the </a:t>
            </a:r>
            <a:r>
              <a:rPr lang="en-US" sz="2000">
                <a:solidFill>
                  <a:srgbClr val="FA2C25"/>
                </a:solidFill>
              </a:rPr>
              <a:t>vertices</a:t>
            </a:r>
            <a:r>
              <a:rPr lang="en-US" sz="2000"/>
              <a:t> in V</a:t>
            </a:r>
            <a:endParaRPr/>
          </a:p>
          <a:p>
            <a:pPr indent="-228600" lvl="0" marL="228600" rtl="0" algn="l">
              <a:lnSpc>
                <a:spcPct val="90000"/>
              </a:lnSpc>
              <a:spcBef>
                <a:spcPts val="1000"/>
              </a:spcBef>
              <a:spcAft>
                <a:spcPts val="0"/>
              </a:spcAft>
              <a:buClr>
                <a:schemeClr val="dk1"/>
              </a:buClr>
              <a:buSzPts val="2000"/>
              <a:buChar char="•"/>
            </a:pPr>
            <a:r>
              <a:rPr lang="en-US" sz="2000"/>
              <a:t>An </a:t>
            </a:r>
            <a:r>
              <a:rPr lang="en-US" sz="2000">
                <a:solidFill>
                  <a:srgbClr val="008000"/>
                </a:solidFill>
              </a:rPr>
              <a:t>edge</a:t>
            </a:r>
            <a:r>
              <a:rPr lang="en-US" sz="2000"/>
              <a:t> e = (u,v) is a pair of </a:t>
            </a:r>
            <a:r>
              <a:rPr lang="en-US" sz="2000">
                <a:solidFill>
                  <a:srgbClr val="FA2C25"/>
                </a:solidFill>
              </a:rPr>
              <a:t>vertices</a:t>
            </a:r>
            <a:endParaRPr/>
          </a:p>
          <a:p>
            <a:pPr indent="-228600" lvl="0" marL="228600" rtl="0" algn="l">
              <a:lnSpc>
                <a:spcPct val="90000"/>
              </a:lnSpc>
              <a:spcBef>
                <a:spcPts val="1000"/>
              </a:spcBef>
              <a:spcAft>
                <a:spcPts val="0"/>
              </a:spcAft>
              <a:buClr>
                <a:schemeClr val="dk1"/>
              </a:buClr>
              <a:buSzPts val="2000"/>
              <a:buChar char="•"/>
            </a:pPr>
            <a:r>
              <a:rPr lang="en-US" sz="2000"/>
              <a:t>Example:</a:t>
            </a:r>
            <a:endParaRPr/>
          </a:p>
        </p:txBody>
      </p:sp>
      <p:sp>
        <p:nvSpPr>
          <p:cNvPr id="240" name="Google Shape;240;p5"/>
          <p:cNvSpPr/>
          <p:nvPr/>
        </p:nvSpPr>
        <p:spPr>
          <a:xfrm>
            <a:off x="4311698" y="3493644"/>
            <a:ext cx="55563" cy="30162"/>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5"/>
          <p:cNvSpPr/>
          <p:nvPr/>
        </p:nvSpPr>
        <p:spPr>
          <a:xfrm>
            <a:off x="4311698" y="5768531"/>
            <a:ext cx="55563" cy="28575"/>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5"/>
          <p:cNvSpPr/>
          <p:nvPr/>
        </p:nvSpPr>
        <p:spPr>
          <a:xfrm>
            <a:off x="4311698" y="3523806"/>
            <a:ext cx="55563" cy="2244725"/>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5"/>
          <p:cNvSpPr/>
          <p:nvPr/>
        </p:nvSpPr>
        <p:spPr>
          <a:xfrm>
            <a:off x="4325986" y="5754244"/>
            <a:ext cx="53975" cy="58737"/>
          </a:xfrm>
          <a:custGeom>
            <a:rect b="b" l="l" r="r" t="t"/>
            <a:pathLst>
              <a:path extrusionOk="0" h="37" w="34">
                <a:moveTo>
                  <a:pt x="0" y="27"/>
                </a:moveTo>
                <a:lnTo>
                  <a:pt x="17" y="37"/>
                </a:lnTo>
                <a:lnTo>
                  <a:pt x="34" y="9"/>
                </a:lnTo>
                <a:lnTo>
                  <a:pt x="17" y="0"/>
                </a:lnTo>
                <a:lnTo>
                  <a:pt x="0" y="27"/>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5"/>
          <p:cNvSpPr/>
          <p:nvPr/>
        </p:nvSpPr>
        <p:spPr>
          <a:xfrm>
            <a:off x="2946448" y="4668394"/>
            <a:ext cx="53975" cy="73025"/>
          </a:xfrm>
          <a:custGeom>
            <a:rect b="b" l="l" r="r" t="t"/>
            <a:pathLst>
              <a:path extrusionOk="0" h="46" w="34">
                <a:moveTo>
                  <a:pt x="17" y="46"/>
                </a:moveTo>
                <a:lnTo>
                  <a:pt x="0" y="37"/>
                </a:lnTo>
                <a:lnTo>
                  <a:pt x="25" y="0"/>
                </a:lnTo>
                <a:lnTo>
                  <a:pt x="34" y="18"/>
                </a:lnTo>
                <a:lnTo>
                  <a:pt x="17" y="46"/>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5"/>
          <p:cNvSpPr/>
          <p:nvPr/>
        </p:nvSpPr>
        <p:spPr>
          <a:xfrm>
            <a:off x="2973436" y="4696969"/>
            <a:ext cx="1379537" cy="1100137"/>
          </a:xfrm>
          <a:custGeom>
            <a:rect b="b" l="l" r="r" t="t"/>
            <a:pathLst>
              <a:path extrusionOk="0" h="693" w="869">
                <a:moveTo>
                  <a:pt x="852" y="693"/>
                </a:moveTo>
                <a:lnTo>
                  <a:pt x="869" y="666"/>
                </a:lnTo>
                <a:lnTo>
                  <a:pt x="17" y="0"/>
                </a:lnTo>
                <a:lnTo>
                  <a:pt x="0" y="28"/>
                </a:lnTo>
                <a:lnTo>
                  <a:pt x="852" y="693"/>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5"/>
          <p:cNvSpPr/>
          <p:nvPr/>
        </p:nvSpPr>
        <p:spPr>
          <a:xfrm>
            <a:off x="2973436" y="4696969"/>
            <a:ext cx="53975" cy="58737"/>
          </a:xfrm>
          <a:custGeom>
            <a:rect b="b" l="l" r="r" t="t"/>
            <a:pathLst>
              <a:path extrusionOk="0" h="37" w="34">
                <a:moveTo>
                  <a:pt x="0" y="28"/>
                </a:moveTo>
                <a:lnTo>
                  <a:pt x="17" y="37"/>
                </a:lnTo>
                <a:lnTo>
                  <a:pt x="34" y="9"/>
                </a:lnTo>
                <a:lnTo>
                  <a:pt x="26" y="0"/>
                </a:lnTo>
                <a:lnTo>
                  <a:pt x="0" y="28"/>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5"/>
          <p:cNvSpPr/>
          <p:nvPr/>
        </p:nvSpPr>
        <p:spPr>
          <a:xfrm>
            <a:off x="1593898" y="3479356"/>
            <a:ext cx="68263" cy="73025"/>
          </a:xfrm>
          <a:custGeom>
            <a:rect b="b" l="l" r="r" t="t"/>
            <a:pathLst>
              <a:path extrusionOk="0" h="46" w="43">
                <a:moveTo>
                  <a:pt x="17" y="46"/>
                </a:moveTo>
                <a:lnTo>
                  <a:pt x="0" y="37"/>
                </a:lnTo>
                <a:lnTo>
                  <a:pt x="25" y="0"/>
                </a:lnTo>
                <a:lnTo>
                  <a:pt x="43" y="18"/>
                </a:lnTo>
                <a:lnTo>
                  <a:pt x="17" y="46"/>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5"/>
          <p:cNvSpPr/>
          <p:nvPr/>
        </p:nvSpPr>
        <p:spPr>
          <a:xfrm>
            <a:off x="1620886" y="3507931"/>
            <a:ext cx="1393825" cy="1233488"/>
          </a:xfrm>
          <a:custGeom>
            <a:rect b="b" l="l" r="r" t="t"/>
            <a:pathLst>
              <a:path extrusionOk="0" h="777" w="878">
                <a:moveTo>
                  <a:pt x="852" y="777"/>
                </a:moveTo>
                <a:lnTo>
                  <a:pt x="878" y="749"/>
                </a:lnTo>
                <a:lnTo>
                  <a:pt x="26" y="0"/>
                </a:lnTo>
                <a:lnTo>
                  <a:pt x="0" y="28"/>
                </a:lnTo>
                <a:lnTo>
                  <a:pt x="852" y="777"/>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5"/>
          <p:cNvSpPr/>
          <p:nvPr/>
        </p:nvSpPr>
        <p:spPr>
          <a:xfrm>
            <a:off x="2973436" y="4668394"/>
            <a:ext cx="53975" cy="73025"/>
          </a:xfrm>
          <a:custGeom>
            <a:rect b="b" l="l" r="r" t="t"/>
            <a:pathLst>
              <a:path extrusionOk="0" h="46" w="34">
                <a:moveTo>
                  <a:pt x="17" y="46"/>
                </a:moveTo>
                <a:lnTo>
                  <a:pt x="34" y="37"/>
                </a:lnTo>
                <a:lnTo>
                  <a:pt x="17" y="0"/>
                </a:lnTo>
                <a:lnTo>
                  <a:pt x="0" y="18"/>
                </a:lnTo>
                <a:lnTo>
                  <a:pt x="17" y="46"/>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5"/>
          <p:cNvSpPr/>
          <p:nvPr/>
        </p:nvSpPr>
        <p:spPr>
          <a:xfrm>
            <a:off x="1593898" y="5754244"/>
            <a:ext cx="53975" cy="58737"/>
          </a:xfrm>
          <a:custGeom>
            <a:rect b="b" l="l" r="r" t="t"/>
            <a:pathLst>
              <a:path extrusionOk="0" h="37" w="34">
                <a:moveTo>
                  <a:pt x="34" y="27"/>
                </a:moveTo>
                <a:lnTo>
                  <a:pt x="25" y="37"/>
                </a:lnTo>
                <a:lnTo>
                  <a:pt x="0" y="9"/>
                </a:lnTo>
                <a:lnTo>
                  <a:pt x="17" y="0"/>
                </a:lnTo>
                <a:lnTo>
                  <a:pt x="34" y="27"/>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5"/>
          <p:cNvSpPr/>
          <p:nvPr/>
        </p:nvSpPr>
        <p:spPr>
          <a:xfrm>
            <a:off x="1620886" y="4696969"/>
            <a:ext cx="1379537" cy="1100137"/>
          </a:xfrm>
          <a:custGeom>
            <a:rect b="b" l="l" r="r" t="t"/>
            <a:pathLst>
              <a:path extrusionOk="0" h="693" w="869">
                <a:moveTo>
                  <a:pt x="869" y="28"/>
                </a:moveTo>
                <a:lnTo>
                  <a:pt x="852" y="0"/>
                </a:lnTo>
                <a:lnTo>
                  <a:pt x="0" y="666"/>
                </a:lnTo>
                <a:lnTo>
                  <a:pt x="17" y="693"/>
                </a:lnTo>
                <a:lnTo>
                  <a:pt x="869" y="28"/>
                </a:lnTo>
                <a:close/>
              </a:path>
            </a:pathLst>
          </a:cu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5"/>
          <p:cNvSpPr/>
          <p:nvPr/>
        </p:nvSpPr>
        <p:spPr>
          <a:xfrm>
            <a:off x="1606598" y="3493644"/>
            <a:ext cx="55563" cy="30162"/>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5"/>
          <p:cNvSpPr/>
          <p:nvPr/>
        </p:nvSpPr>
        <p:spPr>
          <a:xfrm>
            <a:off x="1606598" y="5768531"/>
            <a:ext cx="55563" cy="28575"/>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5"/>
          <p:cNvSpPr/>
          <p:nvPr/>
        </p:nvSpPr>
        <p:spPr>
          <a:xfrm>
            <a:off x="1606598" y="3523806"/>
            <a:ext cx="55563" cy="2244725"/>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5"/>
          <p:cNvSpPr/>
          <p:nvPr/>
        </p:nvSpPr>
        <p:spPr>
          <a:xfrm>
            <a:off x="1606598" y="3493644"/>
            <a:ext cx="26988" cy="58737"/>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5"/>
          <p:cNvSpPr/>
          <p:nvPr/>
        </p:nvSpPr>
        <p:spPr>
          <a:xfrm>
            <a:off x="4338686" y="3493644"/>
            <a:ext cx="28575" cy="58737"/>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5"/>
          <p:cNvSpPr/>
          <p:nvPr/>
        </p:nvSpPr>
        <p:spPr>
          <a:xfrm>
            <a:off x="1633586" y="3493644"/>
            <a:ext cx="2705100" cy="58737"/>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5"/>
          <p:cNvSpPr/>
          <p:nvPr/>
        </p:nvSpPr>
        <p:spPr>
          <a:xfrm>
            <a:off x="1606598" y="5738369"/>
            <a:ext cx="26988" cy="58737"/>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5"/>
          <p:cNvSpPr/>
          <p:nvPr/>
        </p:nvSpPr>
        <p:spPr>
          <a:xfrm>
            <a:off x="4338686" y="5738369"/>
            <a:ext cx="28575" cy="58737"/>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5"/>
          <p:cNvSpPr/>
          <p:nvPr/>
        </p:nvSpPr>
        <p:spPr>
          <a:xfrm>
            <a:off x="1633586" y="5738369"/>
            <a:ext cx="2705100" cy="58737"/>
          </a:xfrm>
          <a:prstGeom prst="rect">
            <a:avLst/>
          </a:prstGeom>
          <a:solidFill>
            <a:srgbClr val="0000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5"/>
          <p:cNvSpPr/>
          <p:nvPr/>
        </p:nvSpPr>
        <p:spPr>
          <a:xfrm>
            <a:off x="1389111" y="3258694"/>
            <a:ext cx="490537" cy="52863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5"/>
          <p:cNvSpPr/>
          <p:nvPr/>
        </p:nvSpPr>
        <p:spPr>
          <a:xfrm>
            <a:off x="1395461" y="3265044"/>
            <a:ext cx="477837" cy="515937"/>
          </a:xfrm>
          <a:prstGeom prst="ellipse">
            <a:avLst/>
          </a:prstGeom>
          <a:noFill/>
          <a:ln cap="flat" cmpd="sng" w="412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5"/>
          <p:cNvSpPr/>
          <p:nvPr/>
        </p:nvSpPr>
        <p:spPr>
          <a:xfrm>
            <a:off x="4092623" y="5505006"/>
            <a:ext cx="492125" cy="52705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5"/>
          <p:cNvSpPr/>
          <p:nvPr/>
        </p:nvSpPr>
        <p:spPr>
          <a:xfrm>
            <a:off x="4100561" y="5509769"/>
            <a:ext cx="477837" cy="517525"/>
          </a:xfrm>
          <a:prstGeom prst="ellipse">
            <a:avLst/>
          </a:prstGeom>
          <a:noFill/>
          <a:ln cap="flat" cmpd="sng" w="412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5"/>
          <p:cNvSpPr/>
          <p:nvPr/>
        </p:nvSpPr>
        <p:spPr>
          <a:xfrm>
            <a:off x="2741661" y="4447731"/>
            <a:ext cx="490537" cy="528638"/>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5"/>
          <p:cNvSpPr/>
          <p:nvPr/>
        </p:nvSpPr>
        <p:spPr>
          <a:xfrm>
            <a:off x="2748011" y="4454081"/>
            <a:ext cx="477837" cy="515938"/>
          </a:xfrm>
          <a:prstGeom prst="ellipse">
            <a:avLst/>
          </a:prstGeom>
          <a:noFill/>
          <a:ln cap="flat" cmpd="sng" w="412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5"/>
          <p:cNvSpPr/>
          <p:nvPr/>
        </p:nvSpPr>
        <p:spPr>
          <a:xfrm>
            <a:off x="4092623" y="3258694"/>
            <a:ext cx="492125" cy="528637"/>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5"/>
          <p:cNvSpPr/>
          <p:nvPr/>
        </p:nvSpPr>
        <p:spPr>
          <a:xfrm>
            <a:off x="4100561" y="3265044"/>
            <a:ext cx="477837" cy="515937"/>
          </a:xfrm>
          <a:prstGeom prst="ellipse">
            <a:avLst/>
          </a:prstGeom>
          <a:noFill/>
          <a:ln cap="flat" cmpd="sng" w="412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5"/>
          <p:cNvSpPr/>
          <p:nvPr/>
        </p:nvSpPr>
        <p:spPr>
          <a:xfrm>
            <a:off x="1389111" y="5505006"/>
            <a:ext cx="490537" cy="52705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5"/>
          <p:cNvSpPr/>
          <p:nvPr/>
        </p:nvSpPr>
        <p:spPr>
          <a:xfrm>
            <a:off x="1395461" y="5509769"/>
            <a:ext cx="477837" cy="517525"/>
          </a:xfrm>
          <a:prstGeom prst="ellipse">
            <a:avLst/>
          </a:prstGeom>
          <a:noFill/>
          <a:ln cap="flat" cmpd="sng" w="412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5"/>
          <p:cNvSpPr/>
          <p:nvPr/>
        </p:nvSpPr>
        <p:spPr>
          <a:xfrm>
            <a:off x="1538336" y="3317431"/>
            <a:ext cx="328612" cy="4841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800">
                <a:solidFill>
                  <a:srgbClr val="000000"/>
                </a:solidFill>
                <a:latin typeface="Arial"/>
                <a:ea typeface="Arial"/>
                <a:cs typeface="Arial"/>
                <a:sym typeface="Arial"/>
              </a:rPr>
              <a:t>a</a:t>
            </a:r>
            <a:endParaRPr sz="1800">
              <a:solidFill>
                <a:schemeClr val="dk1"/>
              </a:solidFill>
              <a:latin typeface="Times"/>
              <a:ea typeface="Times"/>
              <a:cs typeface="Times"/>
              <a:sym typeface="Times"/>
            </a:endParaRPr>
          </a:p>
        </p:txBody>
      </p:sp>
      <p:sp>
        <p:nvSpPr>
          <p:cNvPr id="272" name="Google Shape;272;p5"/>
          <p:cNvSpPr/>
          <p:nvPr/>
        </p:nvSpPr>
        <p:spPr>
          <a:xfrm>
            <a:off x="4243436" y="3361881"/>
            <a:ext cx="341312" cy="4841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800">
                <a:solidFill>
                  <a:srgbClr val="000000"/>
                </a:solidFill>
                <a:latin typeface="Arial"/>
                <a:ea typeface="Arial"/>
                <a:cs typeface="Arial"/>
                <a:sym typeface="Arial"/>
              </a:rPr>
              <a:t>b</a:t>
            </a:r>
            <a:endParaRPr sz="1800">
              <a:solidFill>
                <a:schemeClr val="dk1"/>
              </a:solidFill>
              <a:latin typeface="Times"/>
              <a:ea typeface="Times"/>
              <a:cs typeface="Times"/>
              <a:sym typeface="Times"/>
            </a:endParaRPr>
          </a:p>
        </p:txBody>
      </p:sp>
      <p:sp>
        <p:nvSpPr>
          <p:cNvPr id="273" name="Google Shape;273;p5"/>
          <p:cNvSpPr/>
          <p:nvPr/>
        </p:nvSpPr>
        <p:spPr>
          <a:xfrm>
            <a:off x="2905173" y="4506469"/>
            <a:ext cx="314325" cy="4841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800">
                <a:solidFill>
                  <a:srgbClr val="000000"/>
                </a:solidFill>
                <a:latin typeface="Arial"/>
                <a:ea typeface="Arial"/>
                <a:cs typeface="Arial"/>
                <a:sym typeface="Arial"/>
              </a:rPr>
              <a:t>c</a:t>
            </a:r>
            <a:endParaRPr sz="1800">
              <a:solidFill>
                <a:schemeClr val="dk1"/>
              </a:solidFill>
              <a:latin typeface="Times"/>
              <a:ea typeface="Times"/>
              <a:cs typeface="Times"/>
              <a:sym typeface="Times"/>
            </a:endParaRPr>
          </a:p>
        </p:txBody>
      </p:sp>
      <p:sp>
        <p:nvSpPr>
          <p:cNvPr id="274" name="Google Shape;274;p5"/>
          <p:cNvSpPr/>
          <p:nvPr/>
        </p:nvSpPr>
        <p:spPr>
          <a:xfrm>
            <a:off x="1538336" y="5592319"/>
            <a:ext cx="341312" cy="4841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800">
                <a:solidFill>
                  <a:srgbClr val="000000"/>
                </a:solidFill>
                <a:latin typeface="Arial"/>
                <a:ea typeface="Arial"/>
                <a:cs typeface="Arial"/>
                <a:sym typeface="Arial"/>
              </a:rPr>
              <a:t>d</a:t>
            </a:r>
            <a:endParaRPr sz="1800">
              <a:solidFill>
                <a:schemeClr val="dk1"/>
              </a:solidFill>
              <a:latin typeface="Times"/>
              <a:ea typeface="Times"/>
              <a:cs typeface="Times"/>
              <a:sym typeface="Times"/>
            </a:endParaRPr>
          </a:p>
        </p:txBody>
      </p:sp>
      <p:sp>
        <p:nvSpPr>
          <p:cNvPr id="275" name="Google Shape;275;p5"/>
          <p:cNvSpPr/>
          <p:nvPr/>
        </p:nvSpPr>
        <p:spPr>
          <a:xfrm>
            <a:off x="4257723" y="5563744"/>
            <a:ext cx="328613" cy="4841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2800">
                <a:solidFill>
                  <a:srgbClr val="000000"/>
                </a:solidFill>
                <a:latin typeface="Arial"/>
                <a:ea typeface="Arial"/>
                <a:cs typeface="Arial"/>
                <a:sym typeface="Arial"/>
              </a:rPr>
              <a:t>e</a:t>
            </a:r>
            <a:endParaRPr sz="1800">
              <a:solidFill>
                <a:schemeClr val="dk1"/>
              </a:solidFill>
              <a:latin typeface="Times"/>
              <a:ea typeface="Times"/>
              <a:cs typeface="Times"/>
              <a:sym typeface="Times"/>
            </a:endParaRPr>
          </a:p>
        </p:txBody>
      </p:sp>
      <p:sp>
        <p:nvSpPr>
          <p:cNvPr id="276" name="Google Shape;276;p5"/>
          <p:cNvSpPr/>
          <p:nvPr/>
        </p:nvSpPr>
        <p:spPr>
          <a:xfrm>
            <a:off x="5489622" y="3396806"/>
            <a:ext cx="2958342"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FA2C25"/>
                </a:solidFill>
                <a:latin typeface="Times"/>
                <a:ea typeface="Times"/>
                <a:cs typeface="Times"/>
                <a:sym typeface="Times"/>
              </a:rPr>
              <a:t>V</a:t>
            </a:r>
            <a:r>
              <a:rPr lang="en-US" sz="2400">
                <a:solidFill>
                  <a:schemeClr val="dk1"/>
                </a:solidFill>
                <a:latin typeface="Times"/>
                <a:ea typeface="Times"/>
                <a:cs typeface="Times"/>
                <a:sym typeface="Times"/>
              </a:rPr>
              <a:t>= {a,b,c,d,e}</a:t>
            </a:r>
            <a:endParaRPr/>
          </a:p>
          <a:p>
            <a:pPr indent="0" lvl="0" marL="0" marR="0" rtl="0" algn="l">
              <a:spcBef>
                <a:spcPts val="0"/>
              </a:spcBef>
              <a:spcAft>
                <a:spcPts val="0"/>
              </a:spcAft>
              <a:buNone/>
            </a:pPr>
            <a:r>
              <a:t/>
            </a:r>
            <a:endParaRPr sz="2400">
              <a:solidFill>
                <a:schemeClr val="dk1"/>
              </a:solidFill>
              <a:latin typeface="Times"/>
              <a:ea typeface="Times"/>
              <a:cs typeface="Times"/>
              <a:sym typeface="Times"/>
            </a:endParaRPr>
          </a:p>
          <a:p>
            <a:pPr indent="0" lvl="0" marL="0" marR="0" rtl="0" algn="l">
              <a:spcBef>
                <a:spcPts val="0"/>
              </a:spcBef>
              <a:spcAft>
                <a:spcPts val="0"/>
              </a:spcAft>
              <a:buNone/>
            </a:pPr>
            <a:r>
              <a:rPr lang="en-US" sz="2400">
                <a:solidFill>
                  <a:srgbClr val="008000"/>
                </a:solidFill>
                <a:latin typeface="Times"/>
                <a:ea typeface="Times"/>
                <a:cs typeface="Times"/>
                <a:sym typeface="Times"/>
              </a:rPr>
              <a:t>E</a:t>
            </a:r>
            <a:r>
              <a:rPr lang="en-US" sz="2400">
                <a:solidFill>
                  <a:schemeClr val="dk1"/>
                </a:solidFill>
                <a:latin typeface="Times"/>
                <a:ea typeface="Times"/>
                <a:cs typeface="Times"/>
                <a:sym typeface="Times"/>
              </a:rPr>
              <a:t>= {(a,b),(a,c),(a,d),</a:t>
            </a:r>
            <a:endParaRPr/>
          </a:p>
          <a:p>
            <a:pPr indent="0" lvl="0" marL="0" marR="0" rtl="0" algn="l">
              <a:spcBef>
                <a:spcPts val="0"/>
              </a:spcBef>
              <a:spcAft>
                <a:spcPts val="0"/>
              </a:spcAft>
              <a:buNone/>
            </a:pPr>
            <a:r>
              <a:rPr lang="en-US" sz="2400">
                <a:solidFill>
                  <a:schemeClr val="dk1"/>
                </a:solidFill>
                <a:latin typeface="Times"/>
                <a:ea typeface="Times"/>
                <a:cs typeface="Times"/>
                <a:sym typeface="Times"/>
              </a:rPr>
              <a:t>(b,e),(c,d),(c,e), (d,e)}</a:t>
            </a:r>
            <a:endParaRPr/>
          </a:p>
        </p:txBody>
      </p:sp>
      <p:sp>
        <p:nvSpPr>
          <p:cNvPr id="277" name="Google Shape;277;p5"/>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Graphs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g23c9af2bb6c_0_498"/>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Push all the vertices that are adjacent to C and unvisited (unmarked)  onto the stack (nothing is pushed).</a:t>
            </a:r>
            <a:endParaRPr/>
          </a:p>
        </p:txBody>
      </p:sp>
      <p:cxnSp>
        <p:nvCxnSpPr>
          <p:cNvPr id="909" name="Google Shape;909;g23c9af2bb6c_0_498"/>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910" name="Google Shape;910;g23c9af2bb6c_0_498"/>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911" name="Google Shape;911;g23c9af2bb6c_0_498"/>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912" name="Google Shape;912;g23c9af2bb6c_0_498"/>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913" name="Google Shape;913;g23c9af2bb6c_0_498"/>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914" name="Google Shape;914;g23c9af2bb6c_0_498"/>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915" name="Google Shape;915;g23c9af2bb6c_0_498"/>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916" name="Google Shape;916;g23c9af2bb6c_0_498"/>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7" name="Google Shape;917;g23c9af2bb6c_0_498"/>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918" name="Google Shape;918;g23c9af2bb6c_0_498"/>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919" name="Google Shape;919;g23c9af2bb6c_0_498"/>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920" name="Google Shape;920;g23c9af2bb6c_0_498"/>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921" name="Google Shape;921;g23c9af2bb6c_0_498"/>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922" name="Google Shape;922;g23c9af2bb6c_0_498"/>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923" name="Google Shape;923;g23c9af2bb6c_0_498"/>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924" name="Google Shape;924;g23c9af2bb6c_0_498"/>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925" name="Google Shape;925;g23c9af2bb6c_0_498"/>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926" name="Google Shape;926;g23c9af2bb6c_0_498"/>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927" name="Google Shape;927;g23c9af2bb6c_0_498"/>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928" name="Google Shape;928;g23c9af2bb6c_0_498"/>
          <p:cNvCxnSpPr/>
          <p:nvPr/>
        </p:nvCxnSpPr>
        <p:spPr>
          <a:xfrm>
            <a:off x="2209800" y="2416072"/>
            <a:ext cx="533400" cy="0"/>
          </a:xfrm>
          <a:prstGeom prst="straightConnector1">
            <a:avLst/>
          </a:prstGeom>
          <a:noFill/>
          <a:ln cap="flat" cmpd="sng" w="9525">
            <a:solidFill>
              <a:srgbClr val="FF0000"/>
            </a:solidFill>
            <a:prstDash val="solid"/>
            <a:round/>
            <a:headEnd len="med" w="med" type="none"/>
            <a:tailEnd len="med" w="med" type="triangle"/>
          </a:ln>
        </p:spPr>
      </p:cxnSp>
      <p:sp>
        <p:nvSpPr>
          <p:cNvPr id="929" name="Google Shape;929;g23c9af2bb6c_0_498"/>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930" name="Google Shape;930;g23c9af2bb6c_0_498"/>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931" name="Google Shape;931;g23c9af2bb6c_0_498"/>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932" name="Google Shape;932;g23c9af2bb6c_0_498"/>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933" name="Google Shape;933;g23c9af2bb6c_0_498"/>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934" name="Google Shape;934;g23c9af2bb6c_0_498"/>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935" name="Google Shape;935;g23c9af2bb6c_0_498"/>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F  C</a:t>
            </a:r>
            <a:endParaRPr sz="1800">
              <a:solidFill>
                <a:schemeClr val="dk1"/>
              </a:solidFill>
              <a:latin typeface="Calibri"/>
              <a:ea typeface="Calibri"/>
              <a:cs typeface="Calibri"/>
              <a:sym typeface="Calibri"/>
            </a:endParaRPr>
          </a:p>
        </p:txBody>
      </p:sp>
      <p:graphicFrame>
        <p:nvGraphicFramePr>
          <p:cNvPr id="936" name="Google Shape;936;g23c9af2bb6c_0_498"/>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937" name="Google Shape;937;g23c9af2bb6c_0_498"/>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938" name="Google Shape;938;g23c9af2bb6c_0_498"/>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g23c9af2bb6c_0_532"/>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Pop from stack (E is popped). E is not visited yet (unmarked). So, visit E (set E as marked).</a:t>
            </a:r>
            <a:endParaRPr/>
          </a:p>
        </p:txBody>
      </p:sp>
      <p:cxnSp>
        <p:nvCxnSpPr>
          <p:cNvPr id="944" name="Google Shape;944;g23c9af2bb6c_0_532"/>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945" name="Google Shape;945;g23c9af2bb6c_0_532"/>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946" name="Google Shape;946;g23c9af2bb6c_0_532"/>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947" name="Google Shape;947;g23c9af2bb6c_0_532"/>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948" name="Google Shape;948;g23c9af2bb6c_0_532"/>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949" name="Google Shape;949;g23c9af2bb6c_0_532"/>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950" name="Google Shape;950;g23c9af2bb6c_0_532"/>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951" name="Google Shape;951;g23c9af2bb6c_0_532"/>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2" name="Google Shape;952;g23c9af2bb6c_0_532"/>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953" name="Google Shape;953;g23c9af2bb6c_0_532"/>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954" name="Google Shape;954;g23c9af2bb6c_0_532"/>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955" name="Google Shape;955;g23c9af2bb6c_0_532"/>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956" name="Google Shape;956;g23c9af2bb6c_0_532"/>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957" name="Google Shape;957;g23c9af2bb6c_0_532"/>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958" name="Google Shape;958;g23c9af2bb6c_0_532"/>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959" name="Google Shape;959;g23c9af2bb6c_0_532"/>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960" name="Google Shape;960;g23c9af2bb6c_0_532"/>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961" name="Google Shape;961;g23c9af2bb6c_0_532"/>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962" name="Google Shape;962;g23c9af2bb6c_0_532"/>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963" name="Google Shape;963;g23c9af2bb6c_0_532"/>
          <p:cNvCxnSpPr/>
          <p:nvPr/>
        </p:nvCxnSpPr>
        <p:spPr>
          <a:xfrm>
            <a:off x="2209800" y="2416072"/>
            <a:ext cx="533400" cy="0"/>
          </a:xfrm>
          <a:prstGeom prst="straightConnector1">
            <a:avLst/>
          </a:prstGeom>
          <a:noFill/>
          <a:ln cap="flat" cmpd="sng" w="9525">
            <a:solidFill>
              <a:srgbClr val="FF0000"/>
            </a:solidFill>
            <a:prstDash val="solid"/>
            <a:round/>
            <a:headEnd len="med" w="med" type="none"/>
            <a:tailEnd len="med" w="med" type="triangle"/>
          </a:ln>
        </p:spPr>
      </p:cxnSp>
      <p:sp>
        <p:nvSpPr>
          <p:cNvPr id="964" name="Google Shape;964;g23c9af2bb6c_0_532"/>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965" name="Google Shape;965;g23c9af2bb6c_0_532"/>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966" name="Google Shape;966;g23c9af2bb6c_0_532"/>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967" name="Google Shape;967;g23c9af2bb6c_0_532"/>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968" name="Google Shape;968;g23c9af2bb6c_0_532"/>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969" name="Google Shape;969;g23c9af2bb6c_0_532"/>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970" name="Google Shape;970;g23c9af2bb6c_0_532"/>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F  C</a:t>
            </a:r>
            <a:endParaRPr sz="1800">
              <a:solidFill>
                <a:schemeClr val="dk1"/>
              </a:solidFill>
              <a:latin typeface="Calibri"/>
              <a:ea typeface="Calibri"/>
              <a:cs typeface="Calibri"/>
              <a:sym typeface="Calibri"/>
            </a:endParaRPr>
          </a:p>
        </p:txBody>
      </p:sp>
      <p:graphicFrame>
        <p:nvGraphicFramePr>
          <p:cNvPr id="971" name="Google Shape;971;g23c9af2bb6c_0_532"/>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972" name="Google Shape;972;g23c9af2bb6c_0_532"/>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973" name="Google Shape;973;g23c9af2bb6c_0_532"/>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g23c9af2bb6c_0_566"/>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Pop from stack (E is popped). E is not visited yet (unmarked). So, visit E (set E as marked).</a:t>
            </a:r>
            <a:endParaRPr/>
          </a:p>
        </p:txBody>
      </p:sp>
      <p:cxnSp>
        <p:nvCxnSpPr>
          <p:cNvPr id="979" name="Google Shape;979;g23c9af2bb6c_0_566"/>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980" name="Google Shape;980;g23c9af2bb6c_0_566"/>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981" name="Google Shape;981;g23c9af2bb6c_0_566"/>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982" name="Google Shape;982;g23c9af2bb6c_0_566"/>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983" name="Google Shape;983;g23c9af2bb6c_0_566"/>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984" name="Google Shape;984;g23c9af2bb6c_0_566"/>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985" name="Google Shape;985;g23c9af2bb6c_0_566"/>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986" name="Google Shape;986;g23c9af2bb6c_0_566"/>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7" name="Google Shape;987;g23c9af2bb6c_0_566"/>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988" name="Google Shape;988;g23c9af2bb6c_0_566"/>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989" name="Google Shape;989;g23c9af2bb6c_0_566"/>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990" name="Google Shape;990;g23c9af2bb6c_0_566"/>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991" name="Google Shape;991;g23c9af2bb6c_0_566"/>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992" name="Google Shape;992;g23c9af2bb6c_0_566"/>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993" name="Google Shape;993;g23c9af2bb6c_0_566"/>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994" name="Google Shape;994;g23c9af2bb6c_0_566"/>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995" name="Google Shape;995;g23c9af2bb6c_0_566"/>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996" name="Google Shape;996;g23c9af2bb6c_0_566"/>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997" name="Google Shape;997;g23c9af2bb6c_0_566"/>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998" name="Google Shape;998;g23c9af2bb6c_0_566"/>
          <p:cNvCxnSpPr/>
          <p:nvPr/>
        </p:nvCxnSpPr>
        <p:spPr>
          <a:xfrm>
            <a:off x="2209800" y="2416072"/>
            <a:ext cx="533400" cy="0"/>
          </a:xfrm>
          <a:prstGeom prst="straightConnector1">
            <a:avLst/>
          </a:prstGeom>
          <a:noFill/>
          <a:ln cap="flat" cmpd="sng" w="9525">
            <a:solidFill>
              <a:srgbClr val="FF0000"/>
            </a:solidFill>
            <a:prstDash val="solid"/>
            <a:round/>
            <a:headEnd len="med" w="med" type="none"/>
            <a:tailEnd len="med" w="med" type="triangle"/>
          </a:ln>
        </p:spPr>
      </p:cxnSp>
      <p:sp>
        <p:nvSpPr>
          <p:cNvPr id="999" name="Google Shape;999;g23c9af2bb6c_0_566"/>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1000" name="Google Shape;1000;g23c9af2bb6c_0_566"/>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001" name="Google Shape;1001;g23c9af2bb6c_0_566"/>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1002" name="Google Shape;1002;g23c9af2bb6c_0_566"/>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003" name="Google Shape;1003;g23c9af2bb6c_0_566"/>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004" name="Google Shape;1004;g23c9af2bb6c_0_566"/>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1005" name="Google Shape;1005;g23c9af2bb6c_0_566"/>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F  C  E</a:t>
            </a:r>
            <a:endParaRPr sz="1800">
              <a:solidFill>
                <a:schemeClr val="dk1"/>
              </a:solidFill>
              <a:latin typeface="Calibri"/>
              <a:ea typeface="Calibri"/>
              <a:cs typeface="Calibri"/>
              <a:sym typeface="Calibri"/>
            </a:endParaRPr>
          </a:p>
        </p:txBody>
      </p:sp>
      <p:graphicFrame>
        <p:nvGraphicFramePr>
          <p:cNvPr id="1006" name="Google Shape;1006;g23c9af2bb6c_0_566"/>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007" name="Google Shape;1007;g23c9af2bb6c_0_566"/>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1008" name="Google Shape;1008;g23c9af2bb6c_0_566"/>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g23c9af2bb6c_0_600"/>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Push all the vertices that are adjacent to E and unvisited (unmarked)  onto the stack (G is pushed).</a:t>
            </a:r>
            <a:endParaRPr/>
          </a:p>
        </p:txBody>
      </p:sp>
      <p:cxnSp>
        <p:nvCxnSpPr>
          <p:cNvPr id="1014" name="Google Shape;1014;g23c9af2bb6c_0_600"/>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1015" name="Google Shape;1015;g23c9af2bb6c_0_600"/>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1016" name="Google Shape;1016;g23c9af2bb6c_0_600"/>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017" name="Google Shape;1017;g23c9af2bb6c_0_600"/>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018" name="Google Shape;1018;g23c9af2bb6c_0_600"/>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019" name="Google Shape;1019;g23c9af2bb6c_0_600"/>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020" name="Google Shape;1020;g23c9af2bb6c_0_600"/>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021" name="Google Shape;1021;g23c9af2bb6c_0_600"/>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2" name="Google Shape;1022;g23c9af2bb6c_0_600"/>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023" name="Google Shape;1023;g23c9af2bb6c_0_600"/>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024" name="Google Shape;1024;g23c9af2bb6c_0_600"/>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025" name="Google Shape;1025;g23c9af2bb6c_0_600"/>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026" name="Google Shape;1026;g23c9af2bb6c_0_600"/>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027" name="Google Shape;1027;g23c9af2bb6c_0_600"/>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028" name="Google Shape;1028;g23c9af2bb6c_0_600"/>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029" name="Google Shape;1029;g23c9af2bb6c_0_600"/>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030" name="Google Shape;1030;g23c9af2bb6c_0_600"/>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1031" name="Google Shape;1031;g23c9af2bb6c_0_600"/>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1032" name="Google Shape;1032;g23c9af2bb6c_0_600"/>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1033" name="Google Shape;1033;g23c9af2bb6c_0_600"/>
          <p:cNvCxnSpPr/>
          <p:nvPr/>
        </p:nvCxnSpPr>
        <p:spPr>
          <a:xfrm>
            <a:off x="2209800" y="2416072"/>
            <a:ext cx="533400" cy="0"/>
          </a:xfrm>
          <a:prstGeom prst="straightConnector1">
            <a:avLst/>
          </a:prstGeom>
          <a:noFill/>
          <a:ln cap="flat" cmpd="sng" w="9525">
            <a:solidFill>
              <a:srgbClr val="FF0000"/>
            </a:solidFill>
            <a:prstDash val="solid"/>
            <a:round/>
            <a:headEnd len="med" w="med" type="none"/>
            <a:tailEnd len="med" w="med" type="triangle"/>
          </a:ln>
        </p:spPr>
      </p:cxnSp>
      <p:sp>
        <p:nvSpPr>
          <p:cNvPr id="1034" name="Google Shape;1034;g23c9af2bb6c_0_600"/>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1035" name="Google Shape;1035;g23c9af2bb6c_0_600"/>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036" name="Google Shape;1036;g23c9af2bb6c_0_600"/>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1037" name="Google Shape;1037;g23c9af2bb6c_0_600"/>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038" name="Google Shape;1038;g23c9af2bb6c_0_600"/>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039" name="Google Shape;1039;g23c9af2bb6c_0_600"/>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1040" name="Google Shape;1040;g23c9af2bb6c_0_600"/>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F  C  E</a:t>
            </a:r>
            <a:endParaRPr sz="1800">
              <a:solidFill>
                <a:schemeClr val="dk1"/>
              </a:solidFill>
              <a:latin typeface="Calibri"/>
              <a:ea typeface="Calibri"/>
              <a:cs typeface="Calibri"/>
              <a:sym typeface="Calibri"/>
            </a:endParaRPr>
          </a:p>
        </p:txBody>
      </p:sp>
      <p:graphicFrame>
        <p:nvGraphicFramePr>
          <p:cNvPr id="1041" name="Google Shape;1041;g23c9af2bb6c_0_600"/>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042" name="Google Shape;1042;g23c9af2bb6c_0_600"/>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1043" name="Google Shape;1043;g23c9af2bb6c_0_60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g23c9af2bb6c_0_634"/>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Push all the vertices that are adjacent to E and unvisited (unmarked)  onto the stack (G is pushed).</a:t>
            </a:r>
            <a:endParaRPr/>
          </a:p>
        </p:txBody>
      </p:sp>
      <p:cxnSp>
        <p:nvCxnSpPr>
          <p:cNvPr id="1049" name="Google Shape;1049;g23c9af2bb6c_0_634"/>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1050" name="Google Shape;1050;g23c9af2bb6c_0_634"/>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1051" name="Google Shape;1051;g23c9af2bb6c_0_634"/>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052" name="Google Shape;1052;g23c9af2bb6c_0_634"/>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053" name="Google Shape;1053;g23c9af2bb6c_0_634"/>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054" name="Google Shape;1054;g23c9af2bb6c_0_634"/>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055" name="Google Shape;1055;g23c9af2bb6c_0_634"/>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056" name="Google Shape;1056;g23c9af2bb6c_0_634"/>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7" name="Google Shape;1057;g23c9af2bb6c_0_634"/>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058" name="Google Shape;1058;g23c9af2bb6c_0_634"/>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059" name="Google Shape;1059;g23c9af2bb6c_0_634"/>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060" name="Google Shape;1060;g23c9af2bb6c_0_634"/>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061" name="Google Shape;1061;g23c9af2bb6c_0_634"/>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062" name="Google Shape;1062;g23c9af2bb6c_0_634"/>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063" name="Google Shape;1063;g23c9af2bb6c_0_634"/>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064" name="Google Shape;1064;g23c9af2bb6c_0_634"/>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065" name="Google Shape;1065;g23c9af2bb6c_0_634"/>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1066" name="Google Shape;1066;g23c9af2bb6c_0_634"/>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1067" name="Google Shape;1067;g23c9af2bb6c_0_634"/>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1068" name="Google Shape;1068;g23c9af2bb6c_0_634"/>
          <p:cNvCxnSpPr/>
          <p:nvPr/>
        </p:nvCxnSpPr>
        <p:spPr>
          <a:xfrm>
            <a:off x="2209800" y="2416072"/>
            <a:ext cx="533400" cy="0"/>
          </a:xfrm>
          <a:prstGeom prst="straightConnector1">
            <a:avLst/>
          </a:prstGeom>
          <a:noFill/>
          <a:ln cap="flat" cmpd="sng" w="9525">
            <a:solidFill>
              <a:srgbClr val="FF0000"/>
            </a:solidFill>
            <a:prstDash val="solid"/>
            <a:round/>
            <a:headEnd len="med" w="med" type="none"/>
            <a:tailEnd len="med" w="med" type="triangle"/>
          </a:ln>
        </p:spPr>
      </p:cxnSp>
      <p:sp>
        <p:nvSpPr>
          <p:cNvPr id="1069" name="Google Shape;1069;g23c9af2bb6c_0_634"/>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1070" name="Google Shape;1070;g23c9af2bb6c_0_634"/>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071" name="Google Shape;1071;g23c9af2bb6c_0_634"/>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1072" name="Google Shape;1072;g23c9af2bb6c_0_634"/>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073" name="Google Shape;1073;g23c9af2bb6c_0_634"/>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074" name="Google Shape;1074;g23c9af2bb6c_0_634"/>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1075" name="Google Shape;1075;g23c9af2bb6c_0_634"/>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F  C  E</a:t>
            </a:r>
            <a:endParaRPr sz="1800">
              <a:solidFill>
                <a:schemeClr val="dk1"/>
              </a:solidFill>
              <a:latin typeface="Calibri"/>
              <a:ea typeface="Calibri"/>
              <a:cs typeface="Calibri"/>
              <a:sym typeface="Calibri"/>
            </a:endParaRPr>
          </a:p>
        </p:txBody>
      </p:sp>
      <p:graphicFrame>
        <p:nvGraphicFramePr>
          <p:cNvPr id="1076" name="Google Shape;1076;g23c9af2bb6c_0_634"/>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077" name="Google Shape;1077;g23c9af2bb6c_0_634"/>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1078" name="Google Shape;1078;g23c9af2bb6c_0_634"/>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sp>
        <p:nvSpPr>
          <p:cNvPr id="1083" name="Google Shape;1083;g23c9af2bb6c_0_668"/>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Pop from stack (G is popped). G is not visited yet (unmarked). So, visit G (set G as marked).</a:t>
            </a:r>
            <a:endParaRPr/>
          </a:p>
        </p:txBody>
      </p:sp>
      <p:cxnSp>
        <p:nvCxnSpPr>
          <p:cNvPr id="1084" name="Google Shape;1084;g23c9af2bb6c_0_668"/>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1085" name="Google Shape;1085;g23c9af2bb6c_0_668"/>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1086" name="Google Shape;1086;g23c9af2bb6c_0_668"/>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087" name="Google Shape;1087;g23c9af2bb6c_0_668"/>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088" name="Google Shape;1088;g23c9af2bb6c_0_668"/>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089" name="Google Shape;1089;g23c9af2bb6c_0_668"/>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090" name="Google Shape;1090;g23c9af2bb6c_0_668"/>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091" name="Google Shape;1091;g23c9af2bb6c_0_668"/>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2" name="Google Shape;1092;g23c9af2bb6c_0_668"/>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093" name="Google Shape;1093;g23c9af2bb6c_0_668"/>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094" name="Google Shape;1094;g23c9af2bb6c_0_668"/>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095" name="Google Shape;1095;g23c9af2bb6c_0_668"/>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096" name="Google Shape;1096;g23c9af2bb6c_0_668"/>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097" name="Google Shape;1097;g23c9af2bb6c_0_668"/>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098" name="Google Shape;1098;g23c9af2bb6c_0_668"/>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099" name="Google Shape;1099;g23c9af2bb6c_0_668"/>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100" name="Google Shape;1100;g23c9af2bb6c_0_668"/>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1101" name="Google Shape;1101;g23c9af2bb6c_0_668"/>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1102" name="Google Shape;1102;g23c9af2bb6c_0_668"/>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1103" name="Google Shape;1103;g23c9af2bb6c_0_668"/>
          <p:cNvCxnSpPr/>
          <p:nvPr/>
        </p:nvCxnSpPr>
        <p:spPr>
          <a:xfrm>
            <a:off x="2209800" y="2416072"/>
            <a:ext cx="533400" cy="0"/>
          </a:xfrm>
          <a:prstGeom prst="straightConnector1">
            <a:avLst/>
          </a:prstGeom>
          <a:noFill/>
          <a:ln cap="flat" cmpd="sng" w="9525">
            <a:solidFill>
              <a:srgbClr val="FF0000"/>
            </a:solidFill>
            <a:prstDash val="solid"/>
            <a:round/>
            <a:headEnd len="med" w="med" type="none"/>
            <a:tailEnd len="med" w="med" type="triangle"/>
          </a:ln>
        </p:spPr>
      </p:cxnSp>
      <p:sp>
        <p:nvSpPr>
          <p:cNvPr id="1104" name="Google Shape;1104;g23c9af2bb6c_0_668"/>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1105" name="Google Shape;1105;g23c9af2bb6c_0_668"/>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106" name="Google Shape;1106;g23c9af2bb6c_0_668"/>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1107" name="Google Shape;1107;g23c9af2bb6c_0_668"/>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108" name="Google Shape;1108;g23c9af2bb6c_0_668"/>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109" name="Google Shape;1109;g23c9af2bb6c_0_668"/>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1110" name="Google Shape;1110;g23c9af2bb6c_0_668"/>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F  C  E</a:t>
            </a:r>
            <a:endParaRPr sz="1800">
              <a:solidFill>
                <a:schemeClr val="dk1"/>
              </a:solidFill>
              <a:latin typeface="Calibri"/>
              <a:ea typeface="Calibri"/>
              <a:cs typeface="Calibri"/>
              <a:sym typeface="Calibri"/>
            </a:endParaRPr>
          </a:p>
        </p:txBody>
      </p:sp>
      <p:graphicFrame>
        <p:nvGraphicFramePr>
          <p:cNvPr id="1111" name="Google Shape;1111;g23c9af2bb6c_0_668"/>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112" name="Google Shape;1112;g23c9af2bb6c_0_668"/>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1113" name="Google Shape;1113;g23c9af2bb6c_0_668"/>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g23c9af2bb6c_0_702"/>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Pop from stack (G is popped). G is not visited yet (unmarked). So, visit G (set G as marked).</a:t>
            </a:r>
            <a:endParaRPr/>
          </a:p>
        </p:txBody>
      </p:sp>
      <p:cxnSp>
        <p:nvCxnSpPr>
          <p:cNvPr id="1119" name="Google Shape;1119;g23c9af2bb6c_0_702"/>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1120" name="Google Shape;1120;g23c9af2bb6c_0_702"/>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1121" name="Google Shape;1121;g23c9af2bb6c_0_702"/>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122" name="Google Shape;1122;g23c9af2bb6c_0_702"/>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123" name="Google Shape;1123;g23c9af2bb6c_0_702"/>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124" name="Google Shape;1124;g23c9af2bb6c_0_702"/>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125" name="Google Shape;1125;g23c9af2bb6c_0_702"/>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126" name="Google Shape;1126;g23c9af2bb6c_0_702"/>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7" name="Google Shape;1127;g23c9af2bb6c_0_702"/>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128" name="Google Shape;1128;g23c9af2bb6c_0_702"/>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129" name="Google Shape;1129;g23c9af2bb6c_0_702"/>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130" name="Google Shape;1130;g23c9af2bb6c_0_702"/>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131" name="Google Shape;1131;g23c9af2bb6c_0_702"/>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132" name="Google Shape;1132;g23c9af2bb6c_0_702"/>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133" name="Google Shape;1133;g23c9af2bb6c_0_702"/>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134" name="Google Shape;1134;g23c9af2bb6c_0_702"/>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135" name="Google Shape;1135;g23c9af2bb6c_0_702"/>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cxnSp>
        <p:nvCxnSpPr>
          <p:cNvPr id="1136" name="Google Shape;1136;g23c9af2bb6c_0_702"/>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1137" name="Google Shape;1137;g23c9af2bb6c_0_702"/>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1138" name="Google Shape;1138;g23c9af2bb6c_0_702"/>
          <p:cNvCxnSpPr/>
          <p:nvPr/>
        </p:nvCxnSpPr>
        <p:spPr>
          <a:xfrm>
            <a:off x="2209800" y="2416072"/>
            <a:ext cx="533400" cy="0"/>
          </a:xfrm>
          <a:prstGeom prst="straightConnector1">
            <a:avLst/>
          </a:prstGeom>
          <a:noFill/>
          <a:ln cap="flat" cmpd="sng" w="9525">
            <a:solidFill>
              <a:srgbClr val="FF0000"/>
            </a:solidFill>
            <a:prstDash val="solid"/>
            <a:round/>
            <a:headEnd len="med" w="med" type="none"/>
            <a:tailEnd len="med" w="med" type="triangle"/>
          </a:ln>
        </p:spPr>
      </p:cxnSp>
      <p:sp>
        <p:nvSpPr>
          <p:cNvPr id="1139" name="Google Shape;1139;g23c9af2bb6c_0_702"/>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1140" name="Google Shape;1140;g23c9af2bb6c_0_702"/>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141" name="Google Shape;1141;g23c9af2bb6c_0_702"/>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1142" name="Google Shape;1142;g23c9af2bb6c_0_702"/>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143" name="Google Shape;1143;g23c9af2bb6c_0_702"/>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144" name="Google Shape;1144;g23c9af2bb6c_0_702"/>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1145" name="Google Shape;1145;g23c9af2bb6c_0_702"/>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F  C  E  G</a:t>
            </a:r>
            <a:endParaRPr sz="1800">
              <a:solidFill>
                <a:schemeClr val="dk1"/>
              </a:solidFill>
              <a:latin typeface="Calibri"/>
              <a:ea typeface="Calibri"/>
              <a:cs typeface="Calibri"/>
              <a:sym typeface="Calibri"/>
            </a:endParaRPr>
          </a:p>
        </p:txBody>
      </p:sp>
      <p:graphicFrame>
        <p:nvGraphicFramePr>
          <p:cNvPr id="1146" name="Google Shape;1146;g23c9af2bb6c_0_702"/>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147" name="Google Shape;1147;g23c9af2bb6c_0_702"/>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1148" name="Google Shape;1148;g23c9af2bb6c_0_702"/>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g23c9af2bb6c_0_736"/>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Push all the vertices that are adjacent to G and unvisited (unmarked)  onto the stack (H is pushed).</a:t>
            </a:r>
            <a:endParaRPr/>
          </a:p>
        </p:txBody>
      </p:sp>
      <p:cxnSp>
        <p:nvCxnSpPr>
          <p:cNvPr id="1154" name="Google Shape;1154;g23c9af2bb6c_0_736"/>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1155" name="Google Shape;1155;g23c9af2bb6c_0_736"/>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1156" name="Google Shape;1156;g23c9af2bb6c_0_736"/>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157" name="Google Shape;1157;g23c9af2bb6c_0_736"/>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158" name="Google Shape;1158;g23c9af2bb6c_0_736"/>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159" name="Google Shape;1159;g23c9af2bb6c_0_736"/>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160" name="Google Shape;1160;g23c9af2bb6c_0_736"/>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161" name="Google Shape;1161;g23c9af2bb6c_0_736"/>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2" name="Google Shape;1162;g23c9af2bb6c_0_736"/>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163" name="Google Shape;1163;g23c9af2bb6c_0_736"/>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164" name="Google Shape;1164;g23c9af2bb6c_0_736"/>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165" name="Google Shape;1165;g23c9af2bb6c_0_736"/>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166" name="Google Shape;1166;g23c9af2bb6c_0_736"/>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167" name="Google Shape;1167;g23c9af2bb6c_0_736"/>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168" name="Google Shape;1168;g23c9af2bb6c_0_736"/>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169" name="Google Shape;1169;g23c9af2bb6c_0_736"/>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170" name="Google Shape;1170;g23c9af2bb6c_0_736"/>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cxnSp>
        <p:nvCxnSpPr>
          <p:cNvPr id="1171" name="Google Shape;1171;g23c9af2bb6c_0_736"/>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1172" name="Google Shape;1172;g23c9af2bb6c_0_736"/>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1173" name="Google Shape;1173;g23c9af2bb6c_0_736"/>
          <p:cNvCxnSpPr/>
          <p:nvPr/>
        </p:nvCxnSpPr>
        <p:spPr>
          <a:xfrm>
            <a:off x="2209800" y="2416072"/>
            <a:ext cx="533400" cy="0"/>
          </a:xfrm>
          <a:prstGeom prst="straightConnector1">
            <a:avLst/>
          </a:prstGeom>
          <a:noFill/>
          <a:ln cap="flat" cmpd="sng" w="9525">
            <a:solidFill>
              <a:srgbClr val="FF0000"/>
            </a:solidFill>
            <a:prstDash val="solid"/>
            <a:round/>
            <a:headEnd len="med" w="med" type="none"/>
            <a:tailEnd len="med" w="med" type="triangle"/>
          </a:ln>
        </p:spPr>
      </p:cxnSp>
      <p:sp>
        <p:nvSpPr>
          <p:cNvPr id="1174" name="Google Shape;1174;g23c9af2bb6c_0_736"/>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1175" name="Google Shape;1175;g23c9af2bb6c_0_736"/>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176" name="Google Shape;1176;g23c9af2bb6c_0_736"/>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1177" name="Google Shape;1177;g23c9af2bb6c_0_736"/>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178" name="Google Shape;1178;g23c9af2bb6c_0_736"/>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179" name="Google Shape;1179;g23c9af2bb6c_0_736"/>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1180" name="Google Shape;1180;g23c9af2bb6c_0_736"/>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F  C  E  G</a:t>
            </a:r>
            <a:endParaRPr sz="1800">
              <a:solidFill>
                <a:schemeClr val="dk1"/>
              </a:solidFill>
              <a:latin typeface="Calibri"/>
              <a:ea typeface="Calibri"/>
              <a:cs typeface="Calibri"/>
              <a:sym typeface="Calibri"/>
            </a:endParaRPr>
          </a:p>
        </p:txBody>
      </p:sp>
      <p:graphicFrame>
        <p:nvGraphicFramePr>
          <p:cNvPr id="1181" name="Google Shape;1181;g23c9af2bb6c_0_736"/>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182" name="Google Shape;1182;g23c9af2bb6c_0_736"/>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1183" name="Google Shape;1183;g23c9af2bb6c_0_736"/>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g23c9af2bb6c_0_770"/>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Push all the vertices that are adjacent to G and unvisited (unmarked)  onto the stack (H is pushed).</a:t>
            </a:r>
            <a:endParaRPr/>
          </a:p>
        </p:txBody>
      </p:sp>
      <p:cxnSp>
        <p:nvCxnSpPr>
          <p:cNvPr id="1189" name="Google Shape;1189;g23c9af2bb6c_0_770"/>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1190" name="Google Shape;1190;g23c9af2bb6c_0_770"/>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1191" name="Google Shape;1191;g23c9af2bb6c_0_770"/>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192" name="Google Shape;1192;g23c9af2bb6c_0_770"/>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193" name="Google Shape;1193;g23c9af2bb6c_0_770"/>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194" name="Google Shape;1194;g23c9af2bb6c_0_770"/>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195" name="Google Shape;1195;g23c9af2bb6c_0_770"/>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196" name="Google Shape;1196;g23c9af2bb6c_0_770"/>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7" name="Google Shape;1197;g23c9af2bb6c_0_770"/>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198" name="Google Shape;1198;g23c9af2bb6c_0_770"/>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199" name="Google Shape;1199;g23c9af2bb6c_0_770"/>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200" name="Google Shape;1200;g23c9af2bb6c_0_770"/>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201" name="Google Shape;1201;g23c9af2bb6c_0_770"/>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202" name="Google Shape;1202;g23c9af2bb6c_0_770"/>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203" name="Google Shape;1203;g23c9af2bb6c_0_770"/>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204" name="Google Shape;1204;g23c9af2bb6c_0_770"/>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205" name="Google Shape;1205;g23c9af2bb6c_0_770"/>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cxnSp>
        <p:nvCxnSpPr>
          <p:cNvPr id="1206" name="Google Shape;1206;g23c9af2bb6c_0_770"/>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1207" name="Google Shape;1207;g23c9af2bb6c_0_770"/>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1208" name="Google Shape;1208;g23c9af2bb6c_0_770"/>
          <p:cNvCxnSpPr/>
          <p:nvPr/>
        </p:nvCxnSpPr>
        <p:spPr>
          <a:xfrm>
            <a:off x="2209800" y="2416072"/>
            <a:ext cx="533400" cy="0"/>
          </a:xfrm>
          <a:prstGeom prst="straightConnector1">
            <a:avLst/>
          </a:prstGeom>
          <a:noFill/>
          <a:ln cap="flat" cmpd="sng" w="9525">
            <a:solidFill>
              <a:srgbClr val="FF0000"/>
            </a:solidFill>
            <a:prstDash val="solid"/>
            <a:round/>
            <a:headEnd len="med" w="med" type="none"/>
            <a:tailEnd len="med" w="med" type="triangle"/>
          </a:ln>
        </p:spPr>
      </p:cxnSp>
      <p:sp>
        <p:nvSpPr>
          <p:cNvPr id="1209" name="Google Shape;1209;g23c9af2bb6c_0_770"/>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1210" name="Google Shape;1210;g23c9af2bb6c_0_770"/>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211" name="Google Shape;1211;g23c9af2bb6c_0_770"/>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1212" name="Google Shape;1212;g23c9af2bb6c_0_770"/>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213" name="Google Shape;1213;g23c9af2bb6c_0_770"/>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214" name="Google Shape;1214;g23c9af2bb6c_0_770"/>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1215" name="Google Shape;1215;g23c9af2bb6c_0_770"/>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F  C  E  G</a:t>
            </a:r>
            <a:endParaRPr sz="1800">
              <a:solidFill>
                <a:schemeClr val="dk1"/>
              </a:solidFill>
              <a:latin typeface="Calibri"/>
              <a:ea typeface="Calibri"/>
              <a:cs typeface="Calibri"/>
              <a:sym typeface="Calibri"/>
            </a:endParaRPr>
          </a:p>
        </p:txBody>
      </p:sp>
      <p:graphicFrame>
        <p:nvGraphicFramePr>
          <p:cNvPr id="1216" name="Google Shape;1216;g23c9af2bb6c_0_770"/>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217" name="Google Shape;1217;g23c9af2bb6c_0_770"/>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1218" name="Google Shape;1218;g23c9af2bb6c_0_77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g23c9af2bb6c_0_804"/>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Pop from stack (H is popped). H is not visited yet (unmarked). So, visit H (set H as marked).</a:t>
            </a:r>
            <a:endParaRPr/>
          </a:p>
        </p:txBody>
      </p:sp>
      <p:cxnSp>
        <p:nvCxnSpPr>
          <p:cNvPr id="1224" name="Google Shape;1224;g23c9af2bb6c_0_804"/>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1225" name="Google Shape;1225;g23c9af2bb6c_0_804"/>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1226" name="Google Shape;1226;g23c9af2bb6c_0_804"/>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227" name="Google Shape;1227;g23c9af2bb6c_0_804"/>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228" name="Google Shape;1228;g23c9af2bb6c_0_804"/>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229" name="Google Shape;1229;g23c9af2bb6c_0_804"/>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230" name="Google Shape;1230;g23c9af2bb6c_0_804"/>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231" name="Google Shape;1231;g23c9af2bb6c_0_804"/>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2" name="Google Shape;1232;g23c9af2bb6c_0_804"/>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233" name="Google Shape;1233;g23c9af2bb6c_0_804"/>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234" name="Google Shape;1234;g23c9af2bb6c_0_804"/>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235" name="Google Shape;1235;g23c9af2bb6c_0_804"/>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236" name="Google Shape;1236;g23c9af2bb6c_0_804"/>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237" name="Google Shape;1237;g23c9af2bb6c_0_804"/>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238" name="Google Shape;1238;g23c9af2bb6c_0_804"/>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239" name="Google Shape;1239;g23c9af2bb6c_0_804"/>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240" name="Google Shape;1240;g23c9af2bb6c_0_804"/>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cxnSp>
        <p:nvCxnSpPr>
          <p:cNvPr id="1241" name="Google Shape;1241;g23c9af2bb6c_0_804"/>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1242" name="Google Shape;1242;g23c9af2bb6c_0_804"/>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1243" name="Google Shape;1243;g23c9af2bb6c_0_804"/>
          <p:cNvCxnSpPr/>
          <p:nvPr/>
        </p:nvCxnSpPr>
        <p:spPr>
          <a:xfrm>
            <a:off x="2209800" y="2416072"/>
            <a:ext cx="533400" cy="0"/>
          </a:xfrm>
          <a:prstGeom prst="straightConnector1">
            <a:avLst/>
          </a:prstGeom>
          <a:noFill/>
          <a:ln cap="flat" cmpd="sng" w="9525">
            <a:solidFill>
              <a:srgbClr val="FF0000"/>
            </a:solidFill>
            <a:prstDash val="solid"/>
            <a:round/>
            <a:headEnd len="med" w="med" type="none"/>
            <a:tailEnd len="med" w="med" type="triangle"/>
          </a:ln>
        </p:spPr>
      </p:cxnSp>
      <p:sp>
        <p:nvSpPr>
          <p:cNvPr id="1244" name="Google Shape;1244;g23c9af2bb6c_0_804"/>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1245" name="Google Shape;1245;g23c9af2bb6c_0_804"/>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246" name="Google Shape;1246;g23c9af2bb6c_0_804"/>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1247" name="Google Shape;1247;g23c9af2bb6c_0_804"/>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248" name="Google Shape;1248;g23c9af2bb6c_0_804"/>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249" name="Google Shape;1249;g23c9af2bb6c_0_804"/>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1250" name="Google Shape;1250;g23c9af2bb6c_0_804"/>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F  C  E  G</a:t>
            </a:r>
            <a:endParaRPr sz="1800">
              <a:solidFill>
                <a:schemeClr val="dk1"/>
              </a:solidFill>
              <a:latin typeface="Calibri"/>
              <a:ea typeface="Calibri"/>
              <a:cs typeface="Calibri"/>
              <a:sym typeface="Calibri"/>
            </a:endParaRPr>
          </a:p>
        </p:txBody>
      </p:sp>
      <p:graphicFrame>
        <p:nvGraphicFramePr>
          <p:cNvPr id="1251" name="Google Shape;1251;g23c9af2bb6c_0_804"/>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252" name="Google Shape;1252;g23c9af2bb6c_0_804"/>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1253" name="Google Shape;1253;g23c9af2bb6c_0_804"/>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6"/>
          <p:cNvPicPr preferRelativeResize="0"/>
          <p:nvPr/>
        </p:nvPicPr>
        <p:blipFill rotWithShape="1">
          <a:blip r:embed="rId3">
            <a:alphaModFix/>
          </a:blip>
          <a:srcRect b="72639" l="0" r="39296" t="2468"/>
          <a:stretch/>
        </p:blipFill>
        <p:spPr>
          <a:xfrm>
            <a:off x="2633428" y="1643640"/>
            <a:ext cx="3877143" cy="3467865"/>
          </a:xfrm>
          <a:prstGeom prst="rect">
            <a:avLst/>
          </a:prstGeom>
          <a:noFill/>
          <a:ln>
            <a:noFill/>
          </a:ln>
        </p:spPr>
      </p:pic>
      <p:sp>
        <p:nvSpPr>
          <p:cNvPr id="283" name="Google Shape;283;p6"/>
          <p:cNvSpPr txBox="1"/>
          <p:nvPr/>
        </p:nvSpPr>
        <p:spPr>
          <a:xfrm>
            <a:off x="533400" y="1068945"/>
            <a:ext cx="8077200" cy="3657600"/>
          </a:xfrm>
          <a:prstGeom prst="rect">
            <a:avLst/>
          </a:prstGeom>
          <a:noFill/>
          <a:ln>
            <a:noFill/>
          </a:ln>
        </p:spPr>
        <p:txBody>
          <a:bodyPr anchorCtr="0" anchor="t" bIns="45700" lIns="91425" spcFirstLastPara="1" rIns="91425" wrap="square" tIns="45700">
            <a:normAutofit/>
          </a:bodyPr>
          <a:lstStyle/>
          <a:p>
            <a:pPr indent="-182880" lvl="0" marL="182880" marR="0" rtl="0" algn="l">
              <a:lnSpc>
                <a:spcPct val="100000"/>
              </a:lnSpc>
              <a:spcBef>
                <a:spcPts val="0"/>
              </a:spcBef>
              <a:spcAft>
                <a:spcPts val="0"/>
              </a:spcAft>
              <a:buClr>
                <a:srgbClr val="262626"/>
              </a:buClr>
              <a:buSzPts val="2000"/>
              <a:buFont typeface="Garamond"/>
              <a:buChar char="◦"/>
            </a:pPr>
            <a:r>
              <a:rPr lang="en-US" sz="2000">
                <a:solidFill>
                  <a:schemeClr val="dk1"/>
                </a:solidFill>
                <a:latin typeface="Calibri"/>
                <a:ea typeface="Calibri"/>
                <a:cs typeface="Calibri"/>
                <a:sym typeface="Calibri"/>
              </a:rPr>
              <a:t>Example: Graph1</a:t>
            </a:r>
            <a:endParaRPr sz="2000">
              <a:solidFill>
                <a:schemeClr val="dk1"/>
              </a:solidFill>
              <a:latin typeface="Calibri"/>
              <a:ea typeface="Calibri"/>
              <a:cs typeface="Calibri"/>
              <a:sym typeface="Calibri"/>
            </a:endParaRPr>
          </a:p>
        </p:txBody>
      </p:sp>
      <p:sp>
        <p:nvSpPr>
          <p:cNvPr id="284" name="Google Shape;284;p6"/>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Graphs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g23c9af2bb6c_0_838"/>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Pop from stack (H is popped). H is not visited yet (unmarked). So, visit H (set H as marked).</a:t>
            </a:r>
            <a:endParaRPr/>
          </a:p>
        </p:txBody>
      </p:sp>
      <p:cxnSp>
        <p:nvCxnSpPr>
          <p:cNvPr id="1259" name="Google Shape;1259;g23c9af2bb6c_0_838"/>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1260" name="Google Shape;1260;g23c9af2bb6c_0_838"/>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1261" name="Google Shape;1261;g23c9af2bb6c_0_838"/>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262" name="Google Shape;1262;g23c9af2bb6c_0_838"/>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263" name="Google Shape;1263;g23c9af2bb6c_0_838"/>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264" name="Google Shape;1264;g23c9af2bb6c_0_838"/>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265" name="Google Shape;1265;g23c9af2bb6c_0_838"/>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266" name="Google Shape;1266;g23c9af2bb6c_0_838"/>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7" name="Google Shape;1267;g23c9af2bb6c_0_838"/>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268" name="Google Shape;1268;g23c9af2bb6c_0_838"/>
          <p:cNvSpPr/>
          <p:nvPr/>
        </p:nvSpPr>
        <p:spPr>
          <a:xfrm>
            <a:off x="533400" y="35209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269" name="Google Shape;1269;g23c9af2bb6c_0_838"/>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270" name="Google Shape;1270;g23c9af2bb6c_0_838"/>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271" name="Google Shape;1271;g23c9af2bb6c_0_838"/>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272" name="Google Shape;1272;g23c9af2bb6c_0_838"/>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273" name="Google Shape;1273;g23c9af2bb6c_0_838"/>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274" name="Google Shape;1274;g23c9af2bb6c_0_838"/>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275" name="Google Shape;1275;g23c9af2bb6c_0_838"/>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cxnSp>
        <p:nvCxnSpPr>
          <p:cNvPr id="1276" name="Google Shape;1276;g23c9af2bb6c_0_838"/>
          <p:cNvCxnSpPr/>
          <p:nvPr/>
        </p:nvCxnSpPr>
        <p:spPr>
          <a:xfrm rot="10800000">
            <a:off x="914400" y="3901972"/>
            <a:ext cx="609600" cy="381000"/>
          </a:xfrm>
          <a:prstGeom prst="straightConnector1">
            <a:avLst/>
          </a:prstGeom>
          <a:noFill/>
          <a:ln cap="flat" cmpd="sng" w="9525">
            <a:solidFill>
              <a:srgbClr val="FF0000"/>
            </a:solidFill>
            <a:prstDash val="solid"/>
            <a:round/>
            <a:headEnd len="med" w="med" type="none"/>
            <a:tailEnd len="med" w="med" type="triangle"/>
          </a:ln>
        </p:spPr>
      </p:cxnSp>
      <p:sp>
        <p:nvSpPr>
          <p:cNvPr id="1277" name="Google Shape;1277;g23c9af2bb6c_0_838"/>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1278" name="Google Shape;1278;g23c9af2bb6c_0_838"/>
          <p:cNvCxnSpPr/>
          <p:nvPr/>
        </p:nvCxnSpPr>
        <p:spPr>
          <a:xfrm>
            <a:off x="2209800" y="2416072"/>
            <a:ext cx="533400" cy="0"/>
          </a:xfrm>
          <a:prstGeom prst="straightConnector1">
            <a:avLst/>
          </a:prstGeom>
          <a:noFill/>
          <a:ln cap="flat" cmpd="sng" w="9525">
            <a:solidFill>
              <a:srgbClr val="FF0000"/>
            </a:solidFill>
            <a:prstDash val="solid"/>
            <a:round/>
            <a:headEnd len="med" w="med" type="none"/>
            <a:tailEnd len="med" w="med" type="triangle"/>
          </a:ln>
        </p:spPr>
      </p:cxnSp>
      <p:sp>
        <p:nvSpPr>
          <p:cNvPr id="1279" name="Google Shape;1279;g23c9af2bb6c_0_838"/>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1280" name="Google Shape;1280;g23c9af2bb6c_0_838"/>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281" name="Google Shape;1281;g23c9af2bb6c_0_838"/>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1282" name="Google Shape;1282;g23c9af2bb6c_0_838"/>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283" name="Google Shape;1283;g23c9af2bb6c_0_838"/>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284" name="Google Shape;1284;g23c9af2bb6c_0_838"/>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1285" name="Google Shape;1285;g23c9af2bb6c_0_838"/>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F  C  E  G  H</a:t>
            </a:r>
            <a:endParaRPr sz="1800">
              <a:solidFill>
                <a:schemeClr val="dk1"/>
              </a:solidFill>
              <a:latin typeface="Calibri"/>
              <a:ea typeface="Calibri"/>
              <a:cs typeface="Calibri"/>
              <a:sym typeface="Calibri"/>
            </a:endParaRPr>
          </a:p>
        </p:txBody>
      </p:sp>
      <p:graphicFrame>
        <p:nvGraphicFramePr>
          <p:cNvPr id="1286" name="Google Shape;1286;g23c9af2bb6c_0_838"/>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287" name="Google Shape;1287;g23c9af2bb6c_0_838"/>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1288" name="Google Shape;1288;g23c9af2bb6c_0_838"/>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g23c9af2bb6c_0_872"/>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Push all the vertices that are adjacent to H and unvisited (unmarked)  onto the stack (A and B are pushed).</a:t>
            </a:r>
            <a:endParaRPr/>
          </a:p>
        </p:txBody>
      </p:sp>
      <p:cxnSp>
        <p:nvCxnSpPr>
          <p:cNvPr id="1294" name="Google Shape;1294;g23c9af2bb6c_0_872"/>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295" name="Google Shape;1295;g23c9af2bb6c_0_872"/>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296" name="Google Shape;1296;g23c9af2bb6c_0_872"/>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297" name="Google Shape;1297;g23c9af2bb6c_0_872"/>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298" name="Google Shape;1298;g23c9af2bb6c_0_872"/>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299" name="Google Shape;1299;g23c9af2bb6c_0_872"/>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0" name="Google Shape;1300;g23c9af2bb6c_0_872"/>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301" name="Google Shape;1301;g23c9af2bb6c_0_872"/>
          <p:cNvSpPr/>
          <p:nvPr/>
        </p:nvSpPr>
        <p:spPr>
          <a:xfrm>
            <a:off x="533400" y="35209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302" name="Google Shape;1302;g23c9af2bb6c_0_872"/>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303" name="Google Shape;1303;g23c9af2bb6c_0_872"/>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304" name="Google Shape;1304;g23c9af2bb6c_0_872"/>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305" name="Google Shape;1305;g23c9af2bb6c_0_872"/>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306" name="Google Shape;1306;g23c9af2bb6c_0_872"/>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307" name="Google Shape;1307;g23c9af2bb6c_0_872"/>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sp>
        <p:nvSpPr>
          <p:cNvPr id="1308" name="Google Shape;1308;g23c9af2bb6c_0_872"/>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sp>
        <p:nvSpPr>
          <p:cNvPr id="1309" name="Google Shape;1309;g23c9af2bb6c_0_872"/>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1310" name="Google Shape;1310;g23c9af2bb6c_0_872"/>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311" name="Google Shape;1311;g23c9af2bb6c_0_872"/>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1312" name="Google Shape;1312;g23c9af2bb6c_0_872"/>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313" name="Google Shape;1313;g23c9af2bb6c_0_872"/>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314" name="Google Shape;1314;g23c9af2bb6c_0_872"/>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1315" name="Google Shape;1315;g23c9af2bb6c_0_872"/>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F  C  E  G  H</a:t>
            </a:r>
            <a:endParaRPr sz="1800">
              <a:solidFill>
                <a:schemeClr val="dk1"/>
              </a:solidFill>
              <a:latin typeface="Calibri"/>
              <a:ea typeface="Calibri"/>
              <a:cs typeface="Calibri"/>
              <a:sym typeface="Calibri"/>
            </a:endParaRPr>
          </a:p>
        </p:txBody>
      </p:sp>
      <p:graphicFrame>
        <p:nvGraphicFramePr>
          <p:cNvPr id="1316" name="Google Shape;1316;g23c9af2bb6c_0_872"/>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317" name="Google Shape;1317;g23c9af2bb6c_0_872"/>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1318" name="Google Shape;1318;g23c9af2bb6c_0_872"/>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cxnSp>
        <p:nvCxnSpPr>
          <p:cNvPr id="1319" name="Google Shape;1319;g23c9af2bb6c_0_872"/>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1320" name="Google Shape;1320;g23c9af2bb6c_0_872"/>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1321" name="Google Shape;1321;g23c9af2bb6c_0_872"/>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cxnSp>
        <p:nvCxnSpPr>
          <p:cNvPr id="1322" name="Google Shape;1322;g23c9af2bb6c_0_872"/>
          <p:cNvCxnSpPr/>
          <p:nvPr/>
        </p:nvCxnSpPr>
        <p:spPr>
          <a:xfrm rot="10800000">
            <a:off x="914400" y="3901972"/>
            <a:ext cx="609600" cy="381000"/>
          </a:xfrm>
          <a:prstGeom prst="straightConnector1">
            <a:avLst/>
          </a:prstGeom>
          <a:noFill/>
          <a:ln cap="flat" cmpd="sng" w="9525">
            <a:solidFill>
              <a:srgbClr val="FF0000"/>
            </a:solidFill>
            <a:prstDash val="solid"/>
            <a:round/>
            <a:headEnd len="med" w="med" type="none"/>
            <a:tailEnd len="med" w="med" type="triangle"/>
          </a:ln>
        </p:spPr>
      </p:cxnSp>
      <p:cxnSp>
        <p:nvCxnSpPr>
          <p:cNvPr id="1323" name="Google Shape;1323;g23c9af2bb6c_0_872"/>
          <p:cNvCxnSpPr/>
          <p:nvPr/>
        </p:nvCxnSpPr>
        <p:spPr>
          <a:xfrm>
            <a:off x="2209800" y="2416072"/>
            <a:ext cx="533400" cy="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g23c9af2bb6c_0_906"/>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Push all the vertices that are adjacent to H and unvisited (unmarked)  onto the stack (A and B are pushed).</a:t>
            </a:r>
            <a:endParaRPr/>
          </a:p>
        </p:txBody>
      </p:sp>
      <p:cxnSp>
        <p:nvCxnSpPr>
          <p:cNvPr id="1329" name="Google Shape;1329;g23c9af2bb6c_0_906"/>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330" name="Google Shape;1330;g23c9af2bb6c_0_906"/>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331" name="Google Shape;1331;g23c9af2bb6c_0_906"/>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332" name="Google Shape;1332;g23c9af2bb6c_0_906"/>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333" name="Google Shape;1333;g23c9af2bb6c_0_906"/>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334" name="Google Shape;1334;g23c9af2bb6c_0_906"/>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5" name="Google Shape;1335;g23c9af2bb6c_0_906"/>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336" name="Google Shape;1336;g23c9af2bb6c_0_906"/>
          <p:cNvSpPr/>
          <p:nvPr/>
        </p:nvSpPr>
        <p:spPr>
          <a:xfrm>
            <a:off x="533400" y="35209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337" name="Google Shape;1337;g23c9af2bb6c_0_906"/>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338" name="Google Shape;1338;g23c9af2bb6c_0_906"/>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339" name="Google Shape;1339;g23c9af2bb6c_0_906"/>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340" name="Google Shape;1340;g23c9af2bb6c_0_906"/>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341" name="Google Shape;1341;g23c9af2bb6c_0_906"/>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342" name="Google Shape;1342;g23c9af2bb6c_0_906"/>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sp>
        <p:nvSpPr>
          <p:cNvPr id="1343" name="Google Shape;1343;g23c9af2bb6c_0_906"/>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sp>
        <p:nvSpPr>
          <p:cNvPr id="1344" name="Google Shape;1344;g23c9af2bb6c_0_906"/>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1345" name="Google Shape;1345;g23c9af2bb6c_0_906"/>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346" name="Google Shape;1346;g23c9af2bb6c_0_906"/>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1347" name="Google Shape;1347;g23c9af2bb6c_0_906"/>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348" name="Google Shape;1348;g23c9af2bb6c_0_906"/>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349" name="Google Shape;1349;g23c9af2bb6c_0_906"/>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1350" name="Google Shape;1350;g23c9af2bb6c_0_906"/>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F  C  E  G  H</a:t>
            </a:r>
            <a:endParaRPr sz="1800">
              <a:solidFill>
                <a:schemeClr val="dk1"/>
              </a:solidFill>
              <a:latin typeface="Calibri"/>
              <a:ea typeface="Calibri"/>
              <a:cs typeface="Calibri"/>
              <a:sym typeface="Calibri"/>
            </a:endParaRPr>
          </a:p>
        </p:txBody>
      </p:sp>
      <p:graphicFrame>
        <p:nvGraphicFramePr>
          <p:cNvPr id="1351" name="Google Shape;1351;g23c9af2bb6c_0_906"/>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352" name="Google Shape;1352;g23c9af2bb6c_0_906"/>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1353" name="Google Shape;1353;g23c9af2bb6c_0_906"/>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cxnSp>
        <p:nvCxnSpPr>
          <p:cNvPr id="1354" name="Google Shape;1354;g23c9af2bb6c_0_906"/>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1355" name="Google Shape;1355;g23c9af2bb6c_0_906"/>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1356" name="Google Shape;1356;g23c9af2bb6c_0_906"/>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cxnSp>
        <p:nvCxnSpPr>
          <p:cNvPr id="1357" name="Google Shape;1357;g23c9af2bb6c_0_906"/>
          <p:cNvCxnSpPr/>
          <p:nvPr/>
        </p:nvCxnSpPr>
        <p:spPr>
          <a:xfrm rot="10800000">
            <a:off x="914400" y="3901972"/>
            <a:ext cx="609600" cy="381000"/>
          </a:xfrm>
          <a:prstGeom prst="straightConnector1">
            <a:avLst/>
          </a:prstGeom>
          <a:noFill/>
          <a:ln cap="flat" cmpd="sng" w="9525">
            <a:solidFill>
              <a:srgbClr val="FF0000"/>
            </a:solidFill>
            <a:prstDash val="solid"/>
            <a:round/>
            <a:headEnd len="med" w="med" type="none"/>
            <a:tailEnd len="med" w="med" type="triangle"/>
          </a:ln>
        </p:spPr>
      </p:cxnSp>
      <p:cxnSp>
        <p:nvCxnSpPr>
          <p:cNvPr id="1358" name="Google Shape;1358;g23c9af2bb6c_0_906"/>
          <p:cNvCxnSpPr/>
          <p:nvPr/>
        </p:nvCxnSpPr>
        <p:spPr>
          <a:xfrm>
            <a:off x="2209800" y="2416072"/>
            <a:ext cx="533400" cy="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g23c9af2bb6c_0_940"/>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Pop from stack (B is popped). B is not visited yet (unmarked). So, visit B (set B as marked).</a:t>
            </a:r>
            <a:endParaRPr/>
          </a:p>
        </p:txBody>
      </p:sp>
      <p:cxnSp>
        <p:nvCxnSpPr>
          <p:cNvPr id="1364" name="Google Shape;1364;g23c9af2bb6c_0_940"/>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365" name="Google Shape;1365;g23c9af2bb6c_0_940"/>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366" name="Google Shape;1366;g23c9af2bb6c_0_940"/>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367" name="Google Shape;1367;g23c9af2bb6c_0_940"/>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368" name="Google Shape;1368;g23c9af2bb6c_0_940"/>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369" name="Google Shape;1369;g23c9af2bb6c_0_940"/>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0" name="Google Shape;1370;g23c9af2bb6c_0_940"/>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371" name="Google Shape;1371;g23c9af2bb6c_0_940"/>
          <p:cNvSpPr/>
          <p:nvPr/>
        </p:nvSpPr>
        <p:spPr>
          <a:xfrm>
            <a:off x="533400" y="35209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372" name="Google Shape;1372;g23c9af2bb6c_0_940"/>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373" name="Google Shape;1373;g23c9af2bb6c_0_940"/>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374" name="Google Shape;1374;g23c9af2bb6c_0_940"/>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375" name="Google Shape;1375;g23c9af2bb6c_0_940"/>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376" name="Google Shape;1376;g23c9af2bb6c_0_940"/>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377" name="Google Shape;1377;g23c9af2bb6c_0_940"/>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sp>
        <p:nvSpPr>
          <p:cNvPr id="1378" name="Google Shape;1378;g23c9af2bb6c_0_940"/>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sp>
        <p:nvSpPr>
          <p:cNvPr id="1379" name="Google Shape;1379;g23c9af2bb6c_0_940"/>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1380" name="Google Shape;1380;g23c9af2bb6c_0_940"/>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381" name="Google Shape;1381;g23c9af2bb6c_0_940"/>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1382" name="Google Shape;1382;g23c9af2bb6c_0_940"/>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383" name="Google Shape;1383;g23c9af2bb6c_0_940"/>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384" name="Google Shape;1384;g23c9af2bb6c_0_940"/>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1385" name="Google Shape;1385;g23c9af2bb6c_0_940"/>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F  C  E  G  H</a:t>
            </a:r>
            <a:endParaRPr sz="1800">
              <a:solidFill>
                <a:schemeClr val="dk1"/>
              </a:solidFill>
              <a:latin typeface="Calibri"/>
              <a:ea typeface="Calibri"/>
              <a:cs typeface="Calibri"/>
              <a:sym typeface="Calibri"/>
            </a:endParaRPr>
          </a:p>
        </p:txBody>
      </p:sp>
      <p:graphicFrame>
        <p:nvGraphicFramePr>
          <p:cNvPr id="1386" name="Google Shape;1386;g23c9af2bb6c_0_940"/>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387" name="Google Shape;1387;g23c9af2bb6c_0_940"/>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1388" name="Google Shape;1388;g23c9af2bb6c_0_94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cxnSp>
        <p:nvCxnSpPr>
          <p:cNvPr id="1389" name="Google Shape;1389;g23c9af2bb6c_0_940"/>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1390" name="Google Shape;1390;g23c9af2bb6c_0_940"/>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1391" name="Google Shape;1391;g23c9af2bb6c_0_940"/>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cxnSp>
        <p:nvCxnSpPr>
          <p:cNvPr id="1392" name="Google Shape;1392;g23c9af2bb6c_0_940"/>
          <p:cNvCxnSpPr/>
          <p:nvPr/>
        </p:nvCxnSpPr>
        <p:spPr>
          <a:xfrm rot="10800000">
            <a:off x="914400" y="3901972"/>
            <a:ext cx="609600" cy="381000"/>
          </a:xfrm>
          <a:prstGeom prst="straightConnector1">
            <a:avLst/>
          </a:prstGeom>
          <a:noFill/>
          <a:ln cap="flat" cmpd="sng" w="9525">
            <a:solidFill>
              <a:srgbClr val="FF0000"/>
            </a:solidFill>
            <a:prstDash val="solid"/>
            <a:round/>
            <a:headEnd len="med" w="med" type="none"/>
            <a:tailEnd len="med" w="med" type="triangle"/>
          </a:ln>
        </p:spPr>
      </p:cxnSp>
      <p:cxnSp>
        <p:nvCxnSpPr>
          <p:cNvPr id="1393" name="Google Shape;1393;g23c9af2bb6c_0_940"/>
          <p:cNvCxnSpPr/>
          <p:nvPr/>
        </p:nvCxnSpPr>
        <p:spPr>
          <a:xfrm>
            <a:off x="2209800" y="2416072"/>
            <a:ext cx="533400" cy="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g23c9af2bb6c_0_974"/>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Pop from stack (B is popped). B is not visited yet (unmarked). So, visit B (set B as marked).</a:t>
            </a:r>
            <a:endParaRPr/>
          </a:p>
        </p:txBody>
      </p:sp>
      <p:cxnSp>
        <p:nvCxnSpPr>
          <p:cNvPr id="1399" name="Google Shape;1399;g23c9af2bb6c_0_974"/>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1400" name="Google Shape;1400;g23c9af2bb6c_0_974"/>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1401" name="Google Shape;1401;g23c9af2bb6c_0_974"/>
          <p:cNvCxnSpPr/>
          <p:nvPr/>
        </p:nvCxnSpPr>
        <p:spPr>
          <a:xfrm flipH="1" rot="10800000">
            <a:off x="914400" y="3444772"/>
            <a:ext cx="990600" cy="304800"/>
          </a:xfrm>
          <a:prstGeom prst="straightConnector1">
            <a:avLst/>
          </a:prstGeom>
          <a:noFill/>
          <a:ln cap="flat" cmpd="sng" w="9525">
            <a:solidFill>
              <a:srgbClr val="FF0000"/>
            </a:solidFill>
            <a:prstDash val="solid"/>
            <a:round/>
            <a:headEnd len="med" w="med" type="none"/>
            <a:tailEnd len="med" w="med" type="triangle"/>
          </a:ln>
        </p:spPr>
      </p:cxnSp>
      <p:cxnSp>
        <p:nvCxnSpPr>
          <p:cNvPr id="1402" name="Google Shape;1402;g23c9af2bb6c_0_974"/>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403" name="Google Shape;1403;g23c9af2bb6c_0_974"/>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404" name="Google Shape;1404;g23c9af2bb6c_0_974"/>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405" name="Google Shape;1405;g23c9af2bb6c_0_974"/>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406" name="Google Shape;1406;g23c9af2bb6c_0_974"/>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7" name="Google Shape;1407;g23c9af2bb6c_0_974"/>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408" name="Google Shape;1408;g23c9af2bb6c_0_974"/>
          <p:cNvSpPr/>
          <p:nvPr/>
        </p:nvSpPr>
        <p:spPr>
          <a:xfrm>
            <a:off x="533400" y="35209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409" name="Google Shape;1409;g23c9af2bb6c_0_974"/>
          <p:cNvSpPr/>
          <p:nvPr/>
        </p:nvSpPr>
        <p:spPr>
          <a:xfrm>
            <a:off x="1905000" y="31399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410" name="Google Shape;1410;g23c9af2bb6c_0_974"/>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411" name="Google Shape;1411;g23c9af2bb6c_0_974"/>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412" name="Google Shape;1412;g23c9af2bb6c_0_974"/>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413" name="Google Shape;1413;g23c9af2bb6c_0_974"/>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414" name="Google Shape;1414;g23c9af2bb6c_0_974"/>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415" name="Google Shape;1415;g23c9af2bb6c_0_974"/>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cxnSp>
        <p:nvCxnSpPr>
          <p:cNvPr id="1416" name="Google Shape;1416;g23c9af2bb6c_0_974"/>
          <p:cNvCxnSpPr/>
          <p:nvPr/>
        </p:nvCxnSpPr>
        <p:spPr>
          <a:xfrm rot="10800000">
            <a:off x="914400" y="3901972"/>
            <a:ext cx="609600" cy="381000"/>
          </a:xfrm>
          <a:prstGeom prst="straightConnector1">
            <a:avLst/>
          </a:prstGeom>
          <a:noFill/>
          <a:ln cap="flat" cmpd="sng" w="9525">
            <a:solidFill>
              <a:srgbClr val="FF0000"/>
            </a:solidFill>
            <a:prstDash val="solid"/>
            <a:round/>
            <a:headEnd len="med" w="med" type="none"/>
            <a:tailEnd len="med" w="med" type="triangle"/>
          </a:ln>
        </p:spPr>
      </p:cxnSp>
      <p:sp>
        <p:nvSpPr>
          <p:cNvPr id="1417" name="Google Shape;1417;g23c9af2bb6c_0_974"/>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1418" name="Google Shape;1418;g23c9af2bb6c_0_974"/>
          <p:cNvCxnSpPr/>
          <p:nvPr/>
        </p:nvCxnSpPr>
        <p:spPr>
          <a:xfrm>
            <a:off x="2209800" y="2416072"/>
            <a:ext cx="533400" cy="0"/>
          </a:xfrm>
          <a:prstGeom prst="straightConnector1">
            <a:avLst/>
          </a:prstGeom>
          <a:noFill/>
          <a:ln cap="flat" cmpd="sng" w="9525">
            <a:solidFill>
              <a:srgbClr val="FF0000"/>
            </a:solidFill>
            <a:prstDash val="solid"/>
            <a:round/>
            <a:headEnd len="med" w="med" type="none"/>
            <a:tailEnd len="med" w="med" type="triangle"/>
          </a:ln>
        </p:spPr>
      </p:cxnSp>
      <p:sp>
        <p:nvSpPr>
          <p:cNvPr id="1419" name="Google Shape;1419;g23c9af2bb6c_0_974"/>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1420" name="Google Shape;1420;g23c9af2bb6c_0_974"/>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421" name="Google Shape;1421;g23c9af2bb6c_0_974"/>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1422" name="Google Shape;1422;g23c9af2bb6c_0_974"/>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423" name="Google Shape;1423;g23c9af2bb6c_0_974"/>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424" name="Google Shape;1424;g23c9af2bb6c_0_974"/>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1425" name="Google Shape;1425;g23c9af2bb6c_0_974"/>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F  C  E  G  H  B</a:t>
            </a:r>
            <a:endParaRPr sz="1800">
              <a:solidFill>
                <a:schemeClr val="dk1"/>
              </a:solidFill>
              <a:latin typeface="Calibri"/>
              <a:ea typeface="Calibri"/>
              <a:cs typeface="Calibri"/>
              <a:sym typeface="Calibri"/>
            </a:endParaRPr>
          </a:p>
        </p:txBody>
      </p:sp>
      <p:graphicFrame>
        <p:nvGraphicFramePr>
          <p:cNvPr id="1426" name="Google Shape;1426;g23c9af2bb6c_0_974"/>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427" name="Google Shape;1427;g23c9af2bb6c_0_974"/>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1428" name="Google Shape;1428;g23c9af2bb6c_0_974"/>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2" name="Shape 1432"/>
        <p:cNvGrpSpPr/>
        <p:nvPr/>
      </p:nvGrpSpPr>
      <p:grpSpPr>
        <a:xfrm>
          <a:off x="0" y="0"/>
          <a:ext cx="0" cy="0"/>
          <a:chOff x="0" y="0"/>
          <a:chExt cx="0" cy="0"/>
        </a:xfrm>
      </p:grpSpPr>
      <p:sp>
        <p:nvSpPr>
          <p:cNvPr id="1433" name="Google Shape;1433;g23c9af2bb6c_0_1008"/>
          <p:cNvSpPr txBox="1"/>
          <p:nvPr/>
        </p:nvSpPr>
        <p:spPr>
          <a:xfrm>
            <a:off x="431666" y="5647100"/>
            <a:ext cx="80265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B is the destination vertex. So set </a:t>
            </a:r>
            <a:r>
              <a:rPr b="1" i="1" lang="en-US" sz="1800">
                <a:solidFill>
                  <a:schemeClr val="dk1"/>
                </a:solidFill>
                <a:latin typeface="Calibri"/>
                <a:ea typeface="Calibri"/>
                <a:cs typeface="Calibri"/>
                <a:sym typeface="Calibri"/>
              </a:rPr>
              <a:t>found</a:t>
            </a:r>
            <a:r>
              <a:rPr b="1" lang="en-US" sz="1800">
                <a:solidFill>
                  <a:schemeClr val="dk1"/>
                </a:solidFill>
                <a:latin typeface="Calibri"/>
                <a:ea typeface="Calibri"/>
                <a:cs typeface="Calibri"/>
                <a:sym typeface="Calibri"/>
              </a:rPr>
              <a:t> to true (there is a path). Search is complete.</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Note: We can still carry on with the search (until the stack is empty).</a:t>
            </a:r>
            <a:endParaRPr b="1" sz="1800">
              <a:solidFill>
                <a:schemeClr val="dk1"/>
              </a:solidFill>
              <a:latin typeface="Calibri"/>
              <a:ea typeface="Calibri"/>
              <a:cs typeface="Calibri"/>
              <a:sym typeface="Calibri"/>
            </a:endParaRPr>
          </a:p>
        </p:txBody>
      </p:sp>
      <p:cxnSp>
        <p:nvCxnSpPr>
          <p:cNvPr id="1434" name="Google Shape;1434;g23c9af2bb6c_0_1008"/>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1435" name="Google Shape;1435;g23c9af2bb6c_0_1008"/>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1436" name="Google Shape;1436;g23c9af2bb6c_0_1008"/>
          <p:cNvCxnSpPr/>
          <p:nvPr/>
        </p:nvCxnSpPr>
        <p:spPr>
          <a:xfrm flipH="1" rot="10800000">
            <a:off x="914400" y="3444772"/>
            <a:ext cx="990600" cy="304800"/>
          </a:xfrm>
          <a:prstGeom prst="straightConnector1">
            <a:avLst/>
          </a:prstGeom>
          <a:noFill/>
          <a:ln cap="flat" cmpd="sng" w="9525">
            <a:solidFill>
              <a:srgbClr val="FF0000"/>
            </a:solidFill>
            <a:prstDash val="solid"/>
            <a:round/>
            <a:headEnd len="med" w="med" type="none"/>
            <a:tailEnd len="med" w="med" type="triangle"/>
          </a:ln>
        </p:spPr>
      </p:cxnSp>
      <p:cxnSp>
        <p:nvCxnSpPr>
          <p:cNvPr id="1437" name="Google Shape;1437;g23c9af2bb6c_0_1008"/>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438" name="Google Shape;1438;g23c9af2bb6c_0_1008"/>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439" name="Google Shape;1439;g23c9af2bb6c_0_1008"/>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440" name="Google Shape;1440;g23c9af2bb6c_0_1008"/>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441" name="Google Shape;1441;g23c9af2bb6c_0_1008"/>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2" name="Google Shape;1442;g23c9af2bb6c_0_1008"/>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443" name="Google Shape;1443;g23c9af2bb6c_0_1008"/>
          <p:cNvSpPr/>
          <p:nvPr/>
        </p:nvSpPr>
        <p:spPr>
          <a:xfrm>
            <a:off x="533400" y="35209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444" name="Google Shape;1444;g23c9af2bb6c_0_1008"/>
          <p:cNvSpPr/>
          <p:nvPr/>
        </p:nvSpPr>
        <p:spPr>
          <a:xfrm>
            <a:off x="1905000" y="31399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445" name="Google Shape;1445;g23c9af2bb6c_0_1008"/>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446" name="Google Shape;1446;g23c9af2bb6c_0_1008"/>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447" name="Google Shape;1447;g23c9af2bb6c_0_1008"/>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448" name="Google Shape;1448;g23c9af2bb6c_0_1008"/>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449" name="Google Shape;1449;g23c9af2bb6c_0_1008"/>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450" name="Google Shape;1450;g23c9af2bb6c_0_1008"/>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cxnSp>
        <p:nvCxnSpPr>
          <p:cNvPr id="1451" name="Google Shape;1451;g23c9af2bb6c_0_1008"/>
          <p:cNvCxnSpPr/>
          <p:nvPr/>
        </p:nvCxnSpPr>
        <p:spPr>
          <a:xfrm rot="10800000">
            <a:off x="914400" y="3901972"/>
            <a:ext cx="609600" cy="381000"/>
          </a:xfrm>
          <a:prstGeom prst="straightConnector1">
            <a:avLst/>
          </a:prstGeom>
          <a:noFill/>
          <a:ln cap="flat" cmpd="sng" w="9525">
            <a:solidFill>
              <a:srgbClr val="FF0000"/>
            </a:solidFill>
            <a:prstDash val="solid"/>
            <a:round/>
            <a:headEnd len="med" w="med" type="none"/>
            <a:tailEnd len="med" w="med" type="triangle"/>
          </a:ln>
        </p:spPr>
      </p:cxnSp>
      <p:sp>
        <p:nvSpPr>
          <p:cNvPr id="1452" name="Google Shape;1452;g23c9af2bb6c_0_1008"/>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1453" name="Google Shape;1453;g23c9af2bb6c_0_1008"/>
          <p:cNvCxnSpPr/>
          <p:nvPr/>
        </p:nvCxnSpPr>
        <p:spPr>
          <a:xfrm>
            <a:off x="2209800" y="2416072"/>
            <a:ext cx="533400" cy="0"/>
          </a:xfrm>
          <a:prstGeom prst="straightConnector1">
            <a:avLst/>
          </a:prstGeom>
          <a:noFill/>
          <a:ln cap="flat" cmpd="sng" w="9525">
            <a:solidFill>
              <a:srgbClr val="FF0000"/>
            </a:solidFill>
            <a:prstDash val="solid"/>
            <a:round/>
            <a:headEnd len="med" w="med" type="none"/>
            <a:tailEnd len="med" w="med" type="triangle"/>
          </a:ln>
        </p:spPr>
      </p:cxnSp>
      <p:sp>
        <p:nvSpPr>
          <p:cNvPr id="1454" name="Google Shape;1454;g23c9af2bb6c_0_1008"/>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1455" name="Google Shape;1455;g23c9af2bb6c_0_1008"/>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456" name="Google Shape;1456;g23c9af2bb6c_0_1008"/>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1457" name="Google Shape;1457;g23c9af2bb6c_0_1008"/>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458" name="Google Shape;1458;g23c9af2bb6c_0_1008"/>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459" name="Google Shape;1459;g23c9af2bb6c_0_1008"/>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1460" name="Google Shape;1460;g23c9af2bb6c_0_1008"/>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F  C  E  G  H  B</a:t>
            </a:r>
            <a:endParaRPr sz="1800">
              <a:solidFill>
                <a:schemeClr val="dk1"/>
              </a:solidFill>
              <a:latin typeface="Calibri"/>
              <a:ea typeface="Calibri"/>
              <a:cs typeface="Calibri"/>
              <a:sym typeface="Calibri"/>
            </a:endParaRPr>
          </a:p>
        </p:txBody>
      </p:sp>
      <p:graphicFrame>
        <p:nvGraphicFramePr>
          <p:cNvPr id="1461" name="Google Shape;1461;g23c9af2bb6c_0_1008"/>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462" name="Google Shape;1462;g23c9af2bb6c_0_1008"/>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1463" name="Google Shape;1463;g23c9af2bb6c_0_1008"/>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7" name="Shape 1467"/>
        <p:cNvGrpSpPr/>
        <p:nvPr/>
      </p:nvGrpSpPr>
      <p:grpSpPr>
        <a:xfrm>
          <a:off x="0" y="0"/>
          <a:ext cx="0" cy="0"/>
          <a:chOff x="0" y="0"/>
          <a:chExt cx="0" cy="0"/>
        </a:xfrm>
      </p:grpSpPr>
      <p:sp>
        <p:nvSpPr>
          <p:cNvPr id="1468" name="Google Shape;1468;g23c9af2bb6c_0_1042"/>
          <p:cNvSpPr txBox="1"/>
          <p:nvPr/>
        </p:nvSpPr>
        <p:spPr>
          <a:xfrm>
            <a:off x="431666" y="5647100"/>
            <a:ext cx="80265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B is the destination vertex. So set </a:t>
            </a:r>
            <a:r>
              <a:rPr b="1" i="1" lang="en-US" sz="1800">
                <a:solidFill>
                  <a:schemeClr val="dk1"/>
                </a:solidFill>
                <a:latin typeface="Calibri"/>
                <a:ea typeface="Calibri"/>
                <a:cs typeface="Calibri"/>
                <a:sym typeface="Calibri"/>
              </a:rPr>
              <a:t>found</a:t>
            </a:r>
            <a:r>
              <a:rPr b="1" lang="en-US" sz="1800">
                <a:solidFill>
                  <a:schemeClr val="dk1"/>
                </a:solidFill>
                <a:latin typeface="Calibri"/>
                <a:ea typeface="Calibri"/>
                <a:cs typeface="Calibri"/>
                <a:sym typeface="Calibri"/>
              </a:rPr>
              <a:t> to true (there is a path). Search is complete.</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Note: We can still carry on with the search (until the stack is empty).</a:t>
            </a:r>
            <a:endParaRPr/>
          </a:p>
        </p:txBody>
      </p:sp>
      <p:cxnSp>
        <p:nvCxnSpPr>
          <p:cNvPr id="1469" name="Google Shape;1469;g23c9af2bb6c_0_1042"/>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1470" name="Google Shape;1470;g23c9af2bb6c_0_1042"/>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1471" name="Google Shape;1471;g23c9af2bb6c_0_1042"/>
          <p:cNvCxnSpPr/>
          <p:nvPr/>
        </p:nvCxnSpPr>
        <p:spPr>
          <a:xfrm flipH="1" rot="10800000">
            <a:off x="914400" y="3444772"/>
            <a:ext cx="990600" cy="304800"/>
          </a:xfrm>
          <a:prstGeom prst="straightConnector1">
            <a:avLst/>
          </a:prstGeom>
          <a:noFill/>
          <a:ln cap="flat" cmpd="sng" w="9525">
            <a:solidFill>
              <a:srgbClr val="FF0000"/>
            </a:solidFill>
            <a:prstDash val="solid"/>
            <a:round/>
            <a:headEnd len="med" w="med" type="none"/>
            <a:tailEnd len="med" w="med" type="triangle"/>
          </a:ln>
        </p:spPr>
      </p:cxnSp>
      <p:cxnSp>
        <p:nvCxnSpPr>
          <p:cNvPr id="1472" name="Google Shape;1472;g23c9af2bb6c_0_1042"/>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473" name="Google Shape;1473;g23c9af2bb6c_0_1042"/>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474" name="Google Shape;1474;g23c9af2bb6c_0_1042"/>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475" name="Google Shape;1475;g23c9af2bb6c_0_1042"/>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476" name="Google Shape;1476;g23c9af2bb6c_0_1042"/>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7" name="Google Shape;1477;g23c9af2bb6c_0_1042"/>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478" name="Google Shape;1478;g23c9af2bb6c_0_1042"/>
          <p:cNvSpPr/>
          <p:nvPr/>
        </p:nvSpPr>
        <p:spPr>
          <a:xfrm>
            <a:off x="533400" y="35209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479" name="Google Shape;1479;g23c9af2bb6c_0_1042"/>
          <p:cNvSpPr/>
          <p:nvPr/>
        </p:nvSpPr>
        <p:spPr>
          <a:xfrm>
            <a:off x="1905000" y="31399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480" name="Google Shape;1480;g23c9af2bb6c_0_1042"/>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481" name="Google Shape;1481;g23c9af2bb6c_0_1042"/>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482" name="Google Shape;1482;g23c9af2bb6c_0_1042"/>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483" name="Google Shape;1483;g23c9af2bb6c_0_1042"/>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484" name="Google Shape;1484;g23c9af2bb6c_0_1042"/>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485" name="Google Shape;1485;g23c9af2bb6c_0_1042"/>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cxnSp>
        <p:nvCxnSpPr>
          <p:cNvPr id="1486" name="Google Shape;1486;g23c9af2bb6c_0_1042"/>
          <p:cNvCxnSpPr/>
          <p:nvPr/>
        </p:nvCxnSpPr>
        <p:spPr>
          <a:xfrm rot="10800000">
            <a:off x="914400" y="3901972"/>
            <a:ext cx="609600" cy="381000"/>
          </a:xfrm>
          <a:prstGeom prst="straightConnector1">
            <a:avLst/>
          </a:prstGeom>
          <a:noFill/>
          <a:ln cap="flat" cmpd="sng" w="9525">
            <a:solidFill>
              <a:srgbClr val="FF0000"/>
            </a:solidFill>
            <a:prstDash val="solid"/>
            <a:round/>
            <a:headEnd len="med" w="med" type="none"/>
            <a:tailEnd len="med" w="med" type="triangle"/>
          </a:ln>
        </p:spPr>
      </p:cxnSp>
      <p:sp>
        <p:nvSpPr>
          <p:cNvPr id="1487" name="Google Shape;1487;g23c9af2bb6c_0_1042"/>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1488" name="Google Shape;1488;g23c9af2bb6c_0_1042"/>
          <p:cNvCxnSpPr/>
          <p:nvPr/>
        </p:nvCxnSpPr>
        <p:spPr>
          <a:xfrm>
            <a:off x="2209800" y="2416072"/>
            <a:ext cx="533400" cy="0"/>
          </a:xfrm>
          <a:prstGeom prst="straightConnector1">
            <a:avLst/>
          </a:prstGeom>
          <a:noFill/>
          <a:ln cap="flat" cmpd="sng" w="9525">
            <a:solidFill>
              <a:srgbClr val="FF0000"/>
            </a:solidFill>
            <a:prstDash val="solid"/>
            <a:round/>
            <a:headEnd len="med" w="med" type="none"/>
            <a:tailEnd len="med" w="med" type="triangle"/>
          </a:ln>
        </p:spPr>
      </p:cxnSp>
      <p:sp>
        <p:nvSpPr>
          <p:cNvPr id="1489" name="Google Shape;1489;g23c9af2bb6c_0_1042"/>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depth-first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1490" name="Google Shape;1490;g23c9af2bb6c_0_1042"/>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491" name="Google Shape;1491;g23c9af2bb6c_0_1042"/>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1492" name="Google Shape;1492;g23c9af2bb6c_0_1042"/>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493" name="Google Shape;1493;g23c9af2bb6c_0_1042"/>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494" name="Google Shape;1494;g23c9af2bb6c_0_1042"/>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stack</a:t>
            </a:r>
            <a:endParaRPr sz="2000">
              <a:solidFill>
                <a:schemeClr val="dk1"/>
              </a:solidFill>
              <a:latin typeface="Calibri"/>
              <a:ea typeface="Calibri"/>
              <a:cs typeface="Calibri"/>
              <a:sym typeface="Calibri"/>
            </a:endParaRPr>
          </a:p>
        </p:txBody>
      </p:sp>
      <p:sp>
        <p:nvSpPr>
          <p:cNvPr id="1495" name="Google Shape;1495;g23c9af2bb6c_0_1042"/>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F  C  E  G  H  B</a:t>
            </a:r>
            <a:endParaRPr sz="1800">
              <a:solidFill>
                <a:schemeClr val="dk1"/>
              </a:solidFill>
              <a:latin typeface="Calibri"/>
              <a:ea typeface="Calibri"/>
              <a:cs typeface="Calibri"/>
              <a:sym typeface="Calibri"/>
            </a:endParaRPr>
          </a:p>
        </p:txBody>
      </p:sp>
      <p:graphicFrame>
        <p:nvGraphicFramePr>
          <p:cNvPr id="1496" name="Google Shape;1496;g23c9af2bb6c_0_1042"/>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true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497" name="Google Shape;1497;g23c9af2bb6c_0_1042"/>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1498" name="Google Shape;1498;g23c9af2bb6c_0_1042"/>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g23c9af2bb6c_0_1076"/>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Arial"/>
              <a:buNone/>
            </a:pPr>
            <a:r>
              <a:rPr b="1" lang="en-US" sz="2000">
                <a:solidFill>
                  <a:schemeClr val="dk1"/>
                </a:solidFill>
                <a:latin typeface="Arial"/>
                <a:ea typeface="Arial"/>
                <a:cs typeface="Arial"/>
                <a:sym typeface="Arial"/>
              </a:rPr>
              <a:t>Depth-First Search yields a tree (the path taken during the search) also known as the Depth-First Tree.</a:t>
            </a:r>
            <a:endParaRPr b="1" sz="2000">
              <a:solidFill>
                <a:srgbClr val="0070C0"/>
              </a:solidFill>
              <a:latin typeface="Arial"/>
              <a:ea typeface="Arial"/>
              <a:cs typeface="Arial"/>
              <a:sym typeface="Arial"/>
            </a:endParaRPr>
          </a:p>
        </p:txBody>
      </p:sp>
      <p:sp>
        <p:nvSpPr>
          <p:cNvPr id="1504" name="Google Shape;1504;g23c9af2bb6c_0_1076"/>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cxnSp>
        <p:nvCxnSpPr>
          <p:cNvPr id="1505" name="Google Shape;1505;g23c9af2bb6c_0_1076"/>
          <p:cNvCxnSpPr/>
          <p:nvPr/>
        </p:nvCxnSpPr>
        <p:spPr>
          <a:xfrm rot="10800000">
            <a:off x="4685738" y="2629039"/>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1506" name="Google Shape;1506;g23c9af2bb6c_0_1076"/>
          <p:cNvCxnSpPr/>
          <p:nvPr/>
        </p:nvCxnSpPr>
        <p:spPr>
          <a:xfrm flipH="1">
            <a:off x="5752538" y="3772039"/>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1507" name="Google Shape;1507;g23c9af2bb6c_0_1076"/>
          <p:cNvCxnSpPr/>
          <p:nvPr/>
        </p:nvCxnSpPr>
        <p:spPr>
          <a:xfrm flipH="1" rot="10800000">
            <a:off x="3466538" y="3543439"/>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508" name="Google Shape;1508;g23c9af2bb6c_0_1076"/>
          <p:cNvCxnSpPr/>
          <p:nvPr/>
        </p:nvCxnSpPr>
        <p:spPr>
          <a:xfrm flipH="1" rot="10800000">
            <a:off x="3314138" y="3162439"/>
            <a:ext cx="76200" cy="533400"/>
          </a:xfrm>
          <a:prstGeom prst="straightConnector1">
            <a:avLst/>
          </a:prstGeom>
          <a:noFill/>
          <a:ln cap="flat" cmpd="sng" w="9525">
            <a:solidFill>
              <a:schemeClr val="dk1"/>
            </a:solidFill>
            <a:prstDash val="solid"/>
            <a:round/>
            <a:headEnd len="med" w="med" type="none"/>
            <a:tailEnd len="med" w="med" type="triangle"/>
          </a:ln>
        </p:spPr>
      </p:cxnSp>
      <p:sp>
        <p:nvSpPr>
          <p:cNvPr id="1509" name="Google Shape;1509;g23c9af2bb6c_0_1076"/>
          <p:cNvSpPr/>
          <p:nvPr/>
        </p:nvSpPr>
        <p:spPr>
          <a:xfrm>
            <a:off x="3085538" y="2857639"/>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0" name="Google Shape;1510;g23c9af2bb6c_0_1076"/>
          <p:cNvSpPr/>
          <p:nvPr/>
        </p:nvSpPr>
        <p:spPr>
          <a:xfrm>
            <a:off x="3237938" y="2705239"/>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511" name="Google Shape;1511;g23c9af2bb6c_0_1076"/>
          <p:cNvSpPr/>
          <p:nvPr/>
        </p:nvSpPr>
        <p:spPr>
          <a:xfrm>
            <a:off x="3085538" y="3619639"/>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512" name="Google Shape;1512;g23c9af2bb6c_0_1076"/>
          <p:cNvSpPr/>
          <p:nvPr/>
        </p:nvSpPr>
        <p:spPr>
          <a:xfrm>
            <a:off x="4457138" y="3238639"/>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513" name="Google Shape;1513;g23c9af2bb6c_0_1076"/>
          <p:cNvSpPr/>
          <p:nvPr/>
        </p:nvSpPr>
        <p:spPr>
          <a:xfrm>
            <a:off x="4304738" y="2248039"/>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514" name="Google Shape;1514;g23c9af2bb6c_0_1076"/>
          <p:cNvSpPr/>
          <p:nvPr/>
        </p:nvSpPr>
        <p:spPr>
          <a:xfrm>
            <a:off x="5371538" y="4229239"/>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515" name="Google Shape;1515;g23c9af2bb6c_0_1076"/>
          <p:cNvSpPr/>
          <p:nvPr/>
        </p:nvSpPr>
        <p:spPr>
          <a:xfrm>
            <a:off x="5828738" y="3314839"/>
            <a:ext cx="457200" cy="457200"/>
          </a:xfrm>
          <a:prstGeom prst="ellipse">
            <a:avLst/>
          </a:prstGeom>
          <a:solidFill>
            <a:srgbClr val="FFFF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516" name="Google Shape;1516;g23c9af2bb6c_0_1076"/>
          <p:cNvSpPr/>
          <p:nvPr/>
        </p:nvSpPr>
        <p:spPr>
          <a:xfrm>
            <a:off x="5295338" y="2324239"/>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517" name="Google Shape;1517;g23c9af2bb6c_0_1076"/>
          <p:cNvSpPr/>
          <p:nvPr/>
        </p:nvSpPr>
        <p:spPr>
          <a:xfrm>
            <a:off x="4076138" y="4229239"/>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518" name="Google Shape;1518;g23c9af2bb6c_0_1076"/>
          <p:cNvCxnSpPr/>
          <p:nvPr/>
        </p:nvCxnSpPr>
        <p:spPr>
          <a:xfrm rot="10800000">
            <a:off x="4533338" y="4534039"/>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1519" name="Google Shape;1519;g23c9af2bb6c_0_1076"/>
          <p:cNvCxnSpPr/>
          <p:nvPr/>
        </p:nvCxnSpPr>
        <p:spPr>
          <a:xfrm rot="10800000">
            <a:off x="3466538" y="4000639"/>
            <a:ext cx="609600" cy="381000"/>
          </a:xfrm>
          <a:prstGeom prst="straightConnector1">
            <a:avLst/>
          </a:prstGeom>
          <a:noFill/>
          <a:ln cap="flat" cmpd="sng" w="9525">
            <a:solidFill>
              <a:schemeClr val="dk1"/>
            </a:solidFill>
            <a:prstDash val="solid"/>
            <a:round/>
            <a:headEnd len="med" w="med" type="none"/>
            <a:tailEnd len="med" w="med" type="triangle"/>
          </a:ln>
        </p:spPr>
      </p:cxnSp>
      <p:cxnSp>
        <p:nvCxnSpPr>
          <p:cNvPr id="1520" name="Google Shape;1520;g23c9af2bb6c_0_1076"/>
          <p:cNvCxnSpPr/>
          <p:nvPr/>
        </p:nvCxnSpPr>
        <p:spPr>
          <a:xfrm>
            <a:off x="4761938" y="2514739"/>
            <a:ext cx="5334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4" name="Shape 1524"/>
        <p:cNvGrpSpPr/>
        <p:nvPr/>
      </p:nvGrpSpPr>
      <p:grpSpPr>
        <a:xfrm>
          <a:off x="0" y="0"/>
          <a:ext cx="0" cy="0"/>
          <a:chOff x="0" y="0"/>
          <a:chExt cx="0" cy="0"/>
        </a:xfrm>
      </p:grpSpPr>
      <p:sp>
        <p:nvSpPr>
          <p:cNvPr id="1525" name="Google Shape;1525;g23c9af2bb6c_0_1097"/>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
        <p:nvSpPr>
          <p:cNvPr id="1526" name="Google Shape;1526;g23c9af2bb6c_0_1097"/>
          <p:cNvSpPr txBox="1"/>
          <p:nvPr>
            <p:ph idx="1" type="body"/>
          </p:nvPr>
        </p:nvSpPr>
        <p:spPr>
          <a:xfrm>
            <a:off x="234767" y="1244600"/>
            <a:ext cx="8651700" cy="5503800"/>
          </a:xfrm>
          <a:prstGeom prst="rect">
            <a:avLst/>
          </a:prstGeom>
          <a:noFill/>
          <a:ln>
            <a:noFill/>
          </a:ln>
        </p:spPr>
        <p:txBody>
          <a:bodyPr anchorCtr="0" anchor="t" bIns="45700" lIns="91425" spcFirstLastPara="1" rIns="91425" wrap="square" tIns="45700">
            <a:normAutofit fontScale="85000" lnSpcReduction="20000"/>
          </a:bodyPr>
          <a:lstStyle/>
          <a:p>
            <a:pPr indent="-228600" lvl="1" marL="685800" rtl="0" algn="l">
              <a:lnSpc>
                <a:spcPct val="90000"/>
              </a:lnSpc>
              <a:spcBef>
                <a:spcPts val="0"/>
              </a:spcBef>
              <a:spcAft>
                <a:spcPts val="0"/>
              </a:spcAft>
              <a:buClr>
                <a:schemeClr val="dk1"/>
              </a:buClr>
              <a:buSzPct val="100000"/>
              <a:buFont typeface="Times New Roman"/>
              <a:buNone/>
            </a:pPr>
            <a:r>
              <a:rPr lang="en-US" sz="2000">
                <a:latin typeface="Courier New"/>
                <a:ea typeface="Courier New"/>
                <a:cs typeface="Courier New"/>
                <a:sym typeface="Courier New"/>
              </a:rPr>
              <a:t>template&lt;class VertexType&gt;</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void DepthFirstSearch(GraphType&lt;VertexType&gt; graph,</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VertexType startVertex, VertexType endVertex)</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a:t>
            </a:r>
            <a:endParaRPr sz="2000">
              <a:latin typeface="Courier New"/>
              <a:ea typeface="Courier New"/>
              <a:cs typeface="Courier New"/>
              <a:sym typeface="Courier New"/>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StackType&lt;VertexType&gt; stack;</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QueType&lt;VertexType&gt; vertexQ;</a:t>
            </a:r>
            <a:endParaRPr/>
          </a:p>
          <a:p>
            <a:pPr indent="-228600" lvl="1" marL="685800" rtl="0" algn="l">
              <a:lnSpc>
                <a:spcPct val="90000"/>
              </a:lnSpc>
              <a:spcBef>
                <a:spcPts val="500"/>
              </a:spcBef>
              <a:spcAft>
                <a:spcPts val="0"/>
              </a:spcAft>
              <a:buClr>
                <a:schemeClr val="dk1"/>
              </a:buClr>
              <a:buSzPct val="100000"/>
              <a:buFont typeface="Times New Roman"/>
              <a:buNone/>
            </a:pPr>
            <a:r>
              <a:t/>
            </a:r>
            <a:endParaRPr sz="2000">
              <a:latin typeface="Courier New"/>
              <a:ea typeface="Courier New"/>
              <a:cs typeface="Courier New"/>
              <a:sym typeface="Courier New"/>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bool found = false;</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VertexType vertex;</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VertexType item;</a:t>
            </a:r>
            <a:endParaRPr/>
          </a:p>
          <a:p>
            <a:pPr indent="-228600" lvl="1" marL="685800" rtl="0" algn="l">
              <a:lnSpc>
                <a:spcPct val="90000"/>
              </a:lnSpc>
              <a:spcBef>
                <a:spcPts val="500"/>
              </a:spcBef>
              <a:spcAft>
                <a:spcPts val="0"/>
              </a:spcAft>
              <a:buClr>
                <a:schemeClr val="dk1"/>
              </a:buClr>
              <a:buSzPct val="100000"/>
              <a:buFont typeface="Times New Roman"/>
              <a:buNone/>
            </a:pPr>
            <a:r>
              <a:t/>
            </a:r>
            <a:endParaRPr sz="2000">
              <a:latin typeface="Courier New"/>
              <a:ea typeface="Courier New"/>
              <a:cs typeface="Courier New"/>
              <a:sym typeface="Courier New"/>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graph.ClearMarks();</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stack.Push(startVertex);</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do</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stack.Pop(vertex);</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if (vertex == endVertex)</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cout &lt;&lt; vertex);</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found = true;</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0" name="Shape 1530"/>
        <p:cNvGrpSpPr/>
        <p:nvPr/>
      </p:nvGrpSpPr>
      <p:grpSpPr>
        <a:xfrm>
          <a:off x="0" y="0"/>
          <a:ext cx="0" cy="0"/>
          <a:chOff x="0" y="0"/>
          <a:chExt cx="0" cy="0"/>
        </a:xfrm>
      </p:grpSpPr>
      <p:sp>
        <p:nvSpPr>
          <p:cNvPr id="1531" name="Google Shape;1531;g23c9af2bb6c_0_1102"/>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Depth-First Search</a:t>
            </a:r>
            <a:endParaRPr/>
          </a:p>
        </p:txBody>
      </p:sp>
      <p:sp>
        <p:nvSpPr>
          <p:cNvPr id="1532" name="Google Shape;1532;g23c9af2bb6c_0_1102"/>
          <p:cNvSpPr txBox="1"/>
          <p:nvPr>
            <p:ph idx="1" type="body"/>
          </p:nvPr>
        </p:nvSpPr>
        <p:spPr>
          <a:xfrm>
            <a:off x="234767" y="1244600"/>
            <a:ext cx="8651700" cy="5503800"/>
          </a:xfrm>
          <a:prstGeom prst="rect">
            <a:avLst/>
          </a:prstGeom>
          <a:noFill/>
          <a:ln>
            <a:noFill/>
          </a:ln>
        </p:spPr>
        <p:txBody>
          <a:bodyPr anchorCtr="0" anchor="t" bIns="45700" lIns="91425" spcFirstLastPara="1" rIns="91425" wrap="square" tIns="45700">
            <a:normAutofit fontScale="92500" lnSpcReduction="20000"/>
          </a:bodyPr>
          <a:lstStyle/>
          <a:p>
            <a:pPr indent="-228600" lvl="1" marL="685800" rtl="0" algn="l">
              <a:lnSpc>
                <a:spcPct val="90000"/>
              </a:lnSpc>
              <a:spcBef>
                <a:spcPts val="0"/>
              </a:spcBef>
              <a:spcAft>
                <a:spcPts val="0"/>
              </a:spcAft>
              <a:buClr>
                <a:schemeClr val="dk1"/>
              </a:buClr>
              <a:buSzPct val="100000"/>
              <a:buFont typeface="Times New Roman"/>
              <a:buNone/>
            </a:pPr>
            <a:r>
              <a:rPr lang="en-US" sz="2000">
                <a:latin typeface="Courier New"/>
                <a:ea typeface="Courier New"/>
                <a:cs typeface="Courier New"/>
                <a:sym typeface="Courier New"/>
              </a:rPr>
              <a:t>		else</a:t>
            </a:r>
            <a:endParaRPr sz="2000">
              <a:latin typeface="Courier New"/>
              <a:ea typeface="Courier New"/>
              <a:cs typeface="Courier New"/>
              <a:sym typeface="Courier New"/>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if (!graph.IsMarked(vertex))</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graph.MarkVertex(vertex);</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cout &lt;&lt; vertex;</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graph.GetToVertices(vertex, vertexQ);</a:t>
            </a:r>
            <a:endParaRPr/>
          </a:p>
          <a:p>
            <a:pPr indent="-228600" lvl="1" marL="685800" rtl="0" algn="l">
              <a:lnSpc>
                <a:spcPct val="90000"/>
              </a:lnSpc>
              <a:spcBef>
                <a:spcPts val="500"/>
              </a:spcBef>
              <a:spcAft>
                <a:spcPts val="0"/>
              </a:spcAft>
              <a:buClr>
                <a:schemeClr val="dk1"/>
              </a:buClr>
              <a:buSzPct val="100000"/>
              <a:buFont typeface="Times New Roman"/>
              <a:buNone/>
            </a:pPr>
            <a:r>
              <a:t/>
            </a:r>
            <a:endParaRPr sz="2000">
              <a:latin typeface="Courier New"/>
              <a:ea typeface="Courier New"/>
              <a:cs typeface="Courier New"/>
              <a:sym typeface="Courier New"/>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while (!vertexQ.IsEmpty())</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vertexQ.Dequeue(item);</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if (!graph.IsMarked(item))</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stack.Push(item);</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                </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 while (!stack.IsEmpty() &amp;&amp; !found);</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if (!found)</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cout &lt;&lt; "Path not found." &lt;&lt; endl;</a:t>
            </a:r>
            <a:endParaRPr/>
          </a:p>
          <a:p>
            <a:pPr indent="-228600" lvl="1" marL="685800" rtl="0" algn="l">
              <a:lnSpc>
                <a:spcPct val="90000"/>
              </a:lnSpc>
              <a:spcBef>
                <a:spcPts val="500"/>
              </a:spcBef>
              <a:spcAft>
                <a:spcPts val="0"/>
              </a:spcAft>
              <a:buClr>
                <a:schemeClr val="dk1"/>
              </a:buClr>
              <a:buSzPct val="100000"/>
              <a:buFont typeface="Times New Roman"/>
              <a:buNone/>
            </a:pPr>
            <a:r>
              <a:rPr lang="en-US" sz="2000">
                <a:latin typeface="Courier New"/>
                <a:ea typeface="Courier New"/>
                <a:cs typeface="Courier New"/>
                <a:sym typeface="Courier New"/>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7"/>
          <p:cNvPicPr preferRelativeResize="0"/>
          <p:nvPr/>
        </p:nvPicPr>
        <p:blipFill rotWithShape="1">
          <a:blip r:embed="rId3">
            <a:alphaModFix/>
          </a:blip>
          <a:srcRect b="34332" l="0" r="12798" t="32943"/>
          <a:stretch/>
        </p:blipFill>
        <p:spPr>
          <a:xfrm>
            <a:off x="1804244" y="1643640"/>
            <a:ext cx="5535509" cy="4531167"/>
          </a:xfrm>
          <a:prstGeom prst="rect">
            <a:avLst/>
          </a:prstGeom>
          <a:noFill/>
          <a:ln>
            <a:noFill/>
          </a:ln>
        </p:spPr>
      </p:pic>
      <p:sp>
        <p:nvSpPr>
          <p:cNvPr id="290" name="Google Shape;290;p7"/>
          <p:cNvSpPr txBox="1"/>
          <p:nvPr/>
        </p:nvSpPr>
        <p:spPr>
          <a:xfrm>
            <a:off x="533400" y="1068945"/>
            <a:ext cx="8077200" cy="3657600"/>
          </a:xfrm>
          <a:prstGeom prst="rect">
            <a:avLst/>
          </a:prstGeom>
          <a:noFill/>
          <a:ln>
            <a:noFill/>
          </a:ln>
        </p:spPr>
        <p:txBody>
          <a:bodyPr anchorCtr="0" anchor="t" bIns="45700" lIns="91425" spcFirstLastPara="1" rIns="91425" wrap="square" tIns="45700">
            <a:normAutofit/>
          </a:bodyPr>
          <a:lstStyle/>
          <a:p>
            <a:pPr indent="-182880" lvl="0" marL="182880" marR="0" rtl="0" algn="l">
              <a:lnSpc>
                <a:spcPct val="100000"/>
              </a:lnSpc>
              <a:spcBef>
                <a:spcPts val="0"/>
              </a:spcBef>
              <a:spcAft>
                <a:spcPts val="0"/>
              </a:spcAft>
              <a:buClr>
                <a:srgbClr val="262626"/>
              </a:buClr>
              <a:buSzPts val="2000"/>
              <a:buFont typeface="Garamond"/>
              <a:buChar char="◦"/>
            </a:pPr>
            <a:r>
              <a:rPr lang="en-US" sz="2000">
                <a:solidFill>
                  <a:schemeClr val="dk1"/>
                </a:solidFill>
                <a:latin typeface="Calibri"/>
                <a:ea typeface="Calibri"/>
                <a:cs typeface="Calibri"/>
                <a:sym typeface="Calibri"/>
              </a:rPr>
              <a:t>Example: Graph2</a:t>
            </a:r>
            <a:endParaRPr sz="2000">
              <a:solidFill>
                <a:schemeClr val="dk1"/>
              </a:solidFill>
              <a:latin typeface="Calibri"/>
              <a:ea typeface="Calibri"/>
              <a:cs typeface="Calibri"/>
              <a:sym typeface="Calibri"/>
            </a:endParaRPr>
          </a:p>
        </p:txBody>
      </p:sp>
      <p:sp>
        <p:nvSpPr>
          <p:cNvPr id="291" name="Google Shape;291;p7"/>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Graphs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g23c9af2bb6c_0_1107"/>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1538" name="Google Shape;1538;g23c9af2bb6c_0_1107"/>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2"/>
              </a:buClr>
              <a:buSzPts val="2400"/>
              <a:buChar char="•"/>
            </a:pPr>
            <a:r>
              <a:rPr b="1" i="1" lang="en-US" sz="2400">
                <a:solidFill>
                  <a:schemeClr val="dk2"/>
                </a:solidFill>
              </a:rPr>
              <a:t>Breadth-first search</a:t>
            </a:r>
            <a:r>
              <a:rPr b="1" lang="en-US" sz="2400"/>
              <a:t> </a:t>
            </a:r>
            <a:r>
              <a:rPr lang="en-US" sz="2400"/>
              <a:t>is a strategy for exploring a graph and find path between two vertices</a:t>
            </a:r>
            <a:endParaRPr sz="2400"/>
          </a:p>
          <a:p>
            <a:pPr indent="-228600" lvl="1" marL="685800" rtl="0" algn="l">
              <a:lnSpc>
                <a:spcPct val="90000"/>
              </a:lnSpc>
              <a:spcBef>
                <a:spcPts val="500"/>
              </a:spcBef>
              <a:spcAft>
                <a:spcPts val="0"/>
              </a:spcAft>
              <a:buClr>
                <a:schemeClr val="dk1"/>
              </a:buClr>
              <a:buSzPts val="2400"/>
              <a:buChar char="•"/>
            </a:pPr>
            <a:r>
              <a:rPr lang="en-US" sz="2400"/>
              <a:t>Explore “level by level” in the graph</a:t>
            </a:r>
            <a:endParaRPr sz="2400"/>
          </a:p>
          <a:p>
            <a:pPr indent="-228600" lvl="1" marL="685800" rtl="0" algn="l">
              <a:lnSpc>
                <a:spcPct val="90000"/>
              </a:lnSpc>
              <a:spcBef>
                <a:spcPts val="500"/>
              </a:spcBef>
              <a:spcAft>
                <a:spcPts val="0"/>
              </a:spcAft>
              <a:buClr>
                <a:schemeClr val="dk1"/>
              </a:buClr>
              <a:buSzPts val="2000"/>
              <a:buFont typeface="Times New Roman"/>
              <a:buNone/>
            </a:pPr>
            <a:r>
              <a:t/>
            </a:r>
            <a:endParaRPr sz="20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2" name="Shape 1542"/>
        <p:cNvGrpSpPr/>
        <p:nvPr/>
      </p:nvGrpSpPr>
      <p:grpSpPr>
        <a:xfrm>
          <a:off x="0" y="0"/>
          <a:ext cx="0" cy="0"/>
          <a:chOff x="0" y="0"/>
          <a:chExt cx="0" cy="0"/>
        </a:xfrm>
      </p:grpSpPr>
      <p:cxnSp>
        <p:nvCxnSpPr>
          <p:cNvPr id="1543" name="Google Shape;1543;g23c9af2bb6c_0_1112"/>
          <p:cNvCxnSpPr/>
          <p:nvPr/>
        </p:nvCxnSpPr>
        <p:spPr>
          <a:xfrm rot="10800000">
            <a:off x="2133600" y="2209800"/>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1544" name="Google Shape;1544;g23c9af2bb6c_0_1112"/>
          <p:cNvCxnSpPr/>
          <p:nvPr/>
        </p:nvCxnSpPr>
        <p:spPr>
          <a:xfrm flipH="1">
            <a:off x="3200400" y="3352800"/>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1545" name="Google Shape;1545;g23c9af2bb6c_0_1112"/>
          <p:cNvCxnSpPr/>
          <p:nvPr/>
        </p:nvCxnSpPr>
        <p:spPr>
          <a:xfrm flipH="1" rot="10800000">
            <a:off x="914400" y="3124200"/>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546" name="Google Shape;1546;g23c9af2bb6c_0_1112"/>
          <p:cNvCxnSpPr/>
          <p:nvPr/>
        </p:nvCxnSpPr>
        <p:spPr>
          <a:xfrm flipH="1" rot="10800000">
            <a:off x="1828800" y="3276600"/>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547" name="Google Shape;1547;g23c9af2bb6c_0_1112"/>
          <p:cNvCxnSpPr/>
          <p:nvPr/>
        </p:nvCxnSpPr>
        <p:spPr>
          <a:xfrm flipH="1" rot="10800000">
            <a:off x="762000" y="2743200"/>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548" name="Google Shape;1548;g23c9af2bb6c_0_1112"/>
          <p:cNvCxnSpPr/>
          <p:nvPr/>
        </p:nvCxnSpPr>
        <p:spPr>
          <a:xfrm>
            <a:off x="990600" y="2590800"/>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549" name="Google Shape;1549;g23c9af2bb6c_0_1112"/>
          <p:cNvCxnSpPr/>
          <p:nvPr/>
        </p:nvCxnSpPr>
        <p:spPr>
          <a:xfrm rot="10800000">
            <a:off x="3124100" y="2362300"/>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550" name="Google Shape;1550;g23c9af2bb6c_0_1112"/>
          <p:cNvSpPr/>
          <p:nvPr/>
        </p:nvSpPr>
        <p:spPr>
          <a:xfrm>
            <a:off x="533400" y="2438400"/>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1" name="Google Shape;1551;g23c9af2bb6c_0_1112"/>
          <p:cNvSpPr/>
          <p:nvPr/>
        </p:nvSpPr>
        <p:spPr>
          <a:xfrm>
            <a:off x="685800" y="22860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552" name="Google Shape;1552;g23c9af2bb6c_0_1112"/>
          <p:cNvSpPr/>
          <p:nvPr/>
        </p:nvSpPr>
        <p:spPr>
          <a:xfrm>
            <a:off x="533400" y="32004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553" name="Google Shape;1553;g23c9af2bb6c_0_1112"/>
          <p:cNvSpPr/>
          <p:nvPr/>
        </p:nvSpPr>
        <p:spPr>
          <a:xfrm>
            <a:off x="1905000" y="28194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554" name="Google Shape;1554;g23c9af2bb6c_0_1112"/>
          <p:cNvSpPr/>
          <p:nvPr/>
        </p:nvSpPr>
        <p:spPr>
          <a:xfrm>
            <a:off x="1752600" y="18288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555" name="Google Shape;1555;g23c9af2bb6c_0_1112"/>
          <p:cNvSpPr/>
          <p:nvPr/>
        </p:nvSpPr>
        <p:spPr>
          <a:xfrm>
            <a:off x="2819400" y="38100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556" name="Google Shape;1556;g23c9af2bb6c_0_1112"/>
          <p:cNvSpPr/>
          <p:nvPr/>
        </p:nvSpPr>
        <p:spPr>
          <a:xfrm>
            <a:off x="3276600" y="28956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557" name="Google Shape;1557;g23c9af2bb6c_0_1112"/>
          <p:cNvSpPr/>
          <p:nvPr/>
        </p:nvSpPr>
        <p:spPr>
          <a:xfrm>
            <a:off x="2743200" y="19050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558" name="Google Shape;1558;g23c9af2bb6c_0_1112"/>
          <p:cNvSpPr/>
          <p:nvPr/>
        </p:nvSpPr>
        <p:spPr>
          <a:xfrm>
            <a:off x="1524000" y="38100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559" name="Google Shape;1559;g23c9af2bb6c_0_1112"/>
          <p:cNvCxnSpPr/>
          <p:nvPr/>
        </p:nvCxnSpPr>
        <p:spPr>
          <a:xfrm rot="10800000">
            <a:off x="1981200" y="4114800"/>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1560" name="Google Shape;1560;g23c9af2bb6c_0_1112"/>
          <p:cNvCxnSpPr/>
          <p:nvPr/>
        </p:nvCxnSpPr>
        <p:spPr>
          <a:xfrm rot="10800000">
            <a:off x="914400" y="3581400"/>
            <a:ext cx="609600" cy="381000"/>
          </a:xfrm>
          <a:prstGeom prst="straightConnector1">
            <a:avLst/>
          </a:prstGeom>
          <a:noFill/>
          <a:ln cap="flat" cmpd="sng" w="9525">
            <a:solidFill>
              <a:schemeClr val="dk1"/>
            </a:solidFill>
            <a:prstDash val="solid"/>
            <a:round/>
            <a:headEnd len="med" w="med" type="none"/>
            <a:tailEnd len="med" w="med" type="triangle"/>
          </a:ln>
        </p:spPr>
      </p:cxnSp>
      <p:cxnSp>
        <p:nvCxnSpPr>
          <p:cNvPr id="1561" name="Google Shape;1561;g23c9af2bb6c_0_1112"/>
          <p:cNvCxnSpPr/>
          <p:nvPr/>
        </p:nvCxnSpPr>
        <p:spPr>
          <a:xfrm>
            <a:off x="2209800" y="2095500"/>
            <a:ext cx="533400" cy="0"/>
          </a:xfrm>
          <a:prstGeom prst="straightConnector1">
            <a:avLst/>
          </a:prstGeom>
          <a:noFill/>
          <a:ln cap="flat" cmpd="sng" w="9525">
            <a:solidFill>
              <a:schemeClr val="dk1"/>
            </a:solidFill>
            <a:prstDash val="solid"/>
            <a:round/>
            <a:headEnd len="med" w="med" type="none"/>
            <a:tailEnd len="med" w="med" type="triangle"/>
          </a:ln>
        </p:spPr>
      </p:cxnSp>
      <p:sp>
        <p:nvSpPr>
          <p:cNvPr id="1562" name="Google Shape;1562;g23c9af2bb6c_0_1112"/>
          <p:cNvSpPr txBox="1"/>
          <p:nvPr/>
        </p:nvSpPr>
        <p:spPr>
          <a:xfrm>
            <a:off x="1524000" y="5486400"/>
            <a:ext cx="5791200" cy="8310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Task: Conduct a breadth-first search of the graph starting with node D</a:t>
            </a:r>
            <a:endParaRPr/>
          </a:p>
        </p:txBody>
      </p:sp>
      <p:sp>
        <p:nvSpPr>
          <p:cNvPr id="1563" name="Google Shape;1563;g23c9af2bb6c_0_1112"/>
          <p:cNvSpPr txBox="1"/>
          <p:nvPr/>
        </p:nvSpPr>
        <p:spPr>
          <a:xfrm>
            <a:off x="4267200" y="1676400"/>
            <a:ext cx="3810000" cy="8310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lang="en-US" sz="2400">
                <a:solidFill>
                  <a:schemeClr val="dk1"/>
                </a:solidFill>
                <a:latin typeface="Times New Roman"/>
                <a:ea typeface="Times New Roman"/>
                <a:cs typeface="Times New Roman"/>
                <a:sym typeface="Times New Roman"/>
              </a:rPr>
              <a:t>Breadth-first search starts with given node</a:t>
            </a:r>
            <a:endParaRPr/>
          </a:p>
        </p:txBody>
      </p:sp>
      <p:sp>
        <p:nvSpPr>
          <p:cNvPr id="1564" name="Google Shape;1564;g23c9af2bb6c_0_1112"/>
          <p:cNvSpPr/>
          <p:nvPr/>
        </p:nvSpPr>
        <p:spPr>
          <a:xfrm>
            <a:off x="2997200" y="2590800"/>
            <a:ext cx="965200" cy="1092200"/>
          </a:xfrm>
          <a:custGeom>
            <a:rect b="b" l="l" r="r" t="t"/>
            <a:pathLst>
              <a:path extrusionOk="0" h="688" w="608">
                <a:moveTo>
                  <a:pt x="512" y="0"/>
                </a:moveTo>
                <a:cubicBezTo>
                  <a:pt x="336" y="0"/>
                  <a:pt x="160" y="0"/>
                  <a:pt x="80" y="48"/>
                </a:cubicBezTo>
                <a:cubicBezTo>
                  <a:pt x="0" y="96"/>
                  <a:pt x="32" y="192"/>
                  <a:pt x="32" y="288"/>
                </a:cubicBezTo>
                <a:cubicBezTo>
                  <a:pt x="32" y="384"/>
                  <a:pt x="32" y="560"/>
                  <a:pt x="80" y="624"/>
                </a:cubicBezTo>
                <a:cubicBezTo>
                  <a:pt x="128" y="688"/>
                  <a:pt x="232" y="664"/>
                  <a:pt x="320" y="672"/>
                </a:cubicBezTo>
                <a:cubicBezTo>
                  <a:pt x="408" y="680"/>
                  <a:pt x="560" y="672"/>
                  <a:pt x="608" y="672"/>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5" name="Google Shape;1565;g23c9af2bb6c_0_1112"/>
          <p:cNvSpPr txBox="1"/>
          <p:nvPr/>
        </p:nvSpPr>
        <p:spPr>
          <a:xfrm>
            <a:off x="3886200" y="34290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0</a:t>
            </a:r>
            <a:endParaRPr/>
          </a:p>
        </p:txBody>
      </p:sp>
      <p:sp>
        <p:nvSpPr>
          <p:cNvPr id="1566" name="Google Shape;1566;g23c9af2bb6c_0_1112"/>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1567" name="Google Shape;1567;g23c9af2bb6c_0_1112"/>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1" name="Shape 1571"/>
        <p:cNvGrpSpPr/>
        <p:nvPr/>
      </p:nvGrpSpPr>
      <p:grpSpPr>
        <a:xfrm>
          <a:off x="0" y="0"/>
          <a:ext cx="0" cy="0"/>
          <a:chOff x="0" y="0"/>
          <a:chExt cx="0" cy="0"/>
        </a:xfrm>
      </p:grpSpPr>
      <p:cxnSp>
        <p:nvCxnSpPr>
          <p:cNvPr id="1572" name="Google Shape;1572;g23c9af2bb6c_0_1140"/>
          <p:cNvCxnSpPr/>
          <p:nvPr/>
        </p:nvCxnSpPr>
        <p:spPr>
          <a:xfrm rot="10800000">
            <a:off x="2133600" y="2209800"/>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1573" name="Google Shape;1573;g23c9af2bb6c_0_1140"/>
          <p:cNvCxnSpPr/>
          <p:nvPr/>
        </p:nvCxnSpPr>
        <p:spPr>
          <a:xfrm flipH="1">
            <a:off x="3200400" y="3352800"/>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1574" name="Google Shape;1574;g23c9af2bb6c_0_1140"/>
          <p:cNvCxnSpPr/>
          <p:nvPr/>
        </p:nvCxnSpPr>
        <p:spPr>
          <a:xfrm flipH="1" rot="10800000">
            <a:off x="914400" y="3124200"/>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575" name="Google Shape;1575;g23c9af2bb6c_0_1140"/>
          <p:cNvCxnSpPr/>
          <p:nvPr/>
        </p:nvCxnSpPr>
        <p:spPr>
          <a:xfrm flipH="1" rot="10800000">
            <a:off x="1828800" y="3276600"/>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576" name="Google Shape;1576;g23c9af2bb6c_0_1140"/>
          <p:cNvCxnSpPr/>
          <p:nvPr/>
        </p:nvCxnSpPr>
        <p:spPr>
          <a:xfrm flipH="1" rot="10800000">
            <a:off x="762000" y="2743200"/>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577" name="Google Shape;1577;g23c9af2bb6c_0_1140"/>
          <p:cNvCxnSpPr/>
          <p:nvPr/>
        </p:nvCxnSpPr>
        <p:spPr>
          <a:xfrm>
            <a:off x="990600" y="2590800"/>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578" name="Google Shape;1578;g23c9af2bb6c_0_1140"/>
          <p:cNvCxnSpPr/>
          <p:nvPr/>
        </p:nvCxnSpPr>
        <p:spPr>
          <a:xfrm rot="10800000">
            <a:off x="3124100" y="2362300"/>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579" name="Google Shape;1579;g23c9af2bb6c_0_1140"/>
          <p:cNvSpPr/>
          <p:nvPr/>
        </p:nvSpPr>
        <p:spPr>
          <a:xfrm>
            <a:off x="533400" y="2438400"/>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0" name="Google Shape;1580;g23c9af2bb6c_0_1140"/>
          <p:cNvSpPr/>
          <p:nvPr/>
        </p:nvSpPr>
        <p:spPr>
          <a:xfrm>
            <a:off x="685800" y="22860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581" name="Google Shape;1581;g23c9af2bb6c_0_1140"/>
          <p:cNvSpPr/>
          <p:nvPr/>
        </p:nvSpPr>
        <p:spPr>
          <a:xfrm>
            <a:off x="533400" y="32004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582" name="Google Shape;1582;g23c9af2bb6c_0_1140"/>
          <p:cNvSpPr/>
          <p:nvPr/>
        </p:nvSpPr>
        <p:spPr>
          <a:xfrm>
            <a:off x="1905000" y="28194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583" name="Google Shape;1583;g23c9af2bb6c_0_1140"/>
          <p:cNvSpPr/>
          <p:nvPr/>
        </p:nvSpPr>
        <p:spPr>
          <a:xfrm>
            <a:off x="1752600" y="18288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584" name="Google Shape;1584;g23c9af2bb6c_0_1140"/>
          <p:cNvSpPr/>
          <p:nvPr/>
        </p:nvSpPr>
        <p:spPr>
          <a:xfrm>
            <a:off x="2819400" y="38100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585" name="Google Shape;1585;g23c9af2bb6c_0_1140"/>
          <p:cNvSpPr/>
          <p:nvPr/>
        </p:nvSpPr>
        <p:spPr>
          <a:xfrm>
            <a:off x="3276600" y="28956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586" name="Google Shape;1586;g23c9af2bb6c_0_1140"/>
          <p:cNvSpPr/>
          <p:nvPr/>
        </p:nvSpPr>
        <p:spPr>
          <a:xfrm>
            <a:off x="2743200" y="19050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587" name="Google Shape;1587;g23c9af2bb6c_0_1140"/>
          <p:cNvSpPr/>
          <p:nvPr/>
        </p:nvSpPr>
        <p:spPr>
          <a:xfrm>
            <a:off x="1524000" y="38100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588" name="Google Shape;1588;g23c9af2bb6c_0_1140"/>
          <p:cNvCxnSpPr/>
          <p:nvPr/>
        </p:nvCxnSpPr>
        <p:spPr>
          <a:xfrm rot="10800000">
            <a:off x="1981200" y="4114800"/>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1589" name="Google Shape;1589;g23c9af2bb6c_0_1140"/>
          <p:cNvCxnSpPr/>
          <p:nvPr/>
        </p:nvCxnSpPr>
        <p:spPr>
          <a:xfrm rot="10800000">
            <a:off x="914400" y="3581400"/>
            <a:ext cx="609600" cy="381000"/>
          </a:xfrm>
          <a:prstGeom prst="straightConnector1">
            <a:avLst/>
          </a:prstGeom>
          <a:noFill/>
          <a:ln cap="flat" cmpd="sng" w="9525">
            <a:solidFill>
              <a:schemeClr val="dk1"/>
            </a:solidFill>
            <a:prstDash val="solid"/>
            <a:round/>
            <a:headEnd len="med" w="med" type="none"/>
            <a:tailEnd len="med" w="med" type="triangle"/>
          </a:ln>
        </p:spPr>
      </p:cxnSp>
      <p:cxnSp>
        <p:nvCxnSpPr>
          <p:cNvPr id="1590" name="Google Shape;1590;g23c9af2bb6c_0_1140"/>
          <p:cNvCxnSpPr/>
          <p:nvPr/>
        </p:nvCxnSpPr>
        <p:spPr>
          <a:xfrm>
            <a:off x="2209800" y="2095500"/>
            <a:ext cx="533400" cy="0"/>
          </a:xfrm>
          <a:prstGeom prst="straightConnector1">
            <a:avLst/>
          </a:prstGeom>
          <a:noFill/>
          <a:ln cap="flat" cmpd="sng" w="9525">
            <a:solidFill>
              <a:schemeClr val="dk1"/>
            </a:solidFill>
            <a:prstDash val="solid"/>
            <a:round/>
            <a:headEnd len="med" w="med" type="none"/>
            <a:tailEnd len="med" w="med" type="triangle"/>
          </a:ln>
        </p:spPr>
      </p:cxnSp>
      <p:sp>
        <p:nvSpPr>
          <p:cNvPr id="1591" name="Google Shape;1591;g23c9af2bb6c_0_1140"/>
          <p:cNvSpPr txBox="1"/>
          <p:nvPr/>
        </p:nvSpPr>
        <p:spPr>
          <a:xfrm>
            <a:off x="1524000" y="5486400"/>
            <a:ext cx="5791200" cy="4617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Nodes visited: D</a:t>
            </a:r>
            <a:endParaRPr/>
          </a:p>
        </p:txBody>
      </p:sp>
      <p:sp>
        <p:nvSpPr>
          <p:cNvPr id="1592" name="Google Shape;1592;g23c9af2bb6c_0_1140"/>
          <p:cNvSpPr txBox="1"/>
          <p:nvPr/>
        </p:nvSpPr>
        <p:spPr>
          <a:xfrm>
            <a:off x="4267200" y="1676400"/>
            <a:ext cx="3810000" cy="26166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lang="en-US" sz="2400">
                <a:solidFill>
                  <a:schemeClr val="dk1"/>
                </a:solidFill>
                <a:latin typeface="Times New Roman"/>
                <a:ea typeface="Times New Roman"/>
                <a:cs typeface="Times New Roman"/>
                <a:sym typeface="Times New Roman"/>
              </a:rPr>
              <a:t>Breadth-first search starts with given node</a:t>
            </a:r>
            <a:endParaRPr/>
          </a:p>
          <a:p>
            <a:pPr indent="-342900" lvl="0" marL="34290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Then visits nodes adjacent in some specified order (e.g., alphabetical)</a:t>
            </a:r>
            <a:endParaRPr/>
          </a:p>
          <a:p>
            <a:pPr indent="-342900" lvl="0" marL="34290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Like ripples in a pond</a:t>
            </a:r>
            <a:endParaRPr/>
          </a:p>
        </p:txBody>
      </p:sp>
      <p:sp>
        <p:nvSpPr>
          <p:cNvPr id="1593" name="Google Shape;1593;g23c9af2bb6c_0_1140"/>
          <p:cNvSpPr/>
          <p:nvPr/>
        </p:nvSpPr>
        <p:spPr>
          <a:xfrm>
            <a:off x="1295400" y="1219200"/>
            <a:ext cx="2819400" cy="3721100"/>
          </a:xfrm>
          <a:custGeom>
            <a:rect b="b" l="l" r="r" t="t"/>
            <a:pathLst>
              <a:path extrusionOk="0" h="2344" w="1776">
                <a:moveTo>
                  <a:pt x="720" y="0"/>
                </a:moveTo>
                <a:cubicBezTo>
                  <a:pt x="456" y="168"/>
                  <a:pt x="192" y="336"/>
                  <a:pt x="96" y="432"/>
                </a:cubicBezTo>
                <a:cubicBezTo>
                  <a:pt x="0" y="528"/>
                  <a:pt x="24" y="472"/>
                  <a:pt x="144" y="576"/>
                </a:cubicBezTo>
                <a:cubicBezTo>
                  <a:pt x="264" y="680"/>
                  <a:pt x="712" y="808"/>
                  <a:pt x="816" y="1056"/>
                </a:cubicBezTo>
                <a:cubicBezTo>
                  <a:pt x="920" y="1304"/>
                  <a:pt x="664" y="1856"/>
                  <a:pt x="768" y="2064"/>
                </a:cubicBezTo>
                <a:cubicBezTo>
                  <a:pt x="872" y="2272"/>
                  <a:pt x="1296" y="2264"/>
                  <a:pt x="1440" y="2304"/>
                </a:cubicBezTo>
                <a:cubicBezTo>
                  <a:pt x="1584" y="2344"/>
                  <a:pt x="1576" y="2328"/>
                  <a:pt x="1632" y="2304"/>
                </a:cubicBezTo>
                <a:cubicBezTo>
                  <a:pt x="1688" y="2280"/>
                  <a:pt x="1732" y="2220"/>
                  <a:pt x="1776" y="2160"/>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4" name="Google Shape;1594;g23c9af2bb6c_0_1140"/>
          <p:cNvSpPr/>
          <p:nvPr/>
        </p:nvSpPr>
        <p:spPr>
          <a:xfrm>
            <a:off x="2997200" y="2590800"/>
            <a:ext cx="965200" cy="1092200"/>
          </a:xfrm>
          <a:custGeom>
            <a:rect b="b" l="l" r="r" t="t"/>
            <a:pathLst>
              <a:path extrusionOk="0" h="688" w="608">
                <a:moveTo>
                  <a:pt x="512" y="0"/>
                </a:moveTo>
                <a:cubicBezTo>
                  <a:pt x="336" y="0"/>
                  <a:pt x="160" y="0"/>
                  <a:pt x="80" y="48"/>
                </a:cubicBezTo>
                <a:cubicBezTo>
                  <a:pt x="0" y="96"/>
                  <a:pt x="32" y="192"/>
                  <a:pt x="32" y="288"/>
                </a:cubicBezTo>
                <a:cubicBezTo>
                  <a:pt x="32" y="384"/>
                  <a:pt x="32" y="560"/>
                  <a:pt x="80" y="624"/>
                </a:cubicBezTo>
                <a:cubicBezTo>
                  <a:pt x="128" y="688"/>
                  <a:pt x="232" y="664"/>
                  <a:pt x="320" y="672"/>
                </a:cubicBezTo>
                <a:cubicBezTo>
                  <a:pt x="408" y="680"/>
                  <a:pt x="560" y="672"/>
                  <a:pt x="608" y="672"/>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5" name="Google Shape;1595;g23c9af2bb6c_0_1140"/>
          <p:cNvSpPr txBox="1"/>
          <p:nvPr/>
        </p:nvSpPr>
        <p:spPr>
          <a:xfrm>
            <a:off x="3886200" y="34290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0</a:t>
            </a:r>
            <a:endParaRPr/>
          </a:p>
        </p:txBody>
      </p:sp>
      <p:sp>
        <p:nvSpPr>
          <p:cNvPr id="1596" name="Google Shape;1596;g23c9af2bb6c_0_1140"/>
          <p:cNvSpPr txBox="1"/>
          <p:nvPr/>
        </p:nvSpPr>
        <p:spPr>
          <a:xfrm>
            <a:off x="4038600" y="4327525"/>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1</a:t>
            </a:r>
            <a:endParaRPr/>
          </a:p>
        </p:txBody>
      </p:sp>
      <p:sp>
        <p:nvSpPr>
          <p:cNvPr id="1597" name="Google Shape;1597;g23c9af2bb6c_0_114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1598" name="Google Shape;1598;g23c9af2bb6c_0_1140"/>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2" name="Shape 1602"/>
        <p:cNvGrpSpPr/>
        <p:nvPr/>
      </p:nvGrpSpPr>
      <p:grpSpPr>
        <a:xfrm>
          <a:off x="0" y="0"/>
          <a:ext cx="0" cy="0"/>
          <a:chOff x="0" y="0"/>
          <a:chExt cx="0" cy="0"/>
        </a:xfrm>
      </p:grpSpPr>
      <p:cxnSp>
        <p:nvCxnSpPr>
          <p:cNvPr id="1603" name="Google Shape;1603;g23c9af2bb6c_0_1170"/>
          <p:cNvCxnSpPr/>
          <p:nvPr/>
        </p:nvCxnSpPr>
        <p:spPr>
          <a:xfrm rot="10800000">
            <a:off x="2133600" y="2209800"/>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1604" name="Google Shape;1604;g23c9af2bb6c_0_1170"/>
          <p:cNvCxnSpPr/>
          <p:nvPr/>
        </p:nvCxnSpPr>
        <p:spPr>
          <a:xfrm flipH="1">
            <a:off x="3200400" y="3352800"/>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1605" name="Google Shape;1605;g23c9af2bb6c_0_1170"/>
          <p:cNvCxnSpPr/>
          <p:nvPr/>
        </p:nvCxnSpPr>
        <p:spPr>
          <a:xfrm flipH="1" rot="10800000">
            <a:off x="914400" y="3124200"/>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606" name="Google Shape;1606;g23c9af2bb6c_0_1170"/>
          <p:cNvCxnSpPr/>
          <p:nvPr/>
        </p:nvCxnSpPr>
        <p:spPr>
          <a:xfrm flipH="1" rot="10800000">
            <a:off x="1828800" y="3276600"/>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607" name="Google Shape;1607;g23c9af2bb6c_0_1170"/>
          <p:cNvCxnSpPr/>
          <p:nvPr/>
        </p:nvCxnSpPr>
        <p:spPr>
          <a:xfrm flipH="1" rot="10800000">
            <a:off x="762000" y="2743200"/>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608" name="Google Shape;1608;g23c9af2bb6c_0_1170"/>
          <p:cNvCxnSpPr/>
          <p:nvPr/>
        </p:nvCxnSpPr>
        <p:spPr>
          <a:xfrm>
            <a:off x="990600" y="2590800"/>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609" name="Google Shape;1609;g23c9af2bb6c_0_1170"/>
          <p:cNvCxnSpPr/>
          <p:nvPr/>
        </p:nvCxnSpPr>
        <p:spPr>
          <a:xfrm rot="10800000">
            <a:off x="3124100" y="2362300"/>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610" name="Google Shape;1610;g23c9af2bb6c_0_1170"/>
          <p:cNvSpPr/>
          <p:nvPr/>
        </p:nvSpPr>
        <p:spPr>
          <a:xfrm>
            <a:off x="533400" y="2438400"/>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1" name="Google Shape;1611;g23c9af2bb6c_0_1170"/>
          <p:cNvSpPr/>
          <p:nvPr/>
        </p:nvSpPr>
        <p:spPr>
          <a:xfrm>
            <a:off x="685800" y="22860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612" name="Google Shape;1612;g23c9af2bb6c_0_1170"/>
          <p:cNvSpPr/>
          <p:nvPr/>
        </p:nvSpPr>
        <p:spPr>
          <a:xfrm>
            <a:off x="533400" y="32004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613" name="Google Shape;1613;g23c9af2bb6c_0_1170"/>
          <p:cNvSpPr/>
          <p:nvPr/>
        </p:nvSpPr>
        <p:spPr>
          <a:xfrm>
            <a:off x="1905000" y="28194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614" name="Google Shape;1614;g23c9af2bb6c_0_1170"/>
          <p:cNvSpPr/>
          <p:nvPr/>
        </p:nvSpPr>
        <p:spPr>
          <a:xfrm>
            <a:off x="1752600" y="18288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615" name="Google Shape;1615;g23c9af2bb6c_0_1170"/>
          <p:cNvSpPr/>
          <p:nvPr/>
        </p:nvSpPr>
        <p:spPr>
          <a:xfrm>
            <a:off x="2819400" y="38100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616" name="Google Shape;1616;g23c9af2bb6c_0_1170"/>
          <p:cNvSpPr/>
          <p:nvPr/>
        </p:nvSpPr>
        <p:spPr>
          <a:xfrm>
            <a:off x="3276600" y="28956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617" name="Google Shape;1617;g23c9af2bb6c_0_1170"/>
          <p:cNvSpPr/>
          <p:nvPr/>
        </p:nvSpPr>
        <p:spPr>
          <a:xfrm>
            <a:off x="2743200" y="1905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618" name="Google Shape;1618;g23c9af2bb6c_0_1170"/>
          <p:cNvSpPr/>
          <p:nvPr/>
        </p:nvSpPr>
        <p:spPr>
          <a:xfrm>
            <a:off x="1524000" y="38100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619" name="Google Shape;1619;g23c9af2bb6c_0_1170"/>
          <p:cNvCxnSpPr/>
          <p:nvPr/>
        </p:nvCxnSpPr>
        <p:spPr>
          <a:xfrm rot="10800000">
            <a:off x="1981200" y="4114800"/>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1620" name="Google Shape;1620;g23c9af2bb6c_0_1170"/>
          <p:cNvCxnSpPr/>
          <p:nvPr/>
        </p:nvCxnSpPr>
        <p:spPr>
          <a:xfrm rot="10800000">
            <a:off x="914400" y="3581400"/>
            <a:ext cx="609600" cy="381000"/>
          </a:xfrm>
          <a:prstGeom prst="straightConnector1">
            <a:avLst/>
          </a:prstGeom>
          <a:noFill/>
          <a:ln cap="flat" cmpd="sng" w="9525">
            <a:solidFill>
              <a:schemeClr val="dk1"/>
            </a:solidFill>
            <a:prstDash val="solid"/>
            <a:round/>
            <a:headEnd len="med" w="med" type="none"/>
            <a:tailEnd len="med" w="med" type="triangle"/>
          </a:ln>
        </p:spPr>
      </p:cxnSp>
      <p:cxnSp>
        <p:nvCxnSpPr>
          <p:cNvPr id="1621" name="Google Shape;1621;g23c9af2bb6c_0_1170"/>
          <p:cNvCxnSpPr/>
          <p:nvPr/>
        </p:nvCxnSpPr>
        <p:spPr>
          <a:xfrm>
            <a:off x="2209800" y="2095500"/>
            <a:ext cx="533400" cy="0"/>
          </a:xfrm>
          <a:prstGeom prst="straightConnector1">
            <a:avLst/>
          </a:prstGeom>
          <a:noFill/>
          <a:ln cap="flat" cmpd="sng" w="9525">
            <a:solidFill>
              <a:schemeClr val="dk1"/>
            </a:solidFill>
            <a:prstDash val="solid"/>
            <a:round/>
            <a:headEnd len="med" w="med" type="none"/>
            <a:tailEnd len="med" w="med" type="triangle"/>
          </a:ln>
        </p:spPr>
      </p:cxnSp>
      <p:sp>
        <p:nvSpPr>
          <p:cNvPr id="1622" name="Google Shape;1622;g23c9af2bb6c_0_1170"/>
          <p:cNvSpPr txBox="1"/>
          <p:nvPr/>
        </p:nvSpPr>
        <p:spPr>
          <a:xfrm>
            <a:off x="1524000" y="5486400"/>
            <a:ext cx="5791200" cy="4617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Nodes visited: D, C</a:t>
            </a:r>
            <a:endParaRPr/>
          </a:p>
        </p:txBody>
      </p:sp>
      <p:sp>
        <p:nvSpPr>
          <p:cNvPr id="1623" name="Google Shape;1623;g23c9af2bb6c_0_1170"/>
          <p:cNvSpPr txBox="1"/>
          <p:nvPr/>
        </p:nvSpPr>
        <p:spPr>
          <a:xfrm>
            <a:off x="4267200" y="1676400"/>
            <a:ext cx="3810000" cy="26166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lang="en-US" sz="2400">
                <a:solidFill>
                  <a:schemeClr val="dk1"/>
                </a:solidFill>
                <a:latin typeface="Times New Roman"/>
                <a:ea typeface="Times New Roman"/>
                <a:cs typeface="Times New Roman"/>
                <a:sym typeface="Times New Roman"/>
              </a:rPr>
              <a:t>Breadth-first search starts with given node</a:t>
            </a:r>
            <a:endParaRPr/>
          </a:p>
          <a:p>
            <a:pPr indent="-342900" lvl="0" marL="34290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Then visits nodes adjacent in some specified order (e.g., alphabetical)</a:t>
            </a:r>
            <a:endParaRPr/>
          </a:p>
          <a:p>
            <a:pPr indent="-342900" lvl="0" marL="34290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Like ripples in a pond</a:t>
            </a:r>
            <a:endParaRPr/>
          </a:p>
        </p:txBody>
      </p:sp>
      <p:sp>
        <p:nvSpPr>
          <p:cNvPr id="1624" name="Google Shape;1624;g23c9af2bb6c_0_1170"/>
          <p:cNvSpPr/>
          <p:nvPr/>
        </p:nvSpPr>
        <p:spPr>
          <a:xfrm>
            <a:off x="1295400" y="1219200"/>
            <a:ext cx="2819400" cy="3721100"/>
          </a:xfrm>
          <a:custGeom>
            <a:rect b="b" l="l" r="r" t="t"/>
            <a:pathLst>
              <a:path extrusionOk="0" h="2344" w="1776">
                <a:moveTo>
                  <a:pt x="720" y="0"/>
                </a:moveTo>
                <a:cubicBezTo>
                  <a:pt x="456" y="168"/>
                  <a:pt x="192" y="336"/>
                  <a:pt x="96" y="432"/>
                </a:cubicBezTo>
                <a:cubicBezTo>
                  <a:pt x="0" y="528"/>
                  <a:pt x="24" y="472"/>
                  <a:pt x="144" y="576"/>
                </a:cubicBezTo>
                <a:cubicBezTo>
                  <a:pt x="264" y="680"/>
                  <a:pt x="712" y="808"/>
                  <a:pt x="816" y="1056"/>
                </a:cubicBezTo>
                <a:cubicBezTo>
                  <a:pt x="920" y="1304"/>
                  <a:pt x="664" y="1856"/>
                  <a:pt x="768" y="2064"/>
                </a:cubicBezTo>
                <a:cubicBezTo>
                  <a:pt x="872" y="2272"/>
                  <a:pt x="1296" y="2264"/>
                  <a:pt x="1440" y="2304"/>
                </a:cubicBezTo>
                <a:cubicBezTo>
                  <a:pt x="1584" y="2344"/>
                  <a:pt x="1576" y="2328"/>
                  <a:pt x="1632" y="2304"/>
                </a:cubicBezTo>
                <a:cubicBezTo>
                  <a:pt x="1688" y="2280"/>
                  <a:pt x="1732" y="2220"/>
                  <a:pt x="1776" y="2160"/>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5" name="Google Shape;1625;g23c9af2bb6c_0_1170"/>
          <p:cNvSpPr/>
          <p:nvPr/>
        </p:nvSpPr>
        <p:spPr>
          <a:xfrm>
            <a:off x="2997200" y="2590800"/>
            <a:ext cx="965200" cy="1092200"/>
          </a:xfrm>
          <a:custGeom>
            <a:rect b="b" l="l" r="r" t="t"/>
            <a:pathLst>
              <a:path extrusionOk="0" h="688" w="608">
                <a:moveTo>
                  <a:pt x="512" y="0"/>
                </a:moveTo>
                <a:cubicBezTo>
                  <a:pt x="336" y="0"/>
                  <a:pt x="160" y="0"/>
                  <a:pt x="80" y="48"/>
                </a:cubicBezTo>
                <a:cubicBezTo>
                  <a:pt x="0" y="96"/>
                  <a:pt x="32" y="192"/>
                  <a:pt x="32" y="288"/>
                </a:cubicBezTo>
                <a:cubicBezTo>
                  <a:pt x="32" y="384"/>
                  <a:pt x="32" y="560"/>
                  <a:pt x="80" y="624"/>
                </a:cubicBezTo>
                <a:cubicBezTo>
                  <a:pt x="128" y="688"/>
                  <a:pt x="232" y="664"/>
                  <a:pt x="320" y="672"/>
                </a:cubicBezTo>
                <a:cubicBezTo>
                  <a:pt x="408" y="680"/>
                  <a:pt x="560" y="672"/>
                  <a:pt x="608" y="672"/>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6" name="Google Shape;1626;g23c9af2bb6c_0_1170"/>
          <p:cNvSpPr txBox="1"/>
          <p:nvPr/>
        </p:nvSpPr>
        <p:spPr>
          <a:xfrm>
            <a:off x="3886200" y="34290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0</a:t>
            </a:r>
            <a:endParaRPr/>
          </a:p>
        </p:txBody>
      </p:sp>
      <p:sp>
        <p:nvSpPr>
          <p:cNvPr id="1627" name="Google Shape;1627;g23c9af2bb6c_0_1170"/>
          <p:cNvSpPr txBox="1"/>
          <p:nvPr/>
        </p:nvSpPr>
        <p:spPr>
          <a:xfrm>
            <a:off x="4038600" y="4327525"/>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1</a:t>
            </a:r>
            <a:endParaRPr/>
          </a:p>
        </p:txBody>
      </p:sp>
      <p:sp>
        <p:nvSpPr>
          <p:cNvPr id="1628" name="Google Shape;1628;g23c9af2bb6c_0_117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1629" name="Google Shape;1629;g23c9af2bb6c_0_1170"/>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3" name="Shape 1633"/>
        <p:cNvGrpSpPr/>
        <p:nvPr/>
      </p:nvGrpSpPr>
      <p:grpSpPr>
        <a:xfrm>
          <a:off x="0" y="0"/>
          <a:ext cx="0" cy="0"/>
          <a:chOff x="0" y="0"/>
          <a:chExt cx="0" cy="0"/>
        </a:xfrm>
      </p:grpSpPr>
      <p:cxnSp>
        <p:nvCxnSpPr>
          <p:cNvPr id="1634" name="Google Shape;1634;g23c9af2bb6c_0_1200"/>
          <p:cNvCxnSpPr/>
          <p:nvPr/>
        </p:nvCxnSpPr>
        <p:spPr>
          <a:xfrm rot="10800000">
            <a:off x="2133600" y="2209800"/>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1635" name="Google Shape;1635;g23c9af2bb6c_0_1200"/>
          <p:cNvCxnSpPr/>
          <p:nvPr/>
        </p:nvCxnSpPr>
        <p:spPr>
          <a:xfrm flipH="1">
            <a:off x="3200400" y="3352800"/>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1636" name="Google Shape;1636;g23c9af2bb6c_0_1200"/>
          <p:cNvCxnSpPr/>
          <p:nvPr/>
        </p:nvCxnSpPr>
        <p:spPr>
          <a:xfrm flipH="1" rot="10800000">
            <a:off x="914400" y="3124200"/>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637" name="Google Shape;1637;g23c9af2bb6c_0_1200"/>
          <p:cNvCxnSpPr/>
          <p:nvPr/>
        </p:nvCxnSpPr>
        <p:spPr>
          <a:xfrm flipH="1" rot="10800000">
            <a:off x="1828800" y="3276600"/>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638" name="Google Shape;1638;g23c9af2bb6c_0_1200"/>
          <p:cNvCxnSpPr/>
          <p:nvPr/>
        </p:nvCxnSpPr>
        <p:spPr>
          <a:xfrm flipH="1" rot="10800000">
            <a:off x="762000" y="2743200"/>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639" name="Google Shape;1639;g23c9af2bb6c_0_1200"/>
          <p:cNvCxnSpPr/>
          <p:nvPr/>
        </p:nvCxnSpPr>
        <p:spPr>
          <a:xfrm>
            <a:off x="990600" y="2590800"/>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640" name="Google Shape;1640;g23c9af2bb6c_0_1200"/>
          <p:cNvCxnSpPr/>
          <p:nvPr/>
        </p:nvCxnSpPr>
        <p:spPr>
          <a:xfrm rot="10800000">
            <a:off x="3124100" y="2362300"/>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641" name="Google Shape;1641;g23c9af2bb6c_0_1200"/>
          <p:cNvSpPr/>
          <p:nvPr/>
        </p:nvSpPr>
        <p:spPr>
          <a:xfrm>
            <a:off x="533400" y="2438400"/>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2" name="Google Shape;1642;g23c9af2bb6c_0_1200"/>
          <p:cNvSpPr/>
          <p:nvPr/>
        </p:nvSpPr>
        <p:spPr>
          <a:xfrm>
            <a:off x="685800" y="22860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643" name="Google Shape;1643;g23c9af2bb6c_0_1200"/>
          <p:cNvSpPr/>
          <p:nvPr/>
        </p:nvSpPr>
        <p:spPr>
          <a:xfrm>
            <a:off x="533400" y="32004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644" name="Google Shape;1644;g23c9af2bb6c_0_1200"/>
          <p:cNvSpPr/>
          <p:nvPr/>
        </p:nvSpPr>
        <p:spPr>
          <a:xfrm>
            <a:off x="1905000" y="28194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645" name="Google Shape;1645;g23c9af2bb6c_0_1200"/>
          <p:cNvSpPr/>
          <p:nvPr/>
        </p:nvSpPr>
        <p:spPr>
          <a:xfrm>
            <a:off x="1752600" y="18288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646" name="Google Shape;1646;g23c9af2bb6c_0_1200"/>
          <p:cNvSpPr/>
          <p:nvPr/>
        </p:nvSpPr>
        <p:spPr>
          <a:xfrm>
            <a:off x="2819400" y="3810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647" name="Google Shape;1647;g23c9af2bb6c_0_1200"/>
          <p:cNvSpPr/>
          <p:nvPr/>
        </p:nvSpPr>
        <p:spPr>
          <a:xfrm>
            <a:off x="3276600" y="28956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648" name="Google Shape;1648;g23c9af2bb6c_0_1200"/>
          <p:cNvSpPr/>
          <p:nvPr/>
        </p:nvSpPr>
        <p:spPr>
          <a:xfrm>
            <a:off x="2743200" y="1905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649" name="Google Shape;1649;g23c9af2bb6c_0_1200"/>
          <p:cNvSpPr/>
          <p:nvPr/>
        </p:nvSpPr>
        <p:spPr>
          <a:xfrm>
            <a:off x="1524000" y="38100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650" name="Google Shape;1650;g23c9af2bb6c_0_1200"/>
          <p:cNvCxnSpPr/>
          <p:nvPr/>
        </p:nvCxnSpPr>
        <p:spPr>
          <a:xfrm rot="10800000">
            <a:off x="1981200" y="4114800"/>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1651" name="Google Shape;1651;g23c9af2bb6c_0_1200"/>
          <p:cNvCxnSpPr/>
          <p:nvPr/>
        </p:nvCxnSpPr>
        <p:spPr>
          <a:xfrm rot="10800000">
            <a:off x="914400" y="3581400"/>
            <a:ext cx="609600" cy="381000"/>
          </a:xfrm>
          <a:prstGeom prst="straightConnector1">
            <a:avLst/>
          </a:prstGeom>
          <a:noFill/>
          <a:ln cap="flat" cmpd="sng" w="9525">
            <a:solidFill>
              <a:schemeClr val="dk1"/>
            </a:solidFill>
            <a:prstDash val="solid"/>
            <a:round/>
            <a:headEnd len="med" w="med" type="none"/>
            <a:tailEnd len="med" w="med" type="triangle"/>
          </a:ln>
        </p:spPr>
      </p:cxnSp>
      <p:cxnSp>
        <p:nvCxnSpPr>
          <p:cNvPr id="1652" name="Google Shape;1652;g23c9af2bb6c_0_1200"/>
          <p:cNvCxnSpPr/>
          <p:nvPr/>
        </p:nvCxnSpPr>
        <p:spPr>
          <a:xfrm>
            <a:off x="2209800" y="2095500"/>
            <a:ext cx="533400" cy="0"/>
          </a:xfrm>
          <a:prstGeom prst="straightConnector1">
            <a:avLst/>
          </a:prstGeom>
          <a:noFill/>
          <a:ln cap="flat" cmpd="sng" w="9525">
            <a:solidFill>
              <a:schemeClr val="dk1"/>
            </a:solidFill>
            <a:prstDash val="solid"/>
            <a:round/>
            <a:headEnd len="med" w="med" type="none"/>
            <a:tailEnd len="med" w="med" type="triangle"/>
          </a:ln>
        </p:spPr>
      </p:cxnSp>
      <p:sp>
        <p:nvSpPr>
          <p:cNvPr id="1653" name="Google Shape;1653;g23c9af2bb6c_0_1200"/>
          <p:cNvSpPr txBox="1"/>
          <p:nvPr/>
        </p:nvSpPr>
        <p:spPr>
          <a:xfrm>
            <a:off x="1524000" y="5486400"/>
            <a:ext cx="5791200" cy="4617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Nodes visited: D, C, E</a:t>
            </a:r>
            <a:endParaRPr/>
          </a:p>
        </p:txBody>
      </p:sp>
      <p:sp>
        <p:nvSpPr>
          <p:cNvPr id="1654" name="Google Shape;1654;g23c9af2bb6c_0_1200"/>
          <p:cNvSpPr txBox="1"/>
          <p:nvPr/>
        </p:nvSpPr>
        <p:spPr>
          <a:xfrm>
            <a:off x="4267200" y="1676400"/>
            <a:ext cx="3810000" cy="26166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lang="en-US" sz="2400">
                <a:solidFill>
                  <a:schemeClr val="dk1"/>
                </a:solidFill>
                <a:latin typeface="Times New Roman"/>
                <a:ea typeface="Times New Roman"/>
                <a:cs typeface="Times New Roman"/>
                <a:sym typeface="Times New Roman"/>
              </a:rPr>
              <a:t>Breadth-first search starts with given node</a:t>
            </a:r>
            <a:endParaRPr/>
          </a:p>
          <a:p>
            <a:pPr indent="-342900" lvl="0" marL="34290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Then visits nodes adjacent in some specified order (e.g., alphabetical)</a:t>
            </a:r>
            <a:endParaRPr/>
          </a:p>
          <a:p>
            <a:pPr indent="-342900" lvl="0" marL="34290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Like ripples in a pond</a:t>
            </a:r>
            <a:endParaRPr/>
          </a:p>
        </p:txBody>
      </p:sp>
      <p:sp>
        <p:nvSpPr>
          <p:cNvPr id="1655" name="Google Shape;1655;g23c9af2bb6c_0_1200"/>
          <p:cNvSpPr/>
          <p:nvPr/>
        </p:nvSpPr>
        <p:spPr>
          <a:xfrm>
            <a:off x="1295400" y="1219200"/>
            <a:ext cx="2819400" cy="3721100"/>
          </a:xfrm>
          <a:custGeom>
            <a:rect b="b" l="l" r="r" t="t"/>
            <a:pathLst>
              <a:path extrusionOk="0" h="2344" w="1776">
                <a:moveTo>
                  <a:pt x="720" y="0"/>
                </a:moveTo>
                <a:cubicBezTo>
                  <a:pt x="456" y="168"/>
                  <a:pt x="192" y="336"/>
                  <a:pt x="96" y="432"/>
                </a:cubicBezTo>
                <a:cubicBezTo>
                  <a:pt x="0" y="528"/>
                  <a:pt x="24" y="472"/>
                  <a:pt x="144" y="576"/>
                </a:cubicBezTo>
                <a:cubicBezTo>
                  <a:pt x="264" y="680"/>
                  <a:pt x="712" y="808"/>
                  <a:pt x="816" y="1056"/>
                </a:cubicBezTo>
                <a:cubicBezTo>
                  <a:pt x="920" y="1304"/>
                  <a:pt x="664" y="1856"/>
                  <a:pt x="768" y="2064"/>
                </a:cubicBezTo>
                <a:cubicBezTo>
                  <a:pt x="872" y="2272"/>
                  <a:pt x="1296" y="2264"/>
                  <a:pt x="1440" y="2304"/>
                </a:cubicBezTo>
                <a:cubicBezTo>
                  <a:pt x="1584" y="2344"/>
                  <a:pt x="1576" y="2328"/>
                  <a:pt x="1632" y="2304"/>
                </a:cubicBezTo>
                <a:cubicBezTo>
                  <a:pt x="1688" y="2280"/>
                  <a:pt x="1732" y="2220"/>
                  <a:pt x="1776" y="2160"/>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6" name="Google Shape;1656;g23c9af2bb6c_0_1200"/>
          <p:cNvSpPr/>
          <p:nvPr/>
        </p:nvSpPr>
        <p:spPr>
          <a:xfrm>
            <a:off x="2997200" y="2590800"/>
            <a:ext cx="965200" cy="1092200"/>
          </a:xfrm>
          <a:custGeom>
            <a:rect b="b" l="l" r="r" t="t"/>
            <a:pathLst>
              <a:path extrusionOk="0" h="688" w="608">
                <a:moveTo>
                  <a:pt x="512" y="0"/>
                </a:moveTo>
                <a:cubicBezTo>
                  <a:pt x="336" y="0"/>
                  <a:pt x="160" y="0"/>
                  <a:pt x="80" y="48"/>
                </a:cubicBezTo>
                <a:cubicBezTo>
                  <a:pt x="0" y="96"/>
                  <a:pt x="32" y="192"/>
                  <a:pt x="32" y="288"/>
                </a:cubicBezTo>
                <a:cubicBezTo>
                  <a:pt x="32" y="384"/>
                  <a:pt x="32" y="560"/>
                  <a:pt x="80" y="624"/>
                </a:cubicBezTo>
                <a:cubicBezTo>
                  <a:pt x="128" y="688"/>
                  <a:pt x="232" y="664"/>
                  <a:pt x="320" y="672"/>
                </a:cubicBezTo>
                <a:cubicBezTo>
                  <a:pt x="408" y="680"/>
                  <a:pt x="560" y="672"/>
                  <a:pt x="608" y="672"/>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7" name="Google Shape;1657;g23c9af2bb6c_0_1200"/>
          <p:cNvSpPr txBox="1"/>
          <p:nvPr/>
        </p:nvSpPr>
        <p:spPr>
          <a:xfrm>
            <a:off x="3886200" y="34290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0</a:t>
            </a:r>
            <a:endParaRPr/>
          </a:p>
        </p:txBody>
      </p:sp>
      <p:sp>
        <p:nvSpPr>
          <p:cNvPr id="1658" name="Google Shape;1658;g23c9af2bb6c_0_1200"/>
          <p:cNvSpPr txBox="1"/>
          <p:nvPr/>
        </p:nvSpPr>
        <p:spPr>
          <a:xfrm>
            <a:off x="4038600" y="4327525"/>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1</a:t>
            </a:r>
            <a:endParaRPr/>
          </a:p>
        </p:txBody>
      </p:sp>
      <p:sp>
        <p:nvSpPr>
          <p:cNvPr id="1659" name="Google Shape;1659;g23c9af2bb6c_0_120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1660" name="Google Shape;1660;g23c9af2bb6c_0_1200"/>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4" name="Shape 1664"/>
        <p:cNvGrpSpPr/>
        <p:nvPr/>
      </p:nvGrpSpPr>
      <p:grpSpPr>
        <a:xfrm>
          <a:off x="0" y="0"/>
          <a:ext cx="0" cy="0"/>
          <a:chOff x="0" y="0"/>
          <a:chExt cx="0" cy="0"/>
        </a:xfrm>
      </p:grpSpPr>
      <p:cxnSp>
        <p:nvCxnSpPr>
          <p:cNvPr id="1665" name="Google Shape;1665;g23c9af2bb6c_0_1230"/>
          <p:cNvCxnSpPr/>
          <p:nvPr/>
        </p:nvCxnSpPr>
        <p:spPr>
          <a:xfrm rot="10800000">
            <a:off x="2133600" y="2209800"/>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1666" name="Google Shape;1666;g23c9af2bb6c_0_1230"/>
          <p:cNvCxnSpPr/>
          <p:nvPr/>
        </p:nvCxnSpPr>
        <p:spPr>
          <a:xfrm flipH="1">
            <a:off x="3200400" y="3352800"/>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1667" name="Google Shape;1667;g23c9af2bb6c_0_1230"/>
          <p:cNvCxnSpPr/>
          <p:nvPr/>
        </p:nvCxnSpPr>
        <p:spPr>
          <a:xfrm flipH="1" rot="10800000">
            <a:off x="914400" y="3124200"/>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668" name="Google Shape;1668;g23c9af2bb6c_0_1230"/>
          <p:cNvCxnSpPr/>
          <p:nvPr/>
        </p:nvCxnSpPr>
        <p:spPr>
          <a:xfrm flipH="1" rot="10800000">
            <a:off x="1828800" y="3276600"/>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669" name="Google Shape;1669;g23c9af2bb6c_0_1230"/>
          <p:cNvCxnSpPr/>
          <p:nvPr/>
        </p:nvCxnSpPr>
        <p:spPr>
          <a:xfrm flipH="1" rot="10800000">
            <a:off x="762000" y="2743200"/>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670" name="Google Shape;1670;g23c9af2bb6c_0_1230"/>
          <p:cNvCxnSpPr/>
          <p:nvPr/>
        </p:nvCxnSpPr>
        <p:spPr>
          <a:xfrm>
            <a:off x="990600" y="2590800"/>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671" name="Google Shape;1671;g23c9af2bb6c_0_1230"/>
          <p:cNvCxnSpPr/>
          <p:nvPr/>
        </p:nvCxnSpPr>
        <p:spPr>
          <a:xfrm rot="10800000">
            <a:off x="3124100" y="2362300"/>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672" name="Google Shape;1672;g23c9af2bb6c_0_1230"/>
          <p:cNvSpPr/>
          <p:nvPr/>
        </p:nvSpPr>
        <p:spPr>
          <a:xfrm>
            <a:off x="533400" y="2438400"/>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3" name="Google Shape;1673;g23c9af2bb6c_0_1230"/>
          <p:cNvSpPr/>
          <p:nvPr/>
        </p:nvSpPr>
        <p:spPr>
          <a:xfrm>
            <a:off x="685800" y="22860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674" name="Google Shape;1674;g23c9af2bb6c_0_1230"/>
          <p:cNvSpPr/>
          <p:nvPr/>
        </p:nvSpPr>
        <p:spPr>
          <a:xfrm>
            <a:off x="533400" y="32004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675" name="Google Shape;1675;g23c9af2bb6c_0_1230"/>
          <p:cNvSpPr/>
          <p:nvPr/>
        </p:nvSpPr>
        <p:spPr>
          <a:xfrm>
            <a:off x="1905000" y="28194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676" name="Google Shape;1676;g23c9af2bb6c_0_1230"/>
          <p:cNvSpPr/>
          <p:nvPr/>
        </p:nvSpPr>
        <p:spPr>
          <a:xfrm>
            <a:off x="1752600" y="18288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677" name="Google Shape;1677;g23c9af2bb6c_0_1230"/>
          <p:cNvSpPr/>
          <p:nvPr/>
        </p:nvSpPr>
        <p:spPr>
          <a:xfrm>
            <a:off x="2819400" y="3810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678" name="Google Shape;1678;g23c9af2bb6c_0_1230"/>
          <p:cNvSpPr/>
          <p:nvPr/>
        </p:nvSpPr>
        <p:spPr>
          <a:xfrm>
            <a:off x="3276600" y="28956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679" name="Google Shape;1679;g23c9af2bb6c_0_1230"/>
          <p:cNvSpPr/>
          <p:nvPr/>
        </p:nvSpPr>
        <p:spPr>
          <a:xfrm>
            <a:off x="2743200" y="1905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680" name="Google Shape;1680;g23c9af2bb6c_0_1230"/>
          <p:cNvSpPr/>
          <p:nvPr/>
        </p:nvSpPr>
        <p:spPr>
          <a:xfrm>
            <a:off x="1524000" y="38100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681" name="Google Shape;1681;g23c9af2bb6c_0_1230"/>
          <p:cNvCxnSpPr/>
          <p:nvPr/>
        </p:nvCxnSpPr>
        <p:spPr>
          <a:xfrm rot="10800000">
            <a:off x="1981200" y="4114800"/>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1682" name="Google Shape;1682;g23c9af2bb6c_0_1230"/>
          <p:cNvCxnSpPr/>
          <p:nvPr/>
        </p:nvCxnSpPr>
        <p:spPr>
          <a:xfrm rot="10800000">
            <a:off x="914400" y="3581400"/>
            <a:ext cx="609600" cy="381000"/>
          </a:xfrm>
          <a:prstGeom prst="straightConnector1">
            <a:avLst/>
          </a:prstGeom>
          <a:noFill/>
          <a:ln cap="flat" cmpd="sng" w="9525">
            <a:solidFill>
              <a:schemeClr val="dk1"/>
            </a:solidFill>
            <a:prstDash val="solid"/>
            <a:round/>
            <a:headEnd len="med" w="med" type="none"/>
            <a:tailEnd len="med" w="med" type="triangle"/>
          </a:ln>
        </p:spPr>
      </p:cxnSp>
      <p:cxnSp>
        <p:nvCxnSpPr>
          <p:cNvPr id="1683" name="Google Shape;1683;g23c9af2bb6c_0_1230"/>
          <p:cNvCxnSpPr/>
          <p:nvPr/>
        </p:nvCxnSpPr>
        <p:spPr>
          <a:xfrm>
            <a:off x="2209800" y="2095500"/>
            <a:ext cx="533400" cy="0"/>
          </a:xfrm>
          <a:prstGeom prst="straightConnector1">
            <a:avLst/>
          </a:prstGeom>
          <a:noFill/>
          <a:ln cap="flat" cmpd="sng" w="9525">
            <a:solidFill>
              <a:schemeClr val="dk1"/>
            </a:solidFill>
            <a:prstDash val="solid"/>
            <a:round/>
            <a:headEnd len="med" w="med" type="none"/>
            <a:tailEnd len="med" w="med" type="triangle"/>
          </a:ln>
        </p:spPr>
      </p:cxnSp>
      <p:sp>
        <p:nvSpPr>
          <p:cNvPr id="1684" name="Google Shape;1684;g23c9af2bb6c_0_1230"/>
          <p:cNvSpPr txBox="1"/>
          <p:nvPr/>
        </p:nvSpPr>
        <p:spPr>
          <a:xfrm>
            <a:off x="1524000" y="5486400"/>
            <a:ext cx="5791200" cy="4617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Nodes visited: D, C, E, F</a:t>
            </a:r>
            <a:endParaRPr/>
          </a:p>
        </p:txBody>
      </p:sp>
      <p:sp>
        <p:nvSpPr>
          <p:cNvPr id="1685" name="Google Shape;1685;g23c9af2bb6c_0_1230"/>
          <p:cNvSpPr txBox="1"/>
          <p:nvPr/>
        </p:nvSpPr>
        <p:spPr>
          <a:xfrm>
            <a:off x="4267200" y="1676400"/>
            <a:ext cx="3810000" cy="26166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lang="en-US" sz="2400">
                <a:solidFill>
                  <a:schemeClr val="dk1"/>
                </a:solidFill>
                <a:latin typeface="Times New Roman"/>
                <a:ea typeface="Times New Roman"/>
                <a:cs typeface="Times New Roman"/>
                <a:sym typeface="Times New Roman"/>
              </a:rPr>
              <a:t>Breadth-first search starts with given node</a:t>
            </a:r>
            <a:endParaRPr/>
          </a:p>
          <a:p>
            <a:pPr indent="-342900" lvl="0" marL="34290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Then visits nodes adjacent in some specified order (e.g., alphabetical)</a:t>
            </a:r>
            <a:endParaRPr/>
          </a:p>
          <a:p>
            <a:pPr indent="-342900" lvl="0" marL="342900" marR="0" rtl="0" algn="l">
              <a:spcBef>
                <a:spcPts val="1200"/>
              </a:spcBef>
              <a:spcAft>
                <a:spcPts val="0"/>
              </a:spcAft>
              <a:buNone/>
            </a:pPr>
            <a:r>
              <a:rPr lang="en-US" sz="2400">
                <a:solidFill>
                  <a:schemeClr val="dk1"/>
                </a:solidFill>
                <a:latin typeface="Times New Roman"/>
                <a:ea typeface="Times New Roman"/>
                <a:cs typeface="Times New Roman"/>
                <a:sym typeface="Times New Roman"/>
              </a:rPr>
              <a:t>Like ripples in a pond</a:t>
            </a:r>
            <a:endParaRPr/>
          </a:p>
        </p:txBody>
      </p:sp>
      <p:sp>
        <p:nvSpPr>
          <p:cNvPr id="1686" name="Google Shape;1686;g23c9af2bb6c_0_1230"/>
          <p:cNvSpPr/>
          <p:nvPr/>
        </p:nvSpPr>
        <p:spPr>
          <a:xfrm>
            <a:off x="1295400" y="1219200"/>
            <a:ext cx="2819400" cy="3721100"/>
          </a:xfrm>
          <a:custGeom>
            <a:rect b="b" l="l" r="r" t="t"/>
            <a:pathLst>
              <a:path extrusionOk="0" h="2344" w="1776">
                <a:moveTo>
                  <a:pt x="720" y="0"/>
                </a:moveTo>
                <a:cubicBezTo>
                  <a:pt x="456" y="168"/>
                  <a:pt x="192" y="336"/>
                  <a:pt x="96" y="432"/>
                </a:cubicBezTo>
                <a:cubicBezTo>
                  <a:pt x="0" y="528"/>
                  <a:pt x="24" y="472"/>
                  <a:pt x="144" y="576"/>
                </a:cubicBezTo>
                <a:cubicBezTo>
                  <a:pt x="264" y="680"/>
                  <a:pt x="712" y="808"/>
                  <a:pt x="816" y="1056"/>
                </a:cubicBezTo>
                <a:cubicBezTo>
                  <a:pt x="920" y="1304"/>
                  <a:pt x="664" y="1856"/>
                  <a:pt x="768" y="2064"/>
                </a:cubicBezTo>
                <a:cubicBezTo>
                  <a:pt x="872" y="2272"/>
                  <a:pt x="1296" y="2264"/>
                  <a:pt x="1440" y="2304"/>
                </a:cubicBezTo>
                <a:cubicBezTo>
                  <a:pt x="1584" y="2344"/>
                  <a:pt x="1576" y="2328"/>
                  <a:pt x="1632" y="2304"/>
                </a:cubicBezTo>
                <a:cubicBezTo>
                  <a:pt x="1688" y="2280"/>
                  <a:pt x="1732" y="2220"/>
                  <a:pt x="1776" y="2160"/>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7" name="Google Shape;1687;g23c9af2bb6c_0_1230"/>
          <p:cNvSpPr/>
          <p:nvPr/>
        </p:nvSpPr>
        <p:spPr>
          <a:xfrm>
            <a:off x="2997200" y="2590800"/>
            <a:ext cx="965200" cy="1092200"/>
          </a:xfrm>
          <a:custGeom>
            <a:rect b="b" l="l" r="r" t="t"/>
            <a:pathLst>
              <a:path extrusionOk="0" h="688" w="608">
                <a:moveTo>
                  <a:pt x="512" y="0"/>
                </a:moveTo>
                <a:cubicBezTo>
                  <a:pt x="336" y="0"/>
                  <a:pt x="160" y="0"/>
                  <a:pt x="80" y="48"/>
                </a:cubicBezTo>
                <a:cubicBezTo>
                  <a:pt x="0" y="96"/>
                  <a:pt x="32" y="192"/>
                  <a:pt x="32" y="288"/>
                </a:cubicBezTo>
                <a:cubicBezTo>
                  <a:pt x="32" y="384"/>
                  <a:pt x="32" y="560"/>
                  <a:pt x="80" y="624"/>
                </a:cubicBezTo>
                <a:cubicBezTo>
                  <a:pt x="128" y="688"/>
                  <a:pt x="232" y="664"/>
                  <a:pt x="320" y="672"/>
                </a:cubicBezTo>
                <a:cubicBezTo>
                  <a:pt x="408" y="680"/>
                  <a:pt x="560" y="672"/>
                  <a:pt x="608" y="672"/>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8" name="Google Shape;1688;g23c9af2bb6c_0_1230"/>
          <p:cNvSpPr txBox="1"/>
          <p:nvPr/>
        </p:nvSpPr>
        <p:spPr>
          <a:xfrm>
            <a:off x="3886200" y="34290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0</a:t>
            </a:r>
            <a:endParaRPr/>
          </a:p>
        </p:txBody>
      </p:sp>
      <p:sp>
        <p:nvSpPr>
          <p:cNvPr id="1689" name="Google Shape;1689;g23c9af2bb6c_0_1230"/>
          <p:cNvSpPr txBox="1"/>
          <p:nvPr/>
        </p:nvSpPr>
        <p:spPr>
          <a:xfrm>
            <a:off x="4038600" y="4327525"/>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1</a:t>
            </a:r>
            <a:endParaRPr/>
          </a:p>
        </p:txBody>
      </p:sp>
      <p:sp>
        <p:nvSpPr>
          <p:cNvPr id="1690" name="Google Shape;1690;g23c9af2bb6c_0_123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1691" name="Google Shape;1691;g23c9af2bb6c_0_1230"/>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5" name="Shape 1695"/>
        <p:cNvGrpSpPr/>
        <p:nvPr/>
      </p:nvGrpSpPr>
      <p:grpSpPr>
        <a:xfrm>
          <a:off x="0" y="0"/>
          <a:ext cx="0" cy="0"/>
          <a:chOff x="0" y="0"/>
          <a:chExt cx="0" cy="0"/>
        </a:xfrm>
      </p:grpSpPr>
      <p:cxnSp>
        <p:nvCxnSpPr>
          <p:cNvPr id="1696" name="Google Shape;1696;g23c9af2bb6c_0_1260"/>
          <p:cNvCxnSpPr/>
          <p:nvPr/>
        </p:nvCxnSpPr>
        <p:spPr>
          <a:xfrm rot="10800000">
            <a:off x="2133600" y="2209800"/>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1697" name="Google Shape;1697;g23c9af2bb6c_0_1260"/>
          <p:cNvCxnSpPr/>
          <p:nvPr/>
        </p:nvCxnSpPr>
        <p:spPr>
          <a:xfrm flipH="1">
            <a:off x="3200400" y="3352800"/>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1698" name="Google Shape;1698;g23c9af2bb6c_0_1260"/>
          <p:cNvCxnSpPr/>
          <p:nvPr/>
        </p:nvCxnSpPr>
        <p:spPr>
          <a:xfrm flipH="1" rot="10800000">
            <a:off x="914400" y="3124200"/>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699" name="Google Shape;1699;g23c9af2bb6c_0_1260"/>
          <p:cNvCxnSpPr/>
          <p:nvPr/>
        </p:nvCxnSpPr>
        <p:spPr>
          <a:xfrm flipH="1" rot="10800000">
            <a:off x="1828800" y="3276600"/>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700" name="Google Shape;1700;g23c9af2bb6c_0_1260"/>
          <p:cNvCxnSpPr/>
          <p:nvPr/>
        </p:nvCxnSpPr>
        <p:spPr>
          <a:xfrm flipH="1" rot="10800000">
            <a:off x="762000" y="2743200"/>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701" name="Google Shape;1701;g23c9af2bb6c_0_1260"/>
          <p:cNvCxnSpPr/>
          <p:nvPr/>
        </p:nvCxnSpPr>
        <p:spPr>
          <a:xfrm>
            <a:off x="990600" y="2590800"/>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702" name="Google Shape;1702;g23c9af2bb6c_0_1260"/>
          <p:cNvCxnSpPr/>
          <p:nvPr/>
        </p:nvCxnSpPr>
        <p:spPr>
          <a:xfrm rot="10800000">
            <a:off x="3124100" y="2362300"/>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703" name="Google Shape;1703;g23c9af2bb6c_0_1260"/>
          <p:cNvSpPr/>
          <p:nvPr/>
        </p:nvSpPr>
        <p:spPr>
          <a:xfrm>
            <a:off x="533400" y="2438400"/>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4" name="Google Shape;1704;g23c9af2bb6c_0_1260"/>
          <p:cNvSpPr/>
          <p:nvPr/>
        </p:nvSpPr>
        <p:spPr>
          <a:xfrm>
            <a:off x="685800" y="22860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705" name="Google Shape;1705;g23c9af2bb6c_0_1260"/>
          <p:cNvSpPr/>
          <p:nvPr/>
        </p:nvSpPr>
        <p:spPr>
          <a:xfrm>
            <a:off x="533400" y="32004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706" name="Google Shape;1706;g23c9af2bb6c_0_1260"/>
          <p:cNvSpPr/>
          <p:nvPr/>
        </p:nvSpPr>
        <p:spPr>
          <a:xfrm>
            <a:off x="1905000" y="28194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707" name="Google Shape;1707;g23c9af2bb6c_0_1260"/>
          <p:cNvSpPr/>
          <p:nvPr/>
        </p:nvSpPr>
        <p:spPr>
          <a:xfrm>
            <a:off x="1752600" y="18288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708" name="Google Shape;1708;g23c9af2bb6c_0_1260"/>
          <p:cNvSpPr/>
          <p:nvPr/>
        </p:nvSpPr>
        <p:spPr>
          <a:xfrm>
            <a:off x="2819400" y="3810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709" name="Google Shape;1709;g23c9af2bb6c_0_1260"/>
          <p:cNvSpPr/>
          <p:nvPr/>
        </p:nvSpPr>
        <p:spPr>
          <a:xfrm>
            <a:off x="3276600" y="28956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710" name="Google Shape;1710;g23c9af2bb6c_0_1260"/>
          <p:cNvSpPr/>
          <p:nvPr/>
        </p:nvSpPr>
        <p:spPr>
          <a:xfrm>
            <a:off x="2743200" y="1905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711" name="Google Shape;1711;g23c9af2bb6c_0_1260"/>
          <p:cNvSpPr/>
          <p:nvPr/>
        </p:nvSpPr>
        <p:spPr>
          <a:xfrm>
            <a:off x="1524000" y="3810000"/>
            <a:ext cx="457200" cy="457200"/>
          </a:xfrm>
          <a:prstGeom prst="ellipse">
            <a:avLst/>
          </a:prstGeom>
          <a:solidFill>
            <a:srgbClr val="2998E3"/>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712" name="Google Shape;1712;g23c9af2bb6c_0_1260"/>
          <p:cNvCxnSpPr/>
          <p:nvPr/>
        </p:nvCxnSpPr>
        <p:spPr>
          <a:xfrm rot="10800000">
            <a:off x="1981200" y="4114800"/>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1713" name="Google Shape;1713;g23c9af2bb6c_0_1260"/>
          <p:cNvCxnSpPr/>
          <p:nvPr/>
        </p:nvCxnSpPr>
        <p:spPr>
          <a:xfrm rot="10800000">
            <a:off x="914400" y="3581400"/>
            <a:ext cx="609600" cy="381000"/>
          </a:xfrm>
          <a:prstGeom prst="straightConnector1">
            <a:avLst/>
          </a:prstGeom>
          <a:noFill/>
          <a:ln cap="flat" cmpd="sng" w="9525">
            <a:solidFill>
              <a:schemeClr val="dk1"/>
            </a:solidFill>
            <a:prstDash val="solid"/>
            <a:round/>
            <a:headEnd len="med" w="med" type="none"/>
            <a:tailEnd len="med" w="med" type="triangle"/>
          </a:ln>
        </p:spPr>
      </p:cxnSp>
      <p:cxnSp>
        <p:nvCxnSpPr>
          <p:cNvPr id="1714" name="Google Shape;1714;g23c9af2bb6c_0_1260"/>
          <p:cNvCxnSpPr/>
          <p:nvPr/>
        </p:nvCxnSpPr>
        <p:spPr>
          <a:xfrm>
            <a:off x="2209800" y="2095500"/>
            <a:ext cx="533400" cy="0"/>
          </a:xfrm>
          <a:prstGeom prst="straightConnector1">
            <a:avLst/>
          </a:prstGeom>
          <a:noFill/>
          <a:ln cap="flat" cmpd="sng" w="9525">
            <a:solidFill>
              <a:schemeClr val="dk1"/>
            </a:solidFill>
            <a:prstDash val="solid"/>
            <a:round/>
            <a:headEnd len="med" w="med" type="none"/>
            <a:tailEnd len="med" w="med" type="triangle"/>
          </a:ln>
        </p:spPr>
      </p:cxnSp>
      <p:sp>
        <p:nvSpPr>
          <p:cNvPr id="1715" name="Google Shape;1715;g23c9af2bb6c_0_1260"/>
          <p:cNvSpPr txBox="1"/>
          <p:nvPr/>
        </p:nvSpPr>
        <p:spPr>
          <a:xfrm>
            <a:off x="1524000" y="5486400"/>
            <a:ext cx="5791200" cy="4617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Nodes visited: D, C, E, F</a:t>
            </a:r>
            <a:endParaRPr b="1" sz="2400">
              <a:solidFill>
                <a:schemeClr val="dk1"/>
              </a:solidFill>
              <a:latin typeface="Times New Roman"/>
              <a:ea typeface="Times New Roman"/>
              <a:cs typeface="Times New Roman"/>
              <a:sym typeface="Times New Roman"/>
            </a:endParaRPr>
          </a:p>
        </p:txBody>
      </p:sp>
      <p:sp>
        <p:nvSpPr>
          <p:cNvPr id="1716" name="Google Shape;1716;g23c9af2bb6c_0_1260"/>
          <p:cNvSpPr txBox="1"/>
          <p:nvPr/>
        </p:nvSpPr>
        <p:spPr>
          <a:xfrm>
            <a:off x="4267200" y="1676400"/>
            <a:ext cx="3810000" cy="12006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lang="en-US" sz="2400">
                <a:solidFill>
                  <a:schemeClr val="dk1"/>
                </a:solidFill>
                <a:latin typeface="Times New Roman"/>
                <a:ea typeface="Times New Roman"/>
                <a:cs typeface="Times New Roman"/>
                <a:sym typeface="Times New Roman"/>
              </a:rPr>
              <a:t>When all nodes in ripple are visited, visit nodes in next ripples</a:t>
            </a:r>
            <a:endParaRPr/>
          </a:p>
        </p:txBody>
      </p:sp>
      <p:sp>
        <p:nvSpPr>
          <p:cNvPr id="1717" name="Google Shape;1717;g23c9af2bb6c_0_1260"/>
          <p:cNvSpPr/>
          <p:nvPr/>
        </p:nvSpPr>
        <p:spPr>
          <a:xfrm>
            <a:off x="1295400" y="1219200"/>
            <a:ext cx="2819400" cy="3721100"/>
          </a:xfrm>
          <a:custGeom>
            <a:rect b="b" l="l" r="r" t="t"/>
            <a:pathLst>
              <a:path extrusionOk="0" h="2344" w="1776">
                <a:moveTo>
                  <a:pt x="720" y="0"/>
                </a:moveTo>
                <a:cubicBezTo>
                  <a:pt x="456" y="168"/>
                  <a:pt x="192" y="336"/>
                  <a:pt x="96" y="432"/>
                </a:cubicBezTo>
                <a:cubicBezTo>
                  <a:pt x="0" y="528"/>
                  <a:pt x="24" y="472"/>
                  <a:pt x="144" y="576"/>
                </a:cubicBezTo>
                <a:cubicBezTo>
                  <a:pt x="264" y="680"/>
                  <a:pt x="712" y="808"/>
                  <a:pt x="816" y="1056"/>
                </a:cubicBezTo>
                <a:cubicBezTo>
                  <a:pt x="920" y="1304"/>
                  <a:pt x="664" y="1856"/>
                  <a:pt x="768" y="2064"/>
                </a:cubicBezTo>
                <a:cubicBezTo>
                  <a:pt x="872" y="2272"/>
                  <a:pt x="1296" y="2264"/>
                  <a:pt x="1440" y="2304"/>
                </a:cubicBezTo>
                <a:cubicBezTo>
                  <a:pt x="1584" y="2344"/>
                  <a:pt x="1576" y="2328"/>
                  <a:pt x="1632" y="2304"/>
                </a:cubicBezTo>
                <a:cubicBezTo>
                  <a:pt x="1688" y="2280"/>
                  <a:pt x="1732" y="2220"/>
                  <a:pt x="1776" y="2160"/>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8" name="Google Shape;1718;g23c9af2bb6c_0_1260"/>
          <p:cNvSpPr/>
          <p:nvPr/>
        </p:nvSpPr>
        <p:spPr>
          <a:xfrm>
            <a:off x="2997200" y="2590800"/>
            <a:ext cx="965200" cy="1092200"/>
          </a:xfrm>
          <a:custGeom>
            <a:rect b="b" l="l" r="r" t="t"/>
            <a:pathLst>
              <a:path extrusionOk="0" h="688" w="608">
                <a:moveTo>
                  <a:pt x="512" y="0"/>
                </a:moveTo>
                <a:cubicBezTo>
                  <a:pt x="336" y="0"/>
                  <a:pt x="160" y="0"/>
                  <a:pt x="80" y="48"/>
                </a:cubicBezTo>
                <a:cubicBezTo>
                  <a:pt x="0" y="96"/>
                  <a:pt x="32" y="192"/>
                  <a:pt x="32" y="288"/>
                </a:cubicBezTo>
                <a:cubicBezTo>
                  <a:pt x="32" y="384"/>
                  <a:pt x="32" y="560"/>
                  <a:pt x="80" y="624"/>
                </a:cubicBezTo>
                <a:cubicBezTo>
                  <a:pt x="128" y="688"/>
                  <a:pt x="232" y="664"/>
                  <a:pt x="320" y="672"/>
                </a:cubicBezTo>
                <a:cubicBezTo>
                  <a:pt x="408" y="680"/>
                  <a:pt x="560" y="672"/>
                  <a:pt x="608" y="672"/>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9" name="Google Shape;1719;g23c9af2bb6c_0_1260"/>
          <p:cNvSpPr txBox="1"/>
          <p:nvPr/>
        </p:nvSpPr>
        <p:spPr>
          <a:xfrm>
            <a:off x="3886200" y="34290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0</a:t>
            </a:r>
            <a:endParaRPr/>
          </a:p>
        </p:txBody>
      </p:sp>
      <p:sp>
        <p:nvSpPr>
          <p:cNvPr id="1720" name="Google Shape;1720;g23c9af2bb6c_0_1260"/>
          <p:cNvSpPr txBox="1"/>
          <p:nvPr/>
        </p:nvSpPr>
        <p:spPr>
          <a:xfrm>
            <a:off x="2133600" y="43434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2</a:t>
            </a:r>
            <a:endParaRPr/>
          </a:p>
        </p:txBody>
      </p:sp>
      <p:sp>
        <p:nvSpPr>
          <p:cNvPr id="1721" name="Google Shape;1721;g23c9af2bb6c_0_1260"/>
          <p:cNvSpPr/>
          <p:nvPr/>
        </p:nvSpPr>
        <p:spPr>
          <a:xfrm>
            <a:off x="1066800" y="3454400"/>
            <a:ext cx="1193800" cy="1168400"/>
          </a:xfrm>
          <a:custGeom>
            <a:rect b="b" l="l" r="r" t="t"/>
            <a:pathLst>
              <a:path extrusionOk="0" h="736" w="752">
                <a:moveTo>
                  <a:pt x="576" y="32"/>
                </a:moveTo>
                <a:cubicBezTo>
                  <a:pt x="424" y="16"/>
                  <a:pt x="272" y="0"/>
                  <a:pt x="192" y="32"/>
                </a:cubicBezTo>
                <a:cubicBezTo>
                  <a:pt x="112" y="64"/>
                  <a:pt x="112" y="120"/>
                  <a:pt x="96" y="224"/>
                </a:cubicBezTo>
                <a:cubicBezTo>
                  <a:pt x="80" y="328"/>
                  <a:pt x="0" y="576"/>
                  <a:pt x="96" y="656"/>
                </a:cubicBezTo>
                <a:cubicBezTo>
                  <a:pt x="192" y="736"/>
                  <a:pt x="592" y="696"/>
                  <a:pt x="672" y="704"/>
                </a:cubicBezTo>
                <a:cubicBezTo>
                  <a:pt x="752" y="712"/>
                  <a:pt x="664" y="708"/>
                  <a:pt x="576" y="704"/>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2" name="Google Shape;1722;g23c9af2bb6c_0_1260"/>
          <p:cNvSpPr txBox="1"/>
          <p:nvPr/>
        </p:nvSpPr>
        <p:spPr>
          <a:xfrm>
            <a:off x="4038600" y="4327525"/>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1</a:t>
            </a:r>
            <a:endParaRPr/>
          </a:p>
        </p:txBody>
      </p:sp>
      <p:sp>
        <p:nvSpPr>
          <p:cNvPr id="1723" name="Google Shape;1723;g23c9af2bb6c_0_126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1724" name="Google Shape;1724;g23c9af2bb6c_0_1260"/>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cxnSp>
        <p:nvCxnSpPr>
          <p:cNvPr id="1729" name="Google Shape;1729;g23c9af2bb6c_0_1292"/>
          <p:cNvCxnSpPr/>
          <p:nvPr/>
        </p:nvCxnSpPr>
        <p:spPr>
          <a:xfrm rot="10800000">
            <a:off x="2133600" y="2209800"/>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1730" name="Google Shape;1730;g23c9af2bb6c_0_1292"/>
          <p:cNvCxnSpPr/>
          <p:nvPr/>
        </p:nvCxnSpPr>
        <p:spPr>
          <a:xfrm flipH="1">
            <a:off x="3200400" y="3352800"/>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1731" name="Google Shape;1731;g23c9af2bb6c_0_1292"/>
          <p:cNvCxnSpPr/>
          <p:nvPr/>
        </p:nvCxnSpPr>
        <p:spPr>
          <a:xfrm flipH="1" rot="10800000">
            <a:off x="914400" y="3124200"/>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732" name="Google Shape;1732;g23c9af2bb6c_0_1292"/>
          <p:cNvCxnSpPr/>
          <p:nvPr/>
        </p:nvCxnSpPr>
        <p:spPr>
          <a:xfrm flipH="1" rot="10800000">
            <a:off x="1828800" y="3276600"/>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733" name="Google Shape;1733;g23c9af2bb6c_0_1292"/>
          <p:cNvCxnSpPr/>
          <p:nvPr/>
        </p:nvCxnSpPr>
        <p:spPr>
          <a:xfrm flipH="1" rot="10800000">
            <a:off x="762000" y="2743200"/>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734" name="Google Shape;1734;g23c9af2bb6c_0_1292"/>
          <p:cNvCxnSpPr/>
          <p:nvPr/>
        </p:nvCxnSpPr>
        <p:spPr>
          <a:xfrm>
            <a:off x="990600" y="2590800"/>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735" name="Google Shape;1735;g23c9af2bb6c_0_1292"/>
          <p:cNvCxnSpPr/>
          <p:nvPr/>
        </p:nvCxnSpPr>
        <p:spPr>
          <a:xfrm rot="10800000">
            <a:off x="3124100" y="2362300"/>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736" name="Google Shape;1736;g23c9af2bb6c_0_1292"/>
          <p:cNvSpPr/>
          <p:nvPr/>
        </p:nvSpPr>
        <p:spPr>
          <a:xfrm>
            <a:off x="533400" y="2438400"/>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7" name="Google Shape;1737;g23c9af2bb6c_0_1292"/>
          <p:cNvSpPr/>
          <p:nvPr/>
        </p:nvSpPr>
        <p:spPr>
          <a:xfrm>
            <a:off x="685800" y="22860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738" name="Google Shape;1738;g23c9af2bb6c_0_1292"/>
          <p:cNvSpPr/>
          <p:nvPr/>
        </p:nvSpPr>
        <p:spPr>
          <a:xfrm>
            <a:off x="533400" y="32004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739" name="Google Shape;1739;g23c9af2bb6c_0_1292"/>
          <p:cNvSpPr/>
          <p:nvPr/>
        </p:nvSpPr>
        <p:spPr>
          <a:xfrm>
            <a:off x="1905000" y="28194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740" name="Google Shape;1740;g23c9af2bb6c_0_1292"/>
          <p:cNvSpPr/>
          <p:nvPr/>
        </p:nvSpPr>
        <p:spPr>
          <a:xfrm>
            <a:off x="1752600" y="18288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741" name="Google Shape;1741;g23c9af2bb6c_0_1292"/>
          <p:cNvSpPr/>
          <p:nvPr/>
        </p:nvSpPr>
        <p:spPr>
          <a:xfrm>
            <a:off x="2819400" y="3810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742" name="Google Shape;1742;g23c9af2bb6c_0_1292"/>
          <p:cNvSpPr/>
          <p:nvPr/>
        </p:nvSpPr>
        <p:spPr>
          <a:xfrm>
            <a:off x="3276600" y="28956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743" name="Google Shape;1743;g23c9af2bb6c_0_1292"/>
          <p:cNvSpPr/>
          <p:nvPr/>
        </p:nvSpPr>
        <p:spPr>
          <a:xfrm>
            <a:off x="2743200" y="1905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744" name="Google Shape;1744;g23c9af2bb6c_0_1292"/>
          <p:cNvSpPr/>
          <p:nvPr/>
        </p:nvSpPr>
        <p:spPr>
          <a:xfrm>
            <a:off x="1524000" y="3810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745" name="Google Shape;1745;g23c9af2bb6c_0_1292"/>
          <p:cNvCxnSpPr/>
          <p:nvPr/>
        </p:nvCxnSpPr>
        <p:spPr>
          <a:xfrm rot="10800000">
            <a:off x="1981200" y="4114800"/>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1746" name="Google Shape;1746;g23c9af2bb6c_0_1292"/>
          <p:cNvCxnSpPr/>
          <p:nvPr/>
        </p:nvCxnSpPr>
        <p:spPr>
          <a:xfrm rot="10800000">
            <a:off x="914400" y="3581400"/>
            <a:ext cx="609600" cy="381000"/>
          </a:xfrm>
          <a:prstGeom prst="straightConnector1">
            <a:avLst/>
          </a:prstGeom>
          <a:noFill/>
          <a:ln cap="flat" cmpd="sng" w="9525">
            <a:solidFill>
              <a:schemeClr val="dk1"/>
            </a:solidFill>
            <a:prstDash val="solid"/>
            <a:round/>
            <a:headEnd len="med" w="med" type="none"/>
            <a:tailEnd len="med" w="med" type="triangle"/>
          </a:ln>
        </p:spPr>
      </p:cxnSp>
      <p:cxnSp>
        <p:nvCxnSpPr>
          <p:cNvPr id="1747" name="Google Shape;1747;g23c9af2bb6c_0_1292"/>
          <p:cNvCxnSpPr/>
          <p:nvPr/>
        </p:nvCxnSpPr>
        <p:spPr>
          <a:xfrm>
            <a:off x="2209800" y="2095500"/>
            <a:ext cx="533400" cy="0"/>
          </a:xfrm>
          <a:prstGeom prst="straightConnector1">
            <a:avLst/>
          </a:prstGeom>
          <a:noFill/>
          <a:ln cap="flat" cmpd="sng" w="9525">
            <a:solidFill>
              <a:schemeClr val="dk1"/>
            </a:solidFill>
            <a:prstDash val="solid"/>
            <a:round/>
            <a:headEnd len="med" w="med" type="none"/>
            <a:tailEnd len="med" w="med" type="triangle"/>
          </a:ln>
        </p:spPr>
      </p:cxnSp>
      <p:sp>
        <p:nvSpPr>
          <p:cNvPr id="1748" name="Google Shape;1748;g23c9af2bb6c_0_1292"/>
          <p:cNvSpPr txBox="1"/>
          <p:nvPr/>
        </p:nvSpPr>
        <p:spPr>
          <a:xfrm>
            <a:off x="1524000" y="5486400"/>
            <a:ext cx="5791200" cy="4617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Nodes visited: D, C, E, F, G</a:t>
            </a:r>
            <a:endParaRPr/>
          </a:p>
        </p:txBody>
      </p:sp>
      <p:sp>
        <p:nvSpPr>
          <p:cNvPr id="1749" name="Google Shape;1749;g23c9af2bb6c_0_1292"/>
          <p:cNvSpPr txBox="1"/>
          <p:nvPr/>
        </p:nvSpPr>
        <p:spPr>
          <a:xfrm>
            <a:off x="4267200" y="1676400"/>
            <a:ext cx="3810000" cy="12006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lang="en-US" sz="2400">
                <a:solidFill>
                  <a:schemeClr val="dk1"/>
                </a:solidFill>
                <a:latin typeface="Times New Roman"/>
                <a:ea typeface="Times New Roman"/>
                <a:cs typeface="Times New Roman"/>
                <a:sym typeface="Times New Roman"/>
              </a:rPr>
              <a:t>When all nodes in ripple are visited, visit nodes in next ripples</a:t>
            </a:r>
            <a:endParaRPr/>
          </a:p>
        </p:txBody>
      </p:sp>
      <p:sp>
        <p:nvSpPr>
          <p:cNvPr id="1750" name="Google Shape;1750;g23c9af2bb6c_0_1292"/>
          <p:cNvSpPr/>
          <p:nvPr/>
        </p:nvSpPr>
        <p:spPr>
          <a:xfrm>
            <a:off x="1295400" y="1219200"/>
            <a:ext cx="2819400" cy="3721100"/>
          </a:xfrm>
          <a:custGeom>
            <a:rect b="b" l="l" r="r" t="t"/>
            <a:pathLst>
              <a:path extrusionOk="0" h="2344" w="1776">
                <a:moveTo>
                  <a:pt x="720" y="0"/>
                </a:moveTo>
                <a:cubicBezTo>
                  <a:pt x="456" y="168"/>
                  <a:pt x="192" y="336"/>
                  <a:pt x="96" y="432"/>
                </a:cubicBezTo>
                <a:cubicBezTo>
                  <a:pt x="0" y="528"/>
                  <a:pt x="24" y="472"/>
                  <a:pt x="144" y="576"/>
                </a:cubicBezTo>
                <a:cubicBezTo>
                  <a:pt x="264" y="680"/>
                  <a:pt x="712" y="808"/>
                  <a:pt x="816" y="1056"/>
                </a:cubicBezTo>
                <a:cubicBezTo>
                  <a:pt x="920" y="1304"/>
                  <a:pt x="664" y="1856"/>
                  <a:pt x="768" y="2064"/>
                </a:cubicBezTo>
                <a:cubicBezTo>
                  <a:pt x="872" y="2272"/>
                  <a:pt x="1296" y="2264"/>
                  <a:pt x="1440" y="2304"/>
                </a:cubicBezTo>
                <a:cubicBezTo>
                  <a:pt x="1584" y="2344"/>
                  <a:pt x="1576" y="2328"/>
                  <a:pt x="1632" y="2304"/>
                </a:cubicBezTo>
                <a:cubicBezTo>
                  <a:pt x="1688" y="2280"/>
                  <a:pt x="1732" y="2220"/>
                  <a:pt x="1776" y="2160"/>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1" name="Google Shape;1751;g23c9af2bb6c_0_1292"/>
          <p:cNvSpPr/>
          <p:nvPr/>
        </p:nvSpPr>
        <p:spPr>
          <a:xfrm>
            <a:off x="2997200" y="2590800"/>
            <a:ext cx="965200" cy="1092200"/>
          </a:xfrm>
          <a:custGeom>
            <a:rect b="b" l="l" r="r" t="t"/>
            <a:pathLst>
              <a:path extrusionOk="0" h="688" w="608">
                <a:moveTo>
                  <a:pt x="512" y="0"/>
                </a:moveTo>
                <a:cubicBezTo>
                  <a:pt x="336" y="0"/>
                  <a:pt x="160" y="0"/>
                  <a:pt x="80" y="48"/>
                </a:cubicBezTo>
                <a:cubicBezTo>
                  <a:pt x="0" y="96"/>
                  <a:pt x="32" y="192"/>
                  <a:pt x="32" y="288"/>
                </a:cubicBezTo>
                <a:cubicBezTo>
                  <a:pt x="32" y="384"/>
                  <a:pt x="32" y="560"/>
                  <a:pt x="80" y="624"/>
                </a:cubicBezTo>
                <a:cubicBezTo>
                  <a:pt x="128" y="688"/>
                  <a:pt x="232" y="664"/>
                  <a:pt x="320" y="672"/>
                </a:cubicBezTo>
                <a:cubicBezTo>
                  <a:pt x="408" y="680"/>
                  <a:pt x="560" y="672"/>
                  <a:pt x="608" y="672"/>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2" name="Google Shape;1752;g23c9af2bb6c_0_1292"/>
          <p:cNvSpPr txBox="1"/>
          <p:nvPr/>
        </p:nvSpPr>
        <p:spPr>
          <a:xfrm>
            <a:off x="3886200" y="34290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0</a:t>
            </a:r>
            <a:endParaRPr/>
          </a:p>
        </p:txBody>
      </p:sp>
      <p:sp>
        <p:nvSpPr>
          <p:cNvPr id="1753" name="Google Shape;1753;g23c9af2bb6c_0_1292"/>
          <p:cNvSpPr txBox="1"/>
          <p:nvPr/>
        </p:nvSpPr>
        <p:spPr>
          <a:xfrm>
            <a:off x="2133600" y="43434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2</a:t>
            </a:r>
            <a:endParaRPr/>
          </a:p>
        </p:txBody>
      </p:sp>
      <p:sp>
        <p:nvSpPr>
          <p:cNvPr id="1754" name="Google Shape;1754;g23c9af2bb6c_0_1292"/>
          <p:cNvSpPr/>
          <p:nvPr/>
        </p:nvSpPr>
        <p:spPr>
          <a:xfrm>
            <a:off x="1066800" y="3454400"/>
            <a:ext cx="1193800" cy="1168400"/>
          </a:xfrm>
          <a:custGeom>
            <a:rect b="b" l="l" r="r" t="t"/>
            <a:pathLst>
              <a:path extrusionOk="0" h="736" w="752">
                <a:moveTo>
                  <a:pt x="576" y="32"/>
                </a:moveTo>
                <a:cubicBezTo>
                  <a:pt x="424" y="16"/>
                  <a:pt x="272" y="0"/>
                  <a:pt x="192" y="32"/>
                </a:cubicBezTo>
                <a:cubicBezTo>
                  <a:pt x="112" y="64"/>
                  <a:pt x="112" y="120"/>
                  <a:pt x="96" y="224"/>
                </a:cubicBezTo>
                <a:cubicBezTo>
                  <a:pt x="80" y="328"/>
                  <a:pt x="0" y="576"/>
                  <a:pt x="96" y="656"/>
                </a:cubicBezTo>
                <a:cubicBezTo>
                  <a:pt x="192" y="736"/>
                  <a:pt x="592" y="696"/>
                  <a:pt x="672" y="704"/>
                </a:cubicBezTo>
                <a:cubicBezTo>
                  <a:pt x="752" y="712"/>
                  <a:pt x="664" y="708"/>
                  <a:pt x="576" y="704"/>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5" name="Google Shape;1755;g23c9af2bb6c_0_1292"/>
          <p:cNvSpPr txBox="1"/>
          <p:nvPr/>
        </p:nvSpPr>
        <p:spPr>
          <a:xfrm>
            <a:off x="4038600" y="4327525"/>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1</a:t>
            </a:r>
            <a:endParaRPr/>
          </a:p>
        </p:txBody>
      </p:sp>
      <p:sp>
        <p:nvSpPr>
          <p:cNvPr id="1756" name="Google Shape;1756;g23c9af2bb6c_0_1292"/>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1757" name="Google Shape;1757;g23c9af2bb6c_0_1292"/>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cxnSp>
        <p:nvCxnSpPr>
          <p:cNvPr id="1762" name="Google Shape;1762;g23c9af2bb6c_0_1324"/>
          <p:cNvCxnSpPr/>
          <p:nvPr/>
        </p:nvCxnSpPr>
        <p:spPr>
          <a:xfrm rot="10800000">
            <a:off x="2133600" y="2209800"/>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1763" name="Google Shape;1763;g23c9af2bb6c_0_1324"/>
          <p:cNvCxnSpPr/>
          <p:nvPr/>
        </p:nvCxnSpPr>
        <p:spPr>
          <a:xfrm flipH="1">
            <a:off x="3200400" y="3352800"/>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1764" name="Google Shape;1764;g23c9af2bb6c_0_1324"/>
          <p:cNvCxnSpPr/>
          <p:nvPr/>
        </p:nvCxnSpPr>
        <p:spPr>
          <a:xfrm flipH="1" rot="10800000">
            <a:off x="914400" y="3124200"/>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765" name="Google Shape;1765;g23c9af2bb6c_0_1324"/>
          <p:cNvCxnSpPr/>
          <p:nvPr/>
        </p:nvCxnSpPr>
        <p:spPr>
          <a:xfrm flipH="1" rot="10800000">
            <a:off x="1828800" y="3276600"/>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766" name="Google Shape;1766;g23c9af2bb6c_0_1324"/>
          <p:cNvCxnSpPr/>
          <p:nvPr/>
        </p:nvCxnSpPr>
        <p:spPr>
          <a:xfrm flipH="1" rot="10800000">
            <a:off x="762000" y="2743200"/>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767" name="Google Shape;1767;g23c9af2bb6c_0_1324"/>
          <p:cNvCxnSpPr/>
          <p:nvPr/>
        </p:nvCxnSpPr>
        <p:spPr>
          <a:xfrm>
            <a:off x="990600" y="2590800"/>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768" name="Google Shape;1768;g23c9af2bb6c_0_1324"/>
          <p:cNvCxnSpPr/>
          <p:nvPr/>
        </p:nvCxnSpPr>
        <p:spPr>
          <a:xfrm rot="10800000">
            <a:off x="3124100" y="2362300"/>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769" name="Google Shape;1769;g23c9af2bb6c_0_1324"/>
          <p:cNvSpPr/>
          <p:nvPr/>
        </p:nvSpPr>
        <p:spPr>
          <a:xfrm>
            <a:off x="533400" y="2438400"/>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0" name="Google Shape;1770;g23c9af2bb6c_0_1324"/>
          <p:cNvSpPr/>
          <p:nvPr/>
        </p:nvSpPr>
        <p:spPr>
          <a:xfrm>
            <a:off x="685800" y="22860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771" name="Google Shape;1771;g23c9af2bb6c_0_1324"/>
          <p:cNvSpPr/>
          <p:nvPr/>
        </p:nvSpPr>
        <p:spPr>
          <a:xfrm>
            <a:off x="533400" y="3200400"/>
            <a:ext cx="457200" cy="457200"/>
          </a:xfrm>
          <a:prstGeom prst="ellipse">
            <a:avLst/>
          </a:prstGeom>
          <a:solidFill>
            <a:srgbClr val="2998E3"/>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772" name="Google Shape;1772;g23c9af2bb6c_0_1324"/>
          <p:cNvSpPr/>
          <p:nvPr/>
        </p:nvSpPr>
        <p:spPr>
          <a:xfrm>
            <a:off x="1905000" y="28194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773" name="Google Shape;1773;g23c9af2bb6c_0_1324"/>
          <p:cNvSpPr/>
          <p:nvPr/>
        </p:nvSpPr>
        <p:spPr>
          <a:xfrm>
            <a:off x="1752600" y="18288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774" name="Google Shape;1774;g23c9af2bb6c_0_1324"/>
          <p:cNvSpPr/>
          <p:nvPr/>
        </p:nvSpPr>
        <p:spPr>
          <a:xfrm>
            <a:off x="2819400" y="3810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775" name="Google Shape;1775;g23c9af2bb6c_0_1324"/>
          <p:cNvSpPr/>
          <p:nvPr/>
        </p:nvSpPr>
        <p:spPr>
          <a:xfrm>
            <a:off x="3276600" y="28956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776" name="Google Shape;1776;g23c9af2bb6c_0_1324"/>
          <p:cNvSpPr/>
          <p:nvPr/>
        </p:nvSpPr>
        <p:spPr>
          <a:xfrm>
            <a:off x="2743200" y="1905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777" name="Google Shape;1777;g23c9af2bb6c_0_1324"/>
          <p:cNvSpPr/>
          <p:nvPr/>
        </p:nvSpPr>
        <p:spPr>
          <a:xfrm>
            <a:off x="1524000" y="3810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778" name="Google Shape;1778;g23c9af2bb6c_0_1324"/>
          <p:cNvCxnSpPr/>
          <p:nvPr/>
        </p:nvCxnSpPr>
        <p:spPr>
          <a:xfrm rot="10800000">
            <a:off x="1981200" y="4114800"/>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1779" name="Google Shape;1779;g23c9af2bb6c_0_1324"/>
          <p:cNvCxnSpPr/>
          <p:nvPr/>
        </p:nvCxnSpPr>
        <p:spPr>
          <a:xfrm rot="10800000">
            <a:off x="914400" y="3581400"/>
            <a:ext cx="609600" cy="381000"/>
          </a:xfrm>
          <a:prstGeom prst="straightConnector1">
            <a:avLst/>
          </a:prstGeom>
          <a:noFill/>
          <a:ln cap="flat" cmpd="sng" w="9525">
            <a:solidFill>
              <a:schemeClr val="dk1"/>
            </a:solidFill>
            <a:prstDash val="solid"/>
            <a:round/>
            <a:headEnd len="med" w="med" type="none"/>
            <a:tailEnd len="med" w="med" type="triangle"/>
          </a:ln>
        </p:spPr>
      </p:cxnSp>
      <p:cxnSp>
        <p:nvCxnSpPr>
          <p:cNvPr id="1780" name="Google Shape;1780;g23c9af2bb6c_0_1324"/>
          <p:cNvCxnSpPr/>
          <p:nvPr/>
        </p:nvCxnSpPr>
        <p:spPr>
          <a:xfrm>
            <a:off x="2209800" y="2095500"/>
            <a:ext cx="533400" cy="0"/>
          </a:xfrm>
          <a:prstGeom prst="straightConnector1">
            <a:avLst/>
          </a:prstGeom>
          <a:noFill/>
          <a:ln cap="flat" cmpd="sng" w="9525">
            <a:solidFill>
              <a:schemeClr val="dk1"/>
            </a:solidFill>
            <a:prstDash val="solid"/>
            <a:round/>
            <a:headEnd len="med" w="med" type="none"/>
            <a:tailEnd len="med" w="med" type="triangle"/>
          </a:ln>
        </p:spPr>
      </p:cxnSp>
      <p:sp>
        <p:nvSpPr>
          <p:cNvPr id="1781" name="Google Shape;1781;g23c9af2bb6c_0_1324"/>
          <p:cNvSpPr txBox="1"/>
          <p:nvPr/>
        </p:nvSpPr>
        <p:spPr>
          <a:xfrm>
            <a:off x="1524000" y="5486400"/>
            <a:ext cx="5791200" cy="4617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Nodes visited: D, C, E, F, G</a:t>
            </a:r>
            <a:endParaRPr b="1" sz="2400">
              <a:solidFill>
                <a:schemeClr val="dk1"/>
              </a:solidFill>
              <a:latin typeface="Times New Roman"/>
              <a:ea typeface="Times New Roman"/>
              <a:cs typeface="Times New Roman"/>
              <a:sym typeface="Times New Roman"/>
            </a:endParaRPr>
          </a:p>
        </p:txBody>
      </p:sp>
      <p:sp>
        <p:nvSpPr>
          <p:cNvPr id="1782" name="Google Shape;1782;g23c9af2bb6c_0_1324"/>
          <p:cNvSpPr txBox="1"/>
          <p:nvPr/>
        </p:nvSpPr>
        <p:spPr>
          <a:xfrm>
            <a:off x="4267200" y="1676400"/>
            <a:ext cx="3810000" cy="12006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lang="en-US" sz="2400">
                <a:solidFill>
                  <a:schemeClr val="dk1"/>
                </a:solidFill>
                <a:latin typeface="Times New Roman"/>
                <a:ea typeface="Times New Roman"/>
                <a:cs typeface="Times New Roman"/>
                <a:sym typeface="Times New Roman"/>
              </a:rPr>
              <a:t>When all nodes in ripple are visited, visit nodes in next ripples</a:t>
            </a:r>
            <a:endParaRPr/>
          </a:p>
        </p:txBody>
      </p:sp>
      <p:sp>
        <p:nvSpPr>
          <p:cNvPr id="1783" name="Google Shape;1783;g23c9af2bb6c_0_1324"/>
          <p:cNvSpPr/>
          <p:nvPr/>
        </p:nvSpPr>
        <p:spPr>
          <a:xfrm>
            <a:off x="1295400" y="1219200"/>
            <a:ext cx="2819400" cy="3721100"/>
          </a:xfrm>
          <a:custGeom>
            <a:rect b="b" l="l" r="r" t="t"/>
            <a:pathLst>
              <a:path extrusionOk="0" h="2344" w="1776">
                <a:moveTo>
                  <a:pt x="720" y="0"/>
                </a:moveTo>
                <a:cubicBezTo>
                  <a:pt x="456" y="168"/>
                  <a:pt x="192" y="336"/>
                  <a:pt x="96" y="432"/>
                </a:cubicBezTo>
                <a:cubicBezTo>
                  <a:pt x="0" y="528"/>
                  <a:pt x="24" y="472"/>
                  <a:pt x="144" y="576"/>
                </a:cubicBezTo>
                <a:cubicBezTo>
                  <a:pt x="264" y="680"/>
                  <a:pt x="712" y="808"/>
                  <a:pt x="816" y="1056"/>
                </a:cubicBezTo>
                <a:cubicBezTo>
                  <a:pt x="920" y="1304"/>
                  <a:pt x="664" y="1856"/>
                  <a:pt x="768" y="2064"/>
                </a:cubicBezTo>
                <a:cubicBezTo>
                  <a:pt x="872" y="2272"/>
                  <a:pt x="1296" y="2264"/>
                  <a:pt x="1440" y="2304"/>
                </a:cubicBezTo>
                <a:cubicBezTo>
                  <a:pt x="1584" y="2344"/>
                  <a:pt x="1576" y="2328"/>
                  <a:pt x="1632" y="2304"/>
                </a:cubicBezTo>
                <a:cubicBezTo>
                  <a:pt x="1688" y="2280"/>
                  <a:pt x="1732" y="2220"/>
                  <a:pt x="1776" y="2160"/>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4" name="Google Shape;1784;g23c9af2bb6c_0_1324"/>
          <p:cNvSpPr/>
          <p:nvPr/>
        </p:nvSpPr>
        <p:spPr>
          <a:xfrm>
            <a:off x="2997200" y="2590800"/>
            <a:ext cx="965200" cy="1092200"/>
          </a:xfrm>
          <a:custGeom>
            <a:rect b="b" l="l" r="r" t="t"/>
            <a:pathLst>
              <a:path extrusionOk="0" h="688" w="608">
                <a:moveTo>
                  <a:pt x="512" y="0"/>
                </a:moveTo>
                <a:cubicBezTo>
                  <a:pt x="336" y="0"/>
                  <a:pt x="160" y="0"/>
                  <a:pt x="80" y="48"/>
                </a:cubicBezTo>
                <a:cubicBezTo>
                  <a:pt x="0" y="96"/>
                  <a:pt x="32" y="192"/>
                  <a:pt x="32" y="288"/>
                </a:cubicBezTo>
                <a:cubicBezTo>
                  <a:pt x="32" y="384"/>
                  <a:pt x="32" y="560"/>
                  <a:pt x="80" y="624"/>
                </a:cubicBezTo>
                <a:cubicBezTo>
                  <a:pt x="128" y="688"/>
                  <a:pt x="232" y="664"/>
                  <a:pt x="320" y="672"/>
                </a:cubicBezTo>
                <a:cubicBezTo>
                  <a:pt x="408" y="680"/>
                  <a:pt x="560" y="672"/>
                  <a:pt x="608" y="672"/>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5" name="Google Shape;1785;g23c9af2bb6c_0_1324"/>
          <p:cNvSpPr txBox="1"/>
          <p:nvPr/>
        </p:nvSpPr>
        <p:spPr>
          <a:xfrm>
            <a:off x="3886200" y="34290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0</a:t>
            </a:r>
            <a:endParaRPr/>
          </a:p>
        </p:txBody>
      </p:sp>
      <p:sp>
        <p:nvSpPr>
          <p:cNvPr id="1786" name="Google Shape;1786;g23c9af2bb6c_0_1324"/>
          <p:cNvSpPr txBox="1"/>
          <p:nvPr/>
        </p:nvSpPr>
        <p:spPr>
          <a:xfrm>
            <a:off x="2133600" y="43434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2</a:t>
            </a:r>
            <a:endParaRPr/>
          </a:p>
        </p:txBody>
      </p:sp>
      <p:sp>
        <p:nvSpPr>
          <p:cNvPr id="1787" name="Google Shape;1787;g23c9af2bb6c_0_1324"/>
          <p:cNvSpPr/>
          <p:nvPr/>
        </p:nvSpPr>
        <p:spPr>
          <a:xfrm>
            <a:off x="1066800" y="3454400"/>
            <a:ext cx="1193800" cy="1168400"/>
          </a:xfrm>
          <a:custGeom>
            <a:rect b="b" l="l" r="r" t="t"/>
            <a:pathLst>
              <a:path extrusionOk="0" h="736" w="752">
                <a:moveTo>
                  <a:pt x="576" y="32"/>
                </a:moveTo>
                <a:cubicBezTo>
                  <a:pt x="424" y="16"/>
                  <a:pt x="272" y="0"/>
                  <a:pt x="192" y="32"/>
                </a:cubicBezTo>
                <a:cubicBezTo>
                  <a:pt x="112" y="64"/>
                  <a:pt x="112" y="120"/>
                  <a:pt x="96" y="224"/>
                </a:cubicBezTo>
                <a:cubicBezTo>
                  <a:pt x="80" y="328"/>
                  <a:pt x="0" y="576"/>
                  <a:pt x="96" y="656"/>
                </a:cubicBezTo>
                <a:cubicBezTo>
                  <a:pt x="192" y="736"/>
                  <a:pt x="592" y="696"/>
                  <a:pt x="672" y="704"/>
                </a:cubicBezTo>
                <a:cubicBezTo>
                  <a:pt x="752" y="712"/>
                  <a:pt x="664" y="708"/>
                  <a:pt x="576" y="704"/>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8" name="Google Shape;1788;g23c9af2bb6c_0_1324"/>
          <p:cNvSpPr/>
          <p:nvPr/>
        </p:nvSpPr>
        <p:spPr>
          <a:xfrm>
            <a:off x="304800" y="2959100"/>
            <a:ext cx="952500" cy="850900"/>
          </a:xfrm>
          <a:custGeom>
            <a:rect b="b" l="l" r="r" t="t"/>
            <a:pathLst>
              <a:path extrusionOk="0" h="536" w="600">
                <a:moveTo>
                  <a:pt x="0" y="440"/>
                </a:moveTo>
                <a:cubicBezTo>
                  <a:pt x="4" y="276"/>
                  <a:pt x="8" y="112"/>
                  <a:pt x="96" y="56"/>
                </a:cubicBezTo>
                <a:cubicBezTo>
                  <a:pt x="184" y="0"/>
                  <a:pt x="456" y="40"/>
                  <a:pt x="528" y="104"/>
                </a:cubicBezTo>
                <a:cubicBezTo>
                  <a:pt x="600" y="168"/>
                  <a:pt x="528" y="368"/>
                  <a:pt x="528" y="440"/>
                </a:cubicBezTo>
                <a:cubicBezTo>
                  <a:pt x="528" y="512"/>
                  <a:pt x="528" y="524"/>
                  <a:pt x="528" y="536"/>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9" name="Google Shape;1789;g23c9af2bb6c_0_1324"/>
          <p:cNvSpPr txBox="1"/>
          <p:nvPr/>
        </p:nvSpPr>
        <p:spPr>
          <a:xfrm>
            <a:off x="4038600" y="4327525"/>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1</a:t>
            </a:r>
            <a:endParaRPr/>
          </a:p>
        </p:txBody>
      </p:sp>
      <p:sp>
        <p:nvSpPr>
          <p:cNvPr id="1790" name="Google Shape;1790;g23c9af2bb6c_0_1324"/>
          <p:cNvSpPr txBox="1"/>
          <p:nvPr/>
        </p:nvSpPr>
        <p:spPr>
          <a:xfrm>
            <a:off x="152400" y="37338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3</a:t>
            </a:r>
            <a:endParaRPr/>
          </a:p>
        </p:txBody>
      </p:sp>
      <p:sp>
        <p:nvSpPr>
          <p:cNvPr id="1791" name="Google Shape;1791;g23c9af2bb6c_0_1324"/>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1792" name="Google Shape;1792;g23c9af2bb6c_0_1324"/>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6" name="Shape 1796"/>
        <p:cNvGrpSpPr/>
        <p:nvPr/>
      </p:nvGrpSpPr>
      <p:grpSpPr>
        <a:xfrm>
          <a:off x="0" y="0"/>
          <a:ext cx="0" cy="0"/>
          <a:chOff x="0" y="0"/>
          <a:chExt cx="0" cy="0"/>
        </a:xfrm>
      </p:grpSpPr>
      <p:cxnSp>
        <p:nvCxnSpPr>
          <p:cNvPr id="1797" name="Google Shape;1797;g23c9af2bb6c_0_1358"/>
          <p:cNvCxnSpPr/>
          <p:nvPr/>
        </p:nvCxnSpPr>
        <p:spPr>
          <a:xfrm rot="10800000">
            <a:off x="2133600" y="2209800"/>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1798" name="Google Shape;1798;g23c9af2bb6c_0_1358"/>
          <p:cNvCxnSpPr/>
          <p:nvPr/>
        </p:nvCxnSpPr>
        <p:spPr>
          <a:xfrm flipH="1">
            <a:off x="3200400" y="3352800"/>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1799" name="Google Shape;1799;g23c9af2bb6c_0_1358"/>
          <p:cNvCxnSpPr/>
          <p:nvPr/>
        </p:nvCxnSpPr>
        <p:spPr>
          <a:xfrm flipH="1" rot="10800000">
            <a:off x="914400" y="3124200"/>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800" name="Google Shape;1800;g23c9af2bb6c_0_1358"/>
          <p:cNvCxnSpPr/>
          <p:nvPr/>
        </p:nvCxnSpPr>
        <p:spPr>
          <a:xfrm flipH="1" rot="10800000">
            <a:off x="1828800" y="3276600"/>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801" name="Google Shape;1801;g23c9af2bb6c_0_1358"/>
          <p:cNvCxnSpPr/>
          <p:nvPr/>
        </p:nvCxnSpPr>
        <p:spPr>
          <a:xfrm flipH="1" rot="10800000">
            <a:off x="762000" y="2743200"/>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802" name="Google Shape;1802;g23c9af2bb6c_0_1358"/>
          <p:cNvCxnSpPr/>
          <p:nvPr/>
        </p:nvCxnSpPr>
        <p:spPr>
          <a:xfrm>
            <a:off x="990600" y="2590800"/>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803" name="Google Shape;1803;g23c9af2bb6c_0_1358"/>
          <p:cNvCxnSpPr/>
          <p:nvPr/>
        </p:nvCxnSpPr>
        <p:spPr>
          <a:xfrm rot="10800000">
            <a:off x="3124100" y="2362300"/>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804" name="Google Shape;1804;g23c9af2bb6c_0_1358"/>
          <p:cNvSpPr/>
          <p:nvPr/>
        </p:nvSpPr>
        <p:spPr>
          <a:xfrm>
            <a:off x="533400" y="2438400"/>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5" name="Google Shape;1805;g23c9af2bb6c_0_1358"/>
          <p:cNvSpPr/>
          <p:nvPr/>
        </p:nvSpPr>
        <p:spPr>
          <a:xfrm>
            <a:off x="685800" y="22860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806" name="Google Shape;1806;g23c9af2bb6c_0_1358"/>
          <p:cNvSpPr/>
          <p:nvPr/>
        </p:nvSpPr>
        <p:spPr>
          <a:xfrm>
            <a:off x="533400" y="32004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807" name="Google Shape;1807;g23c9af2bb6c_0_1358"/>
          <p:cNvSpPr/>
          <p:nvPr/>
        </p:nvSpPr>
        <p:spPr>
          <a:xfrm>
            <a:off x="1905000" y="28194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808" name="Google Shape;1808;g23c9af2bb6c_0_1358"/>
          <p:cNvSpPr/>
          <p:nvPr/>
        </p:nvSpPr>
        <p:spPr>
          <a:xfrm>
            <a:off x="1752600" y="18288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809" name="Google Shape;1809;g23c9af2bb6c_0_1358"/>
          <p:cNvSpPr/>
          <p:nvPr/>
        </p:nvSpPr>
        <p:spPr>
          <a:xfrm>
            <a:off x="2819400" y="3810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810" name="Google Shape;1810;g23c9af2bb6c_0_1358"/>
          <p:cNvSpPr/>
          <p:nvPr/>
        </p:nvSpPr>
        <p:spPr>
          <a:xfrm>
            <a:off x="3276600" y="28956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811" name="Google Shape;1811;g23c9af2bb6c_0_1358"/>
          <p:cNvSpPr/>
          <p:nvPr/>
        </p:nvSpPr>
        <p:spPr>
          <a:xfrm>
            <a:off x="2743200" y="1905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812" name="Google Shape;1812;g23c9af2bb6c_0_1358"/>
          <p:cNvSpPr/>
          <p:nvPr/>
        </p:nvSpPr>
        <p:spPr>
          <a:xfrm>
            <a:off x="1524000" y="3810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813" name="Google Shape;1813;g23c9af2bb6c_0_1358"/>
          <p:cNvCxnSpPr/>
          <p:nvPr/>
        </p:nvCxnSpPr>
        <p:spPr>
          <a:xfrm rot="10800000">
            <a:off x="1981200" y="4114800"/>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1814" name="Google Shape;1814;g23c9af2bb6c_0_1358"/>
          <p:cNvCxnSpPr/>
          <p:nvPr/>
        </p:nvCxnSpPr>
        <p:spPr>
          <a:xfrm rot="10800000">
            <a:off x="914400" y="3581400"/>
            <a:ext cx="609600" cy="381000"/>
          </a:xfrm>
          <a:prstGeom prst="straightConnector1">
            <a:avLst/>
          </a:prstGeom>
          <a:noFill/>
          <a:ln cap="flat" cmpd="sng" w="9525">
            <a:solidFill>
              <a:schemeClr val="dk1"/>
            </a:solidFill>
            <a:prstDash val="solid"/>
            <a:round/>
            <a:headEnd len="med" w="med" type="none"/>
            <a:tailEnd len="med" w="med" type="triangle"/>
          </a:ln>
        </p:spPr>
      </p:cxnSp>
      <p:cxnSp>
        <p:nvCxnSpPr>
          <p:cNvPr id="1815" name="Google Shape;1815;g23c9af2bb6c_0_1358"/>
          <p:cNvCxnSpPr/>
          <p:nvPr/>
        </p:nvCxnSpPr>
        <p:spPr>
          <a:xfrm>
            <a:off x="2209800" y="2095500"/>
            <a:ext cx="533400" cy="0"/>
          </a:xfrm>
          <a:prstGeom prst="straightConnector1">
            <a:avLst/>
          </a:prstGeom>
          <a:noFill/>
          <a:ln cap="flat" cmpd="sng" w="9525">
            <a:solidFill>
              <a:schemeClr val="dk1"/>
            </a:solidFill>
            <a:prstDash val="solid"/>
            <a:round/>
            <a:headEnd len="med" w="med" type="none"/>
            <a:tailEnd len="med" w="med" type="triangle"/>
          </a:ln>
        </p:spPr>
      </p:cxnSp>
      <p:sp>
        <p:nvSpPr>
          <p:cNvPr id="1816" name="Google Shape;1816;g23c9af2bb6c_0_1358"/>
          <p:cNvSpPr txBox="1"/>
          <p:nvPr/>
        </p:nvSpPr>
        <p:spPr>
          <a:xfrm>
            <a:off x="1524000" y="5486400"/>
            <a:ext cx="5791200" cy="4617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Nodes visited: D, C, E, F, G, H</a:t>
            </a:r>
            <a:endParaRPr/>
          </a:p>
        </p:txBody>
      </p:sp>
      <p:sp>
        <p:nvSpPr>
          <p:cNvPr id="1817" name="Google Shape;1817;g23c9af2bb6c_0_1358"/>
          <p:cNvSpPr txBox="1"/>
          <p:nvPr/>
        </p:nvSpPr>
        <p:spPr>
          <a:xfrm>
            <a:off x="4267200" y="1676400"/>
            <a:ext cx="3810000" cy="12006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lang="en-US" sz="2400">
                <a:solidFill>
                  <a:schemeClr val="dk1"/>
                </a:solidFill>
                <a:latin typeface="Times New Roman"/>
                <a:ea typeface="Times New Roman"/>
                <a:cs typeface="Times New Roman"/>
                <a:sym typeface="Times New Roman"/>
              </a:rPr>
              <a:t>When all nodes in ripple are visited, visit nodes in next ripples</a:t>
            </a:r>
            <a:endParaRPr/>
          </a:p>
        </p:txBody>
      </p:sp>
      <p:sp>
        <p:nvSpPr>
          <p:cNvPr id="1818" name="Google Shape;1818;g23c9af2bb6c_0_1358"/>
          <p:cNvSpPr/>
          <p:nvPr/>
        </p:nvSpPr>
        <p:spPr>
          <a:xfrm>
            <a:off x="1295400" y="1219200"/>
            <a:ext cx="2819400" cy="3721100"/>
          </a:xfrm>
          <a:custGeom>
            <a:rect b="b" l="l" r="r" t="t"/>
            <a:pathLst>
              <a:path extrusionOk="0" h="2344" w="1776">
                <a:moveTo>
                  <a:pt x="720" y="0"/>
                </a:moveTo>
                <a:cubicBezTo>
                  <a:pt x="456" y="168"/>
                  <a:pt x="192" y="336"/>
                  <a:pt x="96" y="432"/>
                </a:cubicBezTo>
                <a:cubicBezTo>
                  <a:pt x="0" y="528"/>
                  <a:pt x="24" y="472"/>
                  <a:pt x="144" y="576"/>
                </a:cubicBezTo>
                <a:cubicBezTo>
                  <a:pt x="264" y="680"/>
                  <a:pt x="712" y="808"/>
                  <a:pt x="816" y="1056"/>
                </a:cubicBezTo>
                <a:cubicBezTo>
                  <a:pt x="920" y="1304"/>
                  <a:pt x="664" y="1856"/>
                  <a:pt x="768" y="2064"/>
                </a:cubicBezTo>
                <a:cubicBezTo>
                  <a:pt x="872" y="2272"/>
                  <a:pt x="1296" y="2264"/>
                  <a:pt x="1440" y="2304"/>
                </a:cubicBezTo>
                <a:cubicBezTo>
                  <a:pt x="1584" y="2344"/>
                  <a:pt x="1576" y="2328"/>
                  <a:pt x="1632" y="2304"/>
                </a:cubicBezTo>
                <a:cubicBezTo>
                  <a:pt x="1688" y="2280"/>
                  <a:pt x="1732" y="2220"/>
                  <a:pt x="1776" y="2160"/>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9" name="Google Shape;1819;g23c9af2bb6c_0_1358"/>
          <p:cNvSpPr/>
          <p:nvPr/>
        </p:nvSpPr>
        <p:spPr>
          <a:xfrm>
            <a:off x="2997200" y="2590800"/>
            <a:ext cx="965200" cy="1092200"/>
          </a:xfrm>
          <a:custGeom>
            <a:rect b="b" l="l" r="r" t="t"/>
            <a:pathLst>
              <a:path extrusionOk="0" h="688" w="608">
                <a:moveTo>
                  <a:pt x="512" y="0"/>
                </a:moveTo>
                <a:cubicBezTo>
                  <a:pt x="336" y="0"/>
                  <a:pt x="160" y="0"/>
                  <a:pt x="80" y="48"/>
                </a:cubicBezTo>
                <a:cubicBezTo>
                  <a:pt x="0" y="96"/>
                  <a:pt x="32" y="192"/>
                  <a:pt x="32" y="288"/>
                </a:cubicBezTo>
                <a:cubicBezTo>
                  <a:pt x="32" y="384"/>
                  <a:pt x="32" y="560"/>
                  <a:pt x="80" y="624"/>
                </a:cubicBezTo>
                <a:cubicBezTo>
                  <a:pt x="128" y="688"/>
                  <a:pt x="232" y="664"/>
                  <a:pt x="320" y="672"/>
                </a:cubicBezTo>
                <a:cubicBezTo>
                  <a:pt x="408" y="680"/>
                  <a:pt x="560" y="672"/>
                  <a:pt x="608" y="672"/>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0" name="Google Shape;1820;g23c9af2bb6c_0_1358"/>
          <p:cNvSpPr txBox="1"/>
          <p:nvPr/>
        </p:nvSpPr>
        <p:spPr>
          <a:xfrm>
            <a:off x="3886200" y="34290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0</a:t>
            </a:r>
            <a:endParaRPr/>
          </a:p>
        </p:txBody>
      </p:sp>
      <p:sp>
        <p:nvSpPr>
          <p:cNvPr id="1821" name="Google Shape;1821;g23c9af2bb6c_0_1358"/>
          <p:cNvSpPr txBox="1"/>
          <p:nvPr/>
        </p:nvSpPr>
        <p:spPr>
          <a:xfrm>
            <a:off x="2133600" y="43434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2</a:t>
            </a:r>
            <a:endParaRPr/>
          </a:p>
        </p:txBody>
      </p:sp>
      <p:sp>
        <p:nvSpPr>
          <p:cNvPr id="1822" name="Google Shape;1822;g23c9af2bb6c_0_1358"/>
          <p:cNvSpPr/>
          <p:nvPr/>
        </p:nvSpPr>
        <p:spPr>
          <a:xfrm>
            <a:off x="1066800" y="3454400"/>
            <a:ext cx="1193800" cy="1168400"/>
          </a:xfrm>
          <a:custGeom>
            <a:rect b="b" l="l" r="r" t="t"/>
            <a:pathLst>
              <a:path extrusionOk="0" h="736" w="752">
                <a:moveTo>
                  <a:pt x="576" y="32"/>
                </a:moveTo>
                <a:cubicBezTo>
                  <a:pt x="424" y="16"/>
                  <a:pt x="272" y="0"/>
                  <a:pt x="192" y="32"/>
                </a:cubicBezTo>
                <a:cubicBezTo>
                  <a:pt x="112" y="64"/>
                  <a:pt x="112" y="120"/>
                  <a:pt x="96" y="224"/>
                </a:cubicBezTo>
                <a:cubicBezTo>
                  <a:pt x="80" y="328"/>
                  <a:pt x="0" y="576"/>
                  <a:pt x="96" y="656"/>
                </a:cubicBezTo>
                <a:cubicBezTo>
                  <a:pt x="192" y="736"/>
                  <a:pt x="592" y="696"/>
                  <a:pt x="672" y="704"/>
                </a:cubicBezTo>
                <a:cubicBezTo>
                  <a:pt x="752" y="712"/>
                  <a:pt x="664" y="708"/>
                  <a:pt x="576" y="704"/>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3" name="Google Shape;1823;g23c9af2bb6c_0_1358"/>
          <p:cNvSpPr/>
          <p:nvPr/>
        </p:nvSpPr>
        <p:spPr>
          <a:xfrm>
            <a:off x="304800" y="2959100"/>
            <a:ext cx="952500" cy="850900"/>
          </a:xfrm>
          <a:custGeom>
            <a:rect b="b" l="l" r="r" t="t"/>
            <a:pathLst>
              <a:path extrusionOk="0" h="536" w="600">
                <a:moveTo>
                  <a:pt x="0" y="440"/>
                </a:moveTo>
                <a:cubicBezTo>
                  <a:pt x="4" y="276"/>
                  <a:pt x="8" y="112"/>
                  <a:pt x="96" y="56"/>
                </a:cubicBezTo>
                <a:cubicBezTo>
                  <a:pt x="184" y="0"/>
                  <a:pt x="456" y="40"/>
                  <a:pt x="528" y="104"/>
                </a:cubicBezTo>
                <a:cubicBezTo>
                  <a:pt x="600" y="168"/>
                  <a:pt x="528" y="368"/>
                  <a:pt x="528" y="440"/>
                </a:cubicBezTo>
                <a:cubicBezTo>
                  <a:pt x="528" y="512"/>
                  <a:pt x="528" y="524"/>
                  <a:pt x="528" y="536"/>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4" name="Google Shape;1824;g23c9af2bb6c_0_1358"/>
          <p:cNvSpPr txBox="1"/>
          <p:nvPr/>
        </p:nvSpPr>
        <p:spPr>
          <a:xfrm>
            <a:off x="4038600" y="4327525"/>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1</a:t>
            </a:r>
            <a:endParaRPr/>
          </a:p>
        </p:txBody>
      </p:sp>
      <p:sp>
        <p:nvSpPr>
          <p:cNvPr id="1825" name="Google Shape;1825;g23c9af2bb6c_0_1358"/>
          <p:cNvSpPr txBox="1"/>
          <p:nvPr/>
        </p:nvSpPr>
        <p:spPr>
          <a:xfrm>
            <a:off x="152400" y="37338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3</a:t>
            </a:r>
            <a:endParaRPr/>
          </a:p>
        </p:txBody>
      </p:sp>
      <p:sp>
        <p:nvSpPr>
          <p:cNvPr id="1826" name="Google Shape;1826;g23c9af2bb6c_0_1358"/>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1827" name="Google Shape;1827;g23c9af2bb6c_0_1358"/>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8"/>
          <p:cNvSpPr txBox="1"/>
          <p:nvPr/>
        </p:nvSpPr>
        <p:spPr>
          <a:xfrm>
            <a:off x="533400" y="1068945"/>
            <a:ext cx="8077200" cy="3657600"/>
          </a:xfrm>
          <a:prstGeom prst="rect">
            <a:avLst/>
          </a:prstGeom>
          <a:noFill/>
          <a:ln>
            <a:noFill/>
          </a:ln>
        </p:spPr>
        <p:txBody>
          <a:bodyPr anchorCtr="0" anchor="t" bIns="45700" lIns="91425" spcFirstLastPara="1" rIns="91425" wrap="square" tIns="45700">
            <a:normAutofit/>
          </a:bodyPr>
          <a:lstStyle/>
          <a:p>
            <a:pPr indent="-182880" lvl="0" marL="182880" marR="0" rtl="0" algn="l">
              <a:lnSpc>
                <a:spcPct val="100000"/>
              </a:lnSpc>
              <a:spcBef>
                <a:spcPts val="0"/>
              </a:spcBef>
              <a:spcAft>
                <a:spcPts val="0"/>
              </a:spcAft>
              <a:buClr>
                <a:srgbClr val="262626"/>
              </a:buClr>
              <a:buSzPts val="2000"/>
              <a:buFont typeface="Garamond"/>
              <a:buChar char="◦"/>
            </a:pPr>
            <a:r>
              <a:rPr lang="en-US" sz="2000">
                <a:solidFill>
                  <a:schemeClr val="dk1"/>
                </a:solidFill>
                <a:latin typeface="Calibri"/>
                <a:ea typeface="Calibri"/>
                <a:cs typeface="Calibri"/>
                <a:sym typeface="Calibri"/>
              </a:rPr>
              <a:t>Example: Graph3</a:t>
            </a:r>
            <a:endParaRPr sz="2000">
              <a:solidFill>
                <a:schemeClr val="dk1"/>
              </a:solidFill>
              <a:latin typeface="Calibri"/>
              <a:ea typeface="Calibri"/>
              <a:cs typeface="Calibri"/>
              <a:sym typeface="Calibri"/>
            </a:endParaRPr>
          </a:p>
        </p:txBody>
      </p:sp>
      <p:pic>
        <p:nvPicPr>
          <p:cNvPr id="297" name="Google Shape;297;p8"/>
          <p:cNvPicPr preferRelativeResize="0"/>
          <p:nvPr/>
        </p:nvPicPr>
        <p:blipFill rotWithShape="1">
          <a:blip r:embed="rId3">
            <a:alphaModFix/>
          </a:blip>
          <a:srcRect b="-2721" l="0" r="0" t="71503"/>
          <a:stretch/>
        </p:blipFill>
        <p:spPr>
          <a:xfrm>
            <a:off x="1366362" y="1643640"/>
            <a:ext cx="6421743" cy="4372826"/>
          </a:xfrm>
          <a:prstGeom prst="rect">
            <a:avLst/>
          </a:prstGeom>
          <a:noFill/>
          <a:ln>
            <a:noFill/>
          </a:ln>
        </p:spPr>
      </p:pic>
      <p:sp>
        <p:nvSpPr>
          <p:cNvPr id="298" name="Google Shape;298;p8"/>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Graphs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1" name="Shape 1831"/>
        <p:cNvGrpSpPr/>
        <p:nvPr/>
      </p:nvGrpSpPr>
      <p:grpSpPr>
        <a:xfrm>
          <a:off x="0" y="0"/>
          <a:ext cx="0" cy="0"/>
          <a:chOff x="0" y="0"/>
          <a:chExt cx="0" cy="0"/>
        </a:xfrm>
      </p:grpSpPr>
      <p:cxnSp>
        <p:nvCxnSpPr>
          <p:cNvPr id="1832" name="Google Shape;1832;g23c9af2bb6c_0_1392"/>
          <p:cNvCxnSpPr/>
          <p:nvPr/>
        </p:nvCxnSpPr>
        <p:spPr>
          <a:xfrm rot="10800000">
            <a:off x="2133600" y="2209800"/>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1833" name="Google Shape;1833;g23c9af2bb6c_0_1392"/>
          <p:cNvCxnSpPr/>
          <p:nvPr/>
        </p:nvCxnSpPr>
        <p:spPr>
          <a:xfrm flipH="1">
            <a:off x="3200400" y="3352800"/>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1834" name="Google Shape;1834;g23c9af2bb6c_0_1392"/>
          <p:cNvCxnSpPr/>
          <p:nvPr/>
        </p:nvCxnSpPr>
        <p:spPr>
          <a:xfrm flipH="1" rot="10800000">
            <a:off x="914400" y="3124200"/>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835" name="Google Shape;1835;g23c9af2bb6c_0_1392"/>
          <p:cNvCxnSpPr/>
          <p:nvPr/>
        </p:nvCxnSpPr>
        <p:spPr>
          <a:xfrm flipH="1" rot="10800000">
            <a:off x="1828800" y="3276600"/>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836" name="Google Shape;1836;g23c9af2bb6c_0_1392"/>
          <p:cNvCxnSpPr/>
          <p:nvPr/>
        </p:nvCxnSpPr>
        <p:spPr>
          <a:xfrm flipH="1" rot="10800000">
            <a:off x="762000" y="2743200"/>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837" name="Google Shape;1837;g23c9af2bb6c_0_1392"/>
          <p:cNvCxnSpPr/>
          <p:nvPr/>
        </p:nvCxnSpPr>
        <p:spPr>
          <a:xfrm>
            <a:off x="990600" y="2590800"/>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838" name="Google Shape;1838;g23c9af2bb6c_0_1392"/>
          <p:cNvCxnSpPr/>
          <p:nvPr/>
        </p:nvCxnSpPr>
        <p:spPr>
          <a:xfrm rot="10800000">
            <a:off x="3124100" y="2362300"/>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839" name="Google Shape;1839;g23c9af2bb6c_0_1392"/>
          <p:cNvSpPr/>
          <p:nvPr/>
        </p:nvSpPr>
        <p:spPr>
          <a:xfrm>
            <a:off x="533400" y="2438400"/>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0" name="Google Shape;1840;g23c9af2bb6c_0_1392"/>
          <p:cNvSpPr/>
          <p:nvPr/>
        </p:nvSpPr>
        <p:spPr>
          <a:xfrm>
            <a:off x="685800" y="2286000"/>
            <a:ext cx="457200" cy="457200"/>
          </a:xfrm>
          <a:prstGeom prst="ellipse">
            <a:avLst/>
          </a:prstGeom>
          <a:solidFill>
            <a:srgbClr val="2998E3"/>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841" name="Google Shape;1841;g23c9af2bb6c_0_1392"/>
          <p:cNvSpPr/>
          <p:nvPr/>
        </p:nvSpPr>
        <p:spPr>
          <a:xfrm>
            <a:off x="533400" y="32004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842" name="Google Shape;1842;g23c9af2bb6c_0_1392"/>
          <p:cNvSpPr/>
          <p:nvPr/>
        </p:nvSpPr>
        <p:spPr>
          <a:xfrm>
            <a:off x="1905000" y="28194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843" name="Google Shape;1843;g23c9af2bb6c_0_1392"/>
          <p:cNvSpPr/>
          <p:nvPr/>
        </p:nvSpPr>
        <p:spPr>
          <a:xfrm>
            <a:off x="1752600" y="18288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844" name="Google Shape;1844;g23c9af2bb6c_0_1392"/>
          <p:cNvSpPr/>
          <p:nvPr/>
        </p:nvSpPr>
        <p:spPr>
          <a:xfrm>
            <a:off x="2819400" y="3810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845" name="Google Shape;1845;g23c9af2bb6c_0_1392"/>
          <p:cNvSpPr/>
          <p:nvPr/>
        </p:nvSpPr>
        <p:spPr>
          <a:xfrm>
            <a:off x="3276600" y="28956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846" name="Google Shape;1846;g23c9af2bb6c_0_1392"/>
          <p:cNvSpPr/>
          <p:nvPr/>
        </p:nvSpPr>
        <p:spPr>
          <a:xfrm>
            <a:off x="2743200" y="1905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847" name="Google Shape;1847;g23c9af2bb6c_0_1392"/>
          <p:cNvSpPr/>
          <p:nvPr/>
        </p:nvSpPr>
        <p:spPr>
          <a:xfrm>
            <a:off x="1524000" y="3810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848" name="Google Shape;1848;g23c9af2bb6c_0_1392"/>
          <p:cNvCxnSpPr/>
          <p:nvPr/>
        </p:nvCxnSpPr>
        <p:spPr>
          <a:xfrm rot="10800000">
            <a:off x="1981200" y="4114800"/>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1849" name="Google Shape;1849;g23c9af2bb6c_0_1392"/>
          <p:cNvCxnSpPr/>
          <p:nvPr/>
        </p:nvCxnSpPr>
        <p:spPr>
          <a:xfrm rot="10800000">
            <a:off x="914400" y="3581400"/>
            <a:ext cx="609600" cy="381000"/>
          </a:xfrm>
          <a:prstGeom prst="straightConnector1">
            <a:avLst/>
          </a:prstGeom>
          <a:noFill/>
          <a:ln cap="flat" cmpd="sng" w="9525">
            <a:solidFill>
              <a:schemeClr val="dk1"/>
            </a:solidFill>
            <a:prstDash val="solid"/>
            <a:round/>
            <a:headEnd len="med" w="med" type="none"/>
            <a:tailEnd len="med" w="med" type="triangle"/>
          </a:ln>
        </p:spPr>
      </p:cxnSp>
      <p:cxnSp>
        <p:nvCxnSpPr>
          <p:cNvPr id="1850" name="Google Shape;1850;g23c9af2bb6c_0_1392"/>
          <p:cNvCxnSpPr/>
          <p:nvPr/>
        </p:nvCxnSpPr>
        <p:spPr>
          <a:xfrm>
            <a:off x="2209800" y="2095500"/>
            <a:ext cx="533400" cy="0"/>
          </a:xfrm>
          <a:prstGeom prst="straightConnector1">
            <a:avLst/>
          </a:prstGeom>
          <a:noFill/>
          <a:ln cap="flat" cmpd="sng" w="9525">
            <a:solidFill>
              <a:schemeClr val="dk1"/>
            </a:solidFill>
            <a:prstDash val="solid"/>
            <a:round/>
            <a:headEnd len="med" w="med" type="none"/>
            <a:tailEnd len="med" w="med" type="triangle"/>
          </a:ln>
        </p:spPr>
      </p:cxnSp>
      <p:sp>
        <p:nvSpPr>
          <p:cNvPr id="1851" name="Google Shape;1851;g23c9af2bb6c_0_1392"/>
          <p:cNvSpPr txBox="1"/>
          <p:nvPr/>
        </p:nvSpPr>
        <p:spPr>
          <a:xfrm>
            <a:off x="1524000" y="5486400"/>
            <a:ext cx="5791200" cy="4617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Nodes visited: D, C, E, F, G, H</a:t>
            </a:r>
            <a:endParaRPr b="1" sz="2400">
              <a:solidFill>
                <a:schemeClr val="dk1"/>
              </a:solidFill>
              <a:latin typeface="Times New Roman"/>
              <a:ea typeface="Times New Roman"/>
              <a:cs typeface="Times New Roman"/>
              <a:sym typeface="Times New Roman"/>
            </a:endParaRPr>
          </a:p>
        </p:txBody>
      </p:sp>
      <p:sp>
        <p:nvSpPr>
          <p:cNvPr id="1852" name="Google Shape;1852;g23c9af2bb6c_0_1392"/>
          <p:cNvSpPr txBox="1"/>
          <p:nvPr/>
        </p:nvSpPr>
        <p:spPr>
          <a:xfrm>
            <a:off x="4267200" y="1676400"/>
            <a:ext cx="3810000" cy="12006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lang="en-US" sz="2400">
                <a:solidFill>
                  <a:schemeClr val="dk1"/>
                </a:solidFill>
                <a:latin typeface="Times New Roman"/>
                <a:ea typeface="Times New Roman"/>
                <a:cs typeface="Times New Roman"/>
                <a:sym typeface="Times New Roman"/>
              </a:rPr>
              <a:t>When all nodes in ripple are visited, visit nodes in next ripples</a:t>
            </a:r>
            <a:endParaRPr/>
          </a:p>
        </p:txBody>
      </p:sp>
      <p:sp>
        <p:nvSpPr>
          <p:cNvPr id="1853" name="Google Shape;1853;g23c9af2bb6c_0_1392"/>
          <p:cNvSpPr/>
          <p:nvPr/>
        </p:nvSpPr>
        <p:spPr>
          <a:xfrm>
            <a:off x="1295400" y="1219200"/>
            <a:ext cx="2819400" cy="3721100"/>
          </a:xfrm>
          <a:custGeom>
            <a:rect b="b" l="l" r="r" t="t"/>
            <a:pathLst>
              <a:path extrusionOk="0" h="2344" w="1776">
                <a:moveTo>
                  <a:pt x="720" y="0"/>
                </a:moveTo>
                <a:cubicBezTo>
                  <a:pt x="456" y="168"/>
                  <a:pt x="192" y="336"/>
                  <a:pt x="96" y="432"/>
                </a:cubicBezTo>
                <a:cubicBezTo>
                  <a:pt x="0" y="528"/>
                  <a:pt x="24" y="472"/>
                  <a:pt x="144" y="576"/>
                </a:cubicBezTo>
                <a:cubicBezTo>
                  <a:pt x="264" y="680"/>
                  <a:pt x="712" y="808"/>
                  <a:pt x="816" y="1056"/>
                </a:cubicBezTo>
                <a:cubicBezTo>
                  <a:pt x="920" y="1304"/>
                  <a:pt x="664" y="1856"/>
                  <a:pt x="768" y="2064"/>
                </a:cubicBezTo>
                <a:cubicBezTo>
                  <a:pt x="872" y="2272"/>
                  <a:pt x="1296" y="2264"/>
                  <a:pt x="1440" y="2304"/>
                </a:cubicBezTo>
                <a:cubicBezTo>
                  <a:pt x="1584" y="2344"/>
                  <a:pt x="1576" y="2328"/>
                  <a:pt x="1632" y="2304"/>
                </a:cubicBezTo>
                <a:cubicBezTo>
                  <a:pt x="1688" y="2280"/>
                  <a:pt x="1732" y="2220"/>
                  <a:pt x="1776" y="2160"/>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4" name="Google Shape;1854;g23c9af2bb6c_0_1392"/>
          <p:cNvSpPr/>
          <p:nvPr/>
        </p:nvSpPr>
        <p:spPr>
          <a:xfrm>
            <a:off x="2997200" y="2590800"/>
            <a:ext cx="965200" cy="1092200"/>
          </a:xfrm>
          <a:custGeom>
            <a:rect b="b" l="l" r="r" t="t"/>
            <a:pathLst>
              <a:path extrusionOk="0" h="688" w="608">
                <a:moveTo>
                  <a:pt x="512" y="0"/>
                </a:moveTo>
                <a:cubicBezTo>
                  <a:pt x="336" y="0"/>
                  <a:pt x="160" y="0"/>
                  <a:pt x="80" y="48"/>
                </a:cubicBezTo>
                <a:cubicBezTo>
                  <a:pt x="0" y="96"/>
                  <a:pt x="32" y="192"/>
                  <a:pt x="32" y="288"/>
                </a:cubicBezTo>
                <a:cubicBezTo>
                  <a:pt x="32" y="384"/>
                  <a:pt x="32" y="560"/>
                  <a:pt x="80" y="624"/>
                </a:cubicBezTo>
                <a:cubicBezTo>
                  <a:pt x="128" y="688"/>
                  <a:pt x="232" y="664"/>
                  <a:pt x="320" y="672"/>
                </a:cubicBezTo>
                <a:cubicBezTo>
                  <a:pt x="408" y="680"/>
                  <a:pt x="560" y="672"/>
                  <a:pt x="608" y="672"/>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5" name="Google Shape;1855;g23c9af2bb6c_0_1392"/>
          <p:cNvSpPr txBox="1"/>
          <p:nvPr/>
        </p:nvSpPr>
        <p:spPr>
          <a:xfrm>
            <a:off x="3886200" y="34290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0</a:t>
            </a:r>
            <a:endParaRPr/>
          </a:p>
        </p:txBody>
      </p:sp>
      <p:sp>
        <p:nvSpPr>
          <p:cNvPr id="1856" name="Google Shape;1856;g23c9af2bb6c_0_1392"/>
          <p:cNvSpPr txBox="1"/>
          <p:nvPr/>
        </p:nvSpPr>
        <p:spPr>
          <a:xfrm>
            <a:off x="2133600" y="43434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2</a:t>
            </a:r>
            <a:endParaRPr/>
          </a:p>
        </p:txBody>
      </p:sp>
      <p:sp>
        <p:nvSpPr>
          <p:cNvPr id="1857" name="Google Shape;1857;g23c9af2bb6c_0_1392"/>
          <p:cNvSpPr/>
          <p:nvPr/>
        </p:nvSpPr>
        <p:spPr>
          <a:xfrm>
            <a:off x="1066800" y="3454400"/>
            <a:ext cx="1193800" cy="1168400"/>
          </a:xfrm>
          <a:custGeom>
            <a:rect b="b" l="l" r="r" t="t"/>
            <a:pathLst>
              <a:path extrusionOk="0" h="736" w="752">
                <a:moveTo>
                  <a:pt x="576" y="32"/>
                </a:moveTo>
                <a:cubicBezTo>
                  <a:pt x="424" y="16"/>
                  <a:pt x="272" y="0"/>
                  <a:pt x="192" y="32"/>
                </a:cubicBezTo>
                <a:cubicBezTo>
                  <a:pt x="112" y="64"/>
                  <a:pt x="112" y="120"/>
                  <a:pt x="96" y="224"/>
                </a:cubicBezTo>
                <a:cubicBezTo>
                  <a:pt x="80" y="328"/>
                  <a:pt x="0" y="576"/>
                  <a:pt x="96" y="656"/>
                </a:cubicBezTo>
                <a:cubicBezTo>
                  <a:pt x="192" y="736"/>
                  <a:pt x="592" y="696"/>
                  <a:pt x="672" y="704"/>
                </a:cubicBezTo>
                <a:cubicBezTo>
                  <a:pt x="752" y="712"/>
                  <a:pt x="664" y="708"/>
                  <a:pt x="576" y="704"/>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8" name="Google Shape;1858;g23c9af2bb6c_0_1392"/>
          <p:cNvSpPr/>
          <p:nvPr/>
        </p:nvSpPr>
        <p:spPr>
          <a:xfrm>
            <a:off x="304800" y="2959100"/>
            <a:ext cx="952500" cy="850900"/>
          </a:xfrm>
          <a:custGeom>
            <a:rect b="b" l="l" r="r" t="t"/>
            <a:pathLst>
              <a:path extrusionOk="0" h="536" w="600">
                <a:moveTo>
                  <a:pt x="0" y="440"/>
                </a:moveTo>
                <a:cubicBezTo>
                  <a:pt x="4" y="276"/>
                  <a:pt x="8" y="112"/>
                  <a:pt x="96" y="56"/>
                </a:cubicBezTo>
                <a:cubicBezTo>
                  <a:pt x="184" y="0"/>
                  <a:pt x="456" y="40"/>
                  <a:pt x="528" y="104"/>
                </a:cubicBezTo>
                <a:cubicBezTo>
                  <a:pt x="600" y="168"/>
                  <a:pt x="528" y="368"/>
                  <a:pt x="528" y="440"/>
                </a:cubicBezTo>
                <a:cubicBezTo>
                  <a:pt x="528" y="512"/>
                  <a:pt x="528" y="524"/>
                  <a:pt x="528" y="536"/>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9" name="Google Shape;1859;g23c9af2bb6c_0_1392"/>
          <p:cNvSpPr txBox="1"/>
          <p:nvPr/>
        </p:nvSpPr>
        <p:spPr>
          <a:xfrm>
            <a:off x="4038600" y="4327525"/>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1</a:t>
            </a:r>
            <a:endParaRPr/>
          </a:p>
        </p:txBody>
      </p:sp>
      <p:sp>
        <p:nvSpPr>
          <p:cNvPr id="1860" name="Google Shape;1860;g23c9af2bb6c_0_1392"/>
          <p:cNvSpPr txBox="1"/>
          <p:nvPr/>
        </p:nvSpPr>
        <p:spPr>
          <a:xfrm>
            <a:off x="76200" y="35814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3</a:t>
            </a:r>
            <a:endParaRPr/>
          </a:p>
        </p:txBody>
      </p:sp>
      <p:sp>
        <p:nvSpPr>
          <p:cNvPr id="1861" name="Google Shape;1861;g23c9af2bb6c_0_1392"/>
          <p:cNvSpPr/>
          <p:nvPr/>
        </p:nvSpPr>
        <p:spPr>
          <a:xfrm>
            <a:off x="203200" y="1981200"/>
            <a:ext cx="2362200" cy="1562100"/>
          </a:xfrm>
          <a:custGeom>
            <a:rect b="b" l="l" r="r" t="t"/>
            <a:pathLst>
              <a:path extrusionOk="0" h="984" w="1488">
                <a:moveTo>
                  <a:pt x="496" y="0"/>
                </a:moveTo>
                <a:cubicBezTo>
                  <a:pt x="864" y="184"/>
                  <a:pt x="1232" y="368"/>
                  <a:pt x="1360" y="528"/>
                </a:cubicBezTo>
                <a:cubicBezTo>
                  <a:pt x="1488" y="688"/>
                  <a:pt x="1368" y="936"/>
                  <a:pt x="1264" y="960"/>
                </a:cubicBezTo>
                <a:cubicBezTo>
                  <a:pt x="1160" y="984"/>
                  <a:pt x="928" y="752"/>
                  <a:pt x="736" y="672"/>
                </a:cubicBezTo>
                <a:cubicBezTo>
                  <a:pt x="544" y="592"/>
                  <a:pt x="224" y="528"/>
                  <a:pt x="112" y="480"/>
                </a:cubicBezTo>
                <a:cubicBezTo>
                  <a:pt x="0" y="432"/>
                  <a:pt x="72" y="400"/>
                  <a:pt x="64" y="384"/>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2" name="Google Shape;1862;g23c9af2bb6c_0_1392"/>
          <p:cNvSpPr txBox="1"/>
          <p:nvPr/>
        </p:nvSpPr>
        <p:spPr>
          <a:xfrm>
            <a:off x="685800" y="17526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4</a:t>
            </a:r>
            <a:endParaRPr/>
          </a:p>
        </p:txBody>
      </p:sp>
      <p:sp>
        <p:nvSpPr>
          <p:cNvPr id="1863" name="Google Shape;1863;g23c9af2bb6c_0_1392"/>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1864" name="Google Shape;1864;g23c9af2bb6c_0_1392"/>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8" name="Shape 1868"/>
        <p:cNvGrpSpPr/>
        <p:nvPr/>
      </p:nvGrpSpPr>
      <p:grpSpPr>
        <a:xfrm>
          <a:off x="0" y="0"/>
          <a:ext cx="0" cy="0"/>
          <a:chOff x="0" y="0"/>
          <a:chExt cx="0" cy="0"/>
        </a:xfrm>
      </p:grpSpPr>
      <p:cxnSp>
        <p:nvCxnSpPr>
          <p:cNvPr id="1869" name="Google Shape;1869;g23c9af2bb6c_0_1428"/>
          <p:cNvCxnSpPr/>
          <p:nvPr/>
        </p:nvCxnSpPr>
        <p:spPr>
          <a:xfrm rot="10800000">
            <a:off x="2133600" y="2209800"/>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1870" name="Google Shape;1870;g23c9af2bb6c_0_1428"/>
          <p:cNvCxnSpPr/>
          <p:nvPr/>
        </p:nvCxnSpPr>
        <p:spPr>
          <a:xfrm flipH="1">
            <a:off x="3200400" y="3352800"/>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1871" name="Google Shape;1871;g23c9af2bb6c_0_1428"/>
          <p:cNvCxnSpPr/>
          <p:nvPr/>
        </p:nvCxnSpPr>
        <p:spPr>
          <a:xfrm flipH="1" rot="10800000">
            <a:off x="914400" y="3124200"/>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872" name="Google Shape;1872;g23c9af2bb6c_0_1428"/>
          <p:cNvCxnSpPr/>
          <p:nvPr/>
        </p:nvCxnSpPr>
        <p:spPr>
          <a:xfrm flipH="1" rot="10800000">
            <a:off x="1828800" y="3276600"/>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873" name="Google Shape;1873;g23c9af2bb6c_0_1428"/>
          <p:cNvCxnSpPr/>
          <p:nvPr/>
        </p:nvCxnSpPr>
        <p:spPr>
          <a:xfrm flipH="1" rot="10800000">
            <a:off x="762000" y="2743200"/>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874" name="Google Shape;1874;g23c9af2bb6c_0_1428"/>
          <p:cNvCxnSpPr/>
          <p:nvPr/>
        </p:nvCxnSpPr>
        <p:spPr>
          <a:xfrm>
            <a:off x="990600" y="2590800"/>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875" name="Google Shape;1875;g23c9af2bb6c_0_1428"/>
          <p:cNvCxnSpPr/>
          <p:nvPr/>
        </p:nvCxnSpPr>
        <p:spPr>
          <a:xfrm rot="10800000">
            <a:off x="3124100" y="2362300"/>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876" name="Google Shape;1876;g23c9af2bb6c_0_1428"/>
          <p:cNvSpPr/>
          <p:nvPr/>
        </p:nvSpPr>
        <p:spPr>
          <a:xfrm>
            <a:off x="533400" y="2438400"/>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7" name="Google Shape;1877;g23c9af2bb6c_0_1428"/>
          <p:cNvSpPr/>
          <p:nvPr/>
        </p:nvSpPr>
        <p:spPr>
          <a:xfrm>
            <a:off x="685800" y="2286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878" name="Google Shape;1878;g23c9af2bb6c_0_1428"/>
          <p:cNvSpPr/>
          <p:nvPr/>
        </p:nvSpPr>
        <p:spPr>
          <a:xfrm>
            <a:off x="533400" y="32004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879" name="Google Shape;1879;g23c9af2bb6c_0_1428"/>
          <p:cNvSpPr/>
          <p:nvPr/>
        </p:nvSpPr>
        <p:spPr>
          <a:xfrm>
            <a:off x="1905000" y="2819400"/>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880" name="Google Shape;1880;g23c9af2bb6c_0_1428"/>
          <p:cNvSpPr/>
          <p:nvPr/>
        </p:nvSpPr>
        <p:spPr>
          <a:xfrm>
            <a:off x="1752600" y="18288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881" name="Google Shape;1881;g23c9af2bb6c_0_1428"/>
          <p:cNvSpPr/>
          <p:nvPr/>
        </p:nvSpPr>
        <p:spPr>
          <a:xfrm>
            <a:off x="2819400" y="3810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882" name="Google Shape;1882;g23c9af2bb6c_0_1428"/>
          <p:cNvSpPr/>
          <p:nvPr/>
        </p:nvSpPr>
        <p:spPr>
          <a:xfrm>
            <a:off x="3276600" y="28956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883" name="Google Shape;1883;g23c9af2bb6c_0_1428"/>
          <p:cNvSpPr/>
          <p:nvPr/>
        </p:nvSpPr>
        <p:spPr>
          <a:xfrm>
            <a:off x="2743200" y="1905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884" name="Google Shape;1884;g23c9af2bb6c_0_1428"/>
          <p:cNvSpPr/>
          <p:nvPr/>
        </p:nvSpPr>
        <p:spPr>
          <a:xfrm>
            <a:off x="1524000" y="3810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885" name="Google Shape;1885;g23c9af2bb6c_0_1428"/>
          <p:cNvCxnSpPr/>
          <p:nvPr/>
        </p:nvCxnSpPr>
        <p:spPr>
          <a:xfrm rot="10800000">
            <a:off x="1981200" y="4114800"/>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1886" name="Google Shape;1886;g23c9af2bb6c_0_1428"/>
          <p:cNvCxnSpPr/>
          <p:nvPr/>
        </p:nvCxnSpPr>
        <p:spPr>
          <a:xfrm rot="10800000">
            <a:off x="914400" y="3581400"/>
            <a:ext cx="609600" cy="381000"/>
          </a:xfrm>
          <a:prstGeom prst="straightConnector1">
            <a:avLst/>
          </a:prstGeom>
          <a:noFill/>
          <a:ln cap="flat" cmpd="sng" w="9525">
            <a:solidFill>
              <a:schemeClr val="dk1"/>
            </a:solidFill>
            <a:prstDash val="solid"/>
            <a:round/>
            <a:headEnd len="med" w="med" type="none"/>
            <a:tailEnd len="med" w="med" type="triangle"/>
          </a:ln>
        </p:spPr>
      </p:cxnSp>
      <p:cxnSp>
        <p:nvCxnSpPr>
          <p:cNvPr id="1887" name="Google Shape;1887;g23c9af2bb6c_0_1428"/>
          <p:cNvCxnSpPr/>
          <p:nvPr/>
        </p:nvCxnSpPr>
        <p:spPr>
          <a:xfrm>
            <a:off x="2209800" y="2095500"/>
            <a:ext cx="533400" cy="0"/>
          </a:xfrm>
          <a:prstGeom prst="straightConnector1">
            <a:avLst/>
          </a:prstGeom>
          <a:noFill/>
          <a:ln cap="flat" cmpd="sng" w="9525">
            <a:solidFill>
              <a:schemeClr val="dk1"/>
            </a:solidFill>
            <a:prstDash val="solid"/>
            <a:round/>
            <a:headEnd len="med" w="med" type="none"/>
            <a:tailEnd len="med" w="med" type="triangle"/>
          </a:ln>
        </p:spPr>
      </p:cxnSp>
      <p:sp>
        <p:nvSpPr>
          <p:cNvPr id="1888" name="Google Shape;1888;g23c9af2bb6c_0_1428"/>
          <p:cNvSpPr txBox="1"/>
          <p:nvPr/>
        </p:nvSpPr>
        <p:spPr>
          <a:xfrm>
            <a:off x="1524000" y="5486400"/>
            <a:ext cx="5791200" cy="4617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Nodes visited: D, C, E, F, G, H, A</a:t>
            </a:r>
            <a:endParaRPr/>
          </a:p>
        </p:txBody>
      </p:sp>
      <p:sp>
        <p:nvSpPr>
          <p:cNvPr id="1889" name="Google Shape;1889;g23c9af2bb6c_0_1428"/>
          <p:cNvSpPr txBox="1"/>
          <p:nvPr/>
        </p:nvSpPr>
        <p:spPr>
          <a:xfrm>
            <a:off x="4267200" y="1676400"/>
            <a:ext cx="3810000" cy="12006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lang="en-US" sz="2400">
                <a:solidFill>
                  <a:schemeClr val="dk1"/>
                </a:solidFill>
                <a:latin typeface="Times New Roman"/>
                <a:ea typeface="Times New Roman"/>
                <a:cs typeface="Times New Roman"/>
                <a:sym typeface="Times New Roman"/>
              </a:rPr>
              <a:t>When all nodes in ripple are visited, visit nodes in next ripples</a:t>
            </a:r>
            <a:endParaRPr/>
          </a:p>
        </p:txBody>
      </p:sp>
      <p:sp>
        <p:nvSpPr>
          <p:cNvPr id="1890" name="Google Shape;1890;g23c9af2bb6c_0_1428"/>
          <p:cNvSpPr/>
          <p:nvPr/>
        </p:nvSpPr>
        <p:spPr>
          <a:xfrm>
            <a:off x="1295400" y="1219200"/>
            <a:ext cx="2819400" cy="3721100"/>
          </a:xfrm>
          <a:custGeom>
            <a:rect b="b" l="l" r="r" t="t"/>
            <a:pathLst>
              <a:path extrusionOk="0" h="2344" w="1776">
                <a:moveTo>
                  <a:pt x="720" y="0"/>
                </a:moveTo>
                <a:cubicBezTo>
                  <a:pt x="456" y="168"/>
                  <a:pt x="192" y="336"/>
                  <a:pt x="96" y="432"/>
                </a:cubicBezTo>
                <a:cubicBezTo>
                  <a:pt x="0" y="528"/>
                  <a:pt x="24" y="472"/>
                  <a:pt x="144" y="576"/>
                </a:cubicBezTo>
                <a:cubicBezTo>
                  <a:pt x="264" y="680"/>
                  <a:pt x="712" y="808"/>
                  <a:pt x="816" y="1056"/>
                </a:cubicBezTo>
                <a:cubicBezTo>
                  <a:pt x="920" y="1304"/>
                  <a:pt x="664" y="1856"/>
                  <a:pt x="768" y="2064"/>
                </a:cubicBezTo>
                <a:cubicBezTo>
                  <a:pt x="872" y="2272"/>
                  <a:pt x="1296" y="2264"/>
                  <a:pt x="1440" y="2304"/>
                </a:cubicBezTo>
                <a:cubicBezTo>
                  <a:pt x="1584" y="2344"/>
                  <a:pt x="1576" y="2328"/>
                  <a:pt x="1632" y="2304"/>
                </a:cubicBezTo>
                <a:cubicBezTo>
                  <a:pt x="1688" y="2280"/>
                  <a:pt x="1732" y="2220"/>
                  <a:pt x="1776" y="2160"/>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1" name="Google Shape;1891;g23c9af2bb6c_0_1428"/>
          <p:cNvSpPr/>
          <p:nvPr/>
        </p:nvSpPr>
        <p:spPr>
          <a:xfrm>
            <a:off x="2997200" y="2590800"/>
            <a:ext cx="965200" cy="1092200"/>
          </a:xfrm>
          <a:custGeom>
            <a:rect b="b" l="l" r="r" t="t"/>
            <a:pathLst>
              <a:path extrusionOk="0" h="688" w="608">
                <a:moveTo>
                  <a:pt x="512" y="0"/>
                </a:moveTo>
                <a:cubicBezTo>
                  <a:pt x="336" y="0"/>
                  <a:pt x="160" y="0"/>
                  <a:pt x="80" y="48"/>
                </a:cubicBezTo>
                <a:cubicBezTo>
                  <a:pt x="0" y="96"/>
                  <a:pt x="32" y="192"/>
                  <a:pt x="32" y="288"/>
                </a:cubicBezTo>
                <a:cubicBezTo>
                  <a:pt x="32" y="384"/>
                  <a:pt x="32" y="560"/>
                  <a:pt x="80" y="624"/>
                </a:cubicBezTo>
                <a:cubicBezTo>
                  <a:pt x="128" y="688"/>
                  <a:pt x="232" y="664"/>
                  <a:pt x="320" y="672"/>
                </a:cubicBezTo>
                <a:cubicBezTo>
                  <a:pt x="408" y="680"/>
                  <a:pt x="560" y="672"/>
                  <a:pt x="608" y="672"/>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2" name="Google Shape;1892;g23c9af2bb6c_0_1428"/>
          <p:cNvSpPr txBox="1"/>
          <p:nvPr/>
        </p:nvSpPr>
        <p:spPr>
          <a:xfrm>
            <a:off x="3886200" y="34290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0</a:t>
            </a:r>
            <a:endParaRPr/>
          </a:p>
        </p:txBody>
      </p:sp>
      <p:sp>
        <p:nvSpPr>
          <p:cNvPr id="1893" name="Google Shape;1893;g23c9af2bb6c_0_1428"/>
          <p:cNvSpPr txBox="1"/>
          <p:nvPr/>
        </p:nvSpPr>
        <p:spPr>
          <a:xfrm>
            <a:off x="2133600" y="43434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2</a:t>
            </a:r>
            <a:endParaRPr/>
          </a:p>
        </p:txBody>
      </p:sp>
      <p:sp>
        <p:nvSpPr>
          <p:cNvPr id="1894" name="Google Shape;1894;g23c9af2bb6c_0_1428"/>
          <p:cNvSpPr/>
          <p:nvPr/>
        </p:nvSpPr>
        <p:spPr>
          <a:xfrm>
            <a:off x="1066800" y="3454400"/>
            <a:ext cx="1193800" cy="1168400"/>
          </a:xfrm>
          <a:custGeom>
            <a:rect b="b" l="l" r="r" t="t"/>
            <a:pathLst>
              <a:path extrusionOk="0" h="736" w="752">
                <a:moveTo>
                  <a:pt x="576" y="32"/>
                </a:moveTo>
                <a:cubicBezTo>
                  <a:pt x="424" y="16"/>
                  <a:pt x="272" y="0"/>
                  <a:pt x="192" y="32"/>
                </a:cubicBezTo>
                <a:cubicBezTo>
                  <a:pt x="112" y="64"/>
                  <a:pt x="112" y="120"/>
                  <a:pt x="96" y="224"/>
                </a:cubicBezTo>
                <a:cubicBezTo>
                  <a:pt x="80" y="328"/>
                  <a:pt x="0" y="576"/>
                  <a:pt x="96" y="656"/>
                </a:cubicBezTo>
                <a:cubicBezTo>
                  <a:pt x="192" y="736"/>
                  <a:pt x="592" y="696"/>
                  <a:pt x="672" y="704"/>
                </a:cubicBezTo>
                <a:cubicBezTo>
                  <a:pt x="752" y="712"/>
                  <a:pt x="664" y="708"/>
                  <a:pt x="576" y="704"/>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5" name="Google Shape;1895;g23c9af2bb6c_0_1428"/>
          <p:cNvSpPr/>
          <p:nvPr/>
        </p:nvSpPr>
        <p:spPr>
          <a:xfrm>
            <a:off x="304800" y="2959100"/>
            <a:ext cx="952500" cy="850900"/>
          </a:xfrm>
          <a:custGeom>
            <a:rect b="b" l="l" r="r" t="t"/>
            <a:pathLst>
              <a:path extrusionOk="0" h="536" w="600">
                <a:moveTo>
                  <a:pt x="0" y="440"/>
                </a:moveTo>
                <a:cubicBezTo>
                  <a:pt x="4" y="276"/>
                  <a:pt x="8" y="112"/>
                  <a:pt x="96" y="56"/>
                </a:cubicBezTo>
                <a:cubicBezTo>
                  <a:pt x="184" y="0"/>
                  <a:pt x="456" y="40"/>
                  <a:pt x="528" y="104"/>
                </a:cubicBezTo>
                <a:cubicBezTo>
                  <a:pt x="600" y="168"/>
                  <a:pt x="528" y="368"/>
                  <a:pt x="528" y="440"/>
                </a:cubicBezTo>
                <a:cubicBezTo>
                  <a:pt x="528" y="512"/>
                  <a:pt x="528" y="524"/>
                  <a:pt x="528" y="536"/>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6" name="Google Shape;1896;g23c9af2bb6c_0_1428"/>
          <p:cNvSpPr txBox="1"/>
          <p:nvPr/>
        </p:nvSpPr>
        <p:spPr>
          <a:xfrm>
            <a:off x="4038600" y="4327525"/>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1</a:t>
            </a:r>
            <a:endParaRPr/>
          </a:p>
        </p:txBody>
      </p:sp>
      <p:sp>
        <p:nvSpPr>
          <p:cNvPr id="1897" name="Google Shape;1897;g23c9af2bb6c_0_1428"/>
          <p:cNvSpPr txBox="1"/>
          <p:nvPr/>
        </p:nvSpPr>
        <p:spPr>
          <a:xfrm>
            <a:off x="76200" y="35814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3</a:t>
            </a:r>
            <a:endParaRPr/>
          </a:p>
        </p:txBody>
      </p:sp>
      <p:sp>
        <p:nvSpPr>
          <p:cNvPr id="1898" name="Google Shape;1898;g23c9af2bb6c_0_1428"/>
          <p:cNvSpPr/>
          <p:nvPr/>
        </p:nvSpPr>
        <p:spPr>
          <a:xfrm>
            <a:off x="203200" y="1981200"/>
            <a:ext cx="2362200" cy="1562100"/>
          </a:xfrm>
          <a:custGeom>
            <a:rect b="b" l="l" r="r" t="t"/>
            <a:pathLst>
              <a:path extrusionOk="0" h="984" w="1488">
                <a:moveTo>
                  <a:pt x="496" y="0"/>
                </a:moveTo>
                <a:cubicBezTo>
                  <a:pt x="864" y="184"/>
                  <a:pt x="1232" y="368"/>
                  <a:pt x="1360" y="528"/>
                </a:cubicBezTo>
                <a:cubicBezTo>
                  <a:pt x="1488" y="688"/>
                  <a:pt x="1368" y="936"/>
                  <a:pt x="1264" y="960"/>
                </a:cubicBezTo>
                <a:cubicBezTo>
                  <a:pt x="1160" y="984"/>
                  <a:pt x="928" y="752"/>
                  <a:pt x="736" y="672"/>
                </a:cubicBezTo>
                <a:cubicBezTo>
                  <a:pt x="544" y="592"/>
                  <a:pt x="224" y="528"/>
                  <a:pt x="112" y="480"/>
                </a:cubicBezTo>
                <a:cubicBezTo>
                  <a:pt x="0" y="432"/>
                  <a:pt x="72" y="400"/>
                  <a:pt x="64" y="384"/>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9" name="Google Shape;1899;g23c9af2bb6c_0_1428"/>
          <p:cNvSpPr txBox="1"/>
          <p:nvPr/>
        </p:nvSpPr>
        <p:spPr>
          <a:xfrm>
            <a:off x="685800" y="17526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4</a:t>
            </a:r>
            <a:endParaRPr/>
          </a:p>
        </p:txBody>
      </p:sp>
      <p:sp>
        <p:nvSpPr>
          <p:cNvPr id="1900" name="Google Shape;1900;g23c9af2bb6c_0_1428"/>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1901" name="Google Shape;1901;g23c9af2bb6c_0_1428"/>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cxnSp>
        <p:nvCxnSpPr>
          <p:cNvPr id="1906" name="Google Shape;1906;g23c9af2bb6c_0_1464"/>
          <p:cNvCxnSpPr/>
          <p:nvPr/>
        </p:nvCxnSpPr>
        <p:spPr>
          <a:xfrm rot="10800000">
            <a:off x="2133600" y="2209800"/>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1907" name="Google Shape;1907;g23c9af2bb6c_0_1464"/>
          <p:cNvCxnSpPr/>
          <p:nvPr/>
        </p:nvCxnSpPr>
        <p:spPr>
          <a:xfrm flipH="1">
            <a:off x="3200400" y="3352800"/>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1908" name="Google Shape;1908;g23c9af2bb6c_0_1464"/>
          <p:cNvCxnSpPr/>
          <p:nvPr/>
        </p:nvCxnSpPr>
        <p:spPr>
          <a:xfrm flipH="1" rot="10800000">
            <a:off x="914400" y="3124200"/>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909" name="Google Shape;1909;g23c9af2bb6c_0_1464"/>
          <p:cNvCxnSpPr/>
          <p:nvPr/>
        </p:nvCxnSpPr>
        <p:spPr>
          <a:xfrm flipH="1" rot="10800000">
            <a:off x="1828800" y="3276600"/>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910" name="Google Shape;1910;g23c9af2bb6c_0_1464"/>
          <p:cNvCxnSpPr/>
          <p:nvPr/>
        </p:nvCxnSpPr>
        <p:spPr>
          <a:xfrm flipH="1" rot="10800000">
            <a:off x="762000" y="2743200"/>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911" name="Google Shape;1911;g23c9af2bb6c_0_1464"/>
          <p:cNvCxnSpPr/>
          <p:nvPr/>
        </p:nvCxnSpPr>
        <p:spPr>
          <a:xfrm>
            <a:off x="990600" y="2590800"/>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912" name="Google Shape;1912;g23c9af2bb6c_0_1464"/>
          <p:cNvCxnSpPr/>
          <p:nvPr/>
        </p:nvCxnSpPr>
        <p:spPr>
          <a:xfrm rot="10800000">
            <a:off x="3124100" y="2362300"/>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913" name="Google Shape;1913;g23c9af2bb6c_0_1464"/>
          <p:cNvSpPr/>
          <p:nvPr/>
        </p:nvSpPr>
        <p:spPr>
          <a:xfrm>
            <a:off x="533400" y="2438400"/>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4" name="Google Shape;1914;g23c9af2bb6c_0_1464"/>
          <p:cNvSpPr/>
          <p:nvPr/>
        </p:nvSpPr>
        <p:spPr>
          <a:xfrm>
            <a:off x="685800" y="2286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915" name="Google Shape;1915;g23c9af2bb6c_0_1464"/>
          <p:cNvSpPr/>
          <p:nvPr/>
        </p:nvSpPr>
        <p:spPr>
          <a:xfrm>
            <a:off x="533400" y="32004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916" name="Google Shape;1916;g23c9af2bb6c_0_1464"/>
          <p:cNvSpPr/>
          <p:nvPr/>
        </p:nvSpPr>
        <p:spPr>
          <a:xfrm>
            <a:off x="1905000" y="28194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917" name="Google Shape;1917;g23c9af2bb6c_0_1464"/>
          <p:cNvSpPr/>
          <p:nvPr/>
        </p:nvSpPr>
        <p:spPr>
          <a:xfrm>
            <a:off x="1752600" y="18288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918" name="Google Shape;1918;g23c9af2bb6c_0_1464"/>
          <p:cNvSpPr/>
          <p:nvPr/>
        </p:nvSpPr>
        <p:spPr>
          <a:xfrm>
            <a:off x="2819400" y="3810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919" name="Google Shape;1919;g23c9af2bb6c_0_1464"/>
          <p:cNvSpPr/>
          <p:nvPr/>
        </p:nvSpPr>
        <p:spPr>
          <a:xfrm>
            <a:off x="3276600" y="28956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920" name="Google Shape;1920;g23c9af2bb6c_0_1464"/>
          <p:cNvSpPr/>
          <p:nvPr/>
        </p:nvSpPr>
        <p:spPr>
          <a:xfrm>
            <a:off x="2743200" y="1905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921" name="Google Shape;1921;g23c9af2bb6c_0_1464"/>
          <p:cNvSpPr/>
          <p:nvPr/>
        </p:nvSpPr>
        <p:spPr>
          <a:xfrm>
            <a:off x="1524000" y="3810000"/>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922" name="Google Shape;1922;g23c9af2bb6c_0_1464"/>
          <p:cNvCxnSpPr/>
          <p:nvPr/>
        </p:nvCxnSpPr>
        <p:spPr>
          <a:xfrm rot="10800000">
            <a:off x="1981200" y="4114800"/>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1923" name="Google Shape;1923;g23c9af2bb6c_0_1464"/>
          <p:cNvCxnSpPr/>
          <p:nvPr/>
        </p:nvCxnSpPr>
        <p:spPr>
          <a:xfrm rot="10800000">
            <a:off x="914400" y="3581400"/>
            <a:ext cx="609600" cy="381000"/>
          </a:xfrm>
          <a:prstGeom prst="straightConnector1">
            <a:avLst/>
          </a:prstGeom>
          <a:noFill/>
          <a:ln cap="flat" cmpd="sng" w="9525">
            <a:solidFill>
              <a:schemeClr val="dk1"/>
            </a:solidFill>
            <a:prstDash val="solid"/>
            <a:round/>
            <a:headEnd len="med" w="med" type="none"/>
            <a:tailEnd len="med" w="med" type="triangle"/>
          </a:ln>
        </p:spPr>
      </p:cxnSp>
      <p:cxnSp>
        <p:nvCxnSpPr>
          <p:cNvPr id="1924" name="Google Shape;1924;g23c9af2bb6c_0_1464"/>
          <p:cNvCxnSpPr/>
          <p:nvPr/>
        </p:nvCxnSpPr>
        <p:spPr>
          <a:xfrm>
            <a:off x="2209800" y="2095500"/>
            <a:ext cx="533400" cy="0"/>
          </a:xfrm>
          <a:prstGeom prst="straightConnector1">
            <a:avLst/>
          </a:prstGeom>
          <a:noFill/>
          <a:ln cap="flat" cmpd="sng" w="9525">
            <a:solidFill>
              <a:schemeClr val="dk1"/>
            </a:solidFill>
            <a:prstDash val="solid"/>
            <a:round/>
            <a:headEnd len="med" w="med" type="none"/>
            <a:tailEnd len="med" w="med" type="triangle"/>
          </a:ln>
        </p:spPr>
      </p:cxnSp>
      <p:sp>
        <p:nvSpPr>
          <p:cNvPr id="1925" name="Google Shape;1925;g23c9af2bb6c_0_1464"/>
          <p:cNvSpPr txBox="1"/>
          <p:nvPr/>
        </p:nvSpPr>
        <p:spPr>
          <a:xfrm>
            <a:off x="1524000" y="5486400"/>
            <a:ext cx="5791200" cy="4617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chemeClr val="dk1"/>
              </a:buClr>
              <a:buSzPts val="2400"/>
              <a:buFont typeface="Times New Roman"/>
              <a:buNone/>
            </a:pPr>
            <a:r>
              <a:rPr b="1" lang="en-US" sz="2400">
                <a:solidFill>
                  <a:schemeClr val="dk1"/>
                </a:solidFill>
                <a:latin typeface="Times New Roman"/>
                <a:ea typeface="Times New Roman"/>
                <a:cs typeface="Times New Roman"/>
                <a:sym typeface="Times New Roman"/>
              </a:rPr>
              <a:t>Nodes visited: D, C, E, F, G, H, A, B</a:t>
            </a:r>
            <a:endParaRPr/>
          </a:p>
        </p:txBody>
      </p:sp>
      <p:sp>
        <p:nvSpPr>
          <p:cNvPr id="1926" name="Google Shape;1926;g23c9af2bb6c_0_1464"/>
          <p:cNvSpPr txBox="1"/>
          <p:nvPr/>
        </p:nvSpPr>
        <p:spPr>
          <a:xfrm>
            <a:off x="4267200" y="1676400"/>
            <a:ext cx="3810000" cy="12006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lang="en-US" sz="2400">
                <a:solidFill>
                  <a:schemeClr val="dk1"/>
                </a:solidFill>
                <a:latin typeface="Times New Roman"/>
                <a:ea typeface="Times New Roman"/>
                <a:cs typeface="Times New Roman"/>
                <a:sym typeface="Times New Roman"/>
              </a:rPr>
              <a:t>When all nodes in ripple are visited, visit nodes in next ripples</a:t>
            </a:r>
            <a:endParaRPr/>
          </a:p>
        </p:txBody>
      </p:sp>
      <p:sp>
        <p:nvSpPr>
          <p:cNvPr id="1927" name="Google Shape;1927;g23c9af2bb6c_0_1464"/>
          <p:cNvSpPr/>
          <p:nvPr/>
        </p:nvSpPr>
        <p:spPr>
          <a:xfrm>
            <a:off x="1295400" y="1219200"/>
            <a:ext cx="2819400" cy="3721100"/>
          </a:xfrm>
          <a:custGeom>
            <a:rect b="b" l="l" r="r" t="t"/>
            <a:pathLst>
              <a:path extrusionOk="0" h="2344" w="1776">
                <a:moveTo>
                  <a:pt x="720" y="0"/>
                </a:moveTo>
                <a:cubicBezTo>
                  <a:pt x="456" y="168"/>
                  <a:pt x="192" y="336"/>
                  <a:pt x="96" y="432"/>
                </a:cubicBezTo>
                <a:cubicBezTo>
                  <a:pt x="0" y="528"/>
                  <a:pt x="24" y="472"/>
                  <a:pt x="144" y="576"/>
                </a:cubicBezTo>
                <a:cubicBezTo>
                  <a:pt x="264" y="680"/>
                  <a:pt x="712" y="808"/>
                  <a:pt x="816" y="1056"/>
                </a:cubicBezTo>
                <a:cubicBezTo>
                  <a:pt x="920" y="1304"/>
                  <a:pt x="664" y="1856"/>
                  <a:pt x="768" y="2064"/>
                </a:cubicBezTo>
                <a:cubicBezTo>
                  <a:pt x="872" y="2272"/>
                  <a:pt x="1296" y="2264"/>
                  <a:pt x="1440" y="2304"/>
                </a:cubicBezTo>
                <a:cubicBezTo>
                  <a:pt x="1584" y="2344"/>
                  <a:pt x="1576" y="2328"/>
                  <a:pt x="1632" y="2304"/>
                </a:cubicBezTo>
                <a:cubicBezTo>
                  <a:pt x="1688" y="2280"/>
                  <a:pt x="1732" y="2220"/>
                  <a:pt x="1776" y="2160"/>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8" name="Google Shape;1928;g23c9af2bb6c_0_1464"/>
          <p:cNvSpPr/>
          <p:nvPr/>
        </p:nvSpPr>
        <p:spPr>
          <a:xfrm>
            <a:off x="2997200" y="2590800"/>
            <a:ext cx="965200" cy="1092200"/>
          </a:xfrm>
          <a:custGeom>
            <a:rect b="b" l="l" r="r" t="t"/>
            <a:pathLst>
              <a:path extrusionOk="0" h="688" w="608">
                <a:moveTo>
                  <a:pt x="512" y="0"/>
                </a:moveTo>
                <a:cubicBezTo>
                  <a:pt x="336" y="0"/>
                  <a:pt x="160" y="0"/>
                  <a:pt x="80" y="48"/>
                </a:cubicBezTo>
                <a:cubicBezTo>
                  <a:pt x="0" y="96"/>
                  <a:pt x="32" y="192"/>
                  <a:pt x="32" y="288"/>
                </a:cubicBezTo>
                <a:cubicBezTo>
                  <a:pt x="32" y="384"/>
                  <a:pt x="32" y="560"/>
                  <a:pt x="80" y="624"/>
                </a:cubicBezTo>
                <a:cubicBezTo>
                  <a:pt x="128" y="688"/>
                  <a:pt x="232" y="664"/>
                  <a:pt x="320" y="672"/>
                </a:cubicBezTo>
                <a:cubicBezTo>
                  <a:pt x="408" y="680"/>
                  <a:pt x="560" y="672"/>
                  <a:pt x="608" y="672"/>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9" name="Google Shape;1929;g23c9af2bb6c_0_1464"/>
          <p:cNvSpPr txBox="1"/>
          <p:nvPr/>
        </p:nvSpPr>
        <p:spPr>
          <a:xfrm>
            <a:off x="3886200" y="34290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0</a:t>
            </a:r>
            <a:endParaRPr/>
          </a:p>
        </p:txBody>
      </p:sp>
      <p:sp>
        <p:nvSpPr>
          <p:cNvPr id="1930" name="Google Shape;1930;g23c9af2bb6c_0_1464"/>
          <p:cNvSpPr txBox="1"/>
          <p:nvPr/>
        </p:nvSpPr>
        <p:spPr>
          <a:xfrm>
            <a:off x="2133600" y="43434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2</a:t>
            </a:r>
            <a:endParaRPr/>
          </a:p>
        </p:txBody>
      </p:sp>
      <p:sp>
        <p:nvSpPr>
          <p:cNvPr id="1931" name="Google Shape;1931;g23c9af2bb6c_0_1464"/>
          <p:cNvSpPr/>
          <p:nvPr/>
        </p:nvSpPr>
        <p:spPr>
          <a:xfrm>
            <a:off x="1066800" y="3454400"/>
            <a:ext cx="1193800" cy="1168400"/>
          </a:xfrm>
          <a:custGeom>
            <a:rect b="b" l="l" r="r" t="t"/>
            <a:pathLst>
              <a:path extrusionOk="0" h="736" w="752">
                <a:moveTo>
                  <a:pt x="576" y="32"/>
                </a:moveTo>
                <a:cubicBezTo>
                  <a:pt x="424" y="16"/>
                  <a:pt x="272" y="0"/>
                  <a:pt x="192" y="32"/>
                </a:cubicBezTo>
                <a:cubicBezTo>
                  <a:pt x="112" y="64"/>
                  <a:pt x="112" y="120"/>
                  <a:pt x="96" y="224"/>
                </a:cubicBezTo>
                <a:cubicBezTo>
                  <a:pt x="80" y="328"/>
                  <a:pt x="0" y="576"/>
                  <a:pt x="96" y="656"/>
                </a:cubicBezTo>
                <a:cubicBezTo>
                  <a:pt x="192" y="736"/>
                  <a:pt x="592" y="696"/>
                  <a:pt x="672" y="704"/>
                </a:cubicBezTo>
                <a:cubicBezTo>
                  <a:pt x="752" y="712"/>
                  <a:pt x="664" y="708"/>
                  <a:pt x="576" y="704"/>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2" name="Google Shape;1932;g23c9af2bb6c_0_1464"/>
          <p:cNvSpPr/>
          <p:nvPr/>
        </p:nvSpPr>
        <p:spPr>
          <a:xfrm>
            <a:off x="304800" y="2959100"/>
            <a:ext cx="952500" cy="850900"/>
          </a:xfrm>
          <a:custGeom>
            <a:rect b="b" l="l" r="r" t="t"/>
            <a:pathLst>
              <a:path extrusionOk="0" h="536" w="600">
                <a:moveTo>
                  <a:pt x="0" y="440"/>
                </a:moveTo>
                <a:cubicBezTo>
                  <a:pt x="4" y="276"/>
                  <a:pt x="8" y="112"/>
                  <a:pt x="96" y="56"/>
                </a:cubicBezTo>
                <a:cubicBezTo>
                  <a:pt x="184" y="0"/>
                  <a:pt x="456" y="40"/>
                  <a:pt x="528" y="104"/>
                </a:cubicBezTo>
                <a:cubicBezTo>
                  <a:pt x="600" y="168"/>
                  <a:pt x="528" y="368"/>
                  <a:pt x="528" y="440"/>
                </a:cubicBezTo>
                <a:cubicBezTo>
                  <a:pt x="528" y="512"/>
                  <a:pt x="528" y="524"/>
                  <a:pt x="528" y="536"/>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3" name="Google Shape;1933;g23c9af2bb6c_0_1464"/>
          <p:cNvSpPr txBox="1"/>
          <p:nvPr/>
        </p:nvSpPr>
        <p:spPr>
          <a:xfrm>
            <a:off x="4038600" y="4327525"/>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1</a:t>
            </a:r>
            <a:endParaRPr/>
          </a:p>
        </p:txBody>
      </p:sp>
      <p:sp>
        <p:nvSpPr>
          <p:cNvPr id="1934" name="Google Shape;1934;g23c9af2bb6c_0_1464"/>
          <p:cNvSpPr txBox="1"/>
          <p:nvPr/>
        </p:nvSpPr>
        <p:spPr>
          <a:xfrm>
            <a:off x="76200" y="35814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3</a:t>
            </a:r>
            <a:endParaRPr/>
          </a:p>
        </p:txBody>
      </p:sp>
      <p:sp>
        <p:nvSpPr>
          <p:cNvPr id="1935" name="Google Shape;1935;g23c9af2bb6c_0_1464"/>
          <p:cNvSpPr/>
          <p:nvPr/>
        </p:nvSpPr>
        <p:spPr>
          <a:xfrm>
            <a:off x="203200" y="1981200"/>
            <a:ext cx="2362200" cy="1562100"/>
          </a:xfrm>
          <a:custGeom>
            <a:rect b="b" l="l" r="r" t="t"/>
            <a:pathLst>
              <a:path extrusionOk="0" h="984" w="1488">
                <a:moveTo>
                  <a:pt x="496" y="0"/>
                </a:moveTo>
                <a:cubicBezTo>
                  <a:pt x="864" y="184"/>
                  <a:pt x="1232" y="368"/>
                  <a:pt x="1360" y="528"/>
                </a:cubicBezTo>
                <a:cubicBezTo>
                  <a:pt x="1488" y="688"/>
                  <a:pt x="1368" y="936"/>
                  <a:pt x="1264" y="960"/>
                </a:cubicBezTo>
                <a:cubicBezTo>
                  <a:pt x="1160" y="984"/>
                  <a:pt x="928" y="752"/>
                  <a:pt x="736" y="672"/>
                </a:cubicBezTo>
                <a:cubicBezTo>
                  <a:pt x="544" y="592"/>
                  <a:pt x="224" y="528"/>
                  <a:pt x="112" y="480"/>
                </a:cubicBezTo>
                <a:cubicBezTo>
                  <a:pt x="0" y="432"/>
                  <a:pt x="72" y="400"/>
                  <a:pt x="64" y="384"/>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6" name="Google Shape;1936;g23c9af2bb6c_0_1464"/>
          <p:cNvSpPr txBox="1"/>
          <p:nvPr/>
        </p:nvSpPr>
        <p:spPr>
          <a:xfrm>
            <a:off x="685800" y="1752600"/>
            <a:ext cx="381000" cy="400200"/>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4</a:t>
            </a:r>
            <a:endParaRPr/>
          </a:p>
        </p:txBody>
      </p:sp>
      <p:sp>
        <p:nvSpPr>
          <p:cNvPr id="1937" name="Google Shape;1937;g23c9af2bb6c_0_1464"/>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1938" name="Google Shape;1938;g23c9af2bb6c_0_1464"/>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2" name="Shape 1942"/>
        <p:cNvGrpSpPr/>
        <p:nvPr/>
      </p:nvGrpSpPr>
      <p:grpSpPr>
        <a:xfrm>
          <a:off x="0" y="0"/>
          <a:ext cx="0" cy="0"/>
          <a:chOff x="0" y="0"/>
          <a:chExt cx="0" cy="0"/>
        </a:xfrm>
      </p:grpSpPr>
      <p:sp>
        <p:nvSpPr>
          <p:cNvPr id="1943" name="Google Shape;1943;g23c9af2bb6c_0_150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1944" name="Google Shape;1944;g23c9af2bb6c_0_1500"/>
          <p:cNvSpPr txBox="1"/>
          <p:nvPr>
            <p:ph idx="1" type="body"/>
          </p:nvPr>
        </p:nvSpPr>
        <p:spPr>
          <a:xfrm>
            <a:off x="762000" y="1219200"/>
            <a:ext cx="7543800" cy="4022700"/>
          </a:xfrm>
          <a:prstGeom prst="rect">
            <a:avLst/>
          </a:prstGeom>
          <a:noFill/>
          <a:ln>
            <a:noFill/>
          </a:ln>
        </p:spPr>
        <p:txBody>
          <a:bodyPr anchorCtr="0" anchor="t" bIns="45700" lIns="91425" spcFirstLastPara="1" rIns="91425" wrap="square" tIns="45700">
            <a:noAutofit/>
          </a:bodyPr>
          <a:lstStyle/>
          <a:p>
            <a:pPr indent="-228600" lvl="1" marL="685800" rtl="0" algn="l">
              <a:lnSpc>
                <a:spcPct val="90000"/>
              </a:lnSpc>
              <a:spcBef>
                <a:spcPts val="0"/>
              </a:spcBef>
              <a:spcAft>
                <a:spcPts val="0"/>
              </a:spcAft>
              <a:buClr>
                <a:schemeClr val="dk1"/>
              </a:buClr>
              <a:buSzPts val="2400"/>
              <a:buFont typeface="Times New Roman"/>
              <a:buNone/>
            </a:pPr>
            <a:r>
              <a:rPr lang="en-US" sz="2400"/>
              <a:t>Set found to false</a:t>
            </a:r>
            <a:endParaRPr/>
          </a:p>
          <a:p>
            <a:pPr indent="-228600" lvl="1" marL="685800" rtl="0" algn="l">
              <a:lnSpc>
                <a:spcPct val="90000"/>
              </a:lnSpc>
              <a:spcBef>
                <a:spcPts val="500"/>
              </a:spcBef>
              <a:spcAft>
                <a:spcPts val="0"/>
              </a:spcAft>
              <a:buClr>
                <a:schemeClr val="dk1"/>
              </a:buClr>
              <a:buSzPts val="2400"/>
              <a:buFont typeface="Times New Roman"/>
              <a:buNone/>
            </a:pPr>
            <a:r>
              <a:rPr lang="en-US" sz="2400"/>
              <a:t>queue.Enqueue(startVertex)</a:t>
            </a:r>
            <a:endParaRPr/>
          </a:p>
          <a:p>
            <a:pPr indent="-228600" lvl="1" marL="685800" rtl="0" algn="l">
              <a:lnSpc>
                <a:spcPct val="90000"/>
              </a:lnSpc>
              <a:spcBef>
                <a:spcPts val="500"/>
              </a:spcBef>
              <a:spcAft>
                <a:spcPts val="0"/>
              </a:spcAft>
              <a:buClr>
                <a:schemeClr val="dk2"/>
              </a:buClr>
              <a:buSzPts val="2400"/>
              <a:buFont typeface="Times New Roman"/>
              <a:buNone/>
            </a:pPr>
            <a:r>
              <a:rPr b="1" lang="en-US" sz="2400">
                <a:solidFill>
                  <a:schemeClr val="dk2"/>
                </a:solidFill>
              </a:rPr>
              <a:t>do</a:t>
            </a:r>
            <a:endParaRPr/>
          </a:p>
          <a:p>
            <a:pPr indent="-228600" lvl="1" marL="685800" rtl="0" algn="l">
              <a:lnSpc>
                <a:spcPct val="90000"/>
              </a:lnSpc>
              <a:spcBef>
                <a:spcPts val="500"/>
              </a:spcBef>
              <a:spcAft>
                <a:spcPts val="0"/>
              </a:spcAft>
              <a:buClr>
                <a:schemeClr val="dk1"/>
              </a:buClr>
              <a:buSzPts val="2400"/>
              <a:buFont typeface="Times New Roman"/>
              <a:buNone/>
            </a:pPr>
            <a:r>
              <a:rPr lang="en-US" sz="2400"/>
              <a:t>    queue.Dequeue (vertex)</a:t>
            </a:r>
            <a:endParaRPr/>
          </a:p>
          <a:p>
            <a:pPr indent="-228600" lvl="1" marL="685800" rtl="0" algn="l">
              <a:lnSpc>
                <a:spcPct val="90000"/>
              </a:lnSpc>
              <a:spcBef>
                <a:spcPts val="500"/>
              </a:spcBef>
              <a:spcAft>
                <a:spcPts val="0"/>
              </a:spcAft>
              <a:buClr>
                <a:schemeClr val="dk1"/>
              </a:buClr>
              <a:buSzPts val="2400"/>
              <a:buFont typeface="Times New Roman"/>
              <a:buNone/>
            </a:pPr>
            <a:r>
              <a:rPr lang="en-US" sz="2400"/>
              <a:t>    </a:t>
            </a:r>
            <a:r>
              <a:rPr b="1" lang="en-US" sz="2400">
                <a:solidFill>
                  <a:schemeClr val="dk2"/>
                </a:solidFill>
              </a:rPr>
              <a:t>if</a:t>
            </a:r>
            <a:r>
              <a:rPr lang="en-US" sz="2400"/>
              <a:t> vertex = endVertex</a:t>
            </a:r>
            <a:endParaRPr sz="2400"/>
          </a:p>
          <a:p>
            <a:pPr indent="-228600" lvl="1" marL="685800" rtl="0" algn="l">
              <a:lnSpc>
                <a:spcPct val="90000"/>
              </a:lnSpc>
              <a:spcBef>
                <a:spcPts val="500"/>
              </a:spcBef>
              <a:spcAft>
                <a:spcPts val="0"/>
              </a:spcAft>
              <a:buClr>
                <a:schemeClr val="dk1"/>
              </a:buClr>
              <a:buSzPts val="2400"/>
              <a:buFont typeface="Times New Roman"/>
              <a:buNone/>
            </a:pPr>
            <a:r>
              <a:rPr lang="en-US" sz="2400"/>
              <a:t>        Write final vertex</a:t>
            </a:r>
            <a:endParaRPr/>
          </a:p>
          <a:p>
            <a:pPr indent="-228600" lvl="1" marL="685800" rtl="0" algn="l">
              <a:lnSpc>
                <a:spcPct val="90000"/>
              </a:lnSpc>
              <a:spcBef>
                <a:spcPts val="500"/>
              </a:spcBef>
              <a:spcAft>
                <a:spcPts val="0"/>
              </a:spcAft>
              <a:buClr>
                <a:schemeClr val="dk1"/>
              </a:buClr>
              <a:buSzPts val="2400"/>
              <a:buFont typeface="Times New Roman"/>
              <a:buNone/>
            </a:pPr>
            <a:r>
              <a:rPr lang="en-US" sz="2400"/>
              <a:t>        Set found to true</a:t>
            </a:r>
            <a:endParaRPr/>
          </a:p>
          <a:p>
            <a:pPr indent="-228600" lvl="1" marL="685800" rtl="0" algn="l">
              <a:lnSpc>
                <a:spcPct val="90000"/>
              </a:lnSpc>
              <a:spcBef>
                <a:spcPts val="500"/>
              </a:spcBef>
              <a:spcAft>
                <a:spcPts val="0"/>
              </a:spcAft>
              <a:buClr>
                <a:schemeClr val="dk1"/>
              </a:buClr>
              <a:buSzPts val="2400"/>
              <a:buFont typeface="Times New Roman"/>
              <a:buNone/>
            </a:pPr>
            <a:r>
              <a:rPr lang="en-US" sz="2400"/>
              <a:t>    </a:t>
            </a:r>
            <a:r>
              <a:rPr b="1" lang="en-US" sz="2400">
                <a:solidFill>
                  <a:schemeClr val="dk2"/>
                </a:solidFill>
              </a:rPr>
              <a:t>else if vertex is unvisited </a:t>
            </a:r>
            <a:endParaRPr b="1" sz="2400">
              <a:solidFill>
                <a:schemeClr val="dk2"/>
              </a:solidFill>
            </a:endParaRPr>
          </a:p>
          <a:p>
            <a:pPr indent="-228600" lvl="1" marL="685800" rtl="0" algn="l">
              <a:lnSpc>
                <a:spcPct val="90000"/>
              </a:lnSpc>
              <a:spcBef>
                <a:spcPts val="500"/>
              </a:spcBef>
              <a:spcAft>
                <a:spcPts val="0"/>
              </a:spcAft>
              <a:buClr>
                <a:schemeClr val="dk1"/>
              </a:buClr>
              <a:buSzPts val="2400"/>
              <a:buFont typeface="Times New Roman"/>
              <a:buNone/>
            </a:pPr>
            <a:r>
              <a:rPr lang="en-US" sz="2400"/>
              <a:t>        Write this vertex</a:t>
            </a:r>
            <a:endParaRPr/>
          </a:p>
          <a:p>
            <a:pPr indent="-228600" lvl="1" marL="685800" rtl="0" algn="l">
              <a:lnSpc>
                <a:spcPct val="90000"/>
              </a:lnSpc>
              <a:spcBef>
                <a:spcPts val="500"/>
              </a:spcBef>
              <a:spcAft>
                <a:spcPts val="0"/>
              </a:spcAft>
              <a:buClr>
                <a:schemeClr val="dk1"/>
              </a:buClr>
              <a:buSzPts val="2400"/>
              <a:buFont typeface="Times New Roman"/>
              <a:buNone/>
            </a:pPr>
            <a:r>
              <a:rPr lang="en-US" sz="2400"/>
              <a:t>        Enqueue all unvisited adjacent vertices onto queue</a:t>
            </a:r>
            <a:endParaRPr sz="2400"/>
          </a:p>
          <a:p>
            <a:pPr indent="-228600" lvl="1" marL="685800" rtl="0" algn="l">
              <a:lnSpc>
                <a:spcPct val="90000"/>
              </a:lnSpc>
              <a:spcBef>
                <a:spcPts val="500"/>
              </a:spcBef>
              <a:spcAft>
                <a:spcPts val="0"/>
              </a:spcAft>
              <a:buClr>
                <a:schemeClr val="dk2"/>
              </a:buClr>
              <a:buSzPts val="2400"/>
              <a:buFont typeface="Times New Roman"/>
              <a:buNone/>
            </a:pPr>
            <a:r>
              <a:rPr b="1" lang="en-US" sz="2400">
                <a:solidFill>
                  <a:schemeClr val="dk2"/>
                </a:solidFill>
              </a:rPr>
              <a:t>while</a:t>
            </a:r>
            <a:r>
              <a:rPr lang="en-US" sz="2400"/>
              <a:t> !queue.IsEmpty() AND !found</a:t>
            </a:r>
            <a:endParaRPr/>
          </a:p>
          <a:p>
            <a:pPr indent="-228600" lvl="1" marL="685800" rtl="0" algn="l">
              <a:lnSpc>
                <a:spcPct val="90000"/>
              </a:lnSpc>
              <a:spcBef>
                <a:spcPts val="500"/>
              </a:spcBef>
              <a:spcAft>
                <a:spcPts val="0"/>
              </a:spcAft>
              <a:buClr>
                <a:schemeClr val="dk2"/>
              </a:buClr>
              <a:buSzPts val="2400"/>
              <a:buFont typeface="Times New Roman"/>
              <a:buNone/>
            </a:pPr>
            <a:r>
              <a:rPr b="1" lang="en-US" sz="2400">
                <a:solidFill>
                  <a:schemeClr val="dk2"/>
                </a:solidFill>
              </a:rPr>
              <a:t>if</a:t>
            </a:r>
            <a:r>
              <a:rPr lang="en-US" sz="2400"/>
              <a:t>(!found)</a:t>
            </a:r>
            <a:endParaRPr/>
          </a:p>
          <a:p>
            <a:pPr indent="-228600" lvl="1" marL="685800" rtl="0" algn="l">
              <a:lnSpc>
                <a:spcPct val="90000"/>
              </a:lnSpc>
              <a:spcBef>
                <a:spcPts val="500"/>
              </a:spcBef>
              <a:spcAft>
                <a:spcPts val="0"/>
              </a:spcAft>
              <a:buClr>
                <a:schemeClr val="dk1"/>
              </a:buClr>
              <a:buSzPts val="2400"/>
              <a:buFont typeface="Times New Roman"/>
              <a:buNone/>
            </a:pPr>
            <a:r>
              <a:rPr lang="en-US" sz="2400"/>
              <a:t>        Write "Path does not exist"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8" name="Shape 1948"/>
        <p:cNvGrpSpPr/>
        <p:nvPr/>
      </p:nvGrpSpPr>
      <p:grpSpPr>
        <a:xfrm>
          <a:off x="0" y="0"/>
          <a:ext cx="0" cy="0"/>
          <a:chOff x="0" y="0"/>
          <a:chExt cx="0" cy="0"/>
        </a:xfrm>
      </p:grpSpPr>
      <p:cxnSp>
        <p:nvCxnSpPr>
          <p:cNvPr id="1949" name="Google Shape;1949;g23c9af2bb6c_0_1505"/>
          <p:cNvCxnSpPr/>
          <p:nvPr/>
        </p:nvCxnSpPr>
        <p:spPr>
          <a:xfrm rot="10800000">
            <a:off x="2133600" y="2530372"/>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1950" name="Google Shape;1950;g23c9af2bb6c_0_1505"/>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1951" name="Google Shape;1951;g23c9af2bb6c_0_1505"/>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952" name="Google Shape;1952;g23c9af2bb6c_0_1505"/>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953" name="Google Shape;1953;g23c9af2bb6c_0_1505"/>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954" name="Google Shape;1954;g23c9af2bb6c_0_1505"/>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955" name="Google Shape;1955;g23c9af2bb6c_0_1505"/>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956" name="Google Shape;1956;g23c9af2bb6c_0_1505"/>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7" name="Google Shape;1957;g23c9af2bb6c_0_1505"/>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958" name="Google Shape;1958;g23c9af2bb6c_0_1505"/>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959" name="Google Shape;1959;g23c9af2bb6c_0_1505"/>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960" name="Google Shape;1960;g23c9af2bb6c_0_1505"/>
          <p:cNvSpPr/>
          <p:nvPr/>
        </p:nvSpPr>
        <p:spPr>
          <a:xfrm>
            <a:off x="1752600" y="21493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961" name="Google Shape;1961;g23c9af2bb6c_0_1505"/>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962" name="Google Shape;1962;g23c9af2bb6c_0_1505"/>
          <p:cNvSpPr/>
          <p:nvPr/>
        </p:nvSpPr>
        <p:spPr>
          <a:xfrm>
            <a:off x="3276600" y="32161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963" name="Google Shape;1963;g23c9af2bb6c_0_1505"/>
          <p:cNvSpPr/>
          <p:nvPr/>
        </p:nvSpPr>
        <p:spPr>
          <a:xfrm>
            <a:off x="2743200" y="2225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964" name="Google Shape;1964;g23c9af2bb6c_0_1505"/>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965" name="Google Shape;1965;g23c9af2bb6c_0_1505"/>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1966" name="Google Shape;1966;g23c9af2bb6c_0_1505"/>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cxnSp>
        <p:nvCxnSpPr>
          <p:cNvPr id="1967" name="Google Shape;1967;g23c9af2bb6c_0_1505"/>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1968" name="Google Shape;1968;g23c9af2bb6c_0_1505"/>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sp>
        <p:nvSpPr>
          <p:cNvPr id="1969" name="Google Shape;1969;g23c9af2bb6c_0_1505"/>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1970" name="Google Shape;1970;g23c9af2bb6c_0_1505"/>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4" name="Shape 1974"/>
        <p:cNvGrpSpPr/>
        <p:nvPr/>
      </p:nvGrpSpPr>
      <p:grpSpPr>
        <a:xfrm>
          <a:off x="0" y="0"/>
          <a:ext cx="0" cy="0"/>
          <a:chOff x="0" y="0"/>
          <a:chExt cx="0" cy="0"/>
        </a:xfrm>
      </p:grpSpPr>
      <p:sp>
        <p:nvSpPr>
          <p:cNvPr id="1975" name="Google Shape;1975;g23c9af2bb6c_0_1530"/>
          <p:cNvSpPr txBox="1"/>
          <p:nvPr/>
        </p:nvSpPr>
        <p:spPr>
          <a:xfrm>
            <a:off x="431666" y="5647100"/>
            <a:ext cx="8026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Clear the marks (set to false). Enqueue D. Set </a:t>
            </a:r>
            <a:r>
              <a:rPr b="1" i="1" lang="en-US" sz="1800">
                <a:solidFill>
                  <a:schemeClr val="dk1"/>
                </a:solidFill>
                <a:latin typeface="Calibri"/>
                <a:ea typeface="Calibri"/>
                <a:cs typeface="Calibri"/>
                <a:sym typeface="Calibri"/>
              </a:rPr>
              <a:t>found</a:t>
            </a:r>
            <a:r>
              <a:rPr b="1" lang="en-US" sz="1800">
                <a:solidFill>
                  <a:schemeClr val="dk1"/>
                </a:solidFill>
                <a:latin typeface="Calibri"/>
                <a:ea typeface="Calibri"/>
                <a:cs typeface="Calibri"/>
                <a:sym typeface="Calibri"/>
              </a:rPr>
              <a:t> to false.</a:t>
            </a:r>
            <a:endParaRPr/>
          </a:p>
        </p:txBody>
      </p:sp>
      <p:cxnSp>
        <p:nvCxnSpPr>
          <p:cNvPr id="1976" name="Google Shape;1976;g23c9af2bb6c_0_1530"/>
          <p:cNvCxnSpPr/>
          <p:nvPr/>
        </p:nvCxnSpPr>
        <p:spPr>
          <a:xfrm rot="10800000">
            <a:off x="2133600" y="2530372"/>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1977" name="Google Shape;1977;g23c9af2bb6c_0_1530"/>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1978" name="Google Shape;1978;g23c9af2bb6c_0_1530"/>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1979" name="Google Shape;1979;g23c9af2bb6c_0_1530"/>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1980" name="Google Shape;1980;g23c9af2bb6c_0_1530"/>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1981" name="Google Shape;1981;g23c9af2bb6c_0_1530"/>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1982" name="Google Shape;1982;g23c9af2bb6c_0_1530"/>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1983" name="Google Shape;1983;g23c9af2bb6c_0_1530"/>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4" name="Google Shape;1984;g23c9af2bb6c_0_1530"/>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1985" name="Google Shape;1985;g23c9af2bb6c_0_1530"/>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1986" name="Google Shape;1986;g23c9af2bb6c_0_1530"/>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1987" name="Google Shape;1987;g23c9af2bb6c_0_1530"/>
          <p:cNvSpPr/>
          <p:nvPr/>
        </p:nvSpPr>
        <p:spPr>
          <a:xfrm>
            <a:off x="1752600" y="21493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1988" name="Google Shape;1988;g23c9af2bb6c_0_1530"/>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1989" name="Google Shape;1989;g23c9af2bb6c_0_1530"/>
          <p:cNvSpPr/>
          <p:nvPr/>
        </p:nvSpPr>
        <p:spPr>
          <a:xfrm>
            <a:off x="3276600" y="32161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1990" name="Google Shape;1990;g23c9af2bb6c_0_1530"/>
          <p:cNvSpPr/>
          <p:nvPr/>
        </p:nvSpPr>
        <p:spPr>
          <a:xfrm>
            <a:off x="2743200" y="2225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1991" name="Google Shape;1991;g23c9af2bb6c_0_1530"/>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1992" name="Google Shape;1992;g23c9af2bb6c_0_1530"/>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1993" name="Google Shape;1993;g23c9af2bb6c_0_1530"/>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1994" name="Google Shape;1994;g23c9af2bb6c_0_1530"/>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1995" name="Google Shape;1995;g23c9af2bb6c_0_1530"/>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1996" name="Google Shape;1996;g23c9af2bb6c_0_1530"/>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1997" name="Google Shape;1997;g23c9af2bb6c_0_1530"/>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998" name="Google Shape;1998;g23c9af2bb6c_0_1530"/>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1999" name="Google Shape;1999;g23c9af2bb6c_0_1530"/>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000" name="Google Shape;2000;g23c9af2bb6c_0_1530"/>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001" name="Google Shape;2001;g23c9af2bb6c_0_1530"/>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002" name="Google Shape;2002;g23c9af2bb6c_0_1530"/>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003" name="Google Shape;2003;g23c9af2bb6c_0_1530"/>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004" name="Google Shape;2004;g23c9af2bb6c_0_1530"/>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005" name="Google Shape;2005;g23c9af2bb6c_0_153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006" name="Google Shape;2006;g23c9af2bb6c_0_1530"/>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0" name="Shape 2010"/>
        <p:cNvGrpSpPr/>
        <p:nvPr/>
      </p:nvGrpSpPr>
      <p:grpSpPr>
        <a:xfrm>
          <a:off x="0" y="0"/>
          <a:ext cx="0" cy="0"/>
          <a:chOff x="0" y="0"/>
          <a:chExt cx="0" cy="0"/>
        </a:xfrm>
      </p:grpSpPr>
      <p:sp>
        <p:nvSpPr>
          <p:cNvPr id="2011" name="Google Shape;2011;g23c9af2bb6c_0_1565"/>
          <p:cNvSpPr txBox="1"/>
          <p:nvPr/>
        </p:nvSpPr>
        <p:spPr>
          <a:xfrm>
            <a:off x="431666" y="5647100"/>
            <a:ext cx="8026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Clear the marks (set to false). Enqueue D. Set </a:t>
            </a:r>
            <a:r>
              <a:rPr b="1" i="1" lang="en-US" sz="1800">
                <a:solidFill>
                  <a:schemeClr val="dk1"/>
                </a:solidFill>
                <a:latin typeface="Calibri"/>
                <a:ea typeface="Calibri"/>
                <a:cs typeface="Calibri"/>
                <a:sym typeface="Calibri"/>
              </a:rPr>
              <a:t>found</a:t>
            </a:r>
            <a:r>
              <a:rPr b="1" lang="en-US" sz="1800">
                <a:solidFill>
                  <a:schemeClr val="dk1"/>
                </a:solidFill>
                <a:latin typeface="Calibri"/>
                <a:ea typeface="Calibri"/>
                <a:cs typeface="Calibri"/>
                <a:sym typeface="Calibri"/>
              </a:rPr>
              <a:t> to false.</a:t>
            </a:r>
            <a:endParaRPr/>
          </a:p>
        </p:txBody>
      </p:sp>
      <p:cxnSp>
        <p:nvCxnSpPr>
          <p:cNvPr id="2012" name="Google Shape;2012;g23c9af2bb6c_0_1565"/>
          <p:cNvCxnSpPr/>
          <p:nvPr/>
        </p:nvCxnSpPr>
        <p:spPr>
          <a:xfrm rot="10800000">
            <a:off x="2133600" y="2530372"/>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2013" name="Google Shape;2013;g23c9af2bb6c_0_1565"/>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2014" name="Google Shape;2014;g23c9af2bb6c_0_1565"/>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015" name="Google Shape;2015;g23c9af2bb6c_0_1565"/>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016" name="Google Shape;2016;g23c9af2bb6c_0_1565"/>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2017" name="Google Shape;2017;g23c9af2bb6c_0_1565"/>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2018" name="Google Shape;2018;g23c9af2bb6c_0_1565"/>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2019" name="Google Shape;2019;g23c9af2bb6c_0_1565"/>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0" name="Google Shape;2020;g23c9af2bb6c_0_1565"/>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021" name="Google Shape;2021;g23c9af2bb6c_0_1565"/>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022" name="Google Shape;2022;g23c9af2bb6c_0_1565"/>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023" name="Google Shape;2023;g23c9af2bb6c_0_1565"/>
          <p:cNvSpPr/>
          <p:nvPr/>
        </p:nvSpPr>
        <p:spPr>
          <a:xfrm>
            <a:off x="1752600" y="21493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024" name="Google Shape;2024;g23c9af2bb6c_0_1565"/>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025" name="Google Shape;2025;g23c9af2bb6c_0_1565"/>
          <p:cNvSpPr/>
          <p:nvPr/>
        </p:nvSpPr>
        <p:spPr>
          <a:xfrm>
            <a:off x="3276600" y="32161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026" name="Google Shape;2026;g23c9af2bb6c_0_1565"/>
          <p:cNvSpPr/>
          <p:nvPr/>
        </p:nvSpPr>
        <p:spPr>
          <a:xfrm>
            <a:off x="2743200" y="2225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027" name="Google Shape;2027;g23c9af2bb6c_0_1565"/>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2028" name="Google Shape;2028;g23c9af2bb6c_0_1565"/>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2029" name="Google Shape;2029;g23c9af2bb6c_0_1565"/>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2030" name="Google Shape;2030;g23c9af2bb6c_0_1565"/>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031" name="Google Shape;2031;g23c9af2bb6c_0_1565"/>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032" name="Google Shape;2032;g23c9af2bb6c_0_1565"/>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033" name="Google Shape;2033;g23c9af2bb6c_0_1565"/>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034" name="Google Shape;2034;g23c9af2bb6c_0_1565"/>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035" name="Google Shape;2035;g23c9af2bb6c_0_1565"/>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036" name="Google Shape;2036;g23c9af2bb6c_0_1565"/>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037" name="Google Shape;2037;g23c9af2bb6c_0_1565"/>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038" name="Google Shape;2038;g23c9af2bb6c_0_1565"/>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039" name="Google Shape;2039;g23c9af2bb6c_0_1565"/>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040" name="Google Shape;2040;g23c9af2bb6c_0_1565"/>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041" name="Google Shape;2041;g23c9af2bb6c_0_1565"/>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042" name="Google Shape;2042;g23c9af2bb6c_0_1565"/>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6" name="Shape 2046"/>
        <p:cNvGrpSpPr/>
        <p:nvPr/>
      </p:nvGrpSpPr>
      <p:grpSpPr>
        <a:xfrm>
          <a:off x="0" y="0"/>
          <a:ext cx="0" cy="0"/>
          <a:chOff x="0" y="0"/>
          <a:chExt cx="0" cy="0"/>
        </a:xfrm>
      </p:grpSpPr>
      <p:sp>
        <p:nvSpPr>
          <p:cNvPr id="2047" name="Google Shape;2047;g23c9af2bb6c_0_1600"/>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Dequeue (D is dequeued). D is not visited yet (unmarked). So, visit D (set B as marked).</a:t>
            </a:r>
            <a:endParaRPr/>
          </a:p>
        </p:txBody>
      </p:sp>
      <p:cxnSp>
        <p:nvCxnSpPr>
          <p:cNvPr id="2048" name="Google Shape;2048;g23c9af2bb6c_0_1600"/>
          <p:cNvCxnSpPr/>
          <p:nvPr/>
        </p:nvCxnSpPr>
        <p:spPr>
          <a:xfrm rot="10800000">
            <a:off x="2133600" y="2530372"/>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2049" name="Google Shape;2049;g23c9af2bb6c_0_1600"/>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2050" name="Google Shape;2050;g23c9af2bb6c_0_1600"/>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051" name="Google Shape;2051;g23c9af2bb6c_0_1600"/>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052" name="Google Shape;2052;g23c9af2bb6c_0_1600"/>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2053" name="Google Shape;2053;g23c9af2bb6c_0_1600"/>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2054" name="Google Shape;2054;g23c9af2bb6c_0_1600"/>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2055" name="Google Shape;2055;g23c9af2bb6c_0_1600"/>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6" name="Google Shape;2056;g23c9af2bb6c_0_1600"/>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057" name="Google Shape;2057;g23c9af2bb6c_0_1600"/>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058" name="Google Shape;2058;g23c9af2bb6c_0_1600"/>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059" name="Google Shape;2059;g23c9af2bb6c_0_1600"/>
          <p:cNvSpPr/>
          <p:nvPr/>
        </p:nvSpPr>
        <p:spPr>
          <a:xfrm>
            <a:off x="1752600" y="21493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060" name="Google Shape;2060;g23c9af2bb6c_0_1600"/>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061" name="Google Shape;2061;g23c9af2bb6c_0_1600"/>
          <p:cNvSpPr/>
          <p:nvPr/>
        </p:nvSpPr>
        <p:spPr>
          <a:xfrm>
            <a:off x="3276600" y="32161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062" name="Google Shape;2062;g23c9af2bb6c_0_1600"/>
          <p:cNvSpPr/>
          <p:nvPr/>
        </p:nvSpPr>
        <p:spPr>
          <a:xfrm>
            <a:off x="2743200" y="2225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063" name="Google Shape;2063;g23c9af2bb6c_0_1600"/>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2064" name="Google Shape;2064;g23c9af2bb6c_0_1600"/>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2065" name="Google Shape;2065;g23c9af2bb6c_0_1600"/>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2066" name="Google Shape;2066;g23c9af2bb6c_0_1600"/>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067" name="Google Shape;2067;g23c9af2bb6c_0_1600"/>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068" name="Google Shape;2068;g23c9af2bb6c_0_1600"/>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069" name="Google Shape;2069;g23c9af2bb6c_0_1600"/>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070" name="Google Shape;2070;g23c9af2bb6c_0_1600"/>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071" name="Google Shape;2071;g23c9af2bb6c_0_1600"/>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072" name="Google Shape;2072;g23c9af2bb6c_0_1600"/>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073" name="Google Shape;2073;g23c9af2bb6c_0_1600"/>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074" name="Google Shape;2074;g23c9af2bb6c_0_1600"/>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2075" name="Google Shape;2075;g23c9af2bb6c_0_1600"/>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076" name="Google Shape;2076;g23c9af2bb6c_0_1600"/>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077" name="Google Shape;2077;g23c9af2bb6c_0_160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078" name="Google Shape;2078;g23c9af2bb6c_0_1600"/>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2" name="Shape 2082"/>
        <p:cNvGrpSpPr/>
        <p:nvPr/>
      </p:nvGrpSpPr>
      <p:grpSpPr>
        <a:xfrm>
          <a:off x="0" y="0"/>
          <a:ext cx="0" cy="0"/>
          <a:chOff x="0" y="0"/>
          <a:chExt cx="0" cy="0"/>
        </a:xfrm>
      </p:grpSpPr>
      <p:sp>
        <p:nvSpPr>
          <p:cNvPr id="2083" name="Google Shape;2083;g23c9af2bb6c_0_1635"/>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Dequeue (D is dequeued). D is not visited yet (unmarked). So, visit D (set B as marked).</a:t>
            </a:r>
            <a:endParaRPr/>
          </a:p>
        </p:txBody>
      </p:sp>
      <p:cxnSp>
        <p:nvCxnSpPr>
          <p:cNvPr id="2084" name="Google Shape;2084;g23c9af2bb6c_0_1635"/>
          <p:cNvCxnSpPr/>
          <p:nvPr/>
        </p:nvCxnSpPr>
        <p:spPr>
          <a:xfrm rot="10800000">
            <a:off x="2133600" y="2530372"/>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2085" name="Google Shape;2085;g23c9af2bb6c_0_1635"/>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2086" name="Google Shape;2086;g23c9af2bb6c_0_1635"/>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087" name="Google Shape;2087;g23c9af2bb6c_0_1635"/>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088" name="Google Shape;2088;g23c9af2bb6c_0_1635"/>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2089" name="Google Shape;2089;g23c9af2bb6c_0_1635"/>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2090" name="Google Shape;2090;g23c9af2bb6c_0_1635"/>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2091" name="Google Shape;2091;g23c9af2bb6c_0_1635"/>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2" name="Google Shape;2092;g23c9af2bb6c_0_1635"/>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093" name="Google Shape;2093;g23c9af2bb6c_0_1635"/>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094" name="Google Shape;2094;g23c9af2bb6c_0_1635"/>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095" name="Google Shape;2095;g23c9af2bb6c_0_1635"/>
          <p:cNvSpPr/>
          <p:nvPr/>
        </p:nvSpPr>
        <p:spPr>
          <a:xfrm>
            <a:off x="1752600" y="21493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096" name="Google Shape;2096;g23c9af2bb6c_0_1635"/>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097" name="Google Shape;2097;g23c9af2bb6c_0_1635"/>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098" name="Google Shape;2098;g23c9af2bb6c_0_1635"/>
          <p:cNvSpPr/>
          <p:nvPr/>
        </p:nvSpPr>
        <p:spPr>
          <a:xfrm>
            <a:off x="2743200" y="2225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099" name="Google Shape;2099;g23c9af2bb6c_0_1635"/>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2100" name="Google Shape;2100;g23c9af2bb6c_0_1635"/>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2101" name="Google Shape;2101;g23c9af2bb6c_0_1635"/>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2102" name="Google Shape;2102;g23c9af2bb6c_0_1635"/>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103" name="Google Shape;2103;g23c9af2bb6c_0_1635"/>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104" name="Google Shape;2104;g23c9af2bb6c_0_1635"/>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105" name="Google Shape;2105;g23c9af2bb6c_0_1635"/>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106" name="Google Shape;2106;g23c9af2bb6c_0_1635"/>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107" name="Google Shape;2107;g23c9af2bb6c_0_1635"/>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108" name="Google Shape;2108;g23c9af2bb6c_0_1635"/>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109" name="Google Shape;2109;g23c9af2bb6c_0_1635"/>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110" name="Google Shape;2110;g23c9af2bb6c_0_1635"/>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a:t>
            </a:r>
            <a:endParaRPr sz="1800">
              <a:solidFill>
                <a:schemeClr val="dk1"/>
              </a:solidFill>
              <a:latin typeface="Calibri"/>
              <a:ea typeface="Calibri"/>
              <a:cs typeface="Calibri"/>
              <a:sym typeface="Calibri"/>
            </a:endParaRPr>
          </a:p>
        </p:txBody>
      </p:sp>
      <p:graphicFrame>
        <p:nvGraphicFramePr>
          <p:cNvPr id="2111" name="Google Shape;2111;g23c9af2bb6c_0_1635"/>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112" name="Google Shape;2112;g23c9af2bb6c_0_1635"/>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113" name="Google Shape;2113;g23c9af2bb6c_0_1635"/>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114" name="Google Shape;2114;g23c9af2bb6c_0_1635"/>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8" name="Shape 2118"/>
        <p:cNvGrpSpPr/>
        <p:nvPr/>
      </p:nvGrpSpPr>
      <p:grpSpPr>
        <a:xfrm>
          <a:off x="0" y="0"/>
          <a:ext cx="0" cy="0"/>
          <a:chOff x="0" y="0"/>
          <a:chExt cx="0" cy="0"/>
        </a:xfrm>
      </p:grpSpPr>
      <p:sp>
        <p:nvSpPr>
          <p:cNvPr id="2119" name="Google Shape;2119;g23c9af2bb6c_0_1670"/>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Enqueue all the vertices that are adjacent to D and unvisited (unmarked) (C, E and F are enqueued).</a:t>
            </a:r>
            <a:endParaRPr/>
          </a:p>
        </p:txBody>
      </p:sp>
      <p:cxnSp>
        <p:nvCxnSpPr>
          <p:cNvPr id="2120" name="Google Shape;2120;g23c9af2bb6c_0_1670"/>
          <p:cNvCxnSpPr/>
          <p:nvPr/>
        </p:nvCxnSpPr>
        <p:spPr>
          <a:xfrm rot="10800000">
            <a:off x="2133600" y="2530372"/>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2121" name="Google Shape;2121;g23c9af2bb6c_0_1670"/>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2122" name="Google Shape;2122;g23c9af2bb6c_0_1670"/>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123" name="Google Shape;2123;g23c9af2bb6c_0_1670"/>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124" name="Google Shape;2124;g23c9af2bb6c_0_1670"/>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2125" name="Google Shape;2125;g23c9af2bb6c_0_1670"/>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2126" name="Google Shape;2126;g23c9af2bb6c_0_1670"/>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2127" name="Google Shape;2127;g23c9af2bb6c_0_1670"/>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8" name="Google Shape;2128;g23c9af2bb6c_0_1670"/>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129" name="Google Shape;2129;g23c9af2bb6c_0_1670"/>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130" name="Google Shape;2130;g23c9af2bb6c_0_1670"/>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131" name="Google Shape;2131;g23c9af2bb6c_0_1670"/>
          <p:cNvSpPr/>
          <p:nvPr/>
        </p:nvSpPr>
        <p:spPr>
          <a:xfrm>
            <a:off x="1752600" y="21493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132" name="Google Shape;2132;g23c9af2bb6c_0_1670"/>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133" name="Google Shape;2133;g23c9af2bb6c_0_1670"/>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134" name="Google Shape;2134;g23c9af2bb6c_0_1670"/>
          <p:cNvSpPr/>
          <p:nvPr/>
        </p:nvSpPr>
        <p:spPr>
          <a:xfrm>
            <a:off x="2743200" y="2225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135" name="Google Shape;2135;g23c9af2bb6c_0_1670"/>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2136" name="Google Shape;2136;g23c9af2bb6c_0_1670"/>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2137" name="Google Shape;2137;g23c9af2bb6c_0_1670"/>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2138" name="Google Shape;2138;g23c9af2bb6c_0_1670"/>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139" name="Google Shape;2139;g23c9af2bb6c_0_1670"/>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140" name="Google Shape;2140;g23c9af2bb6c_0_1670"/>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141" name="Google Shape;2141;g23c9af2bb6c_0_1670"/>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142" name="Google Shape;2142;g23c9af2bb6c_0_1670"/>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143" name="Google Shape;2143;g23c9af2bb6c_0_1670"/>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144" name="Google Shape;2144;g23c9af2bb6c_0_1670"/>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145" name="Google Shape;2145;g23c9af2bb6c_0_1670"/>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146" name="Google Shape;2146;g23c9af2bb6c_0_1670"/>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a:t>
            </a:r>
            <a:endParaRPr sz="1800">
              <a:solidFill>
                <a:schemeClr val="dk1"/>
              </a:solidFill>
              <a:latin typeface="Calibri"/>
              <a:ea typeface="Calibri"/>
              <a:cs typeface="Calibri"/>
              <a:sym typeface="Calibri"/>
            </a:endParaRPr>
          </a:p>
        </p:txBody>
      </p:sp>
      <p:graphicFrame>
        <p:nvGraphicFramePr>
          <p:cNvPr id="2147" name="Google Shape;2147;g23c9af2bb6c_0_1670"/>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148" name="Google Shape;2148;g23c9af2bb6c_0_1670"/>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149" name="Google Shape;2149;g23c9af2bb6c_0_167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150" name="Google Shape;2150;g23c9af2bb6c_0_1670"/>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9"/>
          <p:cNvSpPr txBox="1"/>
          <p:nvPr/>
        </p:nvSpPr>
        <p:spPr>
          <a:xfrm>
            <a:off x="533400" y="1068945"/>
            <a:ext cx="8077200" cy="3657600"/>
          </a:xfrm>
          <a:prstGeom prst="rect">
            <a:avLst/>
          </a:prstGeom>
          <a:noFill/>
          <a:ln>
            <a:noFill/>
          </a:ln>
        </p:spPr>
        <p:txBody>
          <a:bodyPr anchorCtr="0" anchor="t" bIns="45700" lIns="91425" spcFirstLastPara="1" rIns="91425" wrap="square" tIns="45700">
            <a:normAutofit/>
          </a:bodyPr>
          <a:lstStyle/>
          <a:p>
            <a:pPr indent="-182880" lvl="0" marL="182880" marR="0" rtl="0" algn="l">
              <a:lnSpc>
                <a:spcPct val="100000"/>
              </a:lnSpc>
              <a:spcBef>
                <a:spcPts val="0"/>
              </a:spcBef>
              <a:spcAft>
                <a:spcPts val="0"/>
              </a:spcAft>
              <a:buClr>
                <a:srgbClr val="262626"/>
              </a:buClr>
              <a:buSzPts val="2000"/>
              <a:buFont typeface="Garamond"/>
              <a:buChar char="◦"/>
            </a:pPr>
            <a:r>
              <a:rPr b="1" lang="en-US" sz="2000">
                <a:solidFill>
                  <a:schemeClr val="dk1"/>
                </a:solidFill>
                <a:latin typeface="Calibri"/>
                <a:ea typeface="Calibri"/>
                <a:cs typeface="Calibri"/>
                <a:sym typeface="Calibri"/>
              </a:rPr>
              <a:t>Complete graph:</a:t>
            </a:r>
            <a:r>
              <a:rPr lang="en-US" sz="2000">
                <a:solidFill>
                  <a:schemeClr val="dk1"/>
                </a:solidFill>
                <a:latin typeface="Calibri"/>
                <a:ea typeface="Calibri"/>
                <a:cs typeface="Calibri"/>
                <a:sym typeface="Calibri"/>
              </a:rPr>
              <a:t> A graph in which every vertex is directly connected to every other vertex</a:t>
            </a:r>
            <a:endParaRPr/>
          </a:p>
        </p:txBody>
      </p:sp>
      <p:pic>
        <p:nvPicPr>
          <p:cNvPr id="304" name="Google Shape;304;p9"/>
          <p:cNvPicPr preferRelativeResize="0"/>
          <p:nvPr/>
        </p:nvPicPr>
        <p:blipFill rotWithShape="1">
          <a:blip r:embed="rId3">
            <a:alphaModFix/>
          </a:blip>
          <a:srcRect b="0" l="0" r="0" t="0"/>
          <a:stretch/>
        </p:blipFill>
        <p:spPr>
          <a:xfrm>
            <a:off x="706853" y="1918952"/>
            <a:ext cx="7730294" cy="3664160"/>
          </a:xfrm>
          <a:prstGeom prst="rect">
            <a:avLst/>
          </a:prstGeom>
          <a:noFill/>
          <a:ln>
            <a:noFill/>
          </a:ln>
        </p:spPr>
      </p:pic>
      <p:sp>
        <p:nvSpPr>
          <p:cNvPr id="305" name="Google Shape;305;p9"/>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Graphs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4" name="Shape 2154"/>
        <p:cNvGrpSpPr/>
        <p:nvPr/>
      </p:nvGrpSpPr>
      <p:grpSpPr>
        <a:xfrm>
          <a:off x="0" y="0"/>
          <a:ext cx="0" cy="0"/>
          <a:chOff x="0" y="0"/>
          <a:chExt cx="0" cy="0"/>
        </a:xfrm>
      </p:grpSpPr>
      <p:sp>
        <p:nvSpPr>
          <p:cNvPr id="2155" name="Google Shape;2155;g23c9af2bb6c_0_1705"/>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Enqueue all the vertices that are adjacent to D and unvisited (unmarked) (C, E and F are enqueued).</a:t>
            </a:r>
            <a:endParaRPr/>
          </a:p>
        </p:txBody>
      </p:sp>
      <p:cxnSp>
        <p:nvCxnSpPr>
          <p:cNvPr id="2156" name="Google Shape;2156;g23c9af2bb6c_0_1705"/>
          <p:cNvCxnSpPr/>
          <p:nvPr/>
        </p:nvCxnSpPr>
        <p:spPr>
          <a:xfrm rot="10800000">
            <a:off x="2133600" y="2530372"/>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2157" name="Google Shape;2157;g23c9af2bb6c_0_1705"/>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2158" name="Google Shape;2158;g23c9af2bb6c_0_1705"/>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159" name="Google Shape;2159;g23c9af2bb6c_0_1705"/>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160" name="Google Shape;2160;g23c9af2bb6c_0_1705"/>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2161" name="Google Shape;2161;g23c9af2bb6c_0_1705"/>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2162" name="Google Shape;2162;g23c9af2bb6c_0_1705"/>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2163" name="Google Shape;2163;g23c9af2bb6c_0_1705"/>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4" name="Google Shape;2164;g23c9af2bb6c_0_1705"/>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165" name="Google Shape;2165;g23c9af2bb6c_0_1705"/>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166" name="Google Shape;2166;g23c9af2bb6c_0_1705"/>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167" name="Google Shape;2167;g23c9af2bb6c_0_1705"/>
          <p:cNvSpPr/>
          <p:nvPr/>
        </p:nvSpPr>
        <p:spPr>
          <a:xfrm>
            <a:off x="1752600" y="21493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168" name="Google Shape;2168;g23c9af2bb6c_0_1705"/>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169" name="Google Shape;2169;g23c9af2bb6c_0_1705"/>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170" name="Google Shape;2170;g23c9af2bb6c_0_1705"/>
          <p:cNvSpPr/>
          <p:nvPr/>
        </p:nvSpPr>
        <p:spPr>
          <a:xfrm>
            <a:off x="2743200" y="2225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171" name="Google Shape;2171;g23c9af2bb6c_0_1705"/>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2172" name="Google Shape;2172;g23c9af2bb6c_0_1705"/>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2173" name="Google Shape;2173;g23c9af2bb6c_0_1705"/>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2174" name="Google Shape;2174;g23c9af2bb6c_0_1705"/>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175" name="Google Shape;2175;g23c9af2bb6c_0_1705"/>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176" name="Google Shape;2176;g23c9af2bb6c_0_1705"/>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177" name="Google Shape;2177;g23c9af2bb6c_0_1705"/>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178" name="Google Shape;2178;g23c9af2bb6c_0_1705"/>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179" name="Google Shape;2179;g23c9af2bb6c_0_1705"/>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180" name="Google Shape;2180;g23c9af2bb6c_0_1705"/>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181" name="Google Shape;2181;g23c9af2bb6c_0_1705"/>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182" name="Google Shape;2182;g23c9af2bb6c_0_1705"/>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a:t>
            </a:r>
            <a:endParaRPr sz="1800">
              <a:solidFill>
                <a:schemeClr val="dk1"/>
              </a:solidFill>
              <a:latin typeface="Calibri"/>
              <a:ea typeface="Calibri"/>
              <a:cs typeface="Calibri"/>
              <a:sym typeface="Calibri"/>
            </a:endParaRPr>
          </a:p>
        </p:txBody>
      </p:sp>
      <p:graphicFrame>
        <p:nvGraphicFramePr>
          <p:cNvPr id="2183" name="Google Shape;2183;g23c9af2bb6c_0_1705"/>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184" name="Google Shape;2184;g23c9af2bb6c_0_1705"/>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185" name="Google Shape;2185;g23c9af2bb6c_0_1705"/>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186" name="Google Shape;2186;g23c9af2bb6c_0_1705"/>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0" name="Shape 2190"/>
        <p:cNvGrpSpPr/>
        <p:nvPr/>
      </p:nvGrpSpPr>
      <p:grpSpPr>
        <a:xfrm>
          <a:off x="0" y="0"/>
          <a:ext cx="0" cy="0"/>
          <a:chOff x="0" y="0"/>
          <a:chExt cx="0" cy="0"/>
        </a:xfrm>
      </p:grpSpPr>
      <p:sp>
        <p:nvSpPr>
          <p:cNvPr id="2191" name="Google Shape;2191;g23c9af2bb6c_0_1740"/>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Dequeue (C is dequeued). C is not visited yet (unmarked). So, visit C (set C as marked).</a:t>
            </a:r>
            <a:endParaRPr/>
          </a:p>
        </p:txBody>
      </p:sp>
      <p:cxnSp>
        <p:nvCxnSpPr>
          <p:cNvPr id="2192" name="Google Shape;2192;g23c9af2bb6c_0_1740"/>
          <p:cNvCxnSpPr/>
          <p:nvPr/>
        </p:nvCxnSpPr>
        <p:spPr>
          <a:xfrm rot="10800000">
            <a:off x="2133600" y="2530372"/>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2193" name="Google Shape;2193;g23c9af2bb6c_0_1740"/>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2194" name="Google Shape;2194;g23c9af2bb6c_0_1740"/>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195" name="Google Shape;2195;g23c9af2bb6c_0_1740"/>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196" name="Google Shape;2196;g23c9af2bb6c_0_1740"/>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2197" name="Google Shape;2197;g23c9af2bb6c_0_1740"/>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2198" name="Google Shape;2198;g23c9af2bb6c_0_1740"/>
          <p:cNvCxnSpPr/>
          <p:nvPr/>
        </p:nvCxnSpPr>
        <p:spPr>
          <a:xfrm rot="10800000">
            <a:off x="3124100" y="2682872"/>
            <a:ext cx="292200" cy="507900"/>
          </a:xfrm>
          <a:prstGeom prst="straightConnector1">
            <a:avLst/>
          </a:prstGeom>
          <a:noFill/>
          <a:ln cap="flat" cmpd="sng" w="9525">
            <a:solidFill>
              <a:schemeClr val="dk1"/>
            </a:solidFill>
            <a:prstDash val="solid"/>
            <a:round/>
            <a:headEnd len="med" w="med" type="none"/>
            <a:tailEnd len="med" w="med" type="triangle"/>
          </a:ln>
        </p:spPr>
      </p:cxnSp>
      <p:sp>
        <p:nvSpPr>
          <p:cNvPr id="2199" name="Google Shape;2199;g23c9af2bb6c_0_1740"/>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0" name="Google Shape;2200;g23c9af2bb6c_0_1740"/>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201" name="Google Shape;2201;g23c9af2bb6c_0_1740"/>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202" name="Google Shape;2202;g23c9af2bb6c_0_1740"/>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203" name="Google Shape;2203;g23c9af2bb6c_0_1740"/>
          <p:cNvSpPr/>
          <p:nvPr/>
        </p:nvSpPr>
        <p:spPr>
          <a:xfrm>
            <a:off x="1752600" y="21493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204" name="Google Shape;2204;g23c9af2bb6c_0_1740"/>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205" name="Google Shape;2205;g23c9af2bb6c_0_1740"/>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206" name="Google Shape;2206;g23c9af2bb6c_0_1740"/>
          <p:cNvSpPr/>
          <p:nvPr/>
        </p:nvSpPr>
        <p:spPr>
          <a:xfrm>
            <a:off x="2743200" y="2225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207" name="Google Shape;2207;g23c9af2bb6c_0_1740"/>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2208" name="Google Shape;2208;g23c9af2bb6c_0_1740"/>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2209" name="Google Shape;2209;g23c9af2bb6c_0_1740"/>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2210" name="Google Shape;2210;g23c9af2bb6c_0_1740"/>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211" name="Google Shape;2211;g23c9af2bb6c_0_1740"/>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212" name="Google Shape;2212;g23c9af2bb6c_0_1740"/>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213" name="Google Shape;2213;g23c9af2bb6c_0_1740"/>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214" name="Google Shape;2214;g23c9af2bb6c_0_1740"/>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215" name="Google Shape;2215;g23c9af2bb6c_0_1740"/>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216" name="Google Shape;2216;g23c9af2bb6c_0_1740"/>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217" name="Google Shape;2217;g23c9af2bb6c_0_1740"/>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218" name="Google Shape;2218;g23c9af2bb6c_0_1740"/>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a:t>
            </a:r>
            <a:endParaRPr sz="1800">
              <a:solidFill>
                <a:schemeClr val="dk1"/>
              </a:solidFill>
              <a:latin typeface="Calibri"/>
              <a:ea typeface="Calibri"/>
              <a:cs typeface="Calibri"/>
              <a:sym typeface="Calibri"/>
            </a:endParaRPr>
          </a:p>
        </p:txBody>
      </p:sp>
      <p:graphicFrame>
        <p:nvGraphicFramePr>
          <p:cNvPr id="2219" name="Google Shape;2219;g23c9af2bb6c_0_1740"/>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220" name="Google Shape;2220;g23c9af2bb6c_0_1740"/>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221" name="Google Shape;2221;g23c9af2bb6c_0_174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222" name="Google Shape;2222;g23c9af2bb6c_0_1740"/>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6" name="Shape 2226"/>
        <p:cNvGrpSpPr/>
        <p:nvPr/>
      </p:nvGrpSpPr>
      <p:grpSpPr>
        <a:xfrm>
          <a:off x="0" y="0"/>
          <a:ext cx="0" cy="0"/>
          <a:chOff x="0" y="0"/>
          <a:chExt cx="0" cy="0"/>
        </a:xfrm>
      </p:grpSpPr>
      <p:sp>
        <p:nvSpPr>
          <p:cNvPr id="2227" name="Google Shape;2227;g23c9af2bb6c_0_1775"/>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Dequeue (C is dequeued). C is not visited yet (unmarked). So, visit C (set C as marked).</a:t>
            </a:r>
            <a:endParaRPr/>
          </a:p>
        </p:txBody>
      </p:sp>
      <p:cxnSp>
        <p:nvCxnSpPr>
          <p:cNvPr id="2228" name="Google Shape;2228;g23c9af2bb6c_0_1775"/>
          <p:cNvCxnSpPr/>
          <p:nvPr/>
        </p:nvCxnSpPr>
        <p:spPr>
          <a:xfrm rot="10800000">
            <a:off x="2133600" y="2530372"/>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2229" name="Google Shape;2229;g23c9af2bb6c_0_1775"/>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2230" name="Google Shape;2230;g23c9af2bb6c_0_1775"/>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231" name="Google Shape;2231;g23c9af2bb6c_0_1775"/>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232" name="Google Shape;2232;g23c9af2bb6c_0_1775"/>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2233" name="Google Shape;2233;g23c9af2bb6c_0_1775"/>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2234" name="Google Shape;2234;g23c9af2bb6c_0_1775"/>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sp>
        <p:nvSpPr>
          <p:cNvPr id="2235" name="Google Shape;2235;g23c9af2bb6c_0_1775"/>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6" name="Google Shape;2236;g23c9af2bb6c_0_1775"/>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237" name="Google Shape;2237;g23c9af2bb6c_0_1775"/>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238" name="Google Shape;2238;g23c9af2bb6c_0_1775"/>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239" name="Google Shape;2239;g23c9af2bb6c_0_1775"/>
          <p:cNvSpPr/>
          <p:nvPr/>
        </p:nvSpPr>
        <p:spPr>
          <a:xfrm>
            <a:off x="1752600" y="2149372"/>
            <a:ext cx="457200" cy="457200"/>
          </a:xfrm>
          <a:prstGeom prst="ellipse">
            <a:avLst/>
          </a:prstGeom>
          <a:solidFill>
            <a:srgbClr val="0563C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240" name="Google Shape;2240;g23c9af2bb6c_0_1775"/>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241" name="Google Shape;2241;g23c9af2bb6c_0_1775"/>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242" name="Google Shape;2242;g23c9af2bb6c_0_1775"/>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243" name="Google Shape;2243;g23c9af2bb6c_0_1775"/>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2244" name="Google Shape;2244;g23c9af2bb6c_0_1775"/>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2245" name="Google Shape;2245;g23c9af2bb6c_0_1775"/>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2246" name="Google Shape;2246;g23c9af2bb6c_0_1775"/>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247" name="Google Shape;2247;g23c9af2bb6c_0_1775"/>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248" name="Google Shape;2248;g23c9af2bb6c_0_1775"/>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249" name="Google Shape;2249;g23c9af2bb6c_0_1775"/>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250" name="Google Shape;2250;g23c9af2bb6c_0_1775"/>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251" name="Google Shape;2251;g23c9af2bb6c_0_1775"/>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252" name="Google Shape;2252;g23c9af2bb6c_0_1775"/>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253" name="Google Shape;2253;g23c9af2bb6c_0_1775"/>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254" name="Google Shape;2254;g23c9af2bb6c_0_1775"/>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a:t>
            </a:r>
            <a:endParaRPr sz="1800">
              <a:solidFill>
                <a:schemeClr val="dk1"/>
              </a:solidFill>
              <a:latin typeface="Calibri"/>
              <a:ea typeface="Calibri"/>
              <a:cs typeface="Calibri"/>
              <a:sym typeface="Calibri"/>
            </a:endParaRPr>
          </a:p>
        </p:txBody>
      </p:sp>
      <p:graphicFrame>
        <p:nvGraphicFramePr>
          <p:cNvPr id="2255" name="Google Shape;2255;g23c9af2bb6c_0_1775"/>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256" name="Google Shape;2256;g23c9af2bb6c_0_1775"/>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257" name="Google Shape;2257;g23c9af2bb6c_0_1775"/>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258" name="Google Shape;2258;g23c9af2bb6c_0_1775"/>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2" name="Shape 2262"/>
        <p:cNvGrpSpPr/>
        <p:nvPr/>
      </p:nvGrpSpPr>
      <p:grpSpPr>
        <a:xfrm>
          <a:off x="0" y="0"/>
          <a:ext cx="0" cy="0"/>
          <a:chOff x="0" y="0"/>
          <a:chExt cx="0" cy="0"/>
        </a:xfrm>
      </p:grpSpPr>
      <p:sp>
        <p:nvSpPr>
          <p:cNvPr id="2263" name="Google Shape;2263;g23c9af2bb6c_0_1810"/>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Enqueue all the vertices that are adjacent to C and unvisited (unmarked) (nothing is enqueued).</a:t>
            </a:r>
            <a:endParaRPr/>
          </a:p>
        </p:txBody>
      </p:sp>
      <p:cxnSp>
        <p:nvCxnSpPr>
          <p:cNvPr id="2264" name="Google Shape;2264;g23c9af2bb6c_0_1810"/>
          <p:cNvCxnSpPr/>
          <p:nvPr/>
        </p:nvCxnSpPr>
        <p:spPr>
          <a:xfrm rot="10800000">
            <a:off x="2133600" y="2530372"/>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2265" name="Google Shape;2265;g23c9af2bb6c_0_1810"/>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2266" name="Google Shape;2266;g23c9af2bb6c_0_1810"/>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267" name="Google Shape;2267;g23c9af2bb6c_0_1810"/>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268" name="Google Shape;2268;g23c9af2bb6c_0_1810"/>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2269" name="Google Shape;2269;g23c9af2bb6c_0_1810"/>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2270" name="Google Shape;2270;g23c9af2bb6c_0_1810"/>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sp>
        <p:nvSpPr>
          <p:cNvPr id="2271" name="Google Shape;2271;g23c9af2bb6c_0_1810"/>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2" name="Google Shape;2272;g23c9af2bb6c_0_1810"/>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273" name="Google Shape;2273;g23c9af2bb6c_0_1810"/>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274" name="Google Shape;2274;g23c9af2bb6c_0_1810"/>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275" name="Google Shape;2275;g23c9af2bb6c_0_1810"/>
          <p:cNvSpPr/>
          <p:nvPr/>
        </p:nvSpPr>
        <p:spPr>
          <a:xfrm>
            <a:off x="1752600" y="2149372"/>
            <a:ext cx="457200" cy="457200"/>
          </a:xfrm>
          <a:prstGeom prst="ellipse">
            <a:avLst/>
          </a:prstGeom>
          <a:solidFill>
            <a:srgbClr val="0563C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276" name="Google Shape;2276;g23c9af2bb6c_0_1810"/>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277" name="Google Shape;2277;g23c9af2bb6c_0_1810"/>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278" name="Google Shape;2278;g23c9af2bb6c_0_1810"/>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279" name="Google Shape;2279;g23c9af2bb6c_0_1810"/>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2280" name="Google Shape;2280;g23c9af2bb6c_0_1810"/>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2281" name="Google Shape;2281;g23c9af2bb6c_0_1810"/>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2282" name="Google Shape;2282;g23c9af2bb6c_0_1810"/>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283" name="Google Shape;2283;g23c9af2bb6c_0_1810"/>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284" name="Google Shape;2284;g23c9af2bb6c_0_1810"/>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285" name="Google Shape;2285;g23c9af2bb6c_0_1810"/>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286" name="Google Shape;2286;g23c9af2bb6c_0_1810"/>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287" name="Google Shape;2287;g23c9af2bb6c_0_1810"/>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288" name="Google Shape;2288;g23c9af2bb6c_0_1810"/>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289" name="Google Shape;2289;g23c9af2bb6c_0_1810"/>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290" name="Google Shape;2290;g23c9af2bb6c_0_1810"/>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a:t>
            </a:r>
            <a:endParaRPr sz="1800">
              <a:solidFill>
                <a:schemeClr val="dk1"/>
              </a:solidFill>
              <a:latin typeface="Calibri"/>
              <a:ea typeface="Calibri"/>
              <a:cs typeface="Calibri"/>
              <a:sym typeface="Calibri"/>
            </a:endParaRPr>
          </a:p>
        </p:txBody>
      </p:sp>
      <p:graphicFrame>
        <p:nvGraphicFramePr>
          <p:cNvPr id="2291" name="Google Shape;2291;g23c9af2bb6c_0_1810"/>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292" name="Google Shape;2292;g23c9af2bb6c_0_1810"/>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293" name="Google Shape;2293;g23c9af2bb6c_0_181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294" name="Google Shape;2294;g23c9af2bb6c_0_1810"/>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8" name="Shape 2298"/>
        <p:cNvGrpSpPr/>
        <p:nvPr/>
      </p:nvGrpSpPr>
      <p:grpSpPr>
        <a:xfrm>
          <a:off x="0" y="0"/>
          <a:ext cx="0" cy="0"/>
          <a:chOff x="0" y="0"/>
          <a:chExt cx="0" cy="0"/>
        </a:xfrm>
      </p:grpSpPr>
      <p:sp>
        <p:nvSpPr>
          <p:cNvPr id="2299" name="Google Shape;2299;g23c9af2bb6c_0_1845"/>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Dequeue (E is dequeued). E is not visited yet (unmarked). So, visit E (set E as marked).</a:t>
            </a:r>
            <a:endParaRPr/>
          </a:p>
        </p:txBody>
      </p:sp>
      <p:cxnSp>
        <p:nvCxnSpPr>
          <p:cNvPr id="2300" name="Google Shape;2300;g23c9af2bb6c_0_1845"/>
          <p:cNvCxnSpPr/>
          <p:nvPr/>
        </p:nvCxnSpPr>
        <p:spPr>
          <a:xfrm rot="10800000">
            <a:off x="2133600" y="2530372"/>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2301" name="Google Shape;2301;g23c9af2bb6c_0_1845"/>
          <p:cNvCxnSpPr/>
          <p:nvPr/>
        </p:nvCxnSpPr>
        <p:spPr>
          <a:xfrm flipH="1">
            <a:off x="3200400" y="3673372"/>
            <a:ext cx="228600" cy="533400"/>
          </a:xfrm>
          <a:prstGeom prst="straightConnector1">
            <a:avLst/>
          </a:prstGeom>
          <a:noFill/>
          <a:ln cap="flat" cmpd="sng" w="9525">
            <a:solidFill>
              <a:schemeClr val="dk1"/>
            </a:solidFill>
            <a:prstDash val="solid"/>
            <a:round/>
            <a:headEnd len="med" w="med" type="none"/>
            <a:tailEnd len="med" w="med" type="triangle"/>
          </a:ln>
        </p:spPr>
      </p:cxnSp>
      <p:cxnSp>
        <p:nvCxnSpPr>
          <p:cNvPr id="2302" name="Google Shape;2302;g23c9af2bb6c_0_1845"/>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303" name="Google Shape;2303;g23c9af2bb6c_0_1845"/>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304" name="Google Shape;2304;g23c9af2bb6c_0_1845"/>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2305" name="Google Shape;2305;g23c9af2bb6c_0_1845"/>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sp>
        <p:nvSpPr>
          <p:cNvPr id="2306" name="Google Shape;2306;g23c9af2bb6c_0_1845"/>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7" name="Google Shape;2307;g23c9af2bb6c_0_1845"/>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308" name="Google Shape;2308;g23c9af2bb6c_0_1845"/>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309" name="Google Shape;2309;g23c9af2bb6c_0_1845"/>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310" name="Google Shape;2310;g23c9af2bb6c_0_1845"/>
          <p:cNvSpPr/>
          <p:nvPr/>
        </p:nvSpPr>
        <p:spPr>
          <a:xfrm>
            <a:off x="1752600" y="2149372"/>
            <a:ext cx="457200" cy="457200"/>
          </a:xfrm>
          <a:prstGeom prst="ellipse">
            <a:avLst/>
          </a:prstGeom>
          <a:solidFill>
            <a:srgbClr val="0563C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311" name="Google Shape;2311;g23c9af2bb6c_0_1845"/>
          <p:cNvSpPr/>
          <p:nvPr/>
        </p:nvSpPr>
        <p:spPr>
          <a:xfrm>
            <a:off x="28194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312" name="Google Shape;2312;g23c9af2bb6c_0_1845"/>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313" name="Google Shape;2313;g23c9af2bb6c_0_1845"/>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314" name="Google Shape;2314;g23c9af2bb6c_0_1845"/>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2315" name="Google Shape;2315;g23c9af2bb6c_0_1845"/>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2316" name="Google Shape;2316;g23c9af2bb6c_0_1845"/>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2317" name="Google Shape;2317;g23c9af2bb6c_0_1845"/>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318" name="Google Shape;2318;g23c9af2bb6c_0_1845"/>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319" name="Google Shape;2319;g23c9af2bb6c_0_1845"/>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320" name="Google Shape;2320;g23c9af2bb6c_0_1845"/>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321" name="Google Shape;2321;g23c9af2bb6c_0_1845"/>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322" name="Google Shape;2322;g23c9af2bb6c_0_1845"/>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323" name="Google Shape;2323;g23c9af2bb6c_0_1845"/>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324" name="Google Shape;2324;g23c9af2bb6c_0_1845"/>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325" name="Google Shape;2325;g23c9af2bb6c_0_1845"/>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a:t>
            </a:r>
            <a:endParaRPr sz="1800">
              <a:solidFill>
                <a:schemeClr val="dk1"/>
              </a:solidFill>
              <a:latin typeface="Calibri"/>
              <a:ea typeface="Calibri"/>
              <a:cs typeface="Calibri"/>
              <a:sym typeface="Calibri"/>
            </a:endParaRPr>
          </a:p>
        </p:txBody>
      </p:sp>
      <p:graphicFrame>
        <p:nvGraphicFramePr>
          <p:cNvPr id="2326" name="Google Shape;2326;g23c9af2bb6c_0_1845"/>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327" name="Google Shape;2327;g23c9af2bb6c_0_1845"/>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328" name="Google Shape;2328;g23c9af2bb6c_0_1845"/>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329" name="Google Shape;2329;g23c9af2bb6c_0_1845"/>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cxnSp>
        <p:nvCxnSpPr>
          <p:cNvPr id="2330" name="Google Shape;2330;g23c9af2bb6c_0_1845"/>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4" name="Shape 2334"/>
        <p:cNvGrpSpPr/>
        <p:nvPr/>
      </p:nvGrpSpPr>
      <p:grpSpPr>
        <a:xfrm>
          <a:off x="0" y="0"/>
          <a:ext cx="0" cy="0"/>
          <a:chOff x="0" y="0"/>
          <a:chExt cx="0" cy="0"/>
        </a:xfrm>
      </p:grpSpPr>
      <p:sp>
        <p:nvSpPr>
          <p:cNvPr id="2335" name="Google Shape;2335;g23c9af2bb6c_0_1880"/>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Dequeue (E is dequeued). E is not visited yet (unmarked). So, visit E (set E as marked).</a:t>
            </a:r>
            <a:endParaRPr/>
          </a:p>
        </p:txBody>
      </p:sp>
      <p:cxnSp>
        <p:nvCxnSpPr>
          <p:cNvPr id="2336" name="Google Shape;2336;g23c9af2bb6c_0_1880"/>
          <p:cNvCxnSpPr/>
          <p:nvPr/>
        </p:nvCxnSpPr>
        <p:spPr>
          <a:xfrm rot="10800000">
            <a:off x="2133600" y="2530372"/>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2337" name="Google Shape;2337;g23c9af2bb6c_0_1880"/>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2338" name="Google Shape;2338;g23c9af2bb6c_0_1880"/>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339" name="Google Shape;2339;g23c9af2bb6c_0_1880"/>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340" name="Google Shape;2340;g23c9af2bb6c_0_1880"/>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2341" name="Google Shape;2341;g23c9af2bb6c_0_1880"/>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2342" name="Google Shape;2342;g23c9af2bb6c_0_1880"/>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sp>
        <p:nvSpPr>
          <p:cNvPr id="2343" name="Google Shape;2343;g23c9af2bb6c_0_1880"/>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4" name="Google Shape;2344;g23c9af2bb6c_0_1880"/>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345" name="Google Shape;2345;g23c9af2bb6c_0_1880"/>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346" name="Google Shape;2346;g23c9af2bb6c_0_1880"/>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347" name="Google Shape;2347;g23c9af2bb6c_0_1880"/>
          <p:cNvSpPr/>
          <p:nvPr/>
        </p:nvSpPr>
        <p:spPr>
          <a:xfrm>
            <a:off x="1752600" y="2149372"/>
            <a:ext cx="457200" cy="457200"/>
          </a:xfrm>
          <a:prstGeom prst="ellipse">
            <a:avLst/>
          </a:prstGeom>
          <a:solidFill>
            <a:srgbClr val="0563C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348" name="Google Shape;2348;g23c9af2bb6c_0_1880"/>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349" name="Google Shape;2349;g23c9af2bb6c_0_1880"/>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350" name="Google Shape;2350;g23c9af2bb6c_0_1880"/>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351" name="Google Shape;2351;g23c9af2bb6c_0_1880"/>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2352" name="Google Shape;2352;g23c9af2bb6c_0_1880"/>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2353" name="Google Shape;2353;g23c9af2bb6c_0_1880"/>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2354" name="Google Shape;2354;g23c9af2bb6c_0_1880"/>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355" name="Google Shape;2355;g23c9af2bb6c_0_1880"/>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356" name="Google Shape;2356;g23c9af2bb6c_0_1880"/>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357" name="Google Shape;2357;g23c9af2bb6c_0_1880"/>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358" name="Google Shape;2358;g23c9af2bb6c_0_1880"/>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359" name="Google Shape;2359;g23c9af2bb6c_0_1880"/>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360" name="Google Shape;2360;g23c9af2bb6c_0_1880"/>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361" name="Google Shape;2361;g23c9af2bb6c_0_1880"/>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362" name="Google Shape;2362;g23c9af2bb6c_0_1880"/>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  E</a:t>
            </a:r>
            <a:endParaRPr sz="1800">
              <a:solidFill>
                <a:schemeClr val="dk1"/>
              </a:solidFill>
              <a:latin typeface="Calibri"/>
              <a:ea typeface="Calibri"/>
              <a:cs typeface="Calibri"/>
              <a:sym typeface="Calibri"/>
            </a:endParaRPr>
          </a:p>
        </p:txBody>
      </p:sp>
      <p:graphicFrame>
        <p:nvGraphicFramePr>
          <p:cNvPr id="2363" name="Google Shape;2363;g23c9af2bb6c_0_1880"/>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364" name="Google Shape;2364;g23c9af2bb6c_0_1880"/>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365" name="Google Shape;2365;g23c9af2bb6c_0_188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366" name="Google Shape;2366;g23c9af2bb6c_0_1880"/>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0" name="Shape 2370"/>
        <p:cNvGrpSpPr/>
        <p:nvPr/>
      </p:nvGrpSpPr>
      <p:grpSpPr>
        <a:xfrm>
          <a:off x="0" y="0"/>
          <a:ext cx="0" cy="0"/>
          <a:chOff x="0" y="0"/>
          <a:chExt cx="0" cy="0"/>
        </a:xfrm>
      </p:grpSpPr>
      <p:sp>
        <p:nvSpPr>
          <p:cNvPr id="2371" name="Google Shape;2371;g23c9af2bb6c_0_1915"/>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Enqueue all the vertices that are adjacent to E and unvisited (unmarked) (G is enqueued).</a:t>
            </a:r>
            <a:endParaRPr/>
          </a:p>
        </p:txBody>
      </p:sp>
      <p:cxnSp>
        <p:nvCxnSpPr>
          <p:cNvPr id="2372" name="Google Shape;2372;g23c9af2bb6c_0_1915"/>
          <p:cNvCxnSpPr/>
          <p:nvPr/>
        </p:nvCxnSpPr>
        <p:spPr>
          <a:xfrm rot="10800000">
            <a:off x="2133600" y="2530372"/>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2373" name="Google Shape;2373;g23c9af2bb6c_0_1915"/>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374" name="Google Shape;2374;g23c9af2bb6c_0_1915"/>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375" name="Google Shape;2375;g23c9af2bb6c_0_1915"/>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2376" name="Google Shape;2376;g23c9af2bb6c_0_1915"/>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sp>
        <p:nvSpPr>
          <p:cNvPr id="2377" name="Google Shape;2377;g23c9af2bb6c_0_1915"/>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8" name="Google Shape;2378;g23c9af2bb6c_0_1915"/>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379" name="Google Shape;2379;g23c9af2bb6c_0_1915"/>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380" name="Google Shape;2380;g23c9af2bb6c_0_1915"/>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381" name="Google Shape;2381;g23c9af2bb6c_0_1915"/>
          <p:cNvSpPr/>
          <p:nvPr/>
        </p:nvSpPr>
        <p:spPr>
          <a:xfrm>
            <a:off x="1752600" y="2149372"/>
            <a:ext cx="457200" cy="457200"/>
          </a:xfrm>
          <a:prstGeom prst="ellipse">
            <a:avLst/>
          </a:prstGeom>
          <a:solidFill>
            <a:srgbClr val="0563C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382" name="Google Shape;2382;g23c9af2bb6c_0_1915"/>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383" name="Google Shape;2383;g23c9af2bb6c_0_1915"/>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384" name="Google Shape;2384;g23c9af2bb6c_0_1915"/>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385" name="Google Shape;2385;g23c9af2bb6c_0_1915"/>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2386" name="Google Shape;2386;g23c9af2bb6c_0_1915"/>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2387" name="Google Shape;2387;g23c9af2bb6c_0_1915"/>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2388" name="Google Shape;2388;g23c9af2bb6c_0_1915"/>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389" name="Google Shape;2389;g23c9af2bb6c_0_1915"/>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390" name="Google Shape;2390;g23c9af2bb6c_0_1915"/>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391" name="Google Shape;2391;g23c9af2bb6c_0_1915"/>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392" name="Google Shape;2392;g23c9af2bb6c_0_1915"/>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393" name="Google Shape;2393;g23c9af2bb6c_0_1915"/>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394" name="Google Shape;2394;g23c9af2bb6c_0_1915"/>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395" name="Google Shape;2395;g23c9af2bb6c_0_1915"/>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396" name="Google Shape;2396;g23c9af2bb6c_0_1915"/>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  E</a:t>
            </a:r>
            <a:endParaRPr sz="1800">
              <a:solidFill>
                <a:schemeClr val="dk1"/>
              </a:solidFill>
              <a:latin typeface="Calibri"/>
              <a:ea typeface="Calibri"/>
              <a:cs typeface="Calibri"/>
              <a:sym typeface="Calibri"/>
            </a:endParaRPr>
          </a:p>
        </p:txBody>
      </p:sp>
      <p:graphicFrame>
        <p:nvGraphicFramePr>
          <p:cNvPr id="2397" name="Google Shape;2397;g23c9af2bb6c_0_1915"/>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398" name="Google Shape;2398;g23c9af2bb6c_0_1915"/>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399" name="Google Shape;2399;g23c9af2bb6c_0_1915"/>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400" name="Google Shape;2400;g23c9af2bb6c_0_1915"/>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cxnSp>
        <p:nvCxnSpPr>
          <p:cNvPr id="2401" name="Google Shape;2401;g23c9af2bb6c_0_1915"/>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2402" name="Google Shape;2402;g23c9af2bb6c_0_1915"/>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6" name="Shape 2406"/>
        <p:cNvGrpSpPr/>
        <p:nvPr/>
      </p:nvGrpSpPr>
      <p:grpSpPr>
        <a:xfrm>
          <a:off x="0" y="0"/>
          <a:ext cx="0" cy="0"/>
          <a:chOff x="0" y="0"/>
          <a:chExt cx="0" cy="0"/>
        </a:xfrm>
      </p:grpSpPr>
      <p:sp>
        <p:nvSpPr>
          <p:cNvPr id="2407" name="Google Shape;2407;g23c9af2bb6c_0_1950"/>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Enqueue all the vertices that are adjacent to E and unvisited (unmarked) (G is enqueued).</a:t>
            </a:r>
            <a:endParaRPr/>
          </a:p>
        </p:txBody>
      </p:sp>
      <p:cxnSp>
        <p:nvCxnSpPr>
          <p:cNvPr id="2408" name="Google Shape;2408;g23c9af2bb6c_0_1950"/>
          <p:cNvCxnSpPr/>
          <p:nvPr/>
        </p:nvCxnSpPr>
        <p:spPr>
          <a:xfrm rot="10800000">
            <a:off x="2133600" y="2530372"/>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2409" name="Google Shape;2409;g23c9af2bb6c_0_1950"/>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410" name="Google Shape;2410;g23c9af2bb6c_0_1950"/>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411" name="Google Shape;2411;g23c9af2bb6c_0_1950"/>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2412" name="Google Shape;2412;g23c9af2bb6c_0_1950"/>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sp>
        <p:nvSpPr>
          <p:cNvPr id="2413" name="Google Shape;2413;g23c9af2bb6c_0_1950"/>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4" name="Google Shape;2414;g23c9af2bb6c_0_1950"/>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415" name="Google Shape;2415;g23c9af2bb6c_0_1950"/>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416" name="Google Shape;2416;g23c9af2bb6c_0_1950"/>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417" name="Google Shape;2417;g23c9af2bb6c_0_1950"/>
          <p:cNvSpPr/>
          <p:nvPr/>
        </p:nvSpPr>
        <p:spPr>
          <a:xfrm>
            <a:off x="1752600" y="2149372"/>
            <a:ext cx="457200" cy="457200"/>
          </a:xfrm>
          <a:prstGeom prst="ellipse">
            <a:avLst/>
          </a:prstGeom>
          <a:solidFill>
            <a:srgbClr val="0563C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418" name="Google Shape;2418;g23c9af2bb6c_0_1950"/>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419" name="Google Shape;2419;g23c9af2bb6c_0_1950"/>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420" name="Google Shape;2420;g23c9af2bb6c_0_1950"/>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421" name="Google Shape;2421;g23c9af2bb6c_0_1950"/>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2422" name="Google Shape;2422;g23c9af2bb6c_0_1950"/>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2423" name="Google Shape;2423;g23c9af2bb6c_0_1950"/>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2424" name="Google Shape;2424;g23c9af2bb6c_0_1950"/>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425" name="Google Shape;2425;g23c9af2bb6c_0_1950"/>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426" name="Google Shape;2426;g23c9af2bb6c_0_1950"/>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427" name="Google Shape;2427;g23c9af2bb6c_0_1950"/>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428" name="Google Shape;2428;g23c9af2bb6c_0_1950"/>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429" name="Google Shape;2429;g23c9af2bb6c_0_1950"/>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430" name="Google Shape;2430;g23c9af2bb6c_0_1950"/>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431" name="Google Shape;2431;g23c9af2bb6c_0_1950"/>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432" name="Google Shape;2432;g23c9af2bb6c_0_1950"/>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  E</a:t>
            </a:r>
            <a:endParaRPr sz="1800">
              <a:solidFill>
                <a:schemeClr val="dk1"/>
              </a:solidFill>
              <a:latin typeface="Calibri"/>
              <a:ea typeface="Calibri"/>
              <a:cs typeface="Calibri"/>
              <a:sym typeface="Calibri"/>
            </a:endParaRPr>
          </a:p>
        </p:txBody>
      </p:sp>
      <p:graphicFrame>
        <p:nvGraphicFramePr>
          <p:cNvPr id="2433" name="Google Shape;2433;g23c9af2bb6c_0_1950"/>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434" name="Google Shape;2434;g23c9af2bb6c_0_1950"/>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435" name="Google Shape;2435;g23c9af2bb6c_0_195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436" name="Google Shape;2436;g23c9af2bb6c_0_1950"/>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cxnSp>
        <p:nvCxnSpPr>
          <p:cNvPr id="2437" name="Google Shape;2437;g23c9af2bb6c_0_1950"/>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2438" name="Google Shape;2438;g23c9af2bb6c_0_1950"/>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2" name="Shape 2442"/>
        <p:cNvGrpSpPr/>
        <p:nvPr/>
      </p:nvGrpSpPr>
      <p:grpSpPr>
        <a:xfrm>
          <a:off x="0" y="0"/>
          <a:ext cx="0" cy="0"/>
          <a:chOff x="0" y="0"/>
          <a:chExt cx="0" cy="0"/>
        </a:xfrm>
      </p:grpSpPr>
      <p:sp>
        <p:nvSpPr>
          <p:cNvPr id="2443" name="Google Shape;2443;g23c9af2bb6c_0_1985"/>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Dequeue (F is dequeued). F is not visited yet (unmarked). So, visit F (set F as marked).</a:t>
            </a:r>
            <a:endParaRPr/>
          </a:p>
        </p:txBody>
      </p:sp>
      <p:cxnSp>
        <p:nvCxnSpPr>
          <p:cNvPr id="2444" name="Google Shape;2444;g23c9af2bb6c_0_1985"/>
          <p:cNvCxnSpPr/>
          <p:nvPr/>
        </p:nvCxnSpPr>
        <p:spPr>
          <a:xfrm rot="10800000">
            <a:off x="2133600" y="2530372"/>
            <a:ext cx="1219200" cy="838200"/>
          </a:xfrm>
          <a:prstGeom prst="straightConnector1">
            <a:avLst/>
          </a:prstGeom>
          <a:noFill/>
          <a:ln cap="flat" cmpd="sng" w="9525">
            <a:solidFill>
              <a:schemeClr val="dk1"/>
            </a:solidFill>
            <a:prstDash val="solid"/>
            <a:round/>
            <a:headEnd len="med" w="med" type="none"/>
            <a:tailEnd len="med" w="med" type="triangle"/>
          </a:ln>
        </p:spPr>
      </p:cxnSp>
      <p:cxnSp>
        <p:nvCxnSpPr>
          <p:cNvPr id="2445" name="Google Shape;2445;g23c9af2bb6c_0_1985"/>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446" name="Google Shape;2446;g23c9af2bb6c_0_1985"/>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447" name="Google Shape;2447;g23c9af2bb6c_0_1985"/>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2448" name="Google Shape;2448;g23c9af2bb6c_0_1985"/>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sp>
        <p:nvSpPr>
          <p:cNvPr id="2449" name="Google Shape;2449;g23c9af2bb6c_0_1985"/>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0" name="Google Shape;2450;g23c9af2bb6c_0_1985"/>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451" name="Google Shape;2451;g23c9af2bb6c_0_1985"/>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452" name="Google Shape;2452;g23c9af2bb6c_0_1985"/>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453" name="Google Shape;2453;g23c9af2bb6c_0_1985"/>
          <p:cNvSpPr/>
          <p:nvPr/>
        </p:nvSpPr>
        <p:spPr>
          <a:xfrm>
            <a:off x="1752600" y="2149372"/>
            <a:ext cx="457200" cy="457200"/>
          </a:xfrm>
          <a:prstGeom prst="ellipse">
            <a:avLst/>
          </a:prstGeom>
          <a:solidFill>
            <a:srgbClr val="0563C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454" name="Google Shape;2454;g23c9af2bb6c_0_1985"/>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455" name="Google Shape;2455;g23c9af2bb6c_0_1985"/>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456" name="Google Shape;2456;g23c9af2bb6c_0_1985"/>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457" name="Google Shape;2457;g23c9af2bb6c_0_1985"/>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2458" name="Google Shape;2458;g23c9af2bb6c_0_1985"/>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2459" name="Google Shape;2459;g23c9af2bb6c_0_1985"/>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2460" name="Google Shape;2460;g23c9af2bb6c_0_1985"/>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461" name="Google Shape;2461;g23c9af2bb6c_0_1985"/>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462" name="Google Shape;2462;g23c9af2bb6c_0_1985"/>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463" name="Google Shape;2463;g23c9af2bb6c_0_1985"/>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464" name="Google Shape;2464;g23c9af2bb6c_0_1985"/>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465" name="Google Shape;2465;g23c9af2bb6c_0_1985"/>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466" name="Google Shape;2466;g23c9af2bb6c_0_1985"/>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467" name="Google Shape;2467;g23c9af2bb6c_0_1985"/>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468" name="Google Shape;2468;g23c9af2bb6c_0_1985"/>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  E</a:t>
            </a:r>
            <a:endParaRPr sz="1800">
              <a:solidFill>
                <a:schemeClr val="dk1"/>
              </a:solidFill>
              <a:latin typeface="Calibri"/>
              <a:ea typeface="Calibri"/>
              <a:cs typeface="Calibri"/>
              <a:sym typeface="Calibri"/>
            </a:endParaRPr>
          </a:p>
        </p:txBody>
      </p:sp>
      <p:graphicFrame>
        <p:nvGraphicFramePr>
          <p:cNvPr id="2469" name="Google Shape;2469;g23c9af2bb6c_0_1985"/>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470" name="Google Shape;2470;g23c9af2bb6c_0_1985"/>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471" name="Google Shape;2471;g23c9af2bb6c_0_1985"/>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472" name="Google Shape;2472;g23c9af2bb6c_0_1985"/>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cxnSp>
        <p:nvCxnSpPr>
          <p:cNvPr id="2473" name="Google Shape;2473;g23c9af2bb6c_0_1985"/>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2474" name="Google Shape;2474;g23c9af2bb6c_0_1985"/>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g23c9af2bb6c_0_2020"/>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Dequeue (F is dequeued). F is not visited yet (unmarked). So, visit F (set F as marked).</a:t>
            </a:r>
            <a:endParaRPr/>
          </a:p>
        </p:txBody>
      </p:sp>
      <p:cxnSp>
        <p:nvCxnSpPr>
          <p:cNvPr id="2480" name="Google Shape;2480;g23c9af2bb6c_0_2020"/>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2481" name="Google Shape;2481;g23c9af2bb6c_0_2020"/>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2482" name="Google Shape;2482;g23c9af2bb6c_0_2020"/>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483" name="Google Shape;2483;g23c9af2bb6c_0_2020"/>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484" name="Google Shape;2484;g23c9af2bb6c_0_2020"/>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2485" name="Google Shape;2485;g23c9af2bb6c_0_2020"/>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2486" name="Google Shape;2486;g23c9af2bb6c_0_2020"/>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sp>
        <p:nvSpPr>
          <p:cNvPr id="2487" name="Google Shape;2487;g23c9af2bb6c_0_2020"/>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8" name="Google Shape;2488;g23c9af2bb6c_0_2020"/>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489" name="Google Shape;2489;g23c9af2bb6c_0_2020"/>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490" name="Google Shape;2490;g23c9af2bb6c_0_2020"/>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491" name="Google Shape;2491;g23c9af2bb6c_0_2020"/>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492" name="Google Shape;2492;g23c9af2bb6c_0_2020"/>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493" name="Google Shape;2493;g23c9af2bb6c_0_2020"/>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494" name="Google Shape;2494;g23c9af2bb6c_0_2020"/>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495" name="Google Shape;2495;g23c9af2bb6c_0_2020"/>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2496" name="Google Shape;2496;g23c9af2bb6c_0_2020"/>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2497" name="Google Shape;2497;g23c9af2bb6c_0_2020"/>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2498" name="Google Shape;2498;g23c9af2bb6c_0_2020"/>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499" name="Google Shape;2499;g23c9af2bb6c_0_2020"/>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500" name="Google Shape;2500;g23c9af2bb6c_0_2020"/>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501" name="Google Shape;2501;g23c9af2bb6c_0_2020"/>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502" name="Google Shape;2502;g23c9af2bb6c_0_2020"/>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503" name="Google Shape;2503;g23c9af2bb6c_0_2020"/>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504" name="Google Shape;2504;g23c9af2bb6c_0_2020"/>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505" name="Google Shape;2505;g23c9af2bb6c_0_2020"/>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506" name="Google Shape;2506;g23c9af2bb6c_0_2020"/>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  E  F</a:t>
            </a:r>
            <a:endParaRPr sz="1800">
              <a:solidFill>
                <a:schemeClr val="dk1"/>
              </a:solidFill>
              <a:latin typeface="Calibri"/>
              <a:ea typeface="Calibri"/>
              <a:cs typeface="Calibri"/>
              <a:sym typeface="Calibri"/>
            </a:endParaRPr>
          </a:p>
        </p:txBody>
      </p:sp>
      <p:graphicFrame>
        <p:nvGraphicFramePr>
          <p:cNvPr id="2507" name="Google Shape;2507;g23c9af2bb6c_0_2020"/>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508" name="Google Shape;2508;g23c9af2bb6c_0_2020"/>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509" name="Google Shape;2509;g23c9af2bb6c_0_202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510" name="Google Shape;2510;g23c9af2bb6c_0_2020"/>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0"/>
          <p:cNvSpPr txBox="1"/>
          <p:nvPr/>
        </p:nvSpPr>
        <p:spPr>
          <a:xfrm>
            <a:off x="533400" y="1068945"/>
            <a:ext cx="8077200" cy="3657600"/>
          </a:xfrm>
          <a:prstGeom prst="rect">
            <a:avLst/>
          </a:prstGeom>
          <a:noFill/>
          <a:ln>
            <a:noFill/>
          </a:ln>
        </p:spPr>
        <p:txBody>
          <a:bodyPr anchorCtr="0" anchor="t" bIns="45700" lIns="91425" spcFirstLastPara="1" rIns="91425" wrap="square" tIns="45700">
            <a:normAutofit/>
          </a:bodyPr>
          <a:lstStyle/>
          <a:p>
            <a:pPr indent="-182880" lvl="0" marL="182880" marR="0" rtl="0" algn="l">
              <a:lnSpc>
                <a:spcPct val="100000"/>
              </a:lnSpc>
              <a:spcBef>
                <a:spcPts val="0"/>
              </a:spcBef>
              <a:spcAft>
                <a:spcPts val="0"/>
              </a:spcAft>
              <a:buClr>
                <a:srgbClr val="262626"/>
              </a:buClr>
              <a:buSzPts val="2000"/>
              <a:buFont typeface="Garamond"/>
              <a:buChar char="◦"/>
            </a:pPr>
            <a:r>
              <a:rPr b="1" lang="en-US" sz="2000">
                <a:solidFill>
                  <a:schemeClr val="dk1"/>
                </a:solidFill>
                <a:latin typeface="Calibri"/>
                <a:ea typeface="Calibri"/>
                <a:cs typeface="Calibri"/>
                <a:sym typeface="Calibri"/>
              </a:rPr>
              <a:t>Weighted graph:</a:t>
            </a:r>
            <a:r>
              <a:rPr lang="en-US" sz="2000">
                <a:solidFill>
                  <a:schemeClr val="dk1"/>
                </a:solidFill>
                <a:latin typeface="Calibri"/>
                <a:ea typeface="Calibri"/>
                <a:cs typeface="Calibri"/>
                <a:sym typeface="Calibri"/>
              </a:rPr>
              <a:t> A graph in which each edge carries a value (cost)</a:t>
            </a:r>
            <a:endParaRPr sz="2000">
              <a:solidFill>
                <a:schemeClr val="dk1"/>
              </a:solidFill>
              <a:latin typeface="Calibri"/>
              <a:ea typeface="Calibri"/>
              <a:cs typeface="Calibri"/>
              <a:sym typeface="Calibri"/>
            </a:endParaRPr>
          </a:p>
        </p:txBody>
      </p:sp>
      <p:pic>
        <p:nvPicPr>
          <p:cNvPr id="311" name="Google Shape;311;p10"/>
          <p:cNvPicPr preferRelativeResize="0"/>
          <p:nvPr/>
        </p:nvPicPr>
        <p:blipFill rotWithShape="1">
          <a:blip r:embed="rId3">
            <a:alphaModFix/>
          </a:blip>
          <a:srcRect b="0" l="0" r="0" t="0"/>
          <a:stretch/>
        </p:blipFill>
        <p:spPr>
          <a:xfrm>
            <a:off x="1204993" y="2509884"/>
            <a:ext cx="6741271" cy="4139141"/>
          </a:xfrm>
          <a:prstGeom prst="rect">
            <a:avLst/>
          </a:prstGeom>
          <a:noFill/>
          <a:ln>
            <a:noFill/>
          </a:ln>
        </p:spPr>
      </p:pic>
      <p:sp>
        <p:nvSpPr>
          <p:cNvPr id="312" name="Google Shape;312;p10"/>
          <p:cNvSpPr txBox="1"/>
          <p:nvPr>
            <p:ph type="title"/>
          </p:nvPr>
        </p:nvSpPr>
        <p:spPr>
          <a:xfrm>
            <a:off x="155575" y="161927"/>
            <a:ext cx="8797925" cy="676274"/>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Graphs</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4" name="Shape 2514"/>
        <p:cNvGrpSpPr/>
        <p:nvPr/>
      </p:nvGrpSpPr>
      <p:grpSpPr>
        <a:xfrm>
          <a:off x="0" y="0"/>
          <a:ext cx="0" cy="0"/>
          <a:chOff x="0" y="0"/>
          <a:chExt cx="0" cy="0"/>
        </a:xfrm>
      </p:grpSpPr>
      <p:sp>
        <p:nvSpPr>
          <p:cNvPr id="2515" name="Google Shape;2515;g23c9af2bb6c_0_2055"/>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Enqueue all the vertices that are adjacent to F and unvisited (unmarked) (nothing is enqueued).</a:t>
            </a:r>
            <a:endParaRPr/>
          </a:p>
        </p:txBody>
      </p:sp>
      <p:cxnSp>
        <p:nvCxnSpPr>
          <p:cNvPr id="2516" name="Google Shape;2516;g23c9af2bb6c_0_2055"/>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517" name="Google Shape;2517;g23c9af2bb6c_0_2055"/>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518" name="Google Shape;2518;g23c9af2bb6c_0_2055"/>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2519" name="Google Shape;2519;g23c9af2bb6c_0_2055"/>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sp>
        <p:nvSpPr>
          <p:cNvPr id="2520" name="Google Shape;2520;g23c9af2bb6c_0_2055"/>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1" name="Google Shape;2521;g23c9af2bb6c_0_2055"/>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522" name="Google Shape;2522;g23c9af2bb6c_0_2055"/>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523" name="Google Shape;2523;g23c9af2bb6c_0_2055"/>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524" name="Google Shape;2524;g23c9af2bb6c_0_2055"/>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525" name="Google Shape;2525;g23c9af2bb6c_0_2055"/>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526" name="Google Shape;2526;g23c9af2bb6c_0_2055"/>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527" name="Google Shape;2527;g23c9af2bb6c_0_2055"/>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528" name="Google Shape;2528;g23c9af2bb6c_0_2055"/>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2529" name="Google Shape;2529;g23c9af2bb6c_0_2055"/>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2530" name="Google Shape;2530;g23c9af2bb6c_0_2055"/>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2531" name="Google Shape;2531;g23c9af2bb6c_0_2055"/>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532" name="Google Shape;2532;g23c9af2bb6c_0_2055"/>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533" name="Google Shape;2533;g23c9af2bb6c_0_2055"/>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534" name="Google Shape;2534;g23c9af2bb6c_0_2055"/>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535" name="Google Shape;2535;g23c9af2bb6c_0_2055"/>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536" name="Google Shape;2536;g23c9af2bb6c_0_2055"/>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537" name="Google Shape;2537;g23c9af2bb6c_0_2055"/>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538" name="Google Shape;2538;g23c9af2bb6c_0_2055"/>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539" name="Google Shape;2539;g23c9af2bb6c_0_2055"/>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  E  F</a:t>
            </a:r>
            <a:endParaRPr sz="1800">
              <a:solidFill>
                <a:schemeClr val="dk1"/>
              </a:solidFill>
              <a:latin typeface="Calibri"/>
              <a:ea typeface="Calibri"/>
              <a:cs typeface="Calibri"/>
              <a:sym typeface="Calibri"/>
            </a:endParaRPr>
          </a:p>
        </p:txBody>
      </p:sp>
      <p:graphicFrame>
        <p:nvGraphicFramePr>
          <p:cNvPr id="2540" name="Google Shape;2540;g23c9af2bb6c_0_2055"/>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541" name="Google Shape;2541;g23c9af2bb6c_0_2055"/>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542" name="Google Shape;2542;g23c9af2bb6c_0_2055"/>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543" name="Google Shape;2543;g23c9af2bb6c_0_2055"/>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cxnSp>
        <p:nvCxnSpPr>
          <p:cNvPr id="2544" name="Google Shape;2544;g23c9af2bb6c_0_2055"/>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2545" name="Google Shape;2545;g23c9af2bb6c_0_2055"/>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2546" name="Google Shape;2546;g23c9af2bb6c_0_2055"/>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0" name="Shape 2550"/>
        <p:cNvGrpSpPr/>
        <p:nvPr/>
      </p:nvGrpSpPr>
      <p:grpSpPr>
        <a:xfrm>
          <a:off x="0" y="0"/>
          <a:ext cx="0" cy="0"/>
          <a:chOff x="0" y="0"/>
          <a:chExt cx="0" cy="0"/>
        </a:xfrm>
      </p:grpSpPr>
      <p:sp>
        <p:nvSpPr>
          <p:cNvPr id="2551" name="Google Shape;2551;g23c9af2bb6c_0_2090"/>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Dequeue (G is dequeued). G is not visited yet (unmarked). So, visit G (set G as marked).</a:t>
            </a:r>
            <a:endParaRPr/>
          </a:p>
        </p:txBody>
      </p:sp>
      <p:cxnSp>
        <p:nvCxnSpPr>
          <p:cNvPr id="2552" name="Google Shape;2552;g23c9af2bb6c_0_2090"/>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553" name="Google Shape;2553;g23c9af2bb6c_0_2090"/>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554" name="Google Shape;2554;g23c9af2bb6c_0_2090"/>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2555" name="Google Shape;2555;g23c9af2bb6c_0_2090"/>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sp>
        <p:nvSpPr>
          <p:cNvPr id="2556" name="Google Shape;2556;g23c9af2bb6c_0_2090"/>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7" name="Google Shape;2557;g23c9af2bb6c_0_2090"/>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558" name="Google Shape;2558;g23c9af2bb6c_0_2090"/>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559" name="Google Shape;2559;g23c9af2bb6c_0_2090"/>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560" name="Google Shape;2560;g23c9af2bb6c_0_2090"/>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561" name="Google Shape;2561;g23c9af2bb6c_0_2090"/>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562" name="Google Shape;2562;g23c9af2bb6c_0_2090"/>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563" name="Google Shape;2563;g23c9af2bb6c_0_2090"/>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564" name="Google Shape;2564;g23c9af2bb6c_0_2090"/>
          <p:cNvSpPr/>
          <p:nvPr/>
        </p:nvSpPr>
        <p:spPr>
          <a:xfrm>
            <a:off x="1524000" y="4130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2565" name="Google Shape;2565;g23c9af2bb6c_0_2090"/>
          <p:cNvCxnSpPr/>
          <p:nvPr/>
        </p:nvCxnSpPr>
        <p:spPr>
          <a:xfrm rot="10800000">
            <a:off x="1981200" y="4435372"/>
            <a:ext cx="838200" cy="0"/>
          </a:xfrm>
          <a:prstGeom prst="straightConnector1">
            <a:avLst/>
          </a:prstGeom>
          <a:noFill/>
          <a:ln cap="flat" cmpd="sng" w="9525">
            <a:solidFill>
              <a:schemeClr val="dk1"/>
            </a:solidFill>
            <a:prstDash val="solid"/>
            <a:round/>
            <a:headEnd len="med" w="med" type="none"/>
            <a:tailEnd len="med" w="med" type="triangle"/>
          </a:ln>
        </p:spPr>
      </p:cxnSp>
      <p:cxnSp>
        <p:nvCxnSpPr>
          <p:cNvPr id="2566" name="Google Shape;2566;g23c9af2bb6c_0_2090"/>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2567" name="Google Shape;2567;g23c9af2bb6c_0_2090"/>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568" name="Google Shape;2568;g23c9af2bb6c_0_2090"/>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569" name="Google Shape;2569;g23c9af2bb6c_0_2090"/>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570" name="Google Shape;2570;g23c9af2bb6c_0_2090"/>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571" name="Google Shape;2571;g23c9af2bb6c_0_2090"/>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572" name="Google Shape;2572;g23c9af2bb6c_0_2090"/>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573" name="Google Shape;2573;g23c9af2bb6c_0_2090"/>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574" name="Google Shape;2574;g23c9af2bb6c_0_2090"/>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575" name="Google Shape;2575;g23c9af2bb6c_0_2090"/>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  E  F</a:t>
            </a:r>
            <a:endParaRPr sz="1800">
              <a:solidFill>
                <a:schemeClr val="dk1"/>
              </a:solidFill>
              <a:latin typeface="Calibri"/>
              <a:ea typeface="Calibri"/>
              <a:cs typeface="Calibri"/>
              <a:sym typeface="Calibri"/>
            </a:endParaRPr>
          </a:p>
        </p:txBody>
      </p:sp>
      <p:graphicFrame>
        <p:nvGraphicFramePr>
          <p:cNvPr id="2576" name="Google Shape;2576;g23c9af2bb6c_0_2090"/>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577" name="Google Shape;2577;g23c9af2bb6c_0_2090"/>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578" name="Google Shape;2578;g23c9af2bb6c_0_209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579" name="Google Shape;2579;g23c9af2bb6c_0_2090"/>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cxnSp>
        <p:nvCxnSpPr>
          <p:cNvPr id="2580" name="Google Shape;2580;g23c9af2bb6c_0_2090"/>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2581" name="Google Shape;2581;g23c9af2bb6c_0_2090"/>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2582" name="Google Shape;2582;g23c9af2bb6c_0_2090"/>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6" name="Shape 2586"/>
        <p:cNvGrpSpPr/>
        <p:nvPr/>
      </p:nvGrpSpPr>
      <p:grpSpPr>
        <a:xfrm>
          <a:off x="0" y="0"/>
          <a:ext cx="0" cy="0"/>
          <a:chOff x="0" y="0"/>
          <a:chExt cx="0" cy="0"/>
        </a:xfrm>
      </p:grpSpPr>
      <p:sp>
        <p:nvSpPr>
          <p:cNvPr id="2587" name="Google Shape;2587;g23c9af2bb6c_0_2125"/>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Dequeue (G is dequeued). G is not visited yet (unmarked). So, visit G (set G as marked).</a:t>
            </a:r>
            <a:endParaRPr/>
          </a:p>
        </p:txBody>
      </p:sp>
      <p:cxnSp>
        <p:nvCxnSpPr>
          <p:cNvPr id="2588" name="Google Shape;2588;g23c9af2bb6c_0_2125"/>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2589" name="Google Shape;2589;g23c9af2bb6c_0_2125"/>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2590" name="Google Shape;2590;g23c9af2bb6c_0_2125"/>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591" name="Google Shape;2591;g23c9af2bb6c_0_2125"/>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592" name="Google Shape;2592;g23c9af2bb6c_0_2125"/>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2593" name="Google Shape;2593;g23c9af2bb6c_0_2125"/>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2594" name="Google Shape;2594;g23c9af2bb6c_0_2125"/>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sp>
        <p:nvSpPr>
          <p:cNvPr id="2595" name="Google Shape;2595;g23c9af2bb6c_0_2125"/>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6" name="Google Shape;2596;g23c9af2bb6c_0_2125"/>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597" name="Google Shape;2597;g23c9af2bb6c_0_2125"/>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598" name="Google Shape;2598;g23c9af2bb6c_0_2125"/>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599" name="Google Shape;2599;g23c9af2bb6c_0_2125"/>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600" name="Google Shape;2600;g23c9af2bb6c_0_2125"/>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601" name="Google Shape;2601;g23c9af2bb6c_0_2125"/>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602" name="Google Shape;2602;g23c9af2bb6c_0_2125"/>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603" name="Google Shape;2603;g23c9af2bb6c_0_2125"/>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2604" name="Google Shape;2604;g23c9af2bb6c_0_2125"/>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cxnSp>
        <p:nvCxnSpPr>
          <p:cNvPr id="2605" name="Google Shape;2605;g23c9af2bb6c_0_2125"/>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2606" name="Google Shape;2606;g23c9af2bb6c_0_2125"/>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607" name="Google Shape;2607;g23c9af2bb6c_0_2125"/>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608" name="Google Shape;2608;g23c9af2bb6c_0_2125"/>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609" name="Google Shape;2609;g23c9af2bb6c_0_2125"/>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610" name="Google Shape;2610;g23c9af2bb6c_0_2125"/>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611" name="Google Shape;2611;g23c9af2bb6c_0_2125"/>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612" name="Google Shape;2612;g23c9af2bb6c_0_2125"/>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613" name="Google Shape;2613;g23c9af2bb6c_0_2125"/>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614" name="Google Shape;2614;g23c9af2bb6c_0_2125"/>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  E  F  G</a:t>
            </a:r>
            <a:endParaRPr sz="1800">
              <a:solidFill>
                <a:schemeClr val="dk1"/>
              </a:solidFill>
              <a:latin typeface="Calibri"/>
              <a:ea typeface="Calibri"/>
              <a:cs typeface="Calibri"/>
              <a:sym typeface="Calibri"/>
            </a:endParaRPr>
          </a:p>
        </p:txBody>
      </p:sp>
      <p:graphicFrame>
        <p:nvGraphicFramePr>
          <p:cNvPr id="2615" name="Google Shape;2615;g23c9af2bb6c_0_2125"/>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616" name="Google Shape;2616;g23c9af2bb6c_0_2125"/>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617" name="Google Shape;2617;g23c9af2bb6c_0_2125"/>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618" name="Google Shape;2618;g23c9af2bb6c_0_2125"/>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2" name="Shape 2622"/>
        <p:cNvGrpSpPr/>
        <p:nvPr/>
      </p:nvGrpSpPr>
      <p:grpSpPr>
        <a:xfrm>
          <a:off x="0" y="0"/>
          <a:ext cx="0" cy="0"/>
          <a:chOff x="0" y="0"/>
          <a:chExt cx="0" cy="0"/>
        </a:xfrm>
      </p:grpSpPr>
      <p:sp>
        <p:nvSpPr>
          <p:cNvPr id="2623" name="Google Shape;2623;g23c9af2bb6c_0_2160"/>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Enqueue all the vertices that are adjacent to G and unvisited (unmarked) (H is enqueued).</a:t>
            </a:r>
            <a:endParaRPr/>
          </a:p>
        </p:txBody>
      </p:sp>
      <p:cxnSp>
        <p:nvCxnSpPr>
          <p:cNvPr id="2624" name="Google Shape;2624;g23c9af2bb6c_0_2160"/>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625" name="Google Shape;2625;g23c9af2bb6c_0_2160"/>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626" name="Google Shape;2626;g23c9af2bb6c_0_2160"/>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2627" name="Google Shape;2627;g23c9af2bb6c_0_2160"/>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sp>
        <p:nvSpPr>
          <p:cNvPr id="2628" name="Google Shape;2628;g23c9af2bb6c_0_2160"/>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9" name="Google Shape;2629;g23c9af2bb6c_0_2160"/>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630" name="Google Shape;2630;g23c9af2bb6c_0_2160"/>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631" name="Google Shape;2631;g23c9af2bb6c_0_2160"/>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632" name="Google Shape;2632;g23c9af2bb6c_0_2160"/>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633" name="Google Shape;2633;g23c9af2bb6c_0_2160"/>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634" name="Google Shape;2634;g23c9af2bb6c_0_2160"/>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635" name="Google Shape;2635;g23c9af2bb6c_0_2160"/>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636" name="Google Shape;2636;g23c9af2bb6c_0_2160"/>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2637" name="Google Shape;2637;g23c9af2bb6c_0_2160"/>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2638" name="Google Shape;2638;g23c9af2bb6c_0_2160"/>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639" name="Google Shape;2639;g23c9af2bb6c_0_2160"/>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640" name="Google Shape;2640;g23c9af2bb6c_0_2160"/>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641" name="Google Shape;2641;g23c9af2bb6c_0_2160"/>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642" name="Google Shape;2642;g23c9af2bb6c_0_2160"/>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643" name="Google Shape;2643;g23c9af2bb6c_0_2160"/>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644" name="Google Shape;2644;g23c9af2bb6c_0_2160"/>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645" name="Google Shape;2645;g23c9af2bb6c_0_2160"/>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646" name="Google Shape;2646;g23c9af2bb6c_0_2160"/>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  E  F  G</a:t>
            </a:r>
            <a:endParaRPr sz="1800">
              <a:solidFill>
                <a:schemeClr val="dk1"/>
              </a:solidFill>
              <a:latin typeface="Calibri"/>
              <a:ea typeface="Calibri"/>
              <a:cs typeface="Calibri"/>
              <a:sym typeface="Calibri"/>
            </a:endParaRPr>
          </a:p>
        </p:txBody>
      </p:sp>
      <p:graphicFrame>
        <p:nvGraphicFramePr>
          <p:cNvPr id="2647" name="Google Shape;2647;g23c9af2bb6c_0_2160"/>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648" name="Google Shape;2648;g23c9af2bb6c_0_2160"/>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649" name="Google Shape;2649;g23c9af2bb6c_0_216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650" name="Google Shape;2650;g23c9af2bb6c_0_2160"/>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cxnSp>
        <p:nvCxnSpPr>
          <p:cNvPr id="2651" name="Google Shape;2651;g23c9af2bb6c_0_2160"/>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2652" name="Google Shape;2652;g23c9af2bb6c_0_2160"/>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2653" name="Google Shape;2653;g23c9af2bb6c_0_2160"/>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cxnSp>
        <p:nvCxnSpPr>
          <p:cNvPr id="2654" name="Google Shape;2654;g23c9af2bb6c_0_2160"/>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8" name="Shape 2658"/>
        <p:cNvGrpSpPr/>
        <p:nvPr/>
      </p:nvGrpSpPr>
      <p:grpSpPr>
        <a:xfrm>
          <a:off x="0" y="0"/>
          <a:ext cx="0" cy="0"/>
          <a:chOff x="0" y="0"/>
          <a:chExt cx="0" cy="0"/>
        </a:xfrm>
      </p:grpSpPr>
      <p:sp>
        <p:nvSpPr>
          <p:cNvPr id="2659" name="Google Shape;2659;g23c9af2bb6c_0_2195"/>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Enqueue all the vertices that are adjacent to G and unvisited (unmarked) (H is enqueued).</a:t>
            </a:r>
            <a:endParaRPr/>
          </a:p>
        </p:txBody>
      </p:sp>
      <p:cxnSp>
        <p:nvCxnSpPr>
          <p:cNvPr id="2660" name="Google Shape;2660;g23c9af2bb6c_0_2195"/>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661" name="Google Shape;2661;g23c9af2bb6c_0_2195"/>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662" name="Google Shape;2662;g23c9af2bb6c_0_2195"/>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2663" name="Google Shape;2663;g23c9af2bb6c_0_2195"/>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sp>
        <p:nvSpPr>
          <p:cNvPr id="2664" name="Google Shape;2664;g23c9af2bb6c_0_2195"/>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5" name="Google Shape;2665;g23c9af2bb6c_0_2195"/>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666" name="Google Shape;2666;g23c9af2bb6c_0_2195"/>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667" name="Google Shape;2667;g23c9af2bb6c_0_2195"/>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668" name="Google Shape;2668;g23c9af2bb6c_0_2195"/>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669" name="Google Shape;2669;g23c9af2bb6c_0_2195"/>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670" name="Google Shape;2670;g23c9af2bb6c_0_2195"/>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671" name="Google Shape;2671;g23c9af2bb6c_0_2195"/>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672" name="Google Shape;2672;g23c9af2bb6c_0_2195"/>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2673" name="Google Shape;2673;g23c9af2bb6c_0_2195"/>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2674" name="Google Shape;2674;g23c9af2bb6c_0_2195"/>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675" name="Google Shape;2675;g23c9af2bb6c_0_2195"/>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676" name="Google Shape;2676;g23c9af2bb6c_0_2195"/>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677" name="Google Shape;2677;g23c9af2bb6c_0_2195"/>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678" name="Google Shape;2678;g23c9af2bb6c_0_2195"/>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679" name="Google Shape;2679;g23c9af2bb6c_0_2195"/>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680" name="Google Shape;2680;g23c9af2bb6c_0_2195"/>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681" name="Google Shape;2681;g23c9af2bb6c_0_2195"/>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682" name="Google Shape;2682;g23c9af2bb6c_0_2195"/>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  E  F  G</a:t>
            </a:r>
            <a:endParaRPr sz="1800">
              <a:solidFill>
                <a:schemeClr val="dk1"/>
              </a:solidFill>
              <a:latin typeface="Calibri"/>
              <a:ea typeface="Calibri"/>
              <a:cs typeface="Calibri"/>
              <a:sym typeface="Calibri"/>
            </a:endParaRPr>
          </a:p>
        </p:txBody>
      </p:sp>
      <p:graphicFrame>
        <p:nvGraphicFramePr>
          <p:cNvPr id="2683" name="Google Shape;2683;g23c9af2bb6c_0_2195"/>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684" name="Google Shape;2684;g23c9af2bb6c_0_2195"/>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685" name="Google Shape;2685;g23c9af2bb6c_0_2195"/>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686" name="Google Shape;2686;g23c9af2bb6c_0_2195"/>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cxnSp>
        <p:nvCxnSpPr>
          <p:cNvPr id="2687" name="Google Shape;2687;g23c9af2bb6c_0_2195"/>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2688" name="Google Shape;2688;g23c9af2bb6c_0_2195"/>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2689" name="Google Shape;2689;g23c9af2bb6c_0_2195"/>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cxnSp>
        <p:nvCxnSpPr>
          <p:cNvPr id="2690" name="Google Shape;2690;g23c9af2bb6c_0_2195"/>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4" name="Shape 2694"/>
        <p:cNvGrpSpPr/>
        <p:nvPr/>
      </p:nvGrpSpPr>
      <p:grpSpPr>
        <a:xfrm>
          <a:off x="0" y="0"/>
          <a:ext cx="0" cy="0"/>
          <a:chOff x="0" y="0"/>
          <a:chExt cx="0" cy="0"/>
        </a:xfrm>
      </p:grpSpPr>
      <p:sp>
        <p:nvSpPr>
          <p:cNvPr id="2695" name="Google Shape;2695;g23c9af2bb6c_0_2230"/>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Dequeue (H is dequeued). H is not visited yet (unmarked). So, visit H (set H as marked).</a:t>
            </a:r>
            <a:endParaRPr/>
          </a:p>
        </p:txBody>
      </p:sp>
      <p:cxnSp>
        <p:nvCxnSpPr>
          <p:cNvPr id="2696" name="Google Shape;2696;g23c9af2bb6c_0_2230"/>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697" name="Google Shape;2697;g23c9af2bb6c_0_2230"/>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698" name="Google Shape;2698;g23c9af2bb6c_0_2230"/>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2699" name="Google Shape;2699;g23c9af2bb6c_0_2230"/>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sp>
        <p:nvSpPr>
          <p:cNvPr id="2700" name="Google Shape;2700;g23c9af2bb6c_0_2230"/>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1" name="Google Shape;2701;g23c9af2bb6c_0_2230"/>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702" name="Google Shape;2702;g23c9af2bb6c_0_2230"/>
          <p:cNvSpPr/>
          <p:nvPr/>
        </p:nvSpPr>
        <p:spPr>
          <a:xfrm>
            <a:off x="533400" y="3520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703" name="Google Shape;2703;g23c9af2bb6c_0_2230"/>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704" name="Google Shape;2704;g23c9af2bb6c_0_2230"/>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705" name="Google Shape;2705;g23c9af2bb6c_0_2230"/>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706" name="Google Shape;2706;g23c9af2bb6c_0_2230"/>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707" name="Google Shape;2707;g23c9af2bb6c_0_2230"/>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708" name="Google Shape;2708;g23c9af2bb6c_0_2230"/>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2709" name="Google Shape;2709;g23c9af2bb6c_0_2230"/>
          <p:cNvCxnSpPr/>
          <p:nvPr/>
        </p:nvCxnSpPr>
        <p:spPr>
          <a:xfrm rot="10800000">
            <a:off x="914400" y="3901972"/>
            <a:ext cx="609600" cy="381000"/>
          </a:xfrm>
          <a:prstGeom prst="straightConnector1">
            <a:avLst/>
          </a:prstGeom>
          <a:noFill/>
          <a:ln cap="flat" cmpd="sng" w="9525">
            <a:solidFill>
              <a:schemeClr val="dk1"/>
            </a:solidFill>
            <a:prstDash val="solid"/>
            <a:round/>
            <a:headEnd len="med" w="med" type="none"/>
            <a:tailEnd len="med" w="med" type="triangle"/>
          </a:ln>
        </p:spPr>
      </p:cxnSp>
      <p:sp>
        <p:nvSpPr>
          <p:cNvPr id="2710" name="Google Shape;2710;g23c9af2bb6c_0_2230"/>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711" name="Google Shape;2711;g23c9af2bb6c_0_2230"/>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712" name="Google Shape;2712;g23c9af2bb6c_0_2230"/>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713" name="Google Shape;2713;g23c9af2bb6c_0_2230"/>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714" name="Google Shape;2714;g23c9af2bb6c_0_2230"/>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715" name="Google Shape;2715;g23c9af2bb6c_0_2230"/>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716" name="Google Shape;2716;g23c9af2bb6c_0_2230"/>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717" name="Google Shape;2717;g23c9af2bb6c_0_2230"/>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718" name="Google Shape;2718;g23c9af2bb6c_0_2230"/>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  E  F  G</a:t>
            </a:r>
            <a:endParaRPr sz="1800">
              <a:solidFill>
                <a:schemeClr val="dk1"/>
              </a:solidFill>
              <a:latin typeface="Calibri"/>
              <a:ea typeface="Calibri"/>
              <a:cs typeface="Calibri"/>
              <a:sym typeface="Calibri"/>
            </a:endParaRPr>
          </a:p>
        </p:txBody>
      </p:sp>
      <p:graphicFrame>
        <p:nvGraphicFramePr>
          <p:cNvPr id="2719" name="Google Shape;2719;g23c9af2bb6c_0_2230"/>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720" name="Google Shape;2720;g23c9af2bb6c_0_2230"/>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721" name="Google Shape;2721;g23c9af2bb6c_0_223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722" name="Google Shape;2722;g23c9af2bb6c_0_2230"/>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cxnSp>
        <p:nvCxnSpPr>
          <p:cNvPr id="2723" name="Google Shape;2723;g23c9af2bb6c_0_2230"/>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2724" name="Google Shape;2724;g23c9af2bb6c_0_2230"/>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2725" name="Google Shape;2725;g23c9af2bb6c_0_2230"/>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cxnSp>
        <p:nvCxnSpPr>
          <p:cNvPr id="2726" name="Google Shape;2726;g23c9af2bb6c_0_2230"/>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0" name="Shape 2730"/>
        <p:cNvGrpSpPr/>
        <p:nvPr/>
      </p:nvGrpSpPr>
      <p:grpSpPr>
        <a:xfrm>
          <a:off x="0" y="0"/>
          <a:ext cx="0" cy="0"/>
          <a:chOff x="0" y="0"/>
          <a:chExt cx="0" cy="0"/>
        </a:xfrm>
      </p:grpSpPr>
      <p:sp>
        <p:nvSpPr>
          <p:cNvPr id="2731" name="Google Shape;2731;g23c9af2bb6c_0_2265"/>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Dequeue (H is dequeued). H is not visited yet (unmarked). So, visit H (set H as marked).</a:t>
            </a:r>
            <a:endParaRPr/>
          </a:p>
        </p:txBody>
      </p:sp>
      <p:cxnSp>
        <p:nvCxnSpPr>
          <p:cNvPr id="2732" name="Google Shape;2732;g23c9af2bb6c_0_2265"/>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2733" name="Google Shape;2733;g23c9af2bb6c_0_2265"/>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2734" name="Google Shape;2734;g23c9af2bb6c_0_2265"/>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735" name="Google Shape;2735;g23c9af2bb6c_0_2265"/>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736" name="Google Shape;2736;g23c9af2bb6c_0_2265"/>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2737" name="Google Shape;2737;g23c9af2bb6c_0_2265"/>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cxnSp>
        <p:nvCxnSpPr>
          <p:cNvPr id="2738" name="Google Shape;2738;g23c9af2bb6c_0_2265"/>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sp>
        <p:nvSpPr>
          <p:cNvPr id="2739" name="Google Shape;2739;g23c9af2bb6c_0_2265"/>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0" name="Google Shape;2740;g23c9af2bb6c_0_2265"/>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741" name="Google Shape;2741;g23c9af2bb6c_0_2265"/>
          <p:cNvSpPr/>
          <p:nvPr/>
        </p:nvSpPr>
        <p:spPr>
          <a:xfrm>
            <a:off x="533400" y="35209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742" name="Google Shape;2742;g23c9af2bb6c_0_2265"/>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743" name="Google Shape;2743;g23c9af2bb6c_0_2265"/>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744" name="Google Shape;2744;g23c9af2bb6c_0_2265"/>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745" name="Google Shape;2745;g23c9af2bb6c_0_2265"/>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746" name="Google Shape;2746;g23c9af2bb6c_0_2265"/>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747" name="Google Shape;2747;g23c9af2bb6c_0_2265"/>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cxnSp>
        <p:nvCxnSpPr>
          <p:cNvPr id="2748" name="Google Shape;2748;g23c9af2bb6c_0_2265"/>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cxnSp>
        <p:nvCxnSpPr>
          <p:cNvPr id="2749" name="Google Shape;2749;g23c9af2bb6c_0_2265"/>
          <p:cNvCxnSpPr/>
          <p:nvPr/>
        </p:nvCxnSpPr>
        <p:spPr>
          <a:xfrm rot="10800000">
            <a:off x="914400" y="3901972"/>
            <a:ext cx="609600" cy="381000"/>
          </a:xfrm>
          <a:prstGeom prst="straightConnector1">
            <a:avLst/>
          </a:prstGeom>
          <a:noFill/>
          <a:ln cap="flat" cmpd="sng" w="9525">
            <a:solidFill>
              <a:srgbClr val="FF0000"/>
            </a:solidFill>
            <a:prstDash val="solid"/>
            <a:round/>
            <a:headEnd len="med" w="med" type="none"/>
            <a:tailEnd len="med" w="med" type="triangle"/>
          </a:ln>
        </p:spPr>
      </p:cxnSp>
      <p:sp>
        <p:nvSpPr>
          <p:cNvPr id="2750" name="Google Shape;2750;g23c9af2bb6c_0_2265"/>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751" name="Google Shape;2751;g23c9af2bb6c_0_2265"/>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752" name="Google Shape;2752;g23c9af2bb6c_0_2265"/>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753" name="Google Shape;2753;g23c9af2bb6c_0_2265"/>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754" name="Google Shape;2754;g23c9af2bb6c_0_2265"/>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755" name="Google Shape;2755;g23c9af2bb6c_0_2265"/>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756" name="Google Shape;2756;g23c9af2bb6c_0_2265"/>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757" name="Google Shape;2757;g23c9af2bb6c_0_2265"/>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758" name="Google Shape;2758;g23c9af2bb6c_0_2265"/>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  E  F  G  H</a:t>
            </a:r>
            <a:endParaRPr sz="1800">
              <a:solidFill>
                <a:schemeClr val="dk1"/>
              </a:solidFill>
              <a:latin typeface="Calibri"/>
              <a:ea typeface="Calibri"/>
              <a:cs typeface="Calibri"/>
              <a:sym typeface="Calibri"/>
            </a:endParaRPr>
          </a:p>
        </p:txBody>
      </p:sp>
      <p:graphicFrame>
        <p:nvGraphicFramePr>
          <p:cNvPr id="2759" name="Google Shape;2759;g23c9af2bb6c_0_2265"/>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760" name="Google Shape;2760;g23c9af2bb6c_0_2265"/>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761" name="Google Shape;2761;g23c9af2bb6c_0_2265"/>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762" name="Google Shape;2762;g23c9af2bb6c_0_2265"/>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6" name="Shape 2766"/>
        <p:cNvGrpSpPr/>
        <p:nvPr/>
      </p:nvGrpSpPr>
      <p:grpSpPr>
        <a:xfrm>
          <a:off x="0" y="0"/>
          <a:ext cx="0" cy="0"/>
          <a:chOff x="0" y="0"/>
          <a:chExt cx="0" cy="0"/>
        </a:xfrm>
      </p:grpSpPr>
      <p:sp>
        <p:nvSpPr>
          <p:cNvPr id="2767" name="Google Shape;2767;g23c9af2bb6c_0_2300"/>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Enqueue all the vertices that are adjacent to H and unvisited (unmarked) (A and B are enqueued).</a:t>
            </a:r>
            <a:endParaRPr/>
          </a:p>
        </p:txBody>
      </p:sp>
      <p:cxnSp>
        <p:nvCxnSpPr>
          <p:cNvPr id="2768" name="Google Shape;2768;g23c9af2bb6c_0_2300"/>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769" name="Google Shape;2769;g23c9af2bb6c_0_2300"/>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770" name="Google Shape;2770;g23c9af2bb6c_0_2300"/>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2771" name="Google Shape;2771;g23c9af2bb6c_0_2300"/>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sp>
        <p:nvSpPr>
          <p:cNvPr id="2772" name="Google Shape;2772;g23c9af2bb6c_0_2300"/>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3" name="Google Shape;2773;g23c9af2bb6c_0_2300"/>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774" name="Google Shape;2774;g23c9af2bb6c_0_2300"/>
          <p:cNvSpPr/>
          <p:nvPr/>
        </p:nvSpPr>
        <p:spPr>
          <a:xfrm>
            <a:off x="533400" y="35209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775" name="Google Shape;2775;g23c9af2bb6c_0_2300"/>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776" name="Google Shape;2776;g23c9af2bb6c_0_2300"/>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777" name="Google Shape;2777;g23c9af2bb6c_0_2300"/>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778" name="Google Shape;2778;g23c9af2bb6c_0_2300"/>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779" name="Google Shape;2779;g23c9af2bb6c_0_2300"/>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780" name="Google Shape;2780;g23c9af2bb6c_0_2300"/>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sp>
        <p:nvSpPr>
          <p:cNvPr id="2781" name="Google Shape;2781;g23c9af2bb6c_0_2300"/>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782" name="Google Shape;2782;g23c9af2bb6c_0_2300"/>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783" name="Google Shape;2783;g23c9af2bb6c_0_2300"/>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784" name="Google Shape;2784;g23c9af2bb6c_0_2300"/>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785" name="Google Shape;2785;g23c9af2bb6c_0_2300"/>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786" name="Google Shape;2786;g23c9af2bb6c_0_2300"/>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787" name="Google Shape;2787;g23c9af2bb6c_0_2300"/>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788" name="Google Shape;2788;g23c9af2bb6c_0_2300"/>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789" name="Google Shape;2789;g23c9af2bb6c_0_2300"/>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  E  F  G  H</a:t>
            </a:r>
            <a:endParaRPr sz="1800">
              <a:solidFill>
                <a:schemeClr val="dk1"/>
              </a:solidFill>
              <a:latin typeface="Calibri"/>
              <a:ea typeface="Calibri"/>
              <a:cs typeface="Calibri"/>
              <a:sym typeface="Calibri"/>
            </a:endParaRPr>
          </a:p>
        </p:txBody>
      </p:sp>
      <p:graphicFrame>
        <p:nvGraphicFramePr>
          <p:cNvPr id="2790" name="Google Shape;2790;g23c9af2bb6c_0_2300"/>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791" name="Google Shape;2791;g23c9af2bb6c_0_2300"/>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792" name="Google Shape;2792;g23c9af2bb6c_0_230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793" name="Google Shape;2793;g23c9af2bb6c_0_2300"/>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cxnSp>
        <p:nvCxnSpPr>
          <p:cNvPr id="2794" name="Google Shape;2794;g23c9af2bb6c_0_2300"/>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2795" name="Google Shape;2795;g23c9af2bb6c_0_2300"/>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2796" name="Google Shape;2796;g23c9af2bb6c_0_2300"/>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cxnSp>
        <p:nvCxnSpPr>
          <p:cNvPr id="2797" name="Google Shape;2797;g23c9af2bb6c_0_2300"/>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cxnSp>
        <p:nvCxnSpPr>
          <p:cNvPr id="2798" name="Google Shape;2798;g23c9af2bb6c_0_2300"/>
          <p:cNvCxnSpPr/>
          <p:nvPr/>
        </p:nvCxnSpPr>
        <p:spPr>
          <a:xfrm rot="10800000">
            <a:off x="914400" y="3901972"/>
            <a:ext cx="609600" cy="3810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2" name="Shape 2802"/>
        <p:cNvGrpSpPr/>
        <p:nvPr/>
      </p:nvGrpSpPr>
      <p:grpSpPr>
        <a:xfrm>
          <a:off x="0" y="0"/>
          <a:ext cx="0" cy="0"/>
          <a:chOff x="0" y="0"/>
          <a:chExt cx="0" cy="0"/>
        </a:xfrm>
      </p:grpSpPr>
      <p:sp>
        <p:nvSpPr>
          <p:cNvPr id="2803" name="Google Shape;2803;g23c9af2bb6c_0_2335"/>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Enqueue all the vertices that are adjacent to H and unvisited (unmarked) (A and B are enqueued).</a:t>
            </a:r>
            <a:endParaRPr/>
          </a:p>
        </p:txBody>
      </p:sp>
      <p:cxnSp>
        <p:nvCxnSpPr>
          <p:cNvPr id="2804" name="Google Shape;2804;g23c9af2bb6c_0_2335"/>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805" name="Google Shape;2805;g23c9af2bb6c_0_2335"/>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806" name="Google Shape;2806;g23c9af2bb6c_0_2335"/>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2807" name="Google Shape;2807;g23c9af2bb6c_0_2335"/>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sp>
        <p:nvSpPr>
          <p:cNvPr id="2808" name="Google Shape;2808;g23c9af2bb6c_0_2335"/>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9" name="Google Shape;2809;g23c9af2bb6c_0_2335"/>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810" name="Google Shape;2810;g23c9af2bb6c_0_2335"/>
          <p:cNvSpPr/>
          <p:nvPr/>
        </p:nvSpPr>
        <p:spPr>
          <a:xfrm>
            <a:off x="533400" y="35209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811" name="Google Shape;2811;g23c9af2bb6c_0_2335"/>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812" name="Google Shape;2812;g23c9af2bb6c_0_2335"/>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813" name="Google Shape;2813;g23c9af2bb6c_0_2335"/>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814" name="Google Shape;2814;g23c9af2bb6c_0_2335"/>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815" name="Google Shape;2815;g23c9af2bb6c_0_2335"/>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816" name="Google Shape;2816;g23c9af2bb6c_0_2335"/>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sp>
        <p:nvSpPr>
          <p:cNvPr id="2817" name="Google Shape;2817;g23c9af2bb6c_0_2335"/>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818" name="Google Shape;2818;g23c9af2bb6c_0_2335"/>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819" name="Google Shape;2819;g23c9af2bb6c_0_2335"/>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820" name="Google Shape;2820;g23c9af2bb6c_0_2335"/>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821" name="Google Shape;2821;g23c9af2bb6c_0_2335"/>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822" name="Google Shape;2822;g23c9af2bb6c_0_2335"/>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823" name="Google Shape;2823;g23c9af2bb6c_0_2335"/>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824" name="Google Shape;2824;g23c9af2bb6c_0_2335"/>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825" name="Google Shape;2825;g23c9af2bb6c_0_2335"/>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  E  F  G  H</a:t>
            </a:r>
            <a:endParaRPr sz="1800">
              <a:solidFill>
                <a:schemeClr val="dk1"/>
              </a:solidFill>
              <a:latin typeface="Calibri"/>
              <a:ea typeface="Calibri"/>
              <a:cs typeface="Calibri"/>
              <a:sym typeface="Calibri"/>
            </a:endParaRPr>
          </a:p>
        </p:txBody>
      </p:sp>
      <p:graphicFrame>
        <p:nvGraphicFramePr>
          <p:cNvPr id="2826" name="Google Shape;2826;g23c9af2bb6c_0_2335"/>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827" name="Google Shape;2827;g23c9af2bb6c_0_2335"/>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828" name="Google Shape;2828;g23c9af2bb6c_0_2335"/>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829" name="Google Shape;2829;g23c9af2bb6c_0_2335"/>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cxnSp>
        <p:nvCxnSpPr>
          <p:cNvPr id="2830" name="Google Shape;2830;g23c9af2bb6c_0_2335"/>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2831" name="Google Shape;2831;g23c9af2bb6c_0_2335"/>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2832" name="Google Shape;2832;g23c9af2bb6c_0_2335"/>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cxnSp>
        <p:nvCxnSpPr>
          <p:cNvPr id="2833" name="Google Shape;2833;g23c9af2bb6c_0_2335"/>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cxnSp>
        <p:nvCxnSpPr>
          <p:cNvPr id="2834" name="Google Shape;2834;g23c9af2bb6c_0_2335"/>
          <p:cNvCxnSpPr/>
          <p:nvPr/>
        </p:nvCxnSpPr>
        <p:spPr>
          <a:xfrm rot="10800000">
            <a:off x="914400" y="3901972"/>
            <a:ext cx="609600" cy="3810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8" name="Shape 2838"/>
        <p:cNvGrpSpPr/>
        <p:nvPr/>
      </p:nvGrpSpPr>
      <p:grpSpPr>
        <a:xfrm>
          <a:off x="0" y="0"/>
          <a:ext cx="0" cy="0"/>
          <a:chOff x="0" y="0"/>
          <a:chExt cx="0" cy="0"/>
        </a:xfrm>
      </p:grpSpPr>
      <p:sp>
        <p:nvSpPr>
          <p:cNvPr id="2839" name="Google Shape;2839;g23c9af2bb6c_0_2370"/>
          <p:cNvSpPr txBox="1"/>
          <p:nvPr/>
        </p:nvSpPr>
        <p:spPr>
          <a:xfrm>
            <a:off x="431666" y="5647100"/>
            <a:ext cx="8026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Dequeue (A is dequeued). A is not visited yet (unmarked). So, visit A (set A as marked).</a:t>
            </a:r>
            <a:endParaRPr/>
          </a:p>
        </p:txBody>
      </p:sp>
      <p:cxnSp>
        <p:nvCxnSpPr>
          <p:cNvPr id="2840" name="Google Shape;2840;g23c9af2bb6c_0_2370"/>
          <p:cNvCxnSpPr/>
          <p:nvPr/>
        </p:nvCxnSpPr>
        <p:spPr>
          <a:xfrm flipH="1" rot="10800000">
            <a:off x="914400" y="3444772"/>
            <a:ext cx="990600" cy="304800"/>
          </a:xfrm>
          <a:prstGeom prst="straightConnector1">
            <a:avLst/>
          </a:prstGeom>
          <a:noFill/>
          <a:ln cap="flat" cmpd="sng" w="9525">
            <a:solidFill>
              <a:schemeClr val="dk1"/>
            </a:solidFill>
            <a:prstDash val="solid"/>
            <a:round/>
            <a:headEnd len="med" w="med" type="none"/>
            <a:tailEnd len="med" w="med" type="triangle"/>
          </a:ln>
        </p:spPr>
      </p:cxnSp>
      <p:cxnSp>
        <p:nvCxnSpPr>
          <p:cNvPr id="2841" name="Google Shape;2841;g23c9af2bb6c_0_2370"/>
          <p:cNvCxnSpPr/>
          <p:nvPr/>
        </p:nvCxnSpPr>
        <p:spPr>
          <a:xfrm flipH="1" rot="10800000">
            <a:off x="1828800" y="3597172"/>
            <a:ext cx="1447800" cy="762000"/>
          </a:xfrm>
          <a:prstGeom prst="straightConnector1">
            <a:avLst/>
          </a:prstGeom>
          <a:noFill/>
          <a:ln cap="flat" cmpd="sng" w="9525">
            <a:solidFill>
              <a:schemeClr val="dk1"/>
            </a:solidFill>
            <a:prstDash val="solid"/>
            <a:round/>
            <a:headEnd len="med" w="med" type="none"/>
            <a:tailEnd len="med" w="med" type="triangle"/>
          </a:ln>
        </p:spPr>
      </p:cxnSp>
      <p:cxnSp>
        <p:nvCxnSpPr>
          <p:cNvPr id="2842" name="Google Shape;2842;g23c9af2bb6c_0_2370"/>
          <p:cNvCxnSpPr/>
          <p:nvPr/>
        </p:nvCxnSpPr>
        <p:spPr>
          <a:xfrm flipH="1" rot="10800000">
            <a:off x="762000" y="3063772"/>
            <a:ext cx="76200" cy="533400"/>
          </a:xfrm>
          <a:prstGeom prst="straightConnector1">
            <a:avLst/>
          </a:prstGeom>
          <a:noFill/>
          <a:ln cap="flat" cmpd="sng" w="9525">
            <a:solidFill>
              <a:schemeClr val="dk1"/>
            </a:solidFill>
            <a:prstDash val="solid"/>
            <a:round/>
            <a:headEnd len="med" w="med" type="none"/>
            <a:tailEnd len="med" w="med" type="triangle"/>
          </a:ln>
        </p:spPr>
      </p:cxnSp>
      <p:cxnSp>
        <p:nvCxnSpPr>
          <p:cNvPr id="2843" name="Google Shape;2843;g23c9af2bb6c_0_2370"/>
          <p:cNvCxnSpPr/>
          <p:nvPr/>
        </p:nvCxnSpPr>
        <p:spPr>
          <a:xfrm>
            <a:off x="990600" y="2911372"/>
            <a:ext cx="914400" cy="381000"/>
          </a:xfrm>
          <a:prstGeom prst="straightConnector1">
            <a:avLst/>
          </a:prstGeom>
          <a:noFill/>
          <a:ln cap="flat" cmpd="sng" w="9525">
            <a:solidFill>
              <a:schemeClr val="dk1"/>
            </a:solidFill>
            <a:prstDash val="solid"/>
            <a:round/>
            <a:headEnd len="med" w="med" type="none"/>
            <a:tailEnd len="med" w="med" type="triangle"/>
          </a:ln>
        </p:spPr>
      </p:cxnSp>
      <p:sp>
        <p:nvSpPr>
          <p:cNvPr id="2844" name="Google Shape;2844;g23c9af2bb6c_0_2370"/>
          <p:cNvSpPr/>
          <p:nvPr/>
        </p:nvSpPr>
        <p:spPr>
          <a:xfrm>
            <a:off x="533400" y="2758972"/>
            <a:ext cx="533400" cy="533400"/>
          </a:xfrm>
          <a:prstGeom prst="ellipse">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5" name="Google Shape;2845;g23c9af2bb6c_0_2370"/>
          <p:cNvSpPr/>
          <p:nvPr/>
        </p:nvSpPr>
        <p:spPr>
          <a:xfrm>
            <a:off x="685800" y="26065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A</a:t>
            </a:r>
            <a:endParaRPr/>
          </a:p>
        </p:txBody>
      </p:sp>
      <p:sp>
        <p:nvSpPr>
          <p:cNvPr id="2846" name="Google Shape;2846;g23c9af2bb6c_0_2370"/>
          <p:cNvSpPr/>
          <p:nvPr/>
        </p:nvSpPr>
        <p:spPr>
          <a:xfrm>
            <a:off x="533400" y="35209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H</a:t>
            </a:r>
            <a:endParaRPr/>
          </a:p>
        </p:txBody>
      </p:sp>
      <p:sp>
        <p:nvSpPr>
          <p:cNvPr id="2847" name="Google Shape;2847;g23c9af2bb6c_0_2370"/>
          <p:cNvSpPr/>
          <p:nvPr/>
        </p:nvSpPr>
        <p:spPr>
          <a:xfrm>
            <a:off x="1905000" y="3139972"/>
            <a:ext cx="457200" cy="457200"/>
          </a:xfrm>
          <a:prstGeom prst="ellipse">
            <a:avLst/>
          </a:prstGeom>
          <a:solidFill>
            <a:schemeClr val="hlink"/>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B</a:t>
            </a:r>
            <a:endParaRPr/>
          </a:p>
        </p:txBody>
      </p:sp>
      <p:sp>
        <p:nvSpPr>
          <p:cNvPr id="2848" name="Google Shape;2848;g23c9af2bb6c_0_2370"/>
          <p:cNvSpPr/>
          <p:nvPr/>
        </p:nvSpPr>
        <p:spPr>
          <a:xfrm>
            <a:off x="1752600" y="21493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F</a:t>
            </a:r>
            <a:endParaRPr/>
          </a:p>
        </p:txBody>
      </p:sp>
      <p:sp>
        <p:nvSpPr>
          <p:cNvPr id="2849" name="Google Shape;2849;g23c9af2bb6c_0_2370"/>
          <p:cNvSpPr/>
          <p:nvPr/>
        </p:nvSpPr>
        <p:spPr>
          <a:xfrm>
            <a:off x="28194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E</a:t>
            </a:r>
            <a:endParaRPr/>
          </a:p>
        </p:txBody>
      </p:sp>
      <p:sp>
        <p:nvSpPr>
          <p:cNvPr id="2850" name="Google Shape;2850;g23c9af2bb6c_0_2370"/>
          <p:cNvSpPr/>
          <p:nvPr/>
        </p:nvSpPr>
        <p:spPr>
          <a:xfrm>
            <a:off x="3276600" y="32161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D</a:t>
            </a:r>
            <a:endParaRPr/>
          </a:p>
        </p:txBody>
      </p:sp>
      <p:sp>
        <p:nvSpPr>
          <p:cNvPr id="2851" name="Google Shape;2851;g23c9af2bb6c_0_2370"/>
          <p:cNvSpPr/>
          <p:nvPr/>
        </p:nvSpPr>
        <p:spPr>
          <a:xfrm>
            <a:off x="2743200" y="2225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C</a:t>
            </a:r>
            <a:endParaRPr/>
          </a:p>
        </p:txBody>
      </p:sp>
      <p:sp>
        <p:nvSpPr>
          <p:cNvPr id="2852" name="Google Shape;2852;g23c9af2bb6c_0_2370"/>
          <p:cNvSpPr/>
          <p:nvPr/>
        </p:nvSpPr>
        <p:spPr>
          <a:xfrm>
            <a:off x="1524000" y="4130572"/>
            <a:ext cx="457200" cy="457200"/>
          </a:xfrm>
          <a:prstGeom prst="ellipse">
            <a:avLst/>
          </a:prstGeom>
          <a:solidFill>
            <a:srgbClr val="FF0000"/>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rPr b="1" lang="en-US" sz="1800">
                <a:solidFill>
                  <a:schemeClr val="dk1"/>
                </a:solidFill>
                <a:latin typeface="Calibri"/>
                <a:ea typeface="Calibri"/>
                <a:cs typeface="Calibri"/>
                <a:sym typeface="Calibri"/>
              </a:rPr>
              <a:t>G</a:t>
            </a:r>
            <a:endParaRPr/>
          </a:p>
        </p:txBody>
      </p:sp>
      <p:sp>
        <p:nvSpPr>
          <p:cNvPr id="2853" name="Google Shape;2853;g23c9af2bb6c_0_2370"/>
          <p:cNvSpPr txBox="1"/>
          <p:nvPr/>
        </p:nvSpPr>
        <p:spPr>
          <a:xfrm>
            <a:off x="5520743" y="1828697"/>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marks</a:t>
            </a:r>
            <a:endParaRPr sz="2000">
              <a:solidFill>
                <a:schemeClr val="dk1"/>
              </a:solidFill>
              <a:latin typeface="Calibri"/>
              <a:ea typeface="Calibri"/>
              <a:cs typeface="Calibri"/>
              <a:sym typeface="Calibri"/>
            </a:endParaRPr>
          </a:p>
        </p:txBody>
      </p:sp>
      <p:cxnSp>
        <p:nvCxnSpPr>
          <p:cNvPr id="2854" name="Google Shape;2854;g23c9af2bb6c_0_2370"/>
          <p:cNvCxnSpPr/>
          <p:nvPr/>
        </p:nvCxnSpPr>
        <p:spPr>
          <a:xfrm>
            <a:off x="2209800" y="2416072"/>
            <a:ext cx="533400" cy="0"/>
          </a:xfrm>
          <a:prstGeom prst="straightConnector1">
            <a:avLst/>
          </a:prstGeom>
          <a:noFill/>
          <a:ln cap="flat" cmpd="sng" w="9525">
            <a:solidFill>
              <a:schemeClr val="dk1"/>
            </a:solidFill>
            <a:prstDash val="solid"/>
            <a:round/>
            <a:headEnd len="med" w="med" type="none"/>
            <a:tailEnd len="med" w="med" type="triangle"/>
          </a:ln>
        </p:spPr>
      </p:cxnSp>
      <p:sp>
        <p:nvSpPr>
          <p:cNvPr id="2855" name="Google Shape;2855;g23c9af2bb6c_0_2370"/>
          <p:cNvSpPr txBox="1"/>
          <p:nvPr/>
        </p:nvSpPr>
        <p:spPr>
          <a:xfrm>
            <a:off x="631825" y="1189177"/>
            <a:ext cx="7924800" cy="7080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FF0000"/>
              </a:buClr>
              <a:buSzPts val="2000"/>
              <a:buFont typeface="Arial"/>
              <a:buNone/>
            </a:pPr>
            <a:r>
              <a:rPr b="1" lang="en-US" sz="2000">
                <a:solidFill>
                  <a:srgbClr val="FF0000"/>
                </a:solidFill>
                <a:latin typeface="Arial"/>
                <a:ea typeface="Arial"/>
                <a:cs typeface="Arial"/>
                <a:sym typeface="Arial"/>
              </a:rPr>
              <a:t>Example:</a:t>
            </a:r>
            <a:r>
              <a:rPr b="1" lang="en-US" sz="2000">
                <a:solidFill>
                  <a:schemeClr val="dk1"/>
                </a:solidFill>
                <a:latin typeface="Arial"/>
                <a:ea typeface="Arial"/>
                <a:cs typeface="Arial"/>
                <a:sym typeface="Arial"/>
              </a:rPr>
              <a:t> Conduct a breadth-first search in the graph and find if there is a path from </a:t>
            </a:r>
            <a:r>
              <a:rPr b="1" lang="en-US" sz="2000">
                <a:solidFill>
                  <a:srgbClr val="0070C0"/>
                </a:solidFill>
                <a:latin typeface="Arial"/>
                <a:ea typeface="Arial"/>
                <a:cs typeface="Arial"/>
                <a:sym typeface="Arial"/>
              </a:rPr>
              <a:t>D</a:t>
            </a:r>
            <a:r>
              <a:rPr b="1" lang="en-US" sz="2000">
                <a:solidFill>
                  <a:schemeClr val="dk1"/>
                </a:solidFill>
                <a:latin typeface="Arial"/>
                <a:ea typeface="Arial"/>
                <a:cs typeface="Arial"/>
                <a:sym typeface="Arial"/>
              </a:rPr>
              <a:t> to </a:t>
            </a:r>
            <a:r>
              <a:rPr b="1" lang="en-US" sz="2000">
                <a:solidFill>
                  <a:srgbClr val="0070C0"/>
                </a:solidFill>
                <a:latin typeface="Arial"/>
                <a:ea typeface="Arial"/>
                <a:cs typeface="Arial"/>
                <a:sym typeface="Arial"/>
              </a:rPr>
              <a:t>B</a:t>
            </a:r>
            <a:endParaRPr b="1" sz="2000">
              <a:solidFill>
                <a:srgbClr val="0070C0"/>
              </a:solidFill>
              <a:latin typeface="Arial"/>
              <a:ea typeface="Arial"/>
              <a:cs typeface="Arial"/>
              <a:sym typeface="Arial"/>
            </a:endParaRPr>
          </a:p>
        </p:txBody>
      </p:sp>
      <p:graphicFrame>
        <p:nvGraphicFramePr>
          <p:cNvPr id="2856" name="Google Shape;2856;g23c9af2bb6c_0_2370"/>
          <p:cNvGraphicFramePr/>
          <p:nvPr/>
        </p:nvGraphicFramePr>
        <p:xfrm>
          <a:off x="42672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G</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857" name="Google Shape;2857;g23c9af2bb6c_0_2370"/>
          <p:cNvSpPr txBox="1"/>
          <p:nvPr/>
        </p:nvSpPr>
        <p:spPr>
          <a:xfrm>
            <a:off x="4314423" y="1828697"/>
            <a:ext cx="11139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vertices</a:t>
            </a:r>
            <a:endParaRPr sz="2000">
              <a:solidFill>
                <a:schemeClr val="dk1"/>
              </a:solidFill>
              <a:latin typeface="Calibri"/>
              <a:ea typeface="Calibri"/>
              <a:cs typeface="Calibri"/>
              <a:sym typeface="Calibri"/>
            </a:endParaRPr>
          </a:p>
        </p:txBody>
      </p:sp>
      <p:graphicFrame>
        <p:nvGraphicFramePr>
          <p:cNvPr id="2858" name="Google Shape;2858;g23c9af2bb6c_0_2370"/>
          <p:cNvGraphicFramePr/>
          <p:nvPr/>
        </p:nvGraphicFramePr>
        <p:xfrm>
          <a:off x="5381400" y="2301772"/>
          <a:ext cx="3000000" cy="3000000"/>
        </p:xfrm>
        <a:graphic>
          <a:graphicData uri="http://schemas.openxmlformats.org/drawingml/2006/table">
            <a:tbl>
              <a:tblPr>
                <a:noFill/>
                <a:tableStyleId>{68CF664E-E07B-461B-90C7-55B081176408}</a:tableStyleId>
              </a:tblPr>
              <a:tblGrid>
                <a:gridCol w="509700"/>
                <a:gridCol w="509700"/>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859" name="Google Shape;2859;g23c9af2bb6c_0_2370"/>
          <p:cNvGraphicFramePr/>
          <p:nvPr/>
        </p:nvGraphicFramePr>
        <p:xfrm>
          <a:off x="6698268" y="2293615"/>
          <a:ext cx="3000000" cy="3000000"/>
        </p:xfrm>
        <a:graphic>
          <a:graphicData uri="http://schemas.openxmlformats.org/drawingml/2006/table">
            <a:tbl>
              <a:tblPr>
                <a:noFill/>
                <a:tableStyleId>{68CF664E-E07B-461B-90C7-55B081176408}</a:tableStyleId>
              </a:tblPr>
              <a:tblGrid>
                <a:gridCol w="509700"/>
              </a:tblGrid>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860" name="Google Shape;2860;g23c9af2bb6c_0_2370"/>
          <p:cNvSpPr txBox="1"/>
          <p:nvPr/>
        </p:nvSpPr>
        <p:spPr>
          <a:xfrm>
            <a:off x="6477000" y="1828696"/>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queue</a:t>
            </a:r>
            <a:endParaRPr sz="2000">
              <a:solidFill>
                <a:schemeClr val="dk1"/>
              </a:solidFill>
              <a:latin typeface="Calibri"/>
              <a:ea typeface="Calibri"/>
              <a:cs typeface="Calibri"/>
              <a:sym typeface="Calibri"/>
            </a:endParaRPr>
          </a:p>
        </p:txBody>
      </p:sp>
      <p:sp>
        <p:nvSpPr>
          <p:cNvPr id="2861" name="Google Shape;2861;g23c9af2bb6c_0_2370"/>
          <p:cNvSpPr txBox="1"/>
          <p:nvPr/>
        </p:nvSpPr>
        <p:spPr>
          <a:xfrm>
            <a:off x="431666" y="4916269"/>
            <a:ext cx="3606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Visited nodes: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  C  E  F  G  H</a:t>
            </a:r>
            <a:endParaRPr sz="1800">
              <a:solidFill>
                <a:schemeClr val="dk1"/>
              </a:solidFill>
              <a:latin typeface="Calibri"/>
              <a:ea typeface="Calibri"/>
              <a:cs typeface="Calibri"/>
              <a:sym typeface="Calibri"/>
            </a:endParaRPr>
          </a:p>
        </p:txBody>
      </p:sp>
      <p:graphicFrame>
        <p:nvGraphicFramePr>
          <p:cNvPr id="2862" name="Google Shape;2862;g23c9af2bb6c_0_2370"/>
          <p:cNvGraphicFramePr/>
          <p:nvPr/>
        </p:nvGraphicFramePr>
        <p:xfrm>
          <a:off x="7597643" y="2291254"/>
          <a:ext cx="3000000" cy="3000000"/>
        </p:xfrm>
        <a:graphic>
          <a:graphicData uri="http://schemas.openxmlformats.org/drawingml/2006/table">
            <a:tbl>
              <a:tblPr>
                <a:noFill/>
                <a:tableStyleId>{68CF664E-E07B-461B-90C7-55B081176408}</a:tableStyleId>
              </a:tblPr>
              <a:tblGrid>
                <a:gridCol w="768475"/>
              </a:tblGrid>
              <a:tr h="2762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false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863" name="Google Shape;2863;g23c9af2bb6c_0_2370"/>
          <p:cNvSpPr txBox="1"/>
          <p:nvPr/>
        </p:nvSpPr>
        <p:spPr>
          <a:xfrm>
            <a:off x="7498723" y="1824780"/>
            <a:ext cx="929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found</a:t>
            </a:r>
            <a:endParaRPr sz="2000">
              <a:solidFill>
                <a:schemeClr val="dk1"/>
              </a:solidFill>
              <a:latin typeface="Calibri"/>
              <a:ea typeface="Calibri"/>
              <a:cs typeface="Calibri"/>
              <a:sym typeface="Calibri"/>
            </a:endParaRPr>
          </a:p>
        </p:txBody>
      </p:sp>
      <p:sp>
        <p:nvSpPr>
          <p:cNvPr id="2864" name="Google Shape;2864;g23c9af2bb6c_0_2370"/>
          <p:cNvSpPr txBox="1"/>
          <p:nvPr>
            <p:ph type="title"/>
          </p:nvPr>
        </p:nvSpPr>
        <p:spPr>
          <a:xfrm>
            <a:off x="155575" y="161927"/>
            <a:ext cx="8797800" cy="6762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Breadth-First Search</a:t>
            </a:r>
            <a:endParaRPr/>
          </a:p>
        </p:txBody>
      </p:sp>
      <p:sp>
        <p:nvSpPr>
          <p:cNvPr id="2865" name="Google Shape;2865;g23c9af2bb6c_0_2370"/>
          <p:cNvSpPr txBox="1"/>
          <p:nvPr>
            <p:ph idx="1" type="body"/>
          </p:nvPr>
        </p:nvSpPr>
        <p:spPr>
          <a:xfrm>
            <a:off x="155575" y="939800"/>
            <a:ext cx="8797800" cy="52371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cxnSp>
        <p:nvCxnSpPr>
          <p:cNvPr id="2866" name="Google Shape;2866;g23c9af2bb6c_0_2370"/>
          <p:cNvCxnSpPr/>
          <p:nvPr/>
        </p:nvCxnSpPr>
        <p:spPr>
          <a:xfrm rot="10800000">
            <a:off x="2133600" y="2530372"/>
            <a:ext cx="1219200" cy="838200"/>
          </a:xfrm>
          <a:prstGeom prst="straightConnector1">
            <a:avLst/>
          </a:prstGeom>
          <a:noFill/>
          <a:ln cap="flat" cmpd="sng" w="9525">
            <a:solidFill>
              <a:srgbClr val="FF0000"/>
            </a:solidFill>
            <a:prstDash val="solid"/>
            <a:round/>
            <a:headEnd len="med" w="med" type="none"/>
            <a:tailEnd len="med" w="med" type="triangle"/>
          </a:ln>
        </p:spPr>
      </p:cxnSp>
      <p:cxnSp>
        <p:nvCxnSpPr>
          <p:cNvPr id="2867" name="Google Shape;2867;g23c9af2bb6c_0_2370"/>
          <p:cNvCxnSpPr/>
          <p:nvPr/>
        </p:nvCxnSpPr>
        <p:spPr>
          <a:xfrm flipH="1">
            <a:off x="3200400" y="3673372"/>
            <a:ext cx="228600" cy="533400"/>
          </a:xfrm>
          <a:prstGeom prst="straightConnector1">
            <a:avLst/>
          </a:prstGeom>
          <a:noFill/>
          <a:ln cap="flat" cmpd="sng" w="9525">
            <a:solidFill>
              <a:srgbClr val="FF0000"/>
            </a:solidFill>
            <a:prstDash val="solid"/>
            <a:round/>
            <a:headEnd len="med" w="med" type="none"/>
            <a:tailEnd len="med" w="med" type="triangle"/>
          </a:ln>
        </p:spPr>
      </p:cxnSp>
      <p:cxnSp>
        <p:nvCxnSpPr>
          <p:cNvPr id="2868" name="Google Shape;2868;g23c9af2bb6c_0_2370"/>
          <p:cNvCxnSpPr/>
          <p:nvPr/>
        </p:nvCxnSpPr>
        <p:spPr>
          <a:xfrm rot="10800000">
            <a:off x="3124100" y="2682872"/>
            <a:ext cx="292200" cy="507900"/>
          </a:xfrm>
          <a:prstGeom prst="straightConnector1">
            <a:avLst/>
          </a:prstGeom>
          <a:noFill/>
          <a:ln cap="flat" cmpd="sng" w="9525">
            <a:solidFill>
              <a:srgbClr val="FF0000"/>
            </a:solidFill>
            <a:prstDash val="solid"/>
            <a:round/>
            <a:headEnd len="med" w="med" type="none"/>
            <a:tailEnd len="med" w="med" type="triangle"/>
          </a:ln>
        </p:spPr>
      </p:cxnSp>
      <p:cxnSp>
        <p:nvCxnSpPr>
          <p:cNvPr id="2869" name="Google Shape;2869;g23c9af2bb6c_0_2370"/>
          <p:cNvCxnSpPr/>
          <p:nvPr/>
        </p:nvCxnSpPr>
        <p:spPr>
          <a:xfrm rot="10800000">
            <a:off x="1981200" y="4435372"/>
            <a:ext cx="838200" cy="0"/>
          </a:xfrm>
          <a:prstGeom prst="straightConnector1">
            <a:avLst/>
          </a:prstGeom>
          <a:noFill/>
          <a:ln cap="flat" cmpd="sng" w="9525">
            <a:solidFill>
              <a:srgbClr val="FF0000"/>
            </a:solidFill>
            <a:prstDash val="solid"/>
            <a:round/>
            <a:headEnd len="med" w="med" type="none"/>
            <a:tailEnd len="med" w="med" type="triangle"/>
          </a:ln>
        </p:spPr>
      </p:cxnSp>
      <p:cxnSp>
        <p:nvCxnSpPr>
          <p:cNvPr id="2870" name="Google Shape;2870;g23c9af2bb6c_0_2370"/>
          <p:cNvCxnSpPr/>
          <p:nvPr/>
        </p:nvCxnSpPr>
        <p:spPr>
          <a:xfrm rot="10800000">
            <a:off x="914400" y="3901972"/>
            <a:ext cx="609600" cy="3810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2014-09-11T18:03:18Z</dcterms:created>
  <dc:creator>tmriddle</dc:creator>
</cp:coreProperties>
</file>