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3" roundtripDataSignature="AMtx7mg2fPYG+ebOcVVaN2VxgWF8GxFW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05E826-D9B2-4605-9579-D0D11794C420}">
  <a:tblStyle styleId="{4E05E826-D9B2-4605-9579-D0D11794C42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A364D43-BAF0-4162-8751-26DE0A8DB8D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customschemas.google.com/relationships/presentationmetadata" Target="metadata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9"/>
          <p:cNvSpPr txBox="1"/>
          <p:nvPr>
            <p:ph type="ctrTitle"/>
          </p:nvPr>
        </p:nvSpPr>
        <p:spPr>
          <a:xfrm>
            <a:off x="155575" y="29511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Impact"/>
              <a:buNone/>
              <a:defRPr b="0" sz="6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9"/>
          <p:cNvSpPr txBox="1"/>
          <p:nvPr>
            <p:ph idx="1" type="subTitle"/>
          </p:nvPr>
        </p:nvSpPr>
        <p:spPr>
          <a:xfrm>
            <a:off x="155574" y="5443538"/>
            <a:ext cx="4352925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9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9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9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091112" y="-85725"/>
            <a:ext cx="36099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8"/>
          <p:cNvSpPr txBox="1"/>
          <p:nvPr>
            <p:ph idx="1" type="body"/>
          </p:nvPr>
        </p:nvSpPr>
        <p:spPr>
          <a:xfrm rot="5400000">
            <a:off x="1935956" y="-840581"/>
            <a:ext cx="5237163" cy="879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8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8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8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9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9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79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9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9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0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70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0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0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71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1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1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2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2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2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3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3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3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4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4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4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5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5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5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7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76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6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6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7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77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7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7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8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8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8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8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5575" y="29511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Impact"/>
              <a:buNone/>
            </a:pPr>
            <a:r>
              <a:rPr lang="en-US"/>
              <a:t>Lecture 24</a:t>
            </a:r>
            <a:br>
              <a:rPr lang="en-US"/>
            </a:br>
            <a:r>
              <a:rPr lang="en-US" sz="3200"/>
              <a:t>Heaps and Priority Queues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idx="1" type="body"/>
          </p:nvPr>
        </p:nvSpPr>
        <p:spPr>
          <a:xfrm>
            <a:off x="353192" y="990600"/>
            <a:ext cx="8592396" cy="1778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complete binary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Each of the elements contains a value that is less than or equal to the value of each of its children (Min-heap)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Each of the elements contains a value that is greater than or equal to the value of each of its children (Max-heap)</a:t>
            </a:r>
            <a:endParaRPr sz="2000"/>
          </a:p>
        </p:txBody>
      </p:sp>
      <p:grpSp>
        <p:nvGrpSpPr>
          <p:cNvPr id="234" name="Google Shape;234;p10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35" name="Google Shape;235;p10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C000">
                <a:alpha val="32941"/>
              </a:srgbClr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37" name="Google Shape;237;p10"/>
            <p:cNvCxnSpPr>
              <a:stCxn id="235" idx="3"/>
              <a:endCxn id="236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8" name="Google Shape;238;p10"/>
            <p:cNvCxnSpPr>
              <a:stCxn id="235" idx="5"/>
              <a:endCxn id="239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0" name="Google Shape;240;p10"/>
            <p:cNvCxnSpPr>
              <a:stCxn id="236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1" name="Google Shape;241;p10"/>
            <p:cNvCxnSpPr>
              <a:stCxn id="236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39" name="Google Shape;239;p10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44" name="Google Shape;244;p10"/>
            <p:cNvCxnSpPr>
              <a:stCxn id="239" idx="3"/>
              <a:endCxn id="243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5" name="Google Shape;245;p10"/>
            <p:cNvCxnSpPr>
              <a:stCxn id="239" idx="5"/>
              <a:endCxn id="242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46" name="Google Shape;246;p10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49" name="Google Shape;249;p10"/>
            <p:cNvCxnSpPr>
              <a:stCxn id="246" idx="3"/>
              <a:endCxn id="248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0" name="Google Shape;250;p10"/>
            <p:cNvCxnSpPr>
              <a:stCxn id="246" idx="5"/>
              <a:endCxn id="247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51" name="Google Shape;251;p10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53" name="Google Shape;253;p10"/>
            <p:cNvCxnSpPr>
              <a:stCxn id="251" idx="3"/>
              <a:endCxn id="252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54" name="Google Shape;254;p10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Max-heap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10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256" name="Google Shape;256;p10"/>
            <p:cNvSpPr/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58" name="Google Shape;258;p10"/>
            <p:cNvCxnSpPr>
              <a:stCxn id="256" idx="3"/>
              <a:endCxn id="257" idx="7"/>
            </p:cNvCxnSpPr>
            <p:nvPr/>
          </p:nvCxnSpPr>
          <p:spPr>
            <a:xfrm flipH="1">
              <a:off x="6228392" y="3238261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9" name="Google Shape;259;p10"/>
            <p:cNvCxnSpPr>
              <a:stCxn id="256" idx="5"/>
              <a:endCxn id="260" idx="1"/>
            </p:cNvCxnSpPr>
            <p:nvPr/>
          </p:nvCxnSpPr>
          <p:spPr>
            <a:xfrm>
              <a:off x="7171503" y="3238261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1" name="Google Shape;261;p10"/>
            <p:cNvCxnSpPr>
              <a:stCxn id="257" idx="3"/>
            </p:cNvCxnSpPr>
            <p:nvPr/>
          </p:nvCxnSpPr>
          <p:spPr>
            <a:xfrm flipH="1">
              <a:off x="5628210" y="3887550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2" name="Google Shape;262;p10"/>
            <p:cNvCxnSpPr>
              <a:stCxn id="257" idx="5"/>
            </p:cNvCxnSpPr>
            <p:nvPr/>
          </p:nvCxnSpPr>
          <p:spPr>
            <a:xfrm>
              <a:off x="6228421" y="3887550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60" name="Google Shape;260;p10"/>
            <p:cNvSpPr/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65" name="Google Shape;265;p10"/>
            <p:cNvCxnSpPr>
              <a:stCxn id="260" idx="3"/>
              <a:endCxn id="264" idx="7"/>
            </p:cNvCxnSpPr>
            <p:nvPr/>
          </p:nvCxnSpPr>
          <p:spPr>
            <a:xfrm flipH="1">
              <a:off x="7523325" y="3889347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6" name="Google Shape;266;p10"/>
            <p:cNvCxnSpPr>
              <a:stCxn id="260" idx="5"/>
              <a:endCxn id="263" idx="1"/>
            </p:cNvCxnSpPr>
            <p:nvPr/>
          </p:nvCxnSpPr>
          <p:spPr>
            <a:xfrm>
              <a:off x="8123536" y="3889347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67" name="Google Shape;267;p10"/>
            <p:cNvSpPr/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70" name="Google Shape;270;p10"/>
            <p:cNvCxnSpPr>
              <a:stCxn id="267" idx="3"/>
              <a:endCxn id="269" idx="0"/>
            </p:cNvCxnSpPr>
            <p:nvPr/>
          </p:nvCxnSpPr>
          <p:spPr>
            <a:xfrm flipH="1">
              <a:off x="5208568" y="4557623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71" name="Google Shape;271;p10"/>
            <p:cNvCxnSpPr>
              <a:stCxn id="267" idx="5"/>
              <a:endCxn id="268" idx="0"/>
            </p:cNvCxnSpPr>
            <p:nvPr/>
          </p:nvCxnSpPr>
          <p:spPr>
            <a:xfrm>
              <a:off x="5675579" y="4557623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2" name="Google Shape;272;p10"/>
            <p:cNvSpPr/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cxnSp>
          <p:nvCxnSpPr>
            <p:cNvPr id="274" name="Google Shape;274;p10"/>
            <p:cNvCxnSpPr>
              <a:stCxn id="272" idx="3"/>
              <a:endCxn id="273" idx="0"/>
            </p:cNvCxnSpPr>
            <p:nvPr/>
          </p:nvCxnSpPr>
          <p:spPr>
            <a:xfrm flipH="1">
              <a:off x="6335949" y="4557623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5" name="Google Shape;275;p10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Min-heap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10"/>
          <p:cNvSpPr/>
          <p:nvPr/>
        </p:nvSpPr>
        <p:spPr>
          <a:xfrm>
            <a:off x="609600" y="1030668"/>
            <a:ext cx="2647949" cy="264732"/>
          </a:xfrm>
          <a:prstGeom prst="rect">
            <a:avLst/>
          </a:prstGeom>
          <a:solidFill>
            <a:schemeClr val="accent1">
              <a:alpha val="18823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7003964" y="1021630"/>
            <a:ext cx="19596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Shape property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10"/>
          <p:cNvCxnSpPr>
            <a:stCxn id="277" idx="1"/>
            <a:endCxn id="276" idx="3"/>
          </p:cNvCxnSpPr>
          <p:nvPr/>
        </p:nvCxnSpPr>
        <p:spPr>
          <a:xfrm rot="10800000">
            <a:off x="3257564" y="1163007"/>
            <a:ext cx="3746400" cy="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9" name="Google Shape;279;p10"/>
          <p:cNvSpPr/>
          <p:nvPr/>
        </p:nvSpPr>
        <p:spPr>
          <a:xfrm>
            <a:off x="5765637" y="1948321"/>
            <a:ext cx="2898131" cy="287673"/>
          </a:xfrm>
          <a:prstGeom prst="rect">
            <a:avLst/>
          </a:prstGeom>
          <a:solidFill>
            <a:schemeClr val="accent1">
              <a:alpha val="18823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1046154" y="2248415"/>
            <a:ext cx="4183344" cy="266185"/>
          </a:xfrm>
          <a:prstGeom prst="rect">
            <a:avLst/>
          </a:prstGeom>
          <a:solidFill>
            <a:schemeClr val="accent1">
              <a:alpha val="18823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3604422" y="2966677"/>
            <a:ext cx="16903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Order property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10"/>
          <p:cNvCxnSpPr>
            <a:stCxn id="281" idx="0"/>
            <a:endCxn id="280" idx="2"/>
          </p:cNvCxnSpPr>
          <p:nvPr/>
        </p:nvCxnSpPr>
        <p:spPr>
          <a:xfrm rot="10800000">
            <a:off x="3137973" y="2514577"/>
            <a:ext cx="1311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3" name="Google Shape;283;p10"/>
          <p:cNvSpPr txBox="1"/>
          <p:nvPr/>
        </p:nvSpPr>
        <p:spPr>
          <a:xfrm>
            <a:off x="466368" y="5654985"/>
            <a:ext cx="8197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shape of all heaps with a given number of elements is the same.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root node always contains the largest value in the heap (in addition, the subtrees are heaps as well).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Heaps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Suppose that, the order property is violated by the </a:t>
            </a:r>
            <a:r>
              <a:rPr b="1" lang="en-US" sz="2000"/>
              <a:t>root node</a:t>
            </a:r>
            <a:r>
              <a:rPr lang="en-US" sz="2000"/>
              <a:t> only (not any other node, they are in 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Repair the structure so that it becomes a heap again (called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 sz="2000"/>
              <a:t> operation)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element down from the root position until it ends up in a position where the order property is satisfied</a:t>
            </a:r>
            <a:endParaRPr/>
          </a:p>
        </p:txBody>
      </p:sp>
      <p:grpSp>
        <p:nvGrpSpPr>
          <p:cNvPr id="290" name="Google Shape;290;p11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91" name="Google Shape;291;p11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93" name="Google Shape;293;p11"/>
            <p:cNvCxnSpPr>
              <a:stCxn id="291" idx="3"/>
              <a:endCxn id="292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4" name="Google Shape;294;p11"/>
            <p:cNvCxnSpPr>
              <a:stCxn id="291" idx="5"/>
              <a:endCxn id="295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6" name="Google Shape;296;p11"/>
            <p:cNvCxnSpPr>
              <a:stCxn id="292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7" name="Google Shape;297;p11"/>
            <p:cNvCxnSpPr>
              <a:stCxn id="292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5" name="Google Shape;295;p11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00" name="Google Shape;300;p11"/>
            <p:cNvCxnSpPr>
              <a:stCxn id="295" idx="3"/>
              <a:endCxn id="299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1" name="Google Shape;301;p11"/>
            <p:cNvCxnSpPr>
              <a:stCxn id="295" idx="5"/>
              <a:endCxn id="298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02" name="Google Shape;302;p11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05" name="Google Shape;305;p11"/>
            <p:cNvCxnSpPr>
              <a:stCxn id="302" idx="3"/>
              <a:endCxn id="304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6" name="Google Shape;306;p11"/>
            <p:cNvCxnSpPr>
              <a:stCxn id="302" idx="5"/>
              <a:endCxn id="303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07" name="Google Shape;307;p11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309" name="Google Shape;309;p11"/>
            <p:cNvCxnSpPr>
              <a:stCxn id="307" idx="3"/>
              <a:endCxn id="308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10" name="Google Shape;310;p1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Suppose that, the order property is violated by the </a:t>
            </a:r>
            <a:r>
              <a:rPr b="1" lang="en-US" sz="2000"/>
              <a:t>root node</a:t>
            </a:r>
            <a:r>
              <a:rPr lang="en-US" sz="2000"/>
              <a:t> only (not any other node, they are in 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Repair the structure so that it becomes a heap again (called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 sz="2000"/>
              <a:t> operation)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element down from the root position until it ends up in a position where the order property is satisfied</a:t>
            </a: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317" name="Google Shape;317;p12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19" name="Google Shape;319;p12"/>
            <p:cNvCxnSpPr>
              <a:stCxn id="317" idx="3"/>
              <a:endCxn id="318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0" name="Google Shape;320;p12"/>
            <p:cNvCxnSpPr>
              <a:stCxn id="317" idx="5"/>
              <a:endCxn id="321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2" name="Google Shape;322;p12"/>
            <p:cNvCxnSpPr>
              <a:stCxn id="318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3" name="Google Shape;323;p12"/>
            <p:cNvCxnSpPr>
              <a:stCxn id="318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1" name="Google Shape;321;p12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26" name="Google Shape;326;p12"/>
            <p:cNvCxnSpPr>
              <a:stCxn id="321" idx="3"/>
              <a:endCxn id="325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7" name="Google Shape;327;p12"/>
            <p:cNvCxnSpPr>
              <a:stCxn id="321" idx="5"/>
              <a:endCxn id="324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8" name="Google Shape;328;p12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" name="Google Shape;329;p12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" name="Google Shape;330;p12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31" name="Google Shape;331;p12"/>
            <p:cNvCxnSpPr>
              <a:stCxn id="328" idx="3"/>
              <a:endCxn id="330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32" name="Google Shape;332;p12"/>
            <p:cNvCxnSpPr>
              <a:stCxn id="328" idx="5"/>
              <a:endCxn id="329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33" name="Google Shape;333;p12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335" name="Google Shape;335;p12"/>
            <p:cNvCxnSpPr>
              <a:stCxn id="333" idx="3"/>
              <a:endCxn id="334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36" name="Google Shape;336;p1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12"/>
          <p:cNvSpPr/>
          <p:nvPr/>
        </p:nvSpPr>
        <p:spPr>
          <a:xfrm>
            <a:off x="5061568" y="3594594"/>
            <a:ext cx="718457" cy="701778"/>
          </a:xfrm>
          <a:prstGeom prst="ellipse">
            <a:avLst/>
          </a:prstGeom>
          <a:solidFill>
            <a:srgbClr val="FF0000">
              <a:alpha val="20784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2"/>
          <p:cNvSpPr/>
          <p:nvPr/>
        </p:nvSpPr>
        <p:spPr>
          <a:xfrm>
            <a:off x="3029623" y="4143816"/>
            <a:ext cx="2946308" cy="1985634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2"/>
          <p:cNvSpPr/>
          <p:nvPr/>
        </p:nvSpPr>
        <p:spPr>
          <a:xfrm>
            <a:off x="5318374" y="4143129"/>
            <a:ext cx="2175179" cy="1304706"/>
          </a:xfrm>
          <a:prstGeom prst="triangle">
            <a:avLst>
              <a:gd fmla="val 50000" name="adj"/>
            </a:avLst>
          </a:prstGeom>
          <a:solidFill>
            <a:srgbClr val="92D050">
              <a:alpha val="34901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Suppose that, the order property is violated by the </a:t>
            </a:r>
            <a:r>
              <a:rPr b="1" lang="en-US" sz="2000"/>
              <a:t>root node</a:t>
            </a:r>
            <a:r>
              <a:rPr lang="en-US" sz="2000"/>
              <a:t> only (not any other node, they are in 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Repair the structure so that it becomes a heap again (called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 sz="2000"/>
              <a:t> operation)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element down from the root position until it ends up in a position where the order property is satisfied</a:t>
            </a:r>
            <a:endParaRPr/>
          </a:p>
        </p:txBody>
      </p:sp>
      <p:grpSp>
        <p:nvGrpSpPr>
          <p:cNvPr id="345" name="Google Shape;345;p13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346" name="Google Shape;346;p13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48" name="Google Shape;348;p13"/>
            <p:cNvCxnSpPr>
              <a:stCxn id="346" idx="3"/>
              <a:endCxn id="347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49" name="Google Shape;349;p13"/>
            <p:cNvCxnSpPr>
              <a:stCxn id="346" idx="5"/>
              <a:endCxn id="350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51" name="Google Shape;351;p13"/>
            <p:cNvCxnSpPr>
              <a:stCxn id="347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52" name="Google Shape;352;p13"/>
            <p:cNvCxnSpPr>
              <a:stCxn id="347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50" name="Google Shape;350;p13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55" name="Google Shape;355;p13"/>
            <p:cNvCxnSpPr>
              <a:stCxn id="350" idx="3"/>
              <a:endCxn id="354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56" name="Google Shape;356;p13"/>
            <p:cNvCxnSpPr>
              <a:stCxn id="350" idx="5"/>
              <a:endCxn id="353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57" name="Google Shape;357;p13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60" name="Google Shape;360;p13"/>
            <p:cNvCxnSpPr>
              <a:stCxn id="357" idx="3"/>
              <a:endCxn id="359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1" name="Google Shape;361;p13"/>
            <p:cNvCxnSpPr>
              <a:stCxn id="357" idx="5"/>
              <a:endCxn id="358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62" name="Google Shape;362;p13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364" name="Google Shape;364;p13"/>
            <p:cNvCxnSpPr>
              <a:stCxn id="362" idx="3"/>
              <a:endCxn id="363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65" name="Google Shape;365;p13"/>
          <p:cNvSpPr/>
          <p:nvPr/>
        </p:nvSpPr>
        <p:spPr>
          <a:xfrm rot="-2051768">
            <a:off x="4096678" y="4059034"/>
            <a:ext cx="1779021" cy="3952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3"/>
          <p:cNvSpPr txBox="1"/>
          <p:nvPr/>
        </p:nvSpPr>
        <p:spPr>
          <a:xfrm>
            <a:off x="5118143" y="3221664"/>
            <a:ext cx="1004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13"/>
          <p:cNvSpPr/>
          <p:nvPr/>
        </p:nvSpPr>
        <p:spPr>
          <a:xfrm>
            <a:off x="5061568" y="3594594"/>
            <a:ext cx="718457" cy="701778"/>
          </a:xfrm>
          <a:prstGeom prst="ellipse">
            <a:avLst/>
          </a:prstGeom>
          <a:solidFill>
            <a:srgbClr val="FF0000">
              <a:alpha val="20784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3"/>
          <p:cNvSpPr/>
          <p:nvPr/>
        </p:nvSpPr>
        <p:spPr>
          <a:xfrm>
            <a:off x="3029623" y="4143816"/>
            <a:ext cx="2946308" cy="1985634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3"/>
          <p:cNvSpPr/>
          <p:nvPr/>
        </p:nvSpPr>
        <p:spPr>
          <a:xfrm>
            <a:off x="5318374" y="4143129"/>
            <a:ext cx="2175179" cy="1304706"/>
          </a:xfrm>
          <a:prstGeom prst="triangle">
            <a:avLst>
              <a:gd fmla="val 50000" name="adj"/>
            </a:avLst>
          </a:prstGeom>
          <a:solidFill>
            <a:srgbClr val="92D050">
              <a:alpha val="34901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Suppose that, the order property is violated by the </a:t>
            </a:r>
            <a:r>
              <a:rPr b="1" lang="en-US" sz="2000"/>
              <a:t>root node</a:t>
            </a:r>
            <a:r>
              <a:rPr lang="en-US" sz="2000"/>
              <a:t> only (not any other node, they are in 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Repair the structure so that it becomes a heap again (called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 sz="2000"/>
              <a:t> operation)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element down from the root position until it ends up in a position where the order property is satisfied</a:t>
            </a:r>
            <a:endParaRPr/>
          </a:p>
        </p:txBody>
      </p:sp>
      <p:grpSp>
        <p:nvGrpSpPr>
          <p:cNvPr id="376" name="Google Shape;376;p14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377" name="Google Shape;377;p14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cxnSp>
          <p:nvCxnSpPr>
            <p:cNvPr id="379" name="Google Shape;379;p14"/>
            <p:cNvCxnSpPr>
              <a:stCxn id="377" idx="3"/>
              <a:endCxn id="378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0" name="Google Shape;380;p14"/>
            <p:cNvCxnSpPr>
              <a:stCxn id="377" idx="5"/>
              <a:endCxn id="381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2" name="Google Shape;382;p14"/>
            <p:cNvCxnSpPr>
              <a:stCxn id="378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3" name="Google Shape;383;p14"/>
            <p:cNvCxnSpPr>
              <a:stCxn id="378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81" name="Google Shape;381;p14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86" name="Google Shape;386;p14"/>
            <p:cNvCxnSpPr>
              <a:stCxn id="381" idx="3"/>
              <a:endCxn id="385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7" name="Google Shape;387;p14"/>
            <p:cNvCxnSpPr>
              <a:stCxn id="381" idx="5"/>
              <a:endCxn id="384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88" name="Google Shape;388;p14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91" name="Google Shape;391;p14"/>
            <p:cNvCxnSpPr>
              <a:stCxn id="388" idx="3"/>
              <a:endCxn id="390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92" name="Google Shape;392;p14"/>
            <p:cNvCxnSpPr>
              <a:stCxn id="388" idx="5"/>
              <a:endCxn id="389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93" name="Google Shape;393;p14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395" name="Google Shape;395;p14"/>
            <p:cNvCxnSpPr>
              <a:stCxn id="393" idx="3"/>
              <a:endCxn id="394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96" name="Google Shape;396;p1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4115164" y="4231155"/>
            <a:ext cx="718457" cy="701778"/>
          </a:xfrm>
          <a:prstGeom prst="ellipse">
            <a:avLst/>
          </a:prstGeom>
          <a:solidFill>
            <a:srgbClr val="FF0000">
              <a:alpha val="20784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4"/>
          <p:cNvSpPr/>
          <p:nvPr/>
        </p:nvSpPr>
        <p:spPr>
          <a:xfrm>
            <a:off x="3094942" y="4793973"/>
            <a:ext cx="1700869" cy="1337033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4"/>
          <p:cNvSpPr/>
          <p:nvPr/>
        </p:nvSpPr>
        <p:spPr>
          <a:xfrm>
            <a:off x="5318374" y="4143129"/>
            <a:ext cx="2175179" cy="1304706"/>
          </a:xfrm>
          <a:prstGeom prst="triangle">
            <a:avLst>
              <a:gd fmla="val 50000" name="adj"/>
            </a:avLst>
          </a:prstGeom>
          <a:solidFill>
            <a:srgbClr val="92D050">
              <a:alpha val="34901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4"/>
          <p:cNvSpPr/>
          <p:nvPr/>
        </p:nvSpPr>
        <p:spPr>
          <a:xfrm>
            <a:off x="4193454" y="4781137"/>
            <a:ext cx="1700869" cy="1337033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Suppose that, the order property is violated by the </a:t>
            </a:r>
            <a:r>
              <a:rPr b="1" lang="en-US" sz="2000"/>
              <a:t>root node</a:t>
            </a:r>
            <a:r>
              <a:rPr lang="en-US" sz="2000"/>
              <a:t> only (not any other node, they are in 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Repair the structure so that it becomes a heap again (called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 sz="2000"/>
              <a:t> operation)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element down from the root position until it ends up in a position where the order property is satisfied</a:t>
            </a:r>
            <a:endParaRPr/>
          </a:p>
        </p:txBody>
      </p:sp>
      <p:grpSp>
        <p:nvGrpSpPr>
          <p:cNvPr id="406" name="Google Shape;406;p1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407" name="Google Shape;407;p15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cxnSp>
          <p:nvCxnSpPr>
            <p:cNvPr id="409" name="Google Shape;409;p15"/>
            <p:cNvCxnSpPr>
              <a:stCxn id="407" idx="3"/>
              <a:endCxn id="408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0" name="Google Shape;410;p15"/>
            <p:cNvCxnSpPr>
              <a:stCxn id="407" idx="5"/>
              <a:endCxn id="411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2" name="Google Shape;412;p15"/>
            <p:cNvCxnSpPr>
              <a:stCxn id="408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3" name="Google Shape;413;p15"/>
            <p:cNvCxnSpPr>
              <a:stCxn id="408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11" name="Google Shape;411;p15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16" name="Google Shape;416;p15"/>
            <p:cNvCxnSpPr>
              <a:stCxn id="411" idx="3"/>
              <a:endCxn id="415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7" name="Google Shape;417;p15"/>
            <p:cNvCxnSpPr>
              <a:stCxn id="411" idx="5"/>
              <a:endCxn id="414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18" name="Google Shape;418;p15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21" name="Google Shape;421;p15"/>
            <p:cNvCxnSpPr>
              <a:stCxn id="418" idx="3"/>
              <a:endCxn id="420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2" name="Google Shape;422;p15"/>
            <p:cNvCxnSpPr>
              <a:stCxn id="418" idx="5"/>
              <a:endCxn id="419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23" name="Google Shape;423;p15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425" name="Google Shape;425;p15"/>
            <p:cNvCxnSpPr>
              <a:stCxn id="423" idx="3"/>
              <a:endCxn id="424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26" name="Google Shape;426;p15"/>
          <p:cNvSpPr/>
          <p:nvPr/>
        </p:nvSpPr>
        <p:spPr>
          <a:xfrm rot="2908750">
            <a:off x="3932793" y="4684042"/>
            <a:ext cx="1571054" cy="3952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5"/>
          <p:cNvSpPr txBox="1"/>
          <p:nvPr/>
        </p:nvSpPr>
        <p:spPr>
          <a:xfrm>
            <a:off x="3609499" y="3815584"/>
            <a:ext cx="1004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15"/>
          <p:cNvSpPr/>
          <p:nvPr/>
        </p:nvSpPr>
        <p:spPr>
          <a:xfrm>
            <a:off x="4115164" y="4231155"/>
            <a:ext cx="718457" cy="701778"/>
          </a:xfrm>
          <a:prstGeom prst="ellipse">
            <a:avLst/>
          </a:prstGeom>
          <a:solidFill>
            <a:srgbClr val="FF0000">
              <a:alpha val="20784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5"/>
          <p:cNvSpPr/>
          <p:nvPr/>
        </p:nvSpPr>
        <p:spPr>
          <a:xfrm>
            <a:off x="3094942" y="4793973"/>
            <a:ext cx="1700869" cy="1337033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5"/>
          <p:cNvSpPr/>
          <p:nvPr/>
        </p:nvSpPr>
        <p:spPr>
          <a:xfrm>
            <a:off x="5318374" y="4143129"/>
            <a:ext cx="2175179" cy="1304706"/>
          </a:xfrm>
          <a:prstGeom prst="triangle">
            <a:avLst>
              <a:gd fmla="val 50000" name="adj"/>
            </a:avLst>
          </a:prstGeom>
          <a:solidFill>
            <a:srgbClr val="92D050">
              <a:alpha val="34901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5"/>
          <p:cNvSpPr/>
          <p:nvPr/>
        </p:nvSpPr>
        <p:spPr>
          <a:xfrm>
            <a:off x="4193454" y="4781137"/>
            <a:ext cx="1700869" cy="1337033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6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Suppose that, the order property is violated by the </a:t>
            </a:r>
            <a:r>
              <a:rPr b="1" lang="en-US" sz="2000"/>
              <a:t>root node</a:t>
            </a:r>
            <a:r>
              <a:rPr lang="en-US" sz="2000"/>
              <a:t> only (not any other node, they are in 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Repair the structure so that it becomes a heap again (called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 sz="2000"/>
              <a:t> operation)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element down from the root position until it ends up in a position where the order property is satisfied</a:t>
            </a:r>
            <a:endParaRPr/>
          </a:p>
        </p:txBody>
      </p:sp>
      <p:grpSp>
        <p:nvGrpSpPr>
          <p:cNvPr id="438" name="Google Shape;438;p16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439" name="Google Shape;439;p16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41" name="Google Shape;441;p16"/>
            <p:cNvCxnSpPr>
              <a:stCxn id="439" idx="3"/>
              <a:endCxn id="440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42" name="Google Shape;442;p16"/>
            <p:cNvCxnSpPr>
              <a:stCxn id="439" idx="5"/>
              <a:endCxn id="443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44" name="Google Shape;444;p16"/>
            <p:cNvCxnSpPr>
              <a:stCxn id="440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45" name="Google Shape;445;p16"/>
            <p:cNvCxnSpPr>
              <a:stCxn id="440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43" name="Google Shape;443;p16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48" name="Google Shape;448;p16"/>
            <p:cNvCxnSpPr>
              <a:stCxn id="443" idx="3"/>
              <a:endCxn id="447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49" name="Google Shape;449;p16"/>
            <p:cNvCxnSpPr>
              <a:stCxn id="443" idx="5"/>
              <a:endCxn id="446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50" name="Google Shape;450;p16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53" name="Google Shape;453;p16"/>
            <p:cNvCxnSpPr>
              <a:stCxn id="450" idx="3"/>
              <a:endCxn id="452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4" name="Google Shape;454;p16"/>
            <p:cNvCxnSpPr>
              <a:stCxn id="450" idx="5"/>
              <a:endCxn id="451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55" name="Google Shape;455;p16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457" name="Google Shape;457;p16"/>
            <p:cNvCxnSpPr>
              <a:stCxn id="455" idx="3"/>
              <a:endCxn id="456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58" name="Google Shape;458;p1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16"/>
          <p:cNvSpPr/>
          <p:nvPr/>
        </p:nvSpPr>
        <p:spPr>
          <a:xfrm>
            <a:off x="4688318" y="4916716"/>
            <a:ext cx="718457" cy="701778"/>
          </a:xfrm>
          <a:prstGeom prst="ellipse">
            <a:avLst/>
          </a:prstGeom>
          <a:solidFill>
            <a:srgbClr val="FF0000">
              <a:alpha val="20784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6"/>
          <p:cNvSpPr/>
          <p:nvPr/>
        </p:nvSpPr>
        <p:spPr>
          <a:xfrm>
            <a:off x="3094942" y="4793973"/>
            <a:ext cx="1700869" cy="1337033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6"/>
          <p:cNvSpPr/>
          <p:nvPr/>
        </p:nvSpPr>
        <p:spPr>
          <a:xfrm>
            <a:off x="5318374" y="4143129"/>
            <a:ext cx="2175179" cy="1304706"/>
          </a:xfrm>
          <a:prstGeom prst="triangle">
            <a:avLst>
              <a:gd fmla="val 50000" name="adj"/>
            </a:avLst>
          </a:prstGeom>
          <a:solidFill>
            <a:srgbClr val="92D050">
              <a:alpha val="34901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6"/>
          <p:cNvSpPr/>
          <p:nvPr/>
        </p:nvSpPr>
        <p:spPr>
          <a:xfrm>
            <a:off x="4193455" y="5560604"/>
            <a:ext cx="1124920" cy="557566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Suppose that, the order property is violated by the </a:t>
            </a:r>
            <a:r>
              <a:rPr b="1" lang="en-US" sz="2000"/>
              <a:t>root node</a:t>
            </a:r>
            <a:r>
              <a:rPr lang="en-US" sz="2000"/>
              <a:t> only (not any other node, they are in 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Repair the structure so that it becomes a heap again (called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 sz="2000"/>
              <a:t> operation)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element down from the root position until it ends up in a position where the order property is satisfied</a:t>
            </a:r>
            <a:endParaRPr/>
          </a:p>
        </p:txBody>
      </p:sp>
      <p:grpSp>
        <p:nvGrpSpPr>
          <p:cNvPr id="468" name="Google Shape;468;p17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469" name="Google Shape;469;p17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71" name="Google Shape;471;p17"/>
            <p:cNvCxnSpPr>
              <a:stCxn id="469" idx="3"/>
              <a:endCxn id="470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72" name="Google Shape;472;p17"/>
            <p:cNvCxnSpPr>
              <a:stCxn id="469" idx="5"/>
              <a:endCxn id="473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74" name="Google Shape;474;p17"/>
            <p:cNvCxnSpPr>
              <a:stCxn id="470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75" name="Google Shape;475;p17"/>
            <p:cNvCxnSpPr>
              <a:stCxn id="470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73" name="Google Shape;473;p17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78" name="Google Shape;478;p17"/>
            <p:cNvCxnSpPr>
              <a:stCxn id="473" idx="3"/>
              <a:endCxn id="477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79" name="Google Shape;479;p17"/>
            <p:cNvCxnSpPr>
              <a:stCxn id="473" idx="5"/>
              <a:endCxn id="476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80" name="Google Shape;480;p17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83" name="Google Shape;483;p17"/>
            <p:cNvCxnSpPr>
              <a:stCxn id="480" idx="3"/>
              <a:endCxn id="482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84" name="Google Shape;484;p17"/>
            <p:cNvCxnSpPr>
              <a:stCxn id="480" idx="5"/>
              <a:endCxn id="481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85" name="Google Shape;485;p17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487" name="Google Shape;487;p17"/>
            <p:cNvCxnSpPr>
              <a:stCxn id="485" idx="3"/>
              <a:endCxn id="486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88" name="Google Shape;488;p17"/>
          <p:cNvSpPr/>
          <p:nvPr/>
        </p:nvSpPr>
        <p:spPr>
          <a:xfrm rot="-3803542">
            <a:off x="4288989" y="5394016"/>
            <a:ext cx="1224176" cy="3952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7"/>
          <p:cNvSpPr txBox="1"/>
          <p:nvPr/>
        </p:nvSpPr>
        <p:spPr>
          <a:xfrm>
            <a:off x="4782153" y="4575481"/>
            <a:ext cx="1004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17"/>
          <p:cNvSpPr/>
          <p:nvPr/>
        </p:nvSpPr>
        <p:spPr>
          <a:xfrm>
            <a:off x="4688318" y="4916716"/>
            <a:ext cx="718457" cy="701778"/>
          </a:xfrm>
          <a:prstGeom prst="ellipse">
            <a:avLst/>
          </a:prstGeom>
          <a:solidFill>
            <a:srgbClr val="FF0000">
              <a:alpha val="20784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7"/>
          <p:cNvSpPr/>
          <p:nvPr/>
        </p:nvSpPr>
        <p:spPr>
          <a:xfrm>
            <a:off x="3094942" y="4793973"/>
            <a:ext cx="1700869" cy="1337033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7"/>
          <p:cNvSpPr/>
          <p:nvPr/>
        </p:nvSpPr>
        <p:spPr>
          <a:xfrm>
            <a:off x="5318374" y="4143129"/>
            <a:ext cx="2175179" cy="1304706"/>
          </a:xfrm>
          <a:prstGeom prst="triangle">
            <a:avLst>
              <a:gd fmla="val 50000" name="adj"/>
            </a:avLst>
          </a:prstGeom>
          <a:solidFill>
            <a:srgbClr val="92D050">
              <a:alpha val="34901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7"/>
          <p:cNvSpPr/>
          <p:nvPr/>
        </p:nvSpPr>
        <p:spPr>
          <a:xfrm>
            <a:off x="4193455" y="5560604"/>
            <a:ext cx="1124920" cy="557566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Suppose that, the order property is violated by the </a:t>
            </a:r>
            <a:r>
              <a:rPr b="1" lang="en-US" sz="2000"/>
              <a:t>root node</a:t>
            </a:r>
            <a:r>
              <a:rPr lang="en-US" sz="2000"/>
              <a:t> only (not any other node, they are in 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Repair the structure so that it becomes a heap again (called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 sz="2000"/>
              <a:t> operation)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element down from the root position until it ends up in a position where the order property is satisfied</a:t>
            </a:r>
            <a:endParaRPr/>
          </a:p>
        </p:txBody>
      </p:sp>
      <p:grpSp>
        <p:nvGrpSpPr>
          <p:cNvPr id="500" name="Google Shape;500;p18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501" name="Google Shape;501;p18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03" name="Google Shape;503;p18"/>
            <p:cNvCxnSpPr>
              <a:stCxn id="501" idx="3"/>
              <a:endCxn id="502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4" name="Google Shape;504;p18"/>
            <p:cNvCxnSpPr>
              <a:stCxn id="501" idx="5"/>
              <a:endCxn id="505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6" name="Google Shape;506;p18"/>
            <p:cNvCxnSpPr>
              <a:stCxn id="502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7" name="Google Shape;507;p18"/>
            <p:cNvCxnSpPr>
              <a:stCxn id="502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05" name="Google Shape;505;p18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10" name="Google Shape;510;p18"/>
            <p:cNvCxnSpPr>
              <a:stCxn id="505" idx="3"/>
              <a:endCxn id="509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1" name="Google Shape;511;p18"/>
            <p:cNvCxnSpPr>
              <a:stCxn id="505" idx="5"/>
              <a:endCxn id="508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12" name="Google Shape;512;p18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15" name="Google Shape;515;p18"/>
            <p:cNvCxnSpPr>
              <a:stCxn id="512" idx="3"/>
              <a:endCxn id="514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6" name="Google Shape;516;p18"/>
            <p:cNvCxnSpPr>
              <a:stCxn id="512" idx="5"/>
              <a:endCxn id="513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17" name="Google Shape;517;p18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19" name="Google Shape;519;p18"/>
            <p:cNvCxnSpPr>
              <a:stCxn id="517" idx="3"/>
              <a:endCxn id="518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520" name="Google Shape;520;p1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18"/>
          <p:cNvSpPr/>
          <p:nvPr/>
        </p:nvSpPr>
        <p:spPr>
          <a:xfrm>
            <a:off x="2605835" y="3310634"/>
            <a:ext cx="5640985" cy="2847787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9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Suppose that, the order property is violated by the </a:t>
            </a:r>
            <a:r>
              <a:rPr b="1" lang="en-US" sz="2000"/>
              <a:t>last leaf node</a:t>
            </a:r>
            <a:r>
              <a:rPr lang="en-US" sz="2000"/>
              <a:t> only (not any other node, they are in 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Repair the structure so that it becomes a heap again (called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 sz="2000"/>
              <a:t> operation)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element up in the tree until it ends up in its correct position</a:t>
            </a:r>
            <a:endParaRPr/>
          </a:p>
        </p:txBody>
      </p:sp>
      <p:grpSp>
        <p:nvGrpSpPr>
          <p:cNvPr id="527" name="Google Shape;527;p19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528" name="Google Shape;528;p19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530" name="Google Shape;530;p19"/>
            <p:cNvCxnSpPr>
              <a:stCxn id="528" idx="3"/>
              <a:endCxn id="529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1" name="Google Shape;531;p19"/>
            <p:cNvCxnSpPr>
              <a:stCxn id="528" idx="5"/>
              <a:endCxn id="532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3" name="Google Shape;533;p19"/>
            <p:cNvCxnSpPr>
              <a:stCxn id="529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4" name="Google Shape;534;p19"/>
            <p:cNvCxnSpPr>
              <a:stCxn id="529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32" name="Google Shape;532;p19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37" name="Google Shape;537;p19"/>
            <p:cNvCxnSpPr>
              <a:stCxn id="532" idx="3"/>
              <a:endCxn id="536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8" name="Google Shape;538;p19"/>
            <p:cNvCxnSpPr>
              <a:stCxn id="532" idx="5"/>
              <a:endCxn id="535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39" name="Google Shape;539;p19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42" name="Google Shape;542;p19"/>
            <p:cNvCxnSpPr>
              <a:stCxn id="539" idx="3"/>
              <a:endCxn id="541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43" name="Google Shape;543;p19"/>
            <p:cNvCxnSpPr>
              <a:stCxn id="539" idx="5"/>
              <a:endCxn id="540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44" name="Google Shape;544;p19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46" name="Google Shape;546;p19"/>
            <p:cNvCxnSpPr>
              <a:stCxn id="544" idx="3"/>
              <a:endCxn id="545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547" name="Google Shape;547;p1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1" type="body"/>
          </p:nvPr>
        </p:nvSpPr>
        <p:spPr>
          <a:xfrm>
            <a:off x="731520" y="1244600"/>
            <a:ext cx="7680960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Items can be added and deleted (like queues)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Not necessarily maintains the First In First Out order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Priority Queues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0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Suppose that, the order property is violated by the </a:t>
            </a:r>
            <a:r>
              <a:rPr b="1" lang="en-US" sz="2000"/>
              <a:t>last leaf node</a:t>
            </a:r>
            <a:r>
              <a:rPr lang="en-US" sz="2000"/>
              <a:t> only (not any other node, they are in 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Repair the structure so that it becomes a heap again (called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 sz="2000"/>
              <a:t> operation)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element up in the tree until it ends up in its correct position</a:t>
            </a:r>
            <a:endParaRPr/>
          </a:p>
        </p:txBody>
      </p:sp>
      <p:grpSp>
        <p:nvGrpSpPr>
          <p:cNvPr id="553" name="Google Shape;553;p20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554" name="Google Shape;554;p20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556" name="Google Shape;556;p20"/>
            <p:cNvCxnSpPr>
              <a:stCxn id="554" idx="3"/>
              <a:endCxn id="555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57" name="Google Shape;557;p20"/>
            <p:cNvCxnSpPr>
              <a:stCxn id="554" idx="5"/>
              <a:endCxn id="558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59" name="Google Shape;559;p20"/>
            <p:cNvCxnSpPr>
              <a:stCxn id="555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60" name="Google Shape;560;p20"/>
            <p:cNvCxnSpPr>
              <a:stCxn id="555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58" name="Google Shape;558;p20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63" name="Google Shape;563;p20"/>
            <p:cNvCxnSpPr>
              <a:stCxn id="558" idx="3"/>
              <a:endCxn id="562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64" name="Google Shape;564;p20"/>
            <p:cNvCxnSpPr>
              <a:stCxn id="558" idx="5"/>
              <a:endCxn id="561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65" name="Google Shape;565;p20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68" name="Google Shape;568;p20"/>
            <p:cNvCxnSpPr>
              <a:stCxn id="565" idx="3"/>
              <a:endCxn id="567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69" name="Google Shape;569;p20"/>
            <p:cNvCxnSpPr>
              <a:stCxn id="565" idx="5"/>
              <a:endCxn id="566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70" name="Google Shape;570;p20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72" name="Google Shape;572;p20"/>
            <p:cNvCxnSpPr>
              <a:stCxn id="570" idx="3"/>
              <a:endCxn id="571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573" name="Google Shape;573;p2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4" name="Google Shape;574;p20"/>
          <p:cNvSpPr/>
          <p:nvPr/>
        </p:nvSpPr>
        <p:spPr>
          <a:xfrm>
            <a:off x="3178630" y="3310634"/>
            <a:ext cx="4511040" cy="2231179"/>
          </a:xfrm>
          <a:prstGeom prst="triangle">
            <a:avLst>
              <a:gd fmla="val 50000" name="adj"/>
            </a:avLst>
          </a:prstGeom>
          <a:solidFill>
            <a:srgbClr val="92D05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0"/>
          <p:cNvSpPr/>
          <p:nvPr/>
        </p:nvSpPr>
        <p:spPr>
          <a:xfrm>
            <a:off x="3179028" y="5541511"/>
            <a:ext cx="1339813" cy="674800"/>
          </a:xfrm>
          <a:prstGeom prst="flowChartProcess">
            <a:avLst/>
          </a:prstGeom>
          <a:solidFill>
            <a:srgbClr val="92D05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0"/>
          <p:cNvSpPr/>
          <p:nvPr/>
        </p:nvSpPr>
        <p:spPr>
          <a:xfrm>
            <a:off x="4454089" y="5620833"/>
            <a:ext cx="570757" cy="595477"/>
          </a:xfrm>
          <a:prstGeom prst="ellipse">
            <a:avLst/>
          </a:prstGeom>
          <a:solidFill>
            <a:srgbClr val="FF0000">
              <a:alpha val="2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1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Suppose that, the order property is violated by the </a:t>
            </a:r>
            <a:r>
              <a:rPr b="1" lang="en-US" sz="2000"/>
              <a:t>last leaf node</a:t>
            </a:r>
            <a:r>
              <a:rPr lang="en-US" sz="2000"/>
              <a:t> only (not any other node, they are in 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Repair the structure so that it becomes a heap again (called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 sz="2000"/>
              <a:t> operation)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element up in the tree until it ends up in its correct position</a:t>
            </a:r>
            <a:endParaRPr/>
          </a:p>
        </p:txBody>
      </p:sp>
      <p:grpSp>
        <p:nvGrpSpPr>
          <p:cNvPr id="582" name="Google Shape;582;p21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583" name="Google Shape;583;p21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585" name="Google Shape;585;p21"/>
            <p:cNvCxnSpPr>
              <a:stCxn id="583" idx="3"/>
              <a:endCxn id="584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86" name="Google Shape;586;p21"/>
            <p:cNvCxnSpPr>
              <a:stCxn id="583" idx="5"/>
              <a:endCxn id="587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88" name="Google Shape;588;p21"/>
            <p:cNvCxnSpPr>
              <a:stCxn id="584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89" name="Google Shape;589;p21"/>
            <p:cNvCxnSpPr>
              <a:stCxn id="584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87" name="Google Shape;587;p21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92" name="Google Shape;592;p21"/>
            <p:cNvCxnSpPr>
              <a:stCxn id="587" idx="3"/>
              <a:endCxn id="591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93" name="Google Shape;593;p21"/>
            <p:cNvCxnSpPr>
              <a:stCxn id="587" idx="5"/>
              <a:endCxn id="590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94" name="Google Shape;594;p21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97" name="Google Shape;597;p21"/>
            <p:cNvCxnSpPr>
              <a:stCxn id="594" idx="3"/>
              <a:endCxn id="596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98" name="Google Shape;598;p21"/>
            <p:cNvCxnSpPr>
              <a:stCxn id="594" idx="5"/>
              <a:endCxn id="595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99" name="Google Shape;599;p21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01" name="Google Shape;601;p21"/>
            <p:cNvCxnSpPr>
              <a:stCxn id="599" idx="3"/>
              <a:endCxn id="600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602" name="Google Shape;602;p21"/>
          <p:cNvSpPr/>
          <p:nvPr/>
        </p:nvSpPr>
        <p:spPr>
          <a:xfrm rot="-3803542">
            <a:off x="4288989" y="5394016"/>
            <a:ext cx="1224176" cy="3952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1"/>
          <p:cNvSpPr txBox="1"/>
          <p:nvPr/>
        </p:nvSpPr>
        <p:spPr>
          <a:xfrm>
            <a:off x="4782153" y="4575481"/>
            <a:ext cx="1004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21"/>
          <p:cNvSpPr/>
          <p:nvPr/>
        </p:nvSpPr>
        <p:spPr>
          <a:xfrm>
            <a:off x="3178630" y="3310634"/>
            <a:ext cx="4511040" cy="2231179"/>
          </a:xfrm>
          <a:prstGeom prst="triangle">
            <a:avLst>
              <a:gd fmla="val 50000" name="adj"/>
            </a:avLst>
          </a:prstGeom>
          <a:solidFill>
            <a:srgbClr val="92D05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1"/>
          <p:cNvSpPr/>
          <p:nvPr/>
        </p:nvSpPr>
        <p:spPr>
          <a:xfrm>
            <a:off x="3179028" y="5541511"/>
            <a:ext cx="1339813" cy="674800"/>
          </a:xfrm>
          <a:prstGeom prst="flowChartProcess">
            <a:avLst/>
          </a:prstGeom>
          <a:solidFill>
            <a:srgbClr val="92D05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1"/>
          <p:cNvSpPr/>
          <p:nvPr/>
        </p:nvSpPr>
        <p:spPr>
          <a:xfrm>
            <a:off x="4454089" y="5620833"/>
            <a:ext cx="570757" cy="595477"/>
          </a:xfrm>
          <a:prstGeom prst="ellipse">
            <a:avLst/>
          </a:prstGeom>
          <a:solidFill>
            <a:srgbClr val="FF0000">
              <a:alpha val="2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2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Suppose that, the order property is violated by the </a:t>
            </a:r>
            <a:r>
              <a:rPr b="1" lang="en-US" sz="2000"/>
              <a:t>last leaf node</a:t>
            </a:r>
            <a:r>
              <a:rPr lang="en-US" sz="2000"/>
              <a:t> only (not any other node, they are in 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Repair the structure so that it becomes a heap again (called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 sz="2000"/>
              <a:t> operation)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element up in the tree until it ends up in its correct position</a:t>
            </a:r>
            <a:endParaRPr/>
          </a:p>
        </p:txBody>
      </p:sp>
      <p:grpSp>
        <p:nvGrpSpPr>
          <p:cNvPr id="613" name="Google Shape;613;p22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614" name="Google Shape;614;p22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616" name="Google Shape;616;p22"/>
            <p:cNvCxnSpPr>
              <a:stCxn id="614" idx="3"/>
              <a:endCxn id="615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17" name="Google Shape;617;p22"/>
            <p:cNvCxnSpPr>
              <a:stCxn id="614" idx="5"/>
              <a:endCxn id="618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19" name="Google Shape;619;p22"/>
            <p:cNvCxnSpPr>
              <a:stCxn id="615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20" name="Google Shape;620;p22"/>
            <p:cNvCxnSpPr>
              <a:stCxn id="615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8" name="Google Shape;618;p22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23" name="Google Shape;623;p22"/>
            <p:cNvCxnSpPr>
              <a:stCxn id="618" idx="3"/>
              <a:endCxn id="622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24" name="Google Shape;624;p22"/>
            <p:cNvCxnSpPr>
              <a:stCxn id="618" idx="5"/>
              <a:endCxn id="621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25" name="Google Shape;625;p22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28" name="Google Shape;628;p22"/>
            <p:cNvCxnSpPr>
              <a:stCxn id="625" idx="3"/>
              <a:endCxn id="627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29" name="Google Shape;629;p22"/>
            <p:cNvCxnSpPr>
              <a:stCxn id="625" idx="5"/>
              <a:endCxn id="626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30" name="Google Shape;630;p22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32" name="Google Shape;632;p22"/>
            <p:cNvCxnSpPr>
              <a:stCxn id="630" idx="3"/>
              <a:endCxn id="631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633" name="Google Shape;633;p2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22"/>
          <p:cNvSpPr/>
          <p:nvPr/>
        </p:nvSpPr>
        <p:spPr>
          <a:xfrm>
            <a:off x="3732760" y="4937715"/>
            <a:ext cx="581295" cy="674800"/>
          </a:xfrm>
          <a:prstGeom prst="flowChartProcess">
            <a:avLst/>
          </a:prstGeom>
          <a:solidFill>
            <a:srgbClr val="92D05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2"/>
          <p:cNvSpPr/>
          <p:nvPr/>
        </p:nvSpPr>
        <p:spPr>
          <a:xfrm>
            <a:off x="4768207" y="4965491"/>
            <a:ext cx="570757" cy="595477"/>
          </a:xfrm>
          <a:prstGeom prst="ellipse">
            <a:avLst/>
          </a:prstGeom>
          <a:solidFill>
            <a:srgbClr val="FF0000">
              <a:alpha val="2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2"/>
          <p:cNvSpPr/>
          <p:nvPr/>
        </p:nvSpPr>
        <p:spPr>
          <a:xfrm>
            <a:off x="3732760" y="3310635"/>
            <a:ext cx="3427891" cy="1627080"/>
          </a:xfrm>
          <a:prstGeom prst="triangle">
            <a:avLst>
              <a:gd fmla="val 50000" name="adj"/>
            </a:avLst>
          </a:prstGeom>
          <a:solidFill>
            <a:srgbClr val="92D05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3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Suppose that, the order property is violated by the </a:t>
            </a:r>
            <a:r>
              <a:rPr b="1" lang="en-US" sz="2000"/>
              <a:t>last leaf node</a:t>
            </a:r>
            <a:r>
              <a:rPr lang="en-US" sz="2000"/>
              <a:t> only (not any other node, they are in 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Repair the structure so that it becomes a heap again (called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 sz="2000"/>
              <a:t> operation)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element up in the tree until it ends up in its correct position</a:t>
            </a:r>
            <a:endParaRPr/>
          </a:p>
        </p:txBody>
      </p:sp>
      <p:grpSp>
        <p:nvGrpSpPr>
          <p:cNvPr id="642" name="Google Shape;642;p23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643" name="Google Shape;643;p23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645" name="Google Shape;645;p23"/>
            <p:cNvCxnSpPr>
              <a:stCxn id="643" idx="3"/>
              <a:endCxn id="644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46" name="Google Shape;646;p23"/>
            <p:cNvCxnSpPr>
              <a:stCxn id="643" idx="5"/>
              <a:endCxn id="647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48" name="Google Shape;648;p23"/>
            <p:cNvCxnSpPr>
              <a:stCxn id="644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49" name="Google Shape;649;p23"/>
            <p:cNvCxnSpPr>
              <a:stCxn id="644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47" name="Google Shape;647;p23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52" name="Google Shape;652;p23"/>
            <p:cNvCxnSpPr>
              <a:stCxn id="647" idx="3"/>
              <a:endCxn id="651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53" name="Google Shape;653;p23"/>
            <p:cNvCxnSpPr>
              <a:stCxn id="647" idx="5"/>
              <a:endCxn id="650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54" name="Google Shape;654;p23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57" name="Google Shape;657;p23"/>
            <p:cNvCxnSpPr>
              <a:stCxn id="654" idx="3"/>
              <a:endCxn id="656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58" name="Google Shape;658;p23"/>
            <p:cNvCxnSpPr>
              <a:stCxn id="654" idx="5"/>
              <a:endCxn id="655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59" name="Google Shape;659;p23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61" name="Google Shape;661;p23"/>
            <p:cNvCxnSpPr>
              <a:stCxn id="659" idx="3"/>
              <a:endCxn id="660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662" name="Google Shape;662;p23"/>
          <p:cNvSpPr/>
          <p:nvPr/>
        </p:nvSpPr>
        <p:spPr>
          <a:xfrm rot="2908750">
            <a:off x="3932793" y="4684042"/>
            <a:ext cx="1571054" cy="3952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3"/>
          <p:cNvSpPr txBox="1"/>
          <p:nvPr/>
        </p:nvSpPr>
        <p:spPr>
          <a:xfrm>
            <a:off x="3609499" y="3815584"/>
            <a:ext cx="1004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p23"/>
          <p:cNvSpPr/>
          <p:nvPr/>
        </p:nvSpPr>
        <p:spPr>
          <a:xfrm>
            <a:off x="4768207" y="4965491"/>
            <a:ext cx="570757" cy="595477"/>
          </a:xfrm>
          <a:prstGeom prst="ellipse">
            <a:avLst/>
          </a:prstGeom>
          <a:solidFill>
            <a:srgbClr val="FF0000">
              <a:alpha val="2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3"/>
          <p:cNvSpPr/>
          <p:nvPr/>
        </p:nvSpPr>
        <p:spPr>
          <a:xfrm>
            <a:off x="3732760" y="4937715"/>
            <a:ext cx="581295" cy="674800"/>
          </a:xfrm>
          <a:prstGeom prst="flowChartProcess">
            <a:avLst/>
          </a:prstGeom>
          <a:solidFill>
            <a:srgbClr val="92D05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3"/>
          <p:cNvSpPr/>
          <p:nvPr/>
        </p:nvSpPr>
        <p:spPr>
          <a:xfrm>
            <a:off x="3732760" y="3310635"/>
            <a:ext cx="3427891" cy="1627080"/>
          </a:xfrm>
          <a:prstGeom prst="triangle">
            <a:avLst>
              <a:gd fmla="val 50000" name="adj"/>
            </a:avLst>
          </a:prstGeom>
          <a:solidFill>
            <a:srgbClr val="92D05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4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Suppose that, the order property is violated by the </a:t>
            </a:r>
            <a:r>
              <a:rPr b="1" lang="en-US" sz="2000"/>
              <a:t>last leaf node</a:t>
            </a:r>
            <a:r>
              <a:rPr lang="en-US" sz="2000"/>
              <a:t> only (not any other node, they are in 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Repair the structure so that it becomes a heap again (called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 sz="2000"/>
              <a:t> operation)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element up in the tree until it ends up in its correct position</a:t>
            </a:r>
            <a:endParaRPr/>
          </a:p>
        </p:txBody>
      </p:sp>
      <p:grpSp>
        <p:nvGrpSpPr>
          <p:cNvPr id="673" name="Google Shape;673;p24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674" name="Google Shape;674;p24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76" name="Google Shape;676;p24"/>
            <p:cNvCxnSpPr>
              <a:stCxn id="674" idx="3"/>
              <a:endCxn id="675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77" name="Google Shape;677;p24"/>
            <p:cNvCxnSpPr>
              <a:stCxn id="674" idx="5"/>
              <a:endCxn id="678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79" name="Google Shape;679;p24"/>
            <p:cNvCxnSpPr>
              <a:stCxn id="675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80" name="Google Shape;680;p24"/>
            <p:cNvCxnSpPr>
              <a:stCxn id="675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78" name="Google Shape;678;p24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83" name="Google Shape;683;p24"/>
            <p:cNvCxnSpPr>
              <a:stCxn id="678" idx="3"/>
              <a:endCxn id="682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84" name="Google Shape;684;p24"/>
            <p:cNvCxnSpPr>
              <a:stCxn id="678" idx="5"/>
              <a:endCxn id="681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85" name="Google Shape;685;p24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88" name="Google Shape;688;p24"/>
            <p:cNvCxnSpPr>
              <a:stCxn id="685" idx="3"/>
              <a:endCxn id="687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89" name="Google Shape;689;p24"/>
            <p:cNvCxnSpPr>
              <a:stCxn id="685" idx="5"/>
              <a:endCxn id="686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90" name="Google Shape;690;p24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92" name="Google Shape;692;p24"/>
            <p:cNvCxnSpPr>
              <a:stCxn id="690" idx="3"/>
              <a:endCxn id="691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693" name="Google Shape;693;p2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p24"/>
          <p:cNvSpPr/>
          <p:nvPr/>
        </p:nvSpPr>
        <p:spPr>
          <a:xfrm>
            <a:off x="4202693" y="4293621"/>
            <a:ext cx="570757" cy="595477"/>
          </a:xfrm>
          <a:prstGeom prst="ellipse">
            <a:avLst/>
          </a:prstGeom>
          <a:solidFill>
            <a:srgbClr val="FF0000">
              <a:alpha val="2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4"/>
          <p:cNvSpPr/>
          <p:nvPr/>
        </p:nvSpPr>
        <p:spPr>
          <a:xfrm>
            <a:off x="4406537" y="3310635"/>
            <a:ext cx="2111580" cy="989812"/>
          </a:xfrm>
          <a:prstGeom prst="triangle">
            <a:avLst>
              <a:gd fmla="val 50000" name="adj"/>
            </a:avLst>
          </a:prstGeom>
          <a:solidFill>
            <a:srgbClr val="92D05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5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Suppose that, the order property is violated by the </a:t>
            </a:r>
            <a:r>
              <a:rPr b="1" lang="en-US" sz="2000"/>
              <a:t>last leaf node</a:t>
            </a:r>
            <a:r>
              <a:rPr lang="en-US" sz="2000"/>
              <a:t> only (not any other node, they are in 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Repair the structure so that it becomes a heap again (called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 sz="2000"/>
              <a:t> operation)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element up in the tree until it ends up in its correct position</a:t>
            </a:r>
            <a:endParaRPr/>
          </a:p>
        </p:txBody>
      </p:sp>
      <p:grpSp>
        <p:nvGrpSpPr>
          <p:cNvPr id="701" name="Google Shape;701;p2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702" name="Google Shape;702;p25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04" name="Google Shape;704;p25"/>
            <p:cNvCxnSpPr>
              <a:stCxn id="702" idx="3"/>
              <a:endCxn id="703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05" name="Google Shape;705;p25"/>
            <p:cNvCxnSpPr>
              <a:stCxn id="702" idx="5"/>
              <a:endCxn id="706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07" name="Google Shape;707;p25"/>
            <p:cNvCxnSpPr>
              <a:stCxn id="703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08" name="Google Shape;708;p25"/>
            <p:cNvCxnSpPr>
              <a:stCxn id="703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06" name="Google Shape;706;p25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11" name="Google Shape;711;p25"/>
            <p:cNvCxnSpPr>
              <a:stCxn id="706" idx="3"/>
              <a:endCxn id="710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12" name="Google Shape;712;p25"/>
            <p:cNvCxnSpPr>
              <a:stCxn id="706" idx="5"/>
              <a:endCxn id="709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13" name="Google Shape;713;p25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16" name="Google Shape;716;p25"/>
            <p:cNvCxnSpPr>
              <a:stCxn id="713" idx="3"/>
              <a:endCxn id="715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17" name="Google Shape;717;p25"/>
            <p:cNvCxnSpPr>
              <a:stCxn id="713" idx="5"/>
              <a:endCxn id="714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18" name="Google Shape;718;p25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20" name="Google Shape;720;p25"/>
            <p:cNvCxnSpPr>
              <a:stCxn id="718" idx="3"/>
              <a:endCxn id="719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721" name="Google Shape;721;p25"/>
          <p:cNvSpPr/>
          <p:nvPr/>
        </p:nvSpPr>
        <p:spPr>
          <a:xfrm rot="-2051768">
            <a:off x="4096678" y="4059034"/>
            <a:ext cx="1779021" cy="3952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5"/>
          <p:cNvSpPr txBox="1"/>
          <p:nvPr/>
        </p:nvSpPr>
        <p:spPr>
          <a:xfrm>
            <a:off x="5118143" y="3221664"/>
            <a:ext cx="1004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25"/>
          <p:cNvSpPr/>
          <p:nvPr/>
        </p:nvSpPr>
        <p:spPr>
          <a:xfrm>
            <a:off x="4202693" y="4293621"/>
            <a:ext cx="570757" cy="595477"/>
          </a:xfrm>
          <a:prstGeom prst="ellipse">
            <a:avLst/>
          </a:prstGeom>
          <a:solidFill>
            <a:srgbClr val="FF0000">
              <a:alpha val="2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5"/>
          <p:cNvSpPr/>
          <p:nvPr/>
        </p:nvSpPr>
        <p:spPr>
          <a:xfrm>
            <a:off x="4406537" y="3310635"/>
            <a:ext cx="2111580" cy="989812"/>
          </a:xfrm>
          <a:prstGeom prst="triangle">
            <a:avLst>
              <a:gd fmla="val 50000" name="adj"/>
            </a:avLst>
          </a:prstGeom>
          <a:solidFill>
            <a:srgbClr val="92D05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6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Suppose that, the order property is violated by the </a:t>
            </a:r>
            <a:r>
              <a:rPr b="1" lang="en-US" sz="2000"/>
              <a:t>last leaf node</a:t>
            </a:r>
            <a:r>
              <a:rPr lang="en-US" sz="2000"/>
              <a:t> only (not any other node, they are in 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Repair the structure so that it becomes a heap again (called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 sz="2000"/>
              <a:t> operation)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the element up in the tree until it ends up in its correct position</a:t>
            </a:r>
            <a:endParaRPr/>
          </a:p>
        </p:txBody>
      </p:sp>
      <p:grpSp>
        <p:nvGrpSpPr>
          <p:cNvPr id="731" name="Google Shape;731;p26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732" name="Google Shape;732;p26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34" name="Google Shape;734;p26"/>
            <p:cNvCxnSpPr>
              <a:stCxn id="732" idx="3"/>
              <a:endCxn id="733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35" name="Google Shape;735;p26"/>
            <p:cNvCxnSpPr>
              <a:stCxn id="732" idx="5"/>
              <a:endCxn id="736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37" name="Google Shape;737;p26"/>
            <p:cNvCxnSpPr>
              <a:stCxn id="733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38" name="Google Shape;738;p26"/>
            <p:cNvCxnSpPr>
              <a:stCxn id="733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36" name="Google Shape;736;p26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41" name="Google Shape;741;p26"/>
            <p:cNvCxnSpPr>
              <a:stCxn id="736" idx="3"/>
              <a:endCxn id="740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42" name="Google Shape;742;p26"/>
            <p:cNvCxnSpPr>
              <a:stCxn id="736" idx="5"/>
              <a:endCxn id="739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43" name="Google Shape;743;p26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46" name="Google Shape;746;p26"/>
            <p:cNvCxnSpPr>
              <a:stCxn id="743" idx="3"/>
              <a:endCxn id="745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47" name="Google Shape;747;p26"/>
            <p:cNvCxnSpPr>
              <a:stCxn id="743" idx="5"/>
              <a:endCxn id="744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48" name="Google Shape;748;p26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50" name="Google Shape;750;p26"/>
            <p:cNvCxnSpPr>
              <a:stCxn id="748" idx="3"/>
              <a:endCxn id="749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751" name="Google Shape;751;p2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2" name="Google Shape;752;p26"/>
          <p:cNvSpPr/>
          <p:nvPr/>
        </p:nvSpPr>
        <p:spPr>
          <a:xfrm>
            <a:off x="2605835" y="3310634"/>
            <a:ext cx="5640985" cy="2847787"/>
          </a:xfrm>
          <a:prstGeom prst="triangle">
            <a:avLst>
              <a:gd fmla="val 50000" name="adj"/>
            </a:avLst>
          </a:prstGeom>
          <a:solidFill>
            <a:srgbClr val="92D05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7"/>
          <p:cNvSpPr txBox="1"/>
          <p:nvPr>
            <p:ph idx="1" type="body"/>
          </p:nvPr>
        </p:nvSpPr>
        <p:spPr>
          <a:xfrm>
            <a:off x="353192" y="990600"/>
            <a:ext cx="8592396" cy="1778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 do not need linked structures to store a heap (since the tree is complete, there are not any “holes” in the tree)</a:t>
            </a:r>
            <a:endParaRPr sz="2000"/>
          </a:p>
        </p:txBody>
      </p:sp>
      <p:grpSp>
        <p:nvGrpSpPr>
          <p:cNvPr id="758" name="Google Shape;758;p27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759" name="Google Shape;759;p27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61" name="Google Shape;761;p27"/>
            <p:cNvCxnSpPr>
              <a:stCxn id="759" idx="3"/>
              <a:endCxn id="760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62" name="Google Shape;762;p27"/>
            <p:cNvCxnSpPr>
              <a:stCxn id="759" idx="5"/>
              <a:endCxn id="763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64" name="Google Shape;764;p27"/>
            <p:cNvCxnSpPr>
              <a:stCxn id="760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65" name="Google Shape;765;p27"/>
            <p:cNvCxnSpPr>
              <a:stCxn id="760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63" name="Google Shape;763;p27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68" name="Google Shape;768;p27"/>
            <p:cNvCxnSpPr>
              <a:stCxn id="763" idx="3"/>
              <a:endCxn id="767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69" name="Google Shape;769;p27"/>
            <p:cNvCxnSpPr>
              <a:stCxn id="763" idx="5"/>
              <a:endCxn id="766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70" name="Google Shape;770;p27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73" name="Google Shape;773;p27"/>
            <p:cNvCxnSpPr>
              <a:stCxn id="770" idx="3"/>
              <a:endCxn id="772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74" name="Google Shape;774;p27"/>
            <p:cNvCxnSpPr>
              <a:stCxn id="770" idx="5"/>
              <a:endCxn id="771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75" name="Google Shape;775;p27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77" name="Google Shape;777;p27"/>
            <p:cNvCxnSpPr>
              <a:stCxn id="775" idx="3"/>
              <a:endCxn id="776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778" name="Google Shape;778;p2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Heaps (Implementation Issue)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8"/>
          <p:cNvSpPr txBox="1"/>
          <p:nvPr>
            <p:ph idx="1" type="body"/>
          </p:nvPr>
        </p:nvSpPr>
        <p:spPr>
          <a:xfrm>
            <a:off x="353192" y="990600"/>
            <a:ext cx="8592396" cy="1778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 do not need linked structures to store a heap (since the tree is complete, there are not any “holes” in the tree)</a:t>
            </a:r>
            <a:endParaRPr sz="2000"/>
          </a:p>
        </p:txBody>
      </p:sp>
      <p:grpSp>
        <p:nvGrpSpPr>
          <p:cNvPr id="784" name="Google Shape;784;p28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785" name="Google Shape;785;p28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87" name="Google Shape;787;p28"/>
            <p:cNvCxnSpPr>
              <a:stCxn id="785" idx="3"/>
              <a:endCxn id="786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88" name="Google Shape;788;p28"/>
            <p:cNvCxnSpPr>
              <a:stCxn id="785" idx="5"/>
              <a:endCxn id="789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90" name="Google Shape;790;p28"/>
            <p:cNvCxnSpPr>
              <a:stCxn id="786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91" name="Google Shape;791;p28"/>
            <p:cNvCxnSpPr>
              <a:stCxn id="786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89" name="Google Shape;789;p28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94" name="Google Shape;794;p28"/>
            <p:cNvCxnSpPr>
              <a:stCxn id="789" idx="3"/>
              <a:endCxn id="793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95" name="Google Shape;795;p28"/>
            <p:cNvCxnSpPr>
              <a:stCxn id="789" idx="5"/>
              <a:endCxn id="792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6" name="Google Shape;796;p28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99" name="Google Shape;799;p28"/>
            <p:cNvCxnSpPr>
              <a:stCxn id="796" idx="3"/>
              <a:endCxn id="798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00" name="Google Shape;800;p28"/>
            <p:cNvCxnSpPr>
              <a:stCxn id="796" idx="5"/>
              <a:endCxn id="797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01" name="Google Shape;801;p28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03" name="Google Shape;803;p28"/>
            <p:cNvCxnSpPr>
              <a:stCxn id="801" idx="3"/>
              <a:endCxn id="802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804" name="Google Shape;804;p28"/>
          <p:cNvSpPr txBox="1"/>
          <p:nvPr/>
        </p:nvSpPr>
        <p:spPr>
          <a:xfrm>
            <a:off x="484551" y="4190290"/>
            <a:ext cx="493745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arrays in order to store heaps.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at index 0.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value at index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child at index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2i+1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child at index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2i+2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value at index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is at index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(i-1)/2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05" name="Google Shape;805;p28"/>
          <p:cNvGraphicFramePr/>
          <p:nvPr/>
        </p:nvGraphicFramePr>
        <p:xfrm>
          <a:off x="5916959" y="19324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{6A364D43-BAF0-4162-8751-26DE0A8DB8DA}</a:tableStyleId>
              </a:tblPr>
              <a:tblGrid>
                <a:gridCol w="843575"/>
                <a:gridCol w="843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Index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6" name="Google Shape;806;p2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Heaps (Implementation Issue)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9"/>
          <p:cNvSpPr txBox="1"/>
          <p:nvPr>
            <p:ph idx="1" type="body"/>
          </p:nvPr>
        </p:nvSpPr>
        <p:spPr>
          <a:xfrm>
            <a:off x="353192" y="990600"/>
            <a:ext cx="8592396" cy="1778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 do not need linked structures to store a heap (since the tree is complete, there are not any “holes” in the tree)</a:t>
            </a:r>
            <a:endParaRPr sz="2000"/>
          </a:p>
        </p:txBody>
      </p:sp>
      <p:grpSp>
        <p:nvGrpSpPr>
          <p:cNvPr id="812" name="Google Shape;812;p29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813" name="Google Shape;813;p29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15" name="Google Shape;815;p29"/>
            <p:cNvCxnSpPr>
              <a:stCxn id="813" idx="3"/>
              <a:endCxn id="814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16" name="Google Shape;816;p29"/>
            <p:cNvCxnSpPr>
              <a:stCxn id="813" idx="5"/>
              <a:endCxn id="817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18" name="Google Shape;818;p29"/>
            <p:cNvCxnSpPr>
              <a:stCxn id="814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19" name="Google Shape;819;p29"/>
            <p:cNvCxnSpPr>
              <a:stCxn id="814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17" name="Google Shape;817;p29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22" name="Google Shape;822;p29"/>
            <p:cNvCxnSpPr>
              <a:stCxn id="817" idx="3"/>
              <a:endCxn id="821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23" name="Google Shape;823;p29"/>
            <p:cNvCxnSpPr>
              <a:stCxn id="817" idx="5"/>
              <a:endCxn id="820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24" name="Google Shape;824;p29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27" name="Google Shape;827;p29"/>
            <p:cNvCxnSpPr>
              <a:stCxn id="824" idx="3"/>
              <a:endCxn id="826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28" name="Google Shape;828;p29"/>
            <p:cNvCxnSpPr>
              <a:stCxn id="824" idx="5"/>
              <a:endCxn id="825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29" name="Google Shape;829;p29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31" name="Google Shape;831;p29"/>
            <p:cNvCxnSpPr>
              <a:stCxn id="829" idx="3"/>
              <a:endCxn id="830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832" name="Google Shape;832;p29"/>
          <p:cNvSpPr txBox="1"/>
          <p:nvPr/>
        </p:nvSpPr>
        <p:spPr>
          <a:xfrm>
            <a:off x="268233" y="4324367"/>
            <a:ext cx="519503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HeapType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ReheapDown(int root, int bottom);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ReheapUp(int root, int bottom);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ItemType* elements;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numElements;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graphicFrame>
        <p:nvGraphicFramePr>
          <p:cNvPr id="833" name="Google Shape;833;p29"/>
          <p:cNvGraphicFramePr/>
          <p:nvPr/>
        </p:nvGraphicFramePr>
        <p:xfrm>
          <a:off x="5916959" y="19324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{6A364D43-BAF0-4162-8751-26DE0A8DB8DA}</a:tableStyleId>
              </a:tblPr>
              <a:tblGrid>
                <a:gridCol w="843575"/>
                <a:gridCol w="843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Index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4" name="Google Shape;834;p2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Heaps (Implementation Issue)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731520" y="1244600"/>
            <a:ext cx="7680960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Items can be added and deleted (like queues)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Not necessarily maintains the First In First Out order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Items can be added in any order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Always, the item with the highest priority is deleted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Priority Queues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0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Swap(ItemType&amp; one, ItemType&amp; two)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ItemType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 = one;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one = two;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two =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HeapType&lt;ItemType&gt;::ReheapUp(int root, int bottom)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parent;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(bottom &gt; root)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parent = (bottom-1) /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(elements[parent] &lt; elements[bottom])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Swap(elements[parent], elements[bottom]);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ReheapUp(root, parent);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40" name="Google Shape;840;p3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heap.cpp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1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Swap(ItemType&amp; one, ItemType&amp; two)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ItemType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 = one;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one = two;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two =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HeapType&lt;ItemType&gt;::ReheapUp(int root, int bottom)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parent;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(bottom &gt; root)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parent = (bottom-1) /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(elements[parent] &lt; elements[bottom])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Swap(elements[parent], elements[bottom]);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ReheapUp(root, parent);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46" name="Google Shape;846;p31"/>
          <p:cNvSpPr txBox="1"/>
          <p:nvPr/>
        </p:nvSpPr>
        <p:spPr>
          <a:xfrm>
            <a:off x="7239947" y="1783634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  <p:sp>
        <p:nvSpPr>
          <p:cNvPr id="847" name="Google Shape;847;p31"/>
          <p:cNvSpPr txBox="1"/>
          <p:nvPr/>
        </p:nvSpPr>
        <p:spPr>
          <a:xfrm>
            <a:off x="7239947" y="5466992"/>
            <a:ext cx="17748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O(logN)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3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heap.cpp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2"/>
          <p:cNvSpPr txBox="1"/>
          <p:nvPr/>
        </p:nvSpPr>
        <p:spPr>
          <a:xfrm>
            <a:off x="154546" y="990600"/>
            <a:ext cx="8886423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HeapType&lt;ItemType&gt;::ReheapDown(int root, int bottom)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maxChild, rightChild = root*2+2, leftChild = root*2+1;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(leftChild &lt;= bottom) //there is at least one child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(leftChild == bottom) //it is the only child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maxChild = leftChild;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//there are two children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(elements[leftChild] &lt;= elements[rightChild])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maxChild = rightChild;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maxChild = leftChild;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(elements[root] &lt; elements[maxChild])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Swap(elements[root], elements[maxChild]);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ReheapDown(maxChild, bottom);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54" name="Google Shape;854;p3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heap.cpp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3"/>
          <p:cNvSpPr txBox="1"/>
          <p:nvPr/>
        </p:nvSpPr>
        <p:spPr>
          <a:xfrm>
            <a:off x="154546" y="990600"/>
            <a:ext cx="8886423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HeapType&lt;ItemType&gt;::ReheapDown(int root, int bottom)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maxChild, rightChild = root*2+2, leftChild = root*2+1;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(leftChild &lt;= bottom) //there is at least one child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(leftChild == bottom) //it is the only child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maxChild = leftChild;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//there are two children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(elements[leftChild] &lt;= elements[rightChild])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maxChild = rightChild;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maxChild = leftChild;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(elements[root] &lt; elements[maxChild])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Swap(elements[root], elements[maxChild]);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ReheapDown(maxChild, bottom);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60" name="Google Shape;860;p33"/>
          <p:cNvSpPr txBox="1"/>
          <p:nvPr/>
        </p:nvSpPr>
        <p:spPr>
          <a:xfrm>
            <a:off x="7239947" y="5260928"/>
            <a:ext cx="17748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O(logN)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1" name="Google Shape;861;p3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heap.cpp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4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#ifndef PQTYPE_H_INCLUDED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PQTYPE_H_INCLUDED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FullPQ{};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EmptyPQ{};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"heap.h"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PQType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PQType(int);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~PQType();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MakeEmpty();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 IsEmpty();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 IsFull();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Enqueue(ItemType newItem);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Dequeue(ItemType&amp; item);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length;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HeapType&lt;ItemType&gt; items;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maxItems;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 // PQTYPE_H_INCLUDED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7" name="Google Shape;867;p3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pqtype.h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5"/>
          <p:cNvSpPr txBox="1"/>
          <p:nvPr/>
        </p:nvSpPr>
        <p:spPr>
          <a:xfrm>
            <a:off x="154546" y="990600"/>
            <a:ext cx="8886423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PQType&lt;ItemType&gt;::PQType(int max)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maxItems = max;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items.elements = new ItemType[max];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length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PQType&lt;ItemType&gt;::~PQType()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delete [] items.elements;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PQType&lt;ItemType&gt;::MakeEmpty()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length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3" name="Google Shape;873;p3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pqtype.cpp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6"/>
          <p:cNvSpPr txBox="1"/>
          <p:nvPr/>
        </p:nvSpPr>
        <p:spPr>
          <a:xfrm>
            <a:off x="154546" y="990600"/>
            <a:ext cx="8886423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PQType&lt;ItemType&gt;::IsFull()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length == maxItems;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PQType&lt;ItemType&gt;::IsEmpty()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length ==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79" name="Google Shape;879;p3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pqtype.cpp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7"/>
          <p:cNvSpPr txBox="1"/>
          <p:nvPr/>
        </p:nvSpPr>
        <p:spPr>
          <a:xfrm>
            <a:off x="154546" y="990600"/>
            <a:ext cx="8886423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PQType&lt;ItemType&gt;::PQType(int max)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maxItems = max;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items.elements = new ItemType[max];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length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PQType&lt;ItemType&gt;::~PQType()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delete [] items.elements;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PQType&lt;ItemType&gt;::MakeEmpty()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length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5" name="Google Shape;885;p37"/>
          <p:cNvSpPr txBox="1"/>
          <p:nvPr/>
        </p:nvSpPr>
        <p:spPr>
          <a:xfrm>
            <a:off x="5436904" y="1783634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  <p:sp>
        <p:nvSpPr>
          <p:cNvPr id="886" name="Google Shape;886;p37"/>
          <p:cNvSpPr txBox="1"/>
          <p:nvPr/>
        </p:nvSpPr>
        <p:spPr>
          <a:xfrm>
            <a:off x="5436904" y="3498979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  <p:sp>
        <p:nvSpPr>
          <p:cNvPr id="887" name="Google Shape;887;p37"/>
          <p:cNvSpPr txBox="1"/>
          <p:nvPr/>
        </p:nvSpPr>
        <p:spPr>
          <a:xfrm>
            <a:off x="5436904" y="4893649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  <p:sp>
        <p:nvSpPr>
          <p:cNvPr id="888" name="Google Shape;888;p3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pqtype.cpp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8"/>
          <p:cNvSpPr txBox="1"/>
          <p:nvPr/>
        </p:nvSpPr>
        <p:spPr>
          <a:xfrm>
            <a:off x="154546" y="990600"/>
            <a:ext cx="8886423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PQType&lt;ItemType&gt;::IsFull()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length == maxItems;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PQType&lt;ItemType&gt;::IsEmpty()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length ==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94" name="Google Shape;894;p38"/>
          <p:cNvSpPr txBox="1"/>
          <p:nvPr/>
        </p:nvSpPr>
        <p:spPr>
          <a:xfrm>
            <a:off x="5436904" y="1564693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  <p:sp>
        <p:nvSpPr>
          <p:cNvPr id="895" name="Google Shape;895;p38"/>
          <p:cNvSpPr txBox="1"/>
          <p:nvPr/>
        </p:nvSpPr>
        <p:spPr>
          <a:xfrm>
            <a:off x="5436904" y="3017859"/>
            <a:ext cx="1073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  <p:sp>
        <p:nvSpPr>
          <p:cNvPr id="896" name="Google Shape;896;p3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pqtype.cpp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39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902" name="Google Shape;902;p39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04" name="Google Shape;904;p39"/>
            <p:cNvCxnSpPr>
              <a:stCxn id="902" idx="3"/>
              <a:endCxn id="903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05" name="Google Shape;905;p39"/>
            <p:cNvCxnSpPr>
              <a:stCxn id="902" idx="5"/>
              <a:endCxn id="906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07" name="Google Shape;907;p39"/>
            <p:cNvCxnSpPr>
              <a:stCxn id="903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08" name="Google Shape;908;p39"/>
            <p:cNvCxnSpPr>
              <a:stCxn id="903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06" name="Google Shape;906;p39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11" name="Google Shape;911;p39"/>
            <p:cNvCxnSpPr>
              <a:stCxn id="906" idx="3"/>
              <a:endCxn id="910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12" name="Google Shape;912;p39"/>
            <p:cNvCxnSpPr>
              <a:stCxn id="906" idx="5"/>
              <a:endCxn id="909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13" name="Google Shape;913;p39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16" name="Google Shape;916;p39"/>
            <p:cNvCxnSpPr>
              <a:stCxn id="913" idx="3"/>
              <a:endCxn id="915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17" name="Google Shape;917;p39"/>
            <p:cNvCxnSpPr>
              <a:stCxn id="913" idx="5"/>
              <a:endCxn id="914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18" name="Google Shape;918;p39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20" name="Google Shape;920;p39"/>
            <p:cNvCxnSpPr>
              <a:stCxn id="918" idx="3"/>
              <a:endCxn id="919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921" name="Google Shape;921;p39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 15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2" name="Google Shape;922;p39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23" name="Google Shape;923;p39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578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E9E7D8"/>
                    </a:solidFill>
                  </a:tcPr>
                </a:tc>
              </a:tr>
            </a:tbl>
          </a:graphicData>
        </a:graphic>
      </p:graphicFrame>
      <p:sp>
        <p:nvSpPr>
          <p:cNvPr id="924" name="Google Shape;924;p3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731520" y="1244600"/>
            <a:ext cx="7680960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Items can be added and deleted (like queues)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Not necessarily maintains the First In First Out order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Items can be added in any order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Always, the item with the highest priority is deleted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793" y="2982383"/>
            <a:ext cx="5560395" cy="305265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Priority Queues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0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/>
          </a:p>
        </p:txBody>
      </p:sp>
      <p:grpSp>
        <p:nvGrpSpPr>
          <p:cNvPr id="930" name="Google Shape;930;p40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931" name="Google Shape;931;p40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33" name="Google Shape;933;p40"/>
            <p:cNvCxnSpPr>
              <a:stCxn id="931" idx="3"/>
              <a:endCxn id="932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34" name="Google Shape;934;p40"/>
            <p:cNvCxnSpPr>
              <a:stCxn id="931" idx="5"/>
              <a:endCxn id="935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36" name="Google Shape;936;p40"/>
            <p:cNvCxnSpPr>
              <a:stCxn id="932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37" name="Google Shape;937;p40"/>
            <p:cNvCxnSpPr>
              <a:stCxn id="932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35" name="Google Shape;935;p40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40" name="Google Shape;940;p40"/>
            <p:cNvCxnSpPr>
              <a:stCxn id="935" idx="3"/>
              <a:endCxn id="939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41" name="Google Shape;941;p40"/>
            <p:cNvCxnSpPr>
              <a:stCxn id="935" idx="5"/>
              <a:endCxn id="938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42" name="Google Shape;942;p40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45" name="Google Shape;945;p40"/>
            <p:cNvCxnSpPr>
              <a:stCxn id="942" idx="3"/>
              <a:endCxn id="944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46" name="Google Shape;946;p40"/>
            <p:cNvCxnSpPr>
              <a:stCxn id="942" idx="5"/>
              <a:endCxn id="943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47" name="Google Shape;947;p40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49" name="Google Shape;949;p40"/>
            <p:cNvCxnSpPr>
              <a:stCxn id="947" idx="3"/>
              <a:endCxn id="948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950" name="Google Shape;950;p40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 15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1" name="Google Shape;951;p40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52" name="Google Shape;952;p40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578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E9E7D8"/>
                    </a:solidFill>
                  </a:tcPr>
                </a:tc>
              </a:tr>
            </a:tbl>
          </a:graphicData>
        </a:graphic>
      </p:graphicFrame>
      <p:sp>
        <p:nvSpPr>
          <p:cNvPr id="953" name="Google Shape;953;p4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1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/>
          </a:p>
        </p:txBody>
      </p:sp>
      <p:grpSp>
        <p:nvGrpSpPr>
          <p:cNvPr id="959" name="Google Shape;959;p41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960" name="Google Shape;960;p41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62" name="Google Shape;962;p41"/>
            <p:cNvCxnSpPr>
              <a:stCxn id="960" idx="3"/>
              <a:endCxn id="961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63" name="Google Shape;963;p41"/>
            <p:cNvCxnSpPr>
              <a:stCxn id="960" idx="5"/>
              <a:endCxn id="964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65" name="Google Shape;965;p41"/>
            <p:cNvCxnSpPr>
              <a:stCxn id="961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66" name="Google Shape;966;p41"/>
            <p:cNvCxnSpPr>
              <a:stCxn id="961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64" name="Google Shape;964;p41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69" name="Google Shape;969;p41"/>
            <p:cNvCxnSpPr>
              <a:stCxn id="964" idx="3"/>
              <a:endCxn id="968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70" name="Google Shape;970;p41"/>
            <p:cNvCxnSpPr>
              <a:stCxn id="964" idx="5"/>
              <a:endCxn id="967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71" name="Google Shape;971;p41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74" name="Google Shape;974;p41"/>
            <p:cNvCxnSpPr>
              <a:stCxn id="971" idx="3"/>
              <a:endCxn id="973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75" name="Google Shape;975;p41"/>
            <p:cNvCxnSpPr>
              <a:stCxn id="971" idx="5"/>
              <a:endCxn id="972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76" name="Google Shape;976;p41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78" name="Google Shape;978;p41"/>
            <p:cNvCxnSpPr>
              <a:stCxn id="976" idx="3"/>
              <a:endCxn id="977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979" name="Google Shape;979;p4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0" name="Google Shape;980;p41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 15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81" name="Google Shape;981;p41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578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E9E7D8"/>
                    </a:solidFill>
                  </a:tcPr>
                </a:tc>
              </a:tr>
            </a:tbl>
          </a:graphicData>
        </a:graphic>
      </p:graphicFrame>
      <p:sp>
        <p:nvSpPr>
          <p:cNvPr id="982" name="Google Shape;982;p4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2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Add the item to be enqueued as the last leaf node (at index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length-1</a:t>
            </a:r>
            <a:r>
              <a:rPr lang="en-US" sz="2000"/>
              <a:t>)</a:t>
            </a:r>
            <a:endParaRPr sz="2000"/>
          </a:p>
        </p:txBody>
      </p:sp>
      <p:grpSp>
        <p:nvGrpSpPr>
          <p:cNvPr id="988" name="Google Shape;988;p42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989" name="Google Shape;989;p42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91" name="Google Shape;991;p42"/>
            <p:cNvCxnSpPr>
              <a:stCxn id="989" idx="3"/>
              <a:endCxn id="990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92" name="Google Shape;992;p42"/>
            <p:cNvCxnSpPr>
              <a:stCxn id="989" idx="5"/>
              <a:endCxn id="993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94" name="Google Shape;994;p42"/>
            <p:cNvCxnSpPr>
              <a:stCxn id="990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95" name="Google Shape;995;p42"/>
            <p:cNvCxnSpPr>
              <a:stCxn id="990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93" name="Google Shape;993;p42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98" name="Google Shape;998;p42"/>
            <p:cNvCxnSpPr>
              <a:stCxn id="993" idx="3"/>
              <a:endCxn id="997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99" name="Google Shape;999;p42"/>
            <p:cNvCxnSpPr>
              <a:stCxn id="993" idx="5"/>
              <a:endCxn id="996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00" name="Google Shape;1000;p42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003" name="Google Shape;1003;p42"/>
            <p:cNvCxnSpPr>
              <a:stCxn id="1000" idx="3"/>
              <a:endCxn id="1002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04" name="Google Shape;1004;p42"/>
            <p:cNvCxnSpPr>
              <a:stCxn id="1000" idx="5"/>
              <a:endCxn id="1001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05" name="Google Shape;1005;p42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007" name="Google Shape;1007;p42"/>
            <p:cNvCxnSpPr>
              <a:stCxn id="1005" idx="3"/>
              <a:endCxn id="1006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008" name="Google Shape;1008;p42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 15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9" name="Google Shape;1009;p42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10" name="Google Shape;1010;p42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578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E9E7D8"/>
                    </a:solidFill>
                  </a:tcPr>
                </a:tc>
              </a:tr>
            </a:tbl>
          </a:graphicData>
        </a:graphic>
      </p:graphicFrame>
      <p:sp>
        <p:nvSpPr>
          <p:cNvPr id="1011" name="Google Shape;1011;p4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3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Add the item to be enqueued as the last leaf node (at index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length-1</a:t>
            </a:r>
            <a:r>
              <a:rPr lang="en-US" sz="2000"/>
              <a:t>)</a:t>
            </a:r>
            <a:endParaRPr sz="2000"/>
          </a:p>
        </p:txBody>
      </p:sp>
      <p:graphicFrame>
        <p:nvGraphicFramePr>
          <p:cNvPr id="1017" name="Google Shape;1017;p43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578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18" name="Google Shape;1018;p43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 15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19" name="Google Shape;1019;p43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1020" name="Google Shape;1020;p43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1021" name="Google Shape;1021;p43"/>
              <p:cNvSpPr/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22" name="Google Shape;1022;p43"/>
              <p:cNvSpPr/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023" name="Google Shape;1023;p43"/>
              <p:cNvCxnSpPr>
                <a:stCxn id="1021" idx="3"/>
                <a:endCxn id="1022" idx="7"/>
              </p:cNvCxnSpPr>
              <p:nvPr/>
            </p:nvCxnSpPr>
            <p:spPr>
              <a:xfrm flipH="1">
                <a:off x="1570679" y="3238262"/>
                <a:ext cx="663600" cy="36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24" name="Google Shape;1024;p43"/>
              <p:cNvCxnSpPr>
                <a:stCxn id="1021" idx="5"/>
                <a:endCxn id="1025" idx="1"/>
              </p:cNvCxnSpPr>
              <p:nvPr/>
            </p:nvCxnSpPr>
            <p:spPr>
              <a:xfrm>
                <a:off x="2513790" y="3238262"/>
                <a:ext cx="672600" cy="37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26" name="Google Shape;1026;p43"/>
              <p:cNvCxnSpPr>
                <a:stCxn id="1022" idx="3"/>
              </p:cNvCxnSpPr>
              <p:nvPr/>
            </p:nvCxnSpPr>
            <p:spPr>
              <a:xfrm flipH="1">
                <a:off x="970497" y="3887551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27" name="Google Shape;1027;p43"/>
              <p:cNvCxnSpPr>
                <a:stCxn id="1022" idx="5"/>
              </p:cNvCxnSpPr>
              <p:nvPr/>
            </p:nvCxnSpPr>
            <p:spPr>
              <a:xfrm>
                <a:off x="1570708" y="3887551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25" name="Google Shape;1025;p43"/>
              <p:cNvSpPr/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28" name="Google Shape;1028;p43"/>
              <p:cNvSpPr/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29" name="Google Shape;1029;p43"/>
              <p:cNvSpPr/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030" name="Google Shape;1030;p43"/>
              <p:cNvCxnSpPr>
                <a:stCxn id="1025" idx="3"/>
                <a:endCxn id="1029" idx="7"/>
              </p:cNvCxnSpPr>
              <p:nvPr/>
            </p:nvCxnSpPr>
            <p:spPr>
              <a:xfrm flipH="1">
                <a:off x="2865612" y="3889348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31" name="Google Shape;1031;p43"/>
              <p:cNvCxnSpPr>
                <a:stCxn id="1025" idx="5"/>
                <a:endCxn id="1028" idx="1"/>
              </p:cNvCxnSpPr>
              <p:nvPr/>
            </p:nvCxnSpPr>
            <p:spPr>
              <a:xfrm>
                <a:off x="3465823" y="3889348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32" name="Google Shape;1032;p43"/>
              <p:cNvSpPr/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035" name="Google Shape;1035;p43"/>
              <p:cNvCxnSpPr>
                <a:stCxn id="1032" idx="3"/>
                <a:endCxn id="1034" idx="0"/>
              </p:cNvCxnSpPr>
              <p:nvPr/>
            </p:nvCxnSpPr>
            <p:spPr>
              <a:xfrm flipH="1">
                <a:off x="550855" y="4557624"/>
                <a:ext cx="1875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36" name="Google Shape;1036;p43"/>
              <p:cNvCxnSpPr>
                <a:stCxn id="1032" idx="5"/>
                <a:endCxn id="1033" idx="0"/>
              </p:cNvCxnSpPr>
              <p:nvPr/>
            </p:nvCxnSpPr>
            <p:spPr>
              <a:xfrm>
                <a:off x="1017866" y="4557624"/>
                <a:ext cx="2016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37" name="Google Shape;1037;p43"/>
              <p:cNvSpPr/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039" name="Google Shape;1039;p43"/>
              <p:cNvCxnSpPr>
                <a:stCxn id="1037" idx="3"/>
                <a:endCxn id="1038" idx="0"/>
              </p:cNvCxnSpPr>
              <p:nvPr/>
            </p:nvCxnSpPr>
            <p:spPr>
              <a:xfrm flipH="1">
                <a:off x="1678236" y="4557624"/>
                <a:ext cx="183600" cy="31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040" name="Google Shape;1040;p43"/>
            <p:cNvSpPr/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041" name="Google Shape;1041;p43"/>
            <p:cNvCxnSpPr>
              <a:endCxn id="1040" idx="0"/>
            </p:cNvCxnSpPr>
            <p:nvPr/>
          </p:nvCxnSpPr>
          <p:spPr>
            <a:xfrm>
              <a:off x="4338631" y="4391856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042" name="Google Shape;1042;p43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3" name="Google Shape;1043;p4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4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Add the item to be enqueued as the last leaf node (at index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length-1</a:t>
            </a:r>
            <a:r>
              <a:rPr lang="en-US" sz="20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Perform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 sz="2000"/>
              <a:t> operation</a:t>
            </a:r>
            <a:endParaRPr sz="2000"/>
          </a:p>
        </p:txBody>
      </p:sp>
      <p:graphicFrame>
        <p:nvGraphicFramePr>
          <p:cNvPr id="1049" name="Google Shape;1049;p44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578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1050" name="Google Shape;1050;p44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 15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51" name="Google Shape;1051;p44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1052" name="Google Shape;1052;p44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1053" name="Google Shape;1053;p44"/>
              <p:cNvSpPr/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54" name="Google Shape;1054;p44"/>
              <p:cNvSpPr/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055" name="Google Shape;1055;p44"/>
              <p:cNvCxnSpPr>
                <a:stCxn id="1053" idx="3"/>
                <a:endCxn id="1054" idx="7"/>
              </p:cNvCxnSpPr>
              <p:nvPr/>
            </p:nvCxnSpPr>
            <p:spPr>
              <a:xfrm flipH="1">
                <a:off x="1570679" y="3238262"/>
                <a:ext cx="663600" cy="36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56" name="Google Shape;1056;p44"/>
              <p:cNvCxnSpPr>
                <a:stCxn id="1053" idx="5"/>
                <a:endCxn id="1057" idx="1"/>
              </p:cNvCxnSpPr>
              <p:nvPr/>
            </p:nvCxnSpPr>
            <p:spPr>
              <a:xfrm>
                <a:off x="2513790" y="3238262"/>
                <a:ext cx="672600" cy="37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58" name="Google Shape;1058;p44"/>
              <p:cNvCxnSpPr>
                <a:stCxn id="1054" idx="3"/>
              </p:cNvCxnSpPr>
              <p:nvPr/>
            </p:nvCxnSpPr>
            <p:spPr>
              <a:xfrm flipH="1">
                <a:off x="970497" y="3887551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59" name="Google Shape;1059;p44"/>
              <p:cNvCxnSpPr>
                <a:stCxn id="1054" idx="5"/>
              </p:cNvCxnSpPr>
              <p:nvPr/>
            </p:nvCxnSpPr>
            <p:spPr>
              <a:xfrm>
                <a:off x="1570708" y="3887551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57" name="Google Shape;1057;p44"/>
              <p:cNvSpPr/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60" name="Google Shape;1060;p44"/>
              <p:cNvSpPr/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61" name="Google Shape;1061;p44"/>
              <p:cNvSpPr/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062" name="Google Shape;1062;p44"/>
              <p:cNvCxnSpPr>
                <a:stCxn id="1057" idx="3"/>
                <a:endCxn id="1061" idx="7"/>
              </p:cNvCxnSpPr>
              <p:nvPr/>
            </p:nvCxnSpPr>
            <p:spPr>
              <a:xfrm flipH="1">
                <a:off x="2865612" y="3889348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63" name="Google Shape;1063;p44"/>
              <p:cNvCxnSpPr>
                <a:stCxn id="1057" idx="5"/>
                <a:endCxn id="1060" idx="1"/>
              </p:cNvCxnSpPr>
              <p:nvPr/>
            </p:nvCxnSpPr>
            <p:spPr>
              <a:xfrm>
                <a:off x="3465823" y="3889348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64" name="Google Shape;1064;p44"/>
              <p:cNvSpPr/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65" name="Google Shape;1065;p44"/>
              <p:cNvSpPr/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66" name="Google Shape;1066;p44"/>
              <p:cNvSpPr/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067" name="Google Shape;1067;p44"/>
              <p:cNvCxnSpPr>
                <a:stCxn id="1064" idx="3"/>
                <a:endCxn id="1066" idx="0"/>
              </p:cNvCxnSpPr>
              <p:nvPr/>
            </p:nvCxnSpPr>
            <p:spPr>
              <a:xfrm flipH="1">
                <a:off x="550855" y="4557624"/>
                <a:ext cx="1875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68" name="Google Shape;1068;p44"/>
              <p:cNvCxnSpPr>
                <a:stCxn id="1064" idx="5"/>
                <a:endCxn id="1065" idx="0"/>
              </p:cNvCxnSpPr>
              <p:nvPr/>
            </p:nvCxnSpPr>
            <p:spPr>
              <a:xfrm>
                <a:off x="1017866" y="4557624"/>
                <a:ext cx="2016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69" name="Google Shape;1069;p44"/>
              <p:cNvSpPr/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70" name="Google Shape;1070;p44"/>
              <p:cNvSpPr/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071" name="Google Shape;1071;p44"/>
              <p:cNvCxnSpPr>
                <a:stCxn id="1069" idx="3"/>
                <a:endCxn id="1070" idx="0"/>
              </p:cNvCxnSpPr>
              <p:nvPr/>
            </p:nvCxnSpPr>
            <p:spPr>
              <a:xfrm flipH="1">
                <a:off x="1678236" y="4557624"/>
                <a:ext cx="183600" cy="31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072" name="Google Shape;1072;p44"/>
            <p:cNvSpPr/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073" name="Google Shape;1073;p44"/>
            <p:cNvCxnSpPr>
              <a:endCxn id="1072" idx="0"/>
            </p:cNvCxnSpPr>
            <p:nvPr/>
          </p:nvCxnSpPr>
          <p:spPr>
            <a:xfrm>
              <a:off x="4338631" y="4391856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074" name="Google Shape;1074;p44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5" name="Google Shape;1075;p4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5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Add the item to be enqueued as the last leaf node (at index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length-1</a:t>
            </a:r>
            <a:r>
              <a:rPr lang="en-US" sz="20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Perform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 sz="2000"/>
              <a:t> operation</a:t>
            </a:r>
            <a:endParaRPr/>
          </a:p>
        </p:txBody>
      </p:sp>
      <p:graphicFrame>
        <p:nvGraphicFramePr>
          <p:cNvPr id="1081" name="Google Shape;1081;p45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578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82" name="Google Shape;1082;p45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 15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83" name="Google Shape;1083;p45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1084" name="Google Shape;1084;p4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1085" name="Google Shape;1085;p45"/>
              <p:cNvSpPr/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86" name="Google Shape;1086;p45"/>
              <p:cNvSpPr/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087" name="Google Shape;1087;p45"/>
              <p:cNvCxnSpPr>
                <a:stCxn id="1085" idx="3"/>
                <a:endCxn id="1086" idx="7"/>
              </p:cNvCxnSpPr>
              <p:nvPr/>
            </p:nvCxnSpPr>
            <p:spPr>
              <a:xfrm flipH="1">
                <a:off x="1570679" y="3238262"/>
                <a:ext cx="663600" cy="36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88" name="Google Shape;1088;p45"/>
              <p:cNvCxnSpPr>
                <a:stCxn id="1085" idx="5"/>
                <a:endCxn id="1089" idx="1"/>
              </p:cNvCxnSpPr>
              <p:nvPr/>
            </p:nvCxnSpPr>
            <p:spPr>
              <a:xfrm>
                <a:off x="2513790" y="3238262"/>
                <a:ext cx="672600" cy="37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90" name="Google Shape;1090;p45"/>
              <p:cNvCxnSpPr>
                <a:stCxn id="1086" idx="3"/>
              </p:cNvCxnSpPr>
              <p:nvPr/>
            </p:nvCxnSpPr>
            <p:spPr>
              <a:xfrm flipH="1">
                <a:off x="970497" y="3887551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91" name="Google Shape;1091;p45"/>
              <p:cNvCxnSpPr>
                <a:stCxn id="1086" idx="5"/>
              </p:cNvCxnSpPr>
              <p:nvPr/>
            </p:nvCxnSpPr>
            <p:spPr>
              <a:xfrm>
                <a:off x="1570708" y="3887551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89" name="Google Shape;1089;p45"/>
              <p:cNvSpPr/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92" name="Google Shape;1092;p45"/>
              <p:cNvSpPr/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93" name="Google Shape;1093;p45"/>
              <p:cNvSpPr/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094" name="Google Shape;1094;p45"/>
              <p:cNvCxnSpPr>
                <a:stCxn id="1089" idx="3"/>
                <a:endCxn id="1093" idx="7"/>
              </p:cNvCxnSpPr>
              <p:nvPr/>
            </p:nvCxnSpPr>
            <p:spPr>
              <a:xfrm flipH="1">
                <a:off x="2865612" y="3889348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95" name="Google Shape;1095;p45"/>
              <p:cNvCxnSpPr>
                <a:stCxn id="1089" idx="5"/>
                <a:endCxn id="1092" idx="1"/>
              </p:cNvCxnSpPr>
              <p:nvPr/>
            </p:nvCxnSpPr>
            <p:spPr>
              <a:xfrm>
                <a:off x="3465823" y="3889348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96" name="Google Shape;1096;p45"/>
              <p:cNvSpPr/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97" name="Google Shape;1097;p45"/>
              <p:cNvSpPr/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98" name="Google Shape;1098;p45"/>
              <p:cNvSpPr/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099" name="Google Shape;1099;p45"/>
              <p:cNvCxnSpPr>
                <a:stCxn id="1096" idx="3"/>
                <a:endCxn id="1098" idx="0"/>
              </p:cNvCxnSpPr>
              <p:nvPr/>
            </p:nvCxnSpPr>
            <p:spPr>
              <a:xfrm flipH="1">
                <a:off x="550855" y="4557624"/>
                <a:ext cx="1875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00" name="Google Shape;1100;p45"/>
              <p:cNvCxnSpPr>
                <a:stCxn id="1096" idx="5"/>
                <a:endCxn id="1097" idx="0"/>
              </p:cNvCxnSpPr>
              <p:nvPr/>
            </p:nvCxnSpPr>
            <p:spPr>
              <a:xfrm>
                <a:off x="1017866" y="4557624"/>
                <a:ext cx="2016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01" name="Google Shape;1101;p45"/>
              <p:cNvSpPr/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02" name="Google Shape;1102;p45"/>
              <p:cNvSpPr/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103" name="Google Shape;1103;p45"/>
              <p:cNvCxnSpPr>
                <a:stCxn id="1101" idx="3"/>
                <a:endCxn id="1102" idx="0"/>
              </p:cNvCxnSpPr>
              <p:nvPr/>
            </p:nvCxnSpPr>
            <p:spPr>
              <a:xfrm flipH="1">
                <a:off x="1678236" y="4557624"/>
                <a:ext cx="183600" cy="31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104" name="Google Shape;1104;p45"/>
            <p:cNvSpPr/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105" name="Google Shape;1105;p45"/>
            <p:cNvCxnSpPr>
              <a:endCxn id="1104" idx="0"/>
            </p:cNvCxnSpPr>
            <p:nvPr/>
          </p:nvCxnSpPr>
          <p:spPr>
            <a:xfrm>
              <a:off x="4338631" y="4391856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106" name="Google Shape;1106;p45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7" name="Google Shape;1107;p4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6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Add the item to be enqueued as the last leaf node (at index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length-1</a:t>
            </a:r>
            <a:r>
              <a:rPr lang="en-US" sz="20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Perform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 sz="2000"/>
              <a:t> operation</a:t>
            </a:r>
            <a:endParaRPr/>
          </a:p>
        </p:txBody>
      </p:sp>
      <p:graphicFrame>
        <p:nvGraphicFramePr>
          <p:cNvPr id="1113" name="Google Shape;1113;p46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578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14" name="Google Shape;1114;p46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 15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15" name="Google Shape;1115;p46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1116" name="Google Shape;1116;p46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1117" name="Google Shape;1117;p46"/>
              <p:cNvSpPr/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18" name="Google Shape;1118;p46"/>
              <p:cNvSpPr/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119" name="Google Shape;1119;p46"/>
              <p:cNvCxnSpPr>
                <a:stCxn id="1117" idx="3"/>
                <a:endCxn id="1118" idx="7"/>
              </p:cNvCxnSpPr>
              <p:nvPr/>
            </p:nvCxnSpPr>
            <p:spPr>
              <a:xfrm flipH="1">
                <a:off x="1570679" y="3238262"/>
                <a:ext cx="663600" cy="36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20" name="Google Shape;1120;p46"/>
              <p:cNvCxnSpPr>
                <a:stCxn id="1117" idx="5"/>
                <a:endCxn id="1121" idx="1"/>
              </p:cNvCxnSpPr>
              <p:nvPr/>
            </p:nvCxnSpPr>
            <p:spPr>
              <a:xfrm>
                <a:off x="2513790" y="3238262"/>
                <a:ext cx="672600" cy="37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22" name="Google Shape;1122;p46"/>
              <p:cNvCxnSpPr>
                <a:stCxn id="1118" idx="3"/>
              </p:cNvCxnSpPr>
              <p:nvPr/>
            </p:nvCxnSpPr>
            <p:spPr>
              <a:xfrm flipH="1">
                <a:off x="970497" y="3887551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23" name="Google Shape;1123;p46"/>
              <p:cNvCxnSpPr>
                <a:stCxn id="1118" idx="5"/>
              </p:cNvCxnSpPr>
              <p:nvPr/>
            </p:nvCxnSpPr>
            <p:spPr>
              <a:xfrm>
                <a:off x="1570708" y="3887551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21" name="Google Shape;1121;p46"/>
              <p:cNvSpPr/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24" name="Google Shape;1124;p46"/>
              <p:cNvSpPr/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25" name="Google Shape;1125;p46"/>
              <p:cNvSpPr/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126" name="Google Shape;1126;p46"/>
              <p:cNvCxnSpPr>
                <a:stCxn id="1121" idx="3"/>
                <a:endCxn id="1125" idx="7"/>
              </p:cNvCxnSpPr>
              <p:nvPr/>
            </p:nvCxnSpPr>
            <p:spPr>
              <a:xfrm flipH="1">
                <a:off x="2865612" y="3889348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27" name="Google Shape;1127;p46"/>
              <p:cNvCxnSpPr>
                <a:stCxn id="1121" idx="5"/>
                <a:endCxn id="1124" idx="1"/>
              </p:cNvCxnSpPr>
              <p:nvPr/>
            </p:nvCxnSpPr>
            <p:spPr>
              <a:xfrm>
                <a:off x="3465823" y="3889348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28" name="Google Shape;1128;p46"/>
              <p:cNvSpPr/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29" name="Google Shape;1129;p46"/>
              <p:cNvSpPr/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30" name="Google Shape;1130;p46"/>
              <p:cNvSpPr/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131" name="Google Shape;1131;p46"/>
              <p:cNvCxnSpPr>
                <a:stCxn id="1128" idx="3"/>
                <a:endCxn id="1130" idx="0"/>
              </p:cNvCxnSpPr>
              <p:nvPr/>
            </p:nvCxnSpPr>
            <p:spPr>
              <a:xfrm flipH="1">
                <a:off x="550855" y="4557624"/>
                <a:ext cx="1875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32" name="Google Shape;1132;p46"/>
              <p:cNvCxnSpPr>
                <a:stCxn id="1128" idx="5"/>
                <a:endCxn id="1129" idx="0"/>
              </p:cNvCxnSpPr>
              <p:nvPr/>
            </p:nvCxnSpPr>
            <p:spPr>
              <a:xfrm>
                <a:off x="1017866" y="4557624"/>
                <a:ext cx="2016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33" name="Google Shape;1133;p46"/>
              <p:cNvSpPr/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15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34" name="Google Shape;1134;p46"/>
              <p:cNvSpPr/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135" name="Google Shape;1135;p46"/>
              <p:cNvCxnSpPr>
                <a:stCxn id="1133" idx="3"/>
                <a:endCxn id="1134" idx="0"/>
              </p:cNvCxnSpPr>
              <p:nvPr/>
            </p:nvCxnSpPr>
            <p:spPr>
              <a:xfrm flipH="1">
                <a:off x="1678236" y="4557624"/>
                <a:ext cx="183600" cy="31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136" name="Google Shape;1136;p46"/>
            <p:cNvSpPr/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137" name="Google Shape;1137;p46"/>
            <p:cNvCxnSpPr>
              <a:endCxn id="1136" idx="0"/>
            </p:cNvCxnSpPr>
            <p:nvPr/>
          </p:nvCxnSpPr>
          <p:spPr>
            <a:xfrm>
              <a:off x="4338631" y="4391856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138" name="Google Shape;1138;p46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9" name="Google Shape;1139;p4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7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Add the item to be enqueued as the last leaf node (at index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length-1</a:t>
            </a:r>
            <a:r>
              <a:rPr lang="en-US" sz="20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Perform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 sz="2000"/>
              <a:t> operation</a:t>
            </a:r>
            <a:endParaRPr/>
          </a:p>
        </p:txBody>
      </p:sp>
      <p:graphicFrame>
        <p:nvGraphicFramePr>
          <p:cNvPr id="1145" name="Google Shape;1145;p47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578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1146" name="Google Shape;1146;p47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 15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47" name="Google Shape;1147;p47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1148" name="Google Shape;1148;p47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1149" name="Google Shape;1149;p47"/>
              <p:cNvSpPr/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50" name="Google Shape;1150;p47"/>
              <p:cNvSpPr/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151" name="Google Shape;1151;p47"/>
              <p:cNvCxnSpPr>
                <a:stCxn id="1149" idx="3"/>
                <a:endCxn id="1150" idx="7"/>
              </p:cNvCxnSpPr>
              <p:nvPr/>
            </p:nvCxnSpPr>
            <p:spPr>
              <a:xfrm flipH="1">
                <a:off x="1570679" y="3238262"/>
                <a:ext cx="663600" cy="36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52" name="Google Shape;1152;p47"/>
              <p:cNvCxnSpPr>
                <a:stCxn id="1149" idx="5"/>
                <a:endCxn id="1153" idx="1"/>
              </p:cNvCxnSpPr>
              <p:nvPr/>
            </p:nvCxnSpPr>
            <p:spPr>
              <a:xfrm>
                <a:off x="2513790" y="3238262"/>
                <a:ext cx="672600" cy="37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54" name="Google Shape;1154;p47"/>
              <p:cNvCxnSpPr>
                <a:stCxn id="1150" idx="3"/>
              </p:cNvCxnSpPr>
              <p:nvPr/>
            </p:nvCxnSpPr>
            <p:spPr>
              <a:xfrm flipH="1">
                <a:off x="970497" y="3887551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55" name="Google Shape;1155;p47"/>
              <p:cNvCxnSpPr>
                <a:stCxn id="1150" idx="5"/>
              </p:cNvCxnSpPr>
              <p:nvPr/>
            </p:nvCxnSpPr>
            <p:spPr>
              <a:xfrm>
                <a:off x="1570708" y="3887551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53" name="Google Shape;1153;p47"/>
              <p:cNvSpPr/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56" name="Google Shape;1156;p47"/>
              <p:cNvSpPr/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57" name="Google Shape;1157;p47"/>
              <p:cNvSpPr/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158" name="Google Shape;1158;p47"/>
              <p:cNvCxnSpPr>
                <a:stCxn id="1153" idx="3"/>
                <a:endCxn id="1157" idx="7"/>
              </p:cNvCxnSpPr>
              <p:nvPr/>
            </p:nvCxnSpPr>
            <p:spPr>
              <a:xfrm flipH="1">
                <a:off x="2865612" y="3889348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59" name="Google Shape;1159;p47"/>
              <p:cNvCxnSpPr>
                <a:stCxn id="1153" idx="5"/>
                <a:endCxn id="1156" idx="1"/>
              </p:cNvCxnSpPr>
              <p:nvPr/>
            </p:nvCxnSpPr>
            <p:spPr>
              <a:xfrm>
                <a:off x="3465823" y="3889348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60" name="Google Shape;1160;p47"/>
              <p:cNvSpPr/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61" name="Google Shape;1161;p47"/>
              <p:cNvSpPr/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62" name="Google Shape;1162;p47"/>
              <p:cNvSpPr/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163" name="Google Shape;1163;p47"/>
              <p:cNvCxnSpPr>
                <a:stCxn id="1160" idx="3"/>
                <a:endCxn id="1162" idx="0"/>
              </p:cNvCxnSpPr>
              <p:nvPr/>
            </p:nvCxnSpPr>
            <p:spPr>
              <a:xfrm flipH="1">
                <a:off x="550855" y="4557624"/>
                <a:ext cx="1875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64" name="Google Shape;1164;p47"/>
              <p:cNvCxnSpPr>
                <a:stCxn id="1160" idx="5"/>
                <a:endCxn id="1161" idx="0"/>
              </p:cNvCxnSpPr>
              <p:nvPr/>
            </p:nvCxnSpPr>
            <p:spPr>
              <a:xfrm>
                <a:off x="1017866" y="4557624"/>
                <a:ext cx="2016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65" name="Google Shape;1165;p47"/>
              <p:cNvSpPr/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15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66" name="Google Shape;1166;p47"/>
              <p:cNvSpPr/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167" name="Google Shape;1167;p47"/>
              <p:cNvCxnSpPr>
                <a:stCxn id="1165" idx="3"/>
                <a:endCxn id="1166" idx="0"/>
              </p:cNvCxnSpPr>
              <p:nvPr/>
            </p:nvCxnSpPr>
            <p:spPr>
              <a:xfrm flipH="1">
                <a:off x="1678236" y="4557624"/>
                <a:ext cx="183600" cy="31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168" name="Google Shape;1168;p47"/>
            <p:cNvSpPr/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169" name="Google Shape;1169;p47"/>
            <p:cNvCxnSpPr>
              <a:endCxn id="1168" idx="0"/>
            </p:cNvCxnSpPr>
            <p:nvPr/>
          </p:nvCxnSpPr>
          <p:spPr>
            <a:xfrm>
              <a:off x="4338631" y="4391856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170" name="Google Shape;1170;p47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1" name="Google Shape;1171;p4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48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Add the item to be enqueued as the last leaf node (at index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length-1</a:t>
            </a:r>
            <a:r>
              <a:rPr lang="en-US" sz="20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Perform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 sz="2000"/>
              <a:t> operation</a:t>
            </a:r>
            <a:endParaRPr/>
          </a:p>
        </p:txBody>
      </p:sp>
      <p:graphicFrame>
        <p:nvGraphicFramePr>
          <p:cNvPr id="1177" name="Google Shape;1177;p48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578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1178" name="Google Shape;1178;p4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 15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1180" name="Google Shape;1180;p48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1181" name="Google Shape;1181;p48"/>
              <p:cNvSpPr/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15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183" name="Google Shape;1183;p48"/>
              <p:cNvCxnSpPr>
                <a:stCxn id="1181" idx="3"/>
                <a:endCxn id="1182" idx="7"/>
              </p:cNvCxnSpPr>
              <p:nvPr/>
            </p:nvCxnSpPr>
            <p:spPr>
              <a:xfrm flipH="1">
                <a:off x="1570679" y="3238262"/>
                <a:ext cx="663600" cy="36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84" name="Google Shape;1184;p48"/>
              <p:cNvCxnSpPr>
                <a:stCxn id="1181" idx="5"/>
                <a:endCxn id="1185" idx="1"/>
              </p:cNvCxnSpPr>
              <p:nvPr/>
            </p:nvCxnSpPr>
            <p:spPr>
              <a:xfrm>
                <a:off x="2513790" y="3238262"/>
                <a:ext cx="672600" cy="37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86" name="Google Shape;1186;p48"/>
              <p:cNvCxnSpPr>
                <a:stCxn id="1182" idx="3"/>
              </p:cNvCxnSpPr>
              <p:nvPr/>
            </p:nvCxnSpPr>
            <p:spPr>
              <a:xfrm flipH="1">
                <a:off x="970497" y="3887551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87" name="Google Shape;1187;p48"/>
              <p:cNvCxnSpPr>
                <a:stCxn id="1182" idx="5"/>
              </p:cNvCxnSpPr>
              <p:nvPr/>
            </p:nvCxnSpPr>
            <p:spPr>
              <a:xfrm>
                <a:off x="1570708" y="3887551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85" name="Google Shape;1185;p48"/>
              <p:cNvSpPr/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88" name="Google Shape;1188;p48"/>
              <p:cNvSpPr/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89" name="Google Shape;1189;p48"/>
              <p:cNvSpPr/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190" name="Google Shape;1190;p48"/>
              <p:cNvCxnSpPr>
                <a:stCxn id="1185" idx="3"/>
                <a:endCxn id="1189" idx="7"/>
              </p:cNvCxnSpPr>
              <p:nvPr/>
            </p:nvCxnSpPr>
            <p:spPr>
              <a:xfrm flipH="1">
                <a:off x="2865612" y="3889348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91" name="Google Shape;1191;p48"/>
              <p:cNvCxnSpPr>
                <a:stCxn id="1185" idx="5"/>
                <a:endCxn id="1188" idx="1"/>
              </p:cNvCxnSpPr>
              <p:nvPr/>
            </p:nvCxnSpPr>
            <p:spPr>
              <a:xfrm>
                <a:off x="3465823" y="3889348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92" name="Google Shape;1192;p48"/>
              <p:cNvSpPr/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93" name="Google Shape;1193;p48"/>
              <p:cNvSpPr/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94" name="Google Shape;1194;p48"/>
              <p:cNvSpPr/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195" name="Google Shape;1195;p48"/>
              <p:cNvCxnSpPr>
                <a:stCxn id="1192" idx="3"/>
                <a:endCxn id="1194" idx="0"/>
              </p:cNvCxnSpPr>
              <p:nvPr/>
            </p:nvCxnSpPr>
            <p:spPr>
              <a:xfrm flipH="1">
                <a:off x="550855" y="4557624"/>
                <a:ext cx="1875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96" name="Google Shape;1196;p48"/>
              <p:cNvCxnSpPr>
                <a:stCxn id="1192" idx="5"/>
                <a:endCxn id="1193" idx="0"/>
              </p:cNvCxnSpPr>
              <p:nvPr/>
            </p:nvCxnSpPr>
            <p:spPr>
              <a:xfrm>
                <a:off x="1017866" y="4557624"/>
                <a:ext cx="2016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97" name="Google Shape;1197;p48"/>
              <p:cNvSpPr/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98" name="Google Shape;1198;p48"/>
              <p:cNvSpPr/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199" name="Google Shape;1199;p48"/>
              <p:cNvCxnSpPr>
                <a:stCxn id="1197" idx="3"/>
                <a:endCxn id="1198" idx="0"/>
              </p:cNvCxnSpPr>
              <p:nvPr/>
            </p:nvCxnSpPr>
            <p:spPr>
              <a:xfrm flipH="1">
                <a:off x="1678236" y="4557624"/>
                <a:ext cx="183600" cy="31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200" name="Google Shape;1200;p48"/>
            <p:cNvSpPr/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201" name="Google Shape;1201;p48"/>
            <p:cNvCxnSpPr>
              <a:endCxn id="1200" idx="0"/>
            </p:cNvCxnSpPr>
            <p:nvPr/>
          </p:nvCxnSpPr>
          <p:spPr>
            <a:xfrm>
              <a:off x="4338631" y="4391856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202" name="Google Shape;1202;p48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3" name="Google Shape;1203;p4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9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Add the item to be enqueued as the last leaf node (at index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length-1</a:t>
            </a:r>
            <a:r>
              <a:rPr lang="en-US" sz="20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Perform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 sz="2000"/>
              <a:t> operation</a:t>
            </a:r>
            <a:endParaRPr/>
          </a:p>
        </p:txBody>
      </p:sp>
      <p:graphicFrame>
        <p:nvGraphicFramePr>
          <p:cNvPr id="1209" name="Google Shape;1209;p49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578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1210" name="Google Shape;1210;p49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 15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11" name="Google Shape;1211;p49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1212" name="Google Shape;1212;p49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1213" name="Google Shape;1213;p49"/>
              <p:cNvSpPr/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14" name="Google Shape;1214;p49"/>
              <p:cNvSpPr/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15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215" name="Google Shape;1215;p49"/>
              <p:cNvCxnSpPr>
                <a:stCxn id="1213" idx="3"/>
                <a:endCxn id="1214" idx="7"/>
              </p:cNvCxnSpPr>
              <p:nvPr/>
            </p:nvCxnSpPr>
            <p:spPr>
              <a:xfrm flipH="1">
                <a:off x="1570679" y="3238262"/>
                <a:ext cx="663600" cy="36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16" name="Google Shape;1216;p49"/>
              <p:cNvCxnSpPr>
                <a:stCxn id="1213" idx="5"/>
                <a:endCxn id="1217" idx="1"/>
              </p:cNvCxnSpPr>
              <p:nvPr/>
            </p:nvCxnSpPr>
            <p:spPr>
              <a:xfrm>
                <a:off x="2513790" y="3238262"/>
                <a:ext cx="672600" cy="37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18" name="Google Shape;1218;p49"/>
              <p:cNvCxnSpPr>
                <a:stCxn id="1214" idx="3"/>
              </p:cNvCxnSpPr>
              <p:nvPr/>
            </p:nvCxnSpPr>
            <p:spPr>
              <a:xfrm flipH="1">
                <a:off x="970497" y="3887551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19" name="Google Shape;1219;p49"/>
              <p:cNvCxnSpPr>
                <a:stCxn id="1214" idx="5"/>
              </p:cNvCxnSpPr>
              <p:nvPr/>
            </p:nvCxnSpPr>
            <p:spPr>
              <a:xfrm>
                <a:off x="1570708" y="3887551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17" name="Google Shape;1217;p49"/>
              <p:cNvSpPr/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20" name="Google Shape;1220;p49"/>
              <p:cNvSpPr/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21" name="Google Shape;1221;p49"/>
              <p:cNvSpPr/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222" name="Google Shape;1222;p49"/>
              <p:cNvCxnSpPr>
                <a:stCxn id="1217" idx="3"/>
                <a:endCxn id="1221" idx="7"/>
              </p:cNvCxnSpPr>
              <p:nvPr/>
            </p:nvCxnSpPr>
            <p:spPr>
              <a:xfrm flipH="1">
                <a:off x="2865612" y="3889348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23" name="Google Shape;1223;p49"/>
              <p:cNvCxnSpPr>
                <a:stCxn id="1217" idx="5"/>
                <a:endCxn id="1220" idx="1"/>
              </p:cNvCxnSpPr>
              <p:nvPr/>
            </p:nvCxnSpPr>
            <p:spPr>
              <a:xfrm>
                <a:off x="3465823" y="3889348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24" name="Google Shape;1224;p49"/>
              <p:cNvSpPr/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25" name="Google Shape;1225;p49"/>
              <p:cNvSpPr/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26" name="Google Shape;1226;p49"/>
              <p:cNvSpPr/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227" name="Google Shape;1227;p49"/>
              <p:cNvCxnSpPr>
                <a:stCxn id="1224" idx="3"/>
                <a:endCxn id="1226" idx="0"/>
              </p:cNvCxnSpPr>
              <p:nvPr/>
            </p:nvCxnSpPr>
            <p:spPr>
              <a:xfrm flipH="1">
                <a:off x="550855" y="4557624"/>
                <a:ext cx="1875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28" name="Google Shape;1228;p49"/>
              <p:cNvCxnSpPr>
                <a:stCxn id="1224" idx="5"/>
                <a:endCxn id="1225" idx="0"/>
              </p:cNvCxnSpPr>
              <p:nvPr/>
            </p:nvCxnSpPr>
            <p:spPr>
              <a:xfrm>
                <a:off x="1017866" y="4557624"/>
                <a:ext cx="2016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29" name="Google Shape;1229;p49"/>
              <p:cNvSpPr/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30" name="Google Shape;1230;p49"/>
              <p:cNvSpPr/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231" name="Google Shape;1231;p49"/>
              <p:cNvCxnSpPr>
                <a:stCxn id="1229" idx="3"/>
                <a:endCxn id="1230" idx="0"/>
              </p:cNvCxnSpPr>
              <p:nvPr/>
            </p:nvCxnSpPr>
            <p:spPr>
              <a:xfrm flipH="1">
                <a:off x="1678236" y="4557624"/>
                <a:ext cx="183600" cy="31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232" name="Google Shape;1232;p49"/>
            <p:cNvSpPr/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233" name="Google Shape;1233;p49"/>
            <p:cNvCxnSpPr>
              <a:endCxn id="1232" idx="0"/>
            </p:cNvCxnSpPr>
            <p:nvPr/>
          </p:nvCxnSpPr>
          <p:spPr>
            <a:xfrm>
              <a:off x="4338631" y="4391856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234" name="Google Shape;1234;p49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5" name="Google Shape;1235;p4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5"/>
          <p:cNvGraphicFramePr/>
          <p:nvPr/>
        </p:nvGraphicFramePr>
        <p:xfrm>
          <a:off x="218940" y="121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2446975"/>
                <a:gridCol w="627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Structure: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priority queue is arranged to support access to the highest-priority item.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Operations: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b="1"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Initializes the queue to an empty state.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Postcondition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Queue is empty.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70C0"/>
                          </a:solidFill>
                        </a:rPr>
                        <a:t>Boolean IsEmpty 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Tests whether the queue is empty.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Postcondition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Returns true if queue is empty and false otherwise.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70C0"/>
                          </a:solidFill>
                        </a:rPr>
                        <a:t>Boolean IsFull 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Tests whether the queue is full.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Postcondition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Returns true if queue is full and false otherwise.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5" name="Google Shape;115;p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Priority Queue Specification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0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Add the item to be enqueued as the last leaf node (at index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length-1</a:t>
            </a:r>
            <a:r>
              <a:rPr lang="en-US" sz="20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Perform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 sz="2000"/>
              <a:t> operation</a:t>
            </a:r>
            <a:endParaRPr/>
          </a:p>
        </p:txBody>
      </p:sp>
      <p:graphicFrame>
        <p:nvGraphicFramePr>
          <p:cNvPr id="1241" name="Google Shape;1241;p50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578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1242" name="Google Shape;1242;p50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 15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43" name="Google Shape;1243;p50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1244" name="Google Shape;1244;p50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1245" name="Google Shape;1245;p50"/>
              <p:cNvSpPr/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15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46" name="Google Shape;1246;p50"/>
              <p:cNvSpPr/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247" name="Google Shape;1247;p50"/>
              <p:cNvCxnSpPr>
                <a:stCxn id="1245" idx="3"/>
                <a:endCxn id="1246" idx="7"/>
              </p:cNvCxnSpPr>
              <p:nvPr/>
            </p:nvCxnSpPr>
            <p:spPr>
              <a:xfrm flipH="1">
                <a:off x="1570679" y="3238262"/>
                <a:ext cx="663600" cy="36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48" name="Google Shape;1248;p50"/>
              <p:cNvCxnSpPr>
                <a:stCxn id="1245" idx="5"/>
                <a:endCxn id="1249" idx="1"/>
              </p:cNvCxnSpPr>
              <p:nvPr/>
            </p:nvCxnSpPr>
            <p:spPr>
              <a:xfrm>
                <a:off x="2513790" y="3238262"/>
                <a:ext cx="672600" cy="37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50" name="Google Shape;1250;p50"/>
              <p:cNvCxnSpPr>
                <a:stCxn id="1246" idx="3"/>
              </p:cNvCxnSpPr>
              <p:nvPr/>
            </p:nvCxnSpPr>
            <p:spPr>
              <a:xfrm flipH="1">
                <a:off x="970497" y="3887551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51" name="Google Shape;1251;p50"/>
              <p:cNvCxnSpPr>
                <a:stCxn id="1246" idx="5"/>
              </p:cNvCxnSpPr>
              <p:nvPr/>
            </p:nvCxnSpPr>
            <p:spPr>
              <a:xfrm>
                <a:off x="1570708" y="3887551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49" name="Google Shape;1249;p50"/>
              <p:cNvSpPr/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52" name="Google Shape;1252;p50"/>
              <p:cNvSpPr/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53" name="Google Shape;1253;p50"/>
              <p:cNvSpPr/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254" name="Google Shape;1254;p50"/>
              <p:cNvCxnSpPr>
                <a:stCxn id="1249" idx="3"/>
                <a:endCxn id="1253" idx="7"/>
              </p:cNvCxnSpPr>
              <p:nvPr/>
            </p:nvCxnSpPr>
            <p:spPr>
              <a:xfrm flipH="1">
                <a:off x="2865612" y="3889348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55" name="Google Shape;1255;p50"/>
              <p:cNvCxnSpPr>
                <a:stCxn id="1249" idx="5"/>
                <a:endCxn id="1252" idx="1"/>
              </p:cNvCxnSpPr>
              <p:nvPr/>
            </p:nvCxnSpPr>
            <p:spPr>
              <a:xfrm>
                <a:off x="3465823" y="3889348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56" name="Google Shape;1256;p50"/>
              <p:cNvSpPr/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57" name="Google Shape;1257;p50"/>
              <p:cNvSpPr/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58" name="Google Shape;1258;p50"/>
              <p:cNvSpPr/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259" name="Google Shape;1259;p50"/>
              <p:cNvCxnSpPr>
                <a:stCxn id="1256" idx="3"/>
                <a:endCxn id="1258" idx="0"/>
              </p:cNvCxnSpPr>
              <p:nvPr/>
            </p:nvCxnSpPr>
            <p:spPr>
              <a:xfrm flipH="1">
                <a:off x="550855" y="4557624"/>
                <a:ext cx="1875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60" name="Google Shape;1260;p50"/>
              <p:cNvCxnSpPr>
                <a:stCxn id="1256" idx="5"/>
                <a:endCxn id="1257" idx="0"/>
              </p:cNvCxnSpPr>
              <p:nvPr/>
            </p:nvCxnSpPr>
            <p:spPr>
              <a:xfrm>
                <a:off x="1017866" y="4557624"/>
                <a:ext cx="2016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61" name="Google Shape;1261;p50"/>
              <p:cNvSpPr/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263" name="Google Shape;1263;p50"/>
              <p:cNvCxnSpPr>
                <a:stCxn id="1261" idx="3"/>
                <a:endCxn id="1262" idx="0"/>
              </p:cNvCxnSpPr>
              <p:nvPr/>
            </p:nvCxnSpPr>
            <p:spPr>
              <a:xfrm flipH="1">
                <a:off x="1678236" y="4557624"/>
                <a:ext cx="183600" cy="31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264" name="Google Shape;1264;p50"/>
            <p:cNvSpPr/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265" name="Google Shape;1265;p50"/>
            <p:cNvCxnSpPr>
              <a:endCxn id="1264" idx="0"/>
            </p:cNvCxnSpPr>
            <p:nvPr/>
          </p:nvCxnSpPr>
          <p:spPr>
            <a:xfrm>
              <a:off x="4338631" y="4391856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266" name="Google Shape;1266;p50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7" name="Google Shape;1267;p5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1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Add the item to be enqueued as the last leaf node (at index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length-1</a:t>
            </a:r>
            <a:r>
              <a:rPr lang="en-US" sz="20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Perform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ReheapUp</a:t>
            </a:r>
            <a:r>
              <a:rPr lang="en-US" sz="2000"/>
              <a:t> operation</a:t>
            </a:r>
            <a:endParaRPr/>
          </a:p>
        </p:txBody>
      </p:sp>
      <p:graphicFrame>
        <p:nvGraphicFramePr>
          <p:cNvPr id="1273" name="Google Shape;1273;p51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578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  <a:gridCol w="46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1274" name="Google Shape;1274;p51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 15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75" name="Google Shape;1275;p5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1276" name="Google Shape;1276;p51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1277" name="Google Shape;1277;p51"/>
              <p:cNvSpPr/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15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78" name="Google Shape;1278;p51"/>
              <p:cNvSpPr/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279" name="Google Shape;1279;p51"/>
              <p:cNvCxnSpPr>
                <a:stCxn id="1277" idx="3"/>
                <a:endCxn id="1278" idx="7"/>
              </p:cNvCxnSpPr>
              <p:nvPr/>
            </p:nvCxnSpPr>
            <p:spPr>
              <a:xfrm flipH="1">
                <a:off x="1570679" y="3238262"/>
                <a:ext cx="663600" cy="36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80" name="Google Shape;1280;p51"/>
              <p:cNvCxnSpPr>
                <a:stCxn id="1277" idx="5"/>
                <a:endCxn id="1281" idx="1"/>
              </p:cNvCxnSpPr>
              <p:nvPr/>
            </p:nvCxnSpPr>
            <p:spPr>
              <a:xfrm>
                <a:off x="2513790" y="3238262"/>
                <a:ext cx="672600" cy="37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82" name="Google Shape;1282;p51"/>
              <p:cNvCxnSpPr>
                <a:stCxn id="1278" idx="3"/>
              </p:cNvCxnSpPr>
              <p:nvPr/>
            </p:nvCxnSpPr>
            <p:spPr>
              <a:xfrm flipH="1">
                <a:off x="970497" y="3887551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83" name="Google Shape;1283;p51"/>
              <p:cNvCxnSpPr>
                <a:stCxn id="1278" idx="5"/>
              </p:cNvCxnSpPr>
              <p:nvPr/>
            </p:nvCxnSpPr>
            <p:spPr>
              <a:xfrm>
                <a:off x="1570708" y="3887551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81" name="Google Shape;1281;p51"/>
              <p:cNvSpPr/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84" name="Google Shape;1284;p51"/>
              <p:cNvSpPr/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85" name="Google Shape;1285;p51"/>
              <p:cNvSpPr/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286" name="Google Shape;1286;p51"/>
              <p:cNvCxnSpPr>
                <a:stCxn id="1281" idx="3"/>
                <a:endCxn id="1285" idx="7"/>
              </p:cNvCxnSpPr>
              <p:nvPr/>
            </p:nvCxnSpPr>
            <p:spPr>
              <a:xfrm flipH="1">
                <a:off x="2865612" y="3889348"/>
                <a:ext cx="3207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87" name="Google Shape;1287;p51"/>
              <p:cNvCxnSpPr>
                <a:stCxn id="1281" idx="5"/>
                <a:endCxn id="1284" idx="1"/>
              </p:cNvCxnSpPr>
              <p:nvPr/>
            </p:nvCxnSpPr>
            <p:spPr>
              <a:xfrm>
                <a:off x="3465823" y="3889348"/>
                <a:ext cx="305100" cy="3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88" name="Google Shape;1288;p51"/>
              <p:cNvSpPr/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89" name="Google Shape;1289;p51"/>
              <p:cNvSpPr/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90" name="Google Shape;1290;p51"/>
              <p:cNvSpPr/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291" name="Google Shape;1291;p51"/>
              <p:cNvCxnSpPr>
                <a:stCxn id="1288" idx="3"/>
                <a:endCxn id="1290" idx="0"/>
              </p:cNvCxnSpPr>
              <p:nvPr/>
            </p:nvCxnSpPr>
            <p:spPr>
              <a:xfrm flipH="1">
                <a:off x="550855" y="4557624"/>
                <a:ext cx="1875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92" name="Google Shape;1292;p51"/>
              <p:cNvCxnSpPr>
                <a:stCxn id="1288" idx="5"/>
                <a:endCxn id="1289" idx="0"/>
              </p:cNvCxnSpPr>
              <p:nvPr/>
            </p:nvCxnSpPr>
            <p:spPr>
              <a:xfrm>
                <a:off x="1017866" y="4557624"/>
                <a:ext cx="2016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93" name="Google Shape;1293;p51"/>
              <p:cNvSpPr/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94" name="Google Shape;1294;p51"/>
              <p:cNvSpPr/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1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295" name="Google Shape;1295;p51"/>
              <p:cNvCxnSpPr>
                <a:stCxn id="1293" idx="3"/>
                <a:endCxn id="1294" idx="0"/>
              </p:cNvCxnSpPr>
              <p:nvPr/>
            </p:nvCxnSpPr>
            <p:spPr>
              <a:xfrm flipH="1">
                <a:off x="1678236" y="4557624"/>
                <a:ext cx="183600" cy="31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296" name="Google Shape;1296;p51"/>
            <p:cNvSpPr/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297" name="Google Shape;1297;p51"/>
            <p:cNvCxnSpPr>
              <a:endCxn id="1296" idx="0"/>
            </p:cNvCxnSpPr>
            <p:nvPr/>
          </p:nvCxnSpPr>
          <p:spPr>
            <a:xfrm>
              <a:off x="4338631" y="4391856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298" name="Google Shape;1298;p5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9" name="Google Shape;1299;p5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2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PQType&lt;ItemType&gt;::Enqueue(ItemType newItem)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(length == maxItems)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 FullPQ();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length++;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items.elements[length-1] = newItem;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items.ReheapUp(0, length-1);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05" name="Google Shape;1305;p5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pqtype.cpp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5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PQType&lt;ItemType&gt;::Enqueue(ItemType newItem)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(length == maxItems)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 FullPQ();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length++;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items.elements[length-1] = newItem;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items.ReheapUp(0, length-1);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11" name="Google Shape;1311;p53"/>
          <p:cNvSpPr txBox="1"/>
          <p:nvPr/>
        </p:nvSpPr>
        <p:spPr>
          <a:xfrm>
            <a:off x="6505851" y="3020004"/>
            <a:ext cx="17748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O(logN)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2" name="Google Shape;1312;p5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pqtype.cpp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7" name="Google Shape;1317;p54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4815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318" name="Google Shape;1318;p54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1319" name="Google Shape;1319;p54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0" name="Google Shape;1320;p54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21" name="Google Shape;1321;p54"/>
            <p:cNvCxnSpPr>
              <a:stCxn id="1319" idx="3"/>
              <a:endCxn id="1320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22" name="Google Shape;1322;p54"/>
            <p:cNvCxnSpPr>
              <a:stCxn id="1319" idx="5"/>
              <a:endCxn id="1323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24" name="Google Shape;1324;p54"/>
            <p:cNvCxnSpPr>
              <a:stCxn id="1320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25" name="Google Shape;1325;p54"/>
            <p:cNvCxnSpPr>
              <a:stCxn id="1320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323" name="Google Shape;1323;p54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6" name="Google Shape;1326;p54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7" name="Google Shape;1327;p54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28" name="Google Shape;1328;p54"/>
            <p:cNvCxnSpPr>
              <a:stCxn id="1323" idx="3"/>
              <a:endCxn id="1327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29" name="Google Shape;1329;p54"/>
            <p:cNvCxnSpPr>
              <a:stCxn id="1323" idx="5"/>
              <a:endCxn id="1326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330" name="Google Shape;1330;p54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33" name="Google Shape;1333;p54"/>
            <p:cNvCxnSpPr>
              <a:stCxn id="1330" idx="3"/>
              <a:endCxn id="1332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34" name="Google Shape;1334;p54"/>
            <p:cNvCxnSpPr>
              <a:stCxn id="1330" idx="5"/>
              <a:endCxn id="1331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335" name="Google Shape;1335;p54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37" name="Google Shape;1337;p54"/>
            <p:cNvCxnSpPr>
              <a:stCxn id="1335" idx="3"/>
              <a:endCxn id="1336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338" name="Google Shape;1338;p54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9" name="Google Shape;1339;p5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55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Replace the root with the last leaf node</a:t>
            </a:r>
            <a:endParaRPr/>
          </a:p>
        </p:txBody>
      </p:sp>
      <p:grpSp>
        <p:nvGrpSpPr>
          <p:cNvPr id="1345" name="Google Shape;1345;p5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1346" name="Google Shape;1346;p55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7" name="Google Shape;1347;p55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48" name="Google Shape;1348;p55"/>
            <p:cNvCxnSpPr>
              <a:stCxn id="1346" idx="3"/>
              <a:endCxn id="1347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49" name="Google Shape;1349;p55"/>
            <p:cNvCxnSpPr>
              <a:stCxn id="1346" idx="5"/>
              <a:endCxn id="1350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51" name="Google Shape;1351;p55"/>
            <p:cNvCxnSpPr>
              <a:stCxn id="1347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52" name="Google Shape;1352;p55"/>
            <p:cNvCxnSpPr>
              <a:stCxn id="1347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350" name="Google Shape;1350;p55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3" name="Google Shape;1353;p55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4" name="Google Shape;1354;p55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55" name="Google Shape;1355;p55"/>
            <p:cNvCxnSpPr>
              <a:stCxn id="1350" idx="3"/>
              <a:endCxn id="1354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56" name="Google Shape;1356;p55"/>
            <p:cNvCxnSpPr>
              <a:stCxn id="1350" idx="5"/>
              <a:endCxn id="1353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357" name="Google Shape;1357;p55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8" name="Google Shape;1358;p55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9" name="Google Shape;1359;p55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60" name="Google Shape;1360;p55"/>
            <p:cNvCxnSpPr>
              <a:stCxn id="1357" idx="3"/>
              <a:endCxn id="1359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61" name="Google Shape;1361;p55"/>
            <p:cNvCxnSpPr>
              <a:stCxn id="1357" idx="5"/>
              <a:endCxn id="1358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362" name="Google Shape;1362;p55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3" name="Google Shape;1363;p55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64" name="Google Shape;1364;p55"/>
            <p:cNvCxnSpPr>
              <a:stCxn id="1362" idx="3"/>
              <a:endCxn id="1363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aphicFrame>
        <p:nvGraphicFramePr>
          <p:cNvPr id="1365" name="Google Shape;1365;p55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4815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66" name="Google Shape;1366;p55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67" name="Google Shape;1367;p55"/>
          <p:cNvCxnSpPr/>
          <p:nvPr/>
        </p:nvCxnSpPr>
        <p:spPr>
          <a:xfrm rot="10800000">
            <a:off x="1963495" y="6578622"/>
            <a:ext cx="4099337" cy="3153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8" name="Google Shape;1368;p55"/>
          <p:cNvCxnSpPr/>
          <p:nvPr/>
        </p:nvCxnSpPr>
        <p:spPr>
          <a:xfrm rot="10800000">
            <a:off x="6062832" y="6342878"/>
            <a:ext cx="2381" cy="235744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9" name="Google Shape;1369;p55"/>
          <p:cNvCxnSpPr/>
          <p:nvPr/>
        </p:nvCxnSpPr>
        <p:spPr>
          <a:xfrm rot="10800000">
            <a:off x="1958733" y="6342878"/>
            <a:ext cx="2381" cy="235744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0" name="Google Shape;1370;p5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56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Replace the root with the last leaf node</a:t>
            </a:r>
            <a:endParaRPr/>
          </a:p>
        </p:txBody>
      </p:sp>
      <p:grpSp>
        <p:nvGrpSpPr>
          <p:cNvPr id="1376" name="Google Shape;1376;p56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1377" name="Google Shape;1377;p56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8" name="Google Shape;1378;p56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79" name="Google Shape;1379;p56"/>
            <p:cNvCxnSpPr>
              <a:stCxn id="1377" idx="3"/>
              <a:endCxn id="1378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80" name="Google Shape;1380;p56"/>
            <p:cNvCxnSpPr>
              <a:stCxn id="1377" idx="5"/>
              <a:endCxn id="1381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82" name="Google Shape;1382;p56"/>
            <p:cNvCxnSpPr>
              <a:stCxn id="1378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83" name="Google Shape;1383;p56"/>
            <p:cNvCxnSpPr>
              <a:stCxn id="1378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381" name="Google Shape;1381;p56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4" name="Google Shape;1384;p56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5" name="Google Shape;1385;p56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86" name="Google Shape;1386;p56"/>
            <p:cNvCxnSpPr>
              <a:stCxn id="1381" idx="3"/>
              <a:endCxn id="1385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87" name="Google Shape;1387;p56"/>
            <p:cNvCxnSpPr>
              <a:stCxn id="1381" idx="5"/>
              <a:endCxn id="1384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388" name="Google Shape;1388;p56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9" name="Google Shape;1389;p56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0" name="Google Shape;1390;p56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91" name="Google Shape;1391;p56"/>
            <p:cNvCxnSpPr>
              <a:stCxn id="1388" idx="3"/>
              <a:endCxn id="1390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92" name="Google Shape;1392;p56"/>
            <p:cNvCxnSpPr>
              <a:stCxn id="1388" idx="5"/>
              <a:endCxn id="1389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393" name="Google Shape;1393;p56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4" name="Google Shape;1394;p56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95" name="Google Shape;1395;p56"/>
            <p:cNvCxnSpPr>
              <a:stCxn id="1393" idx="3"/>
              <a:endCxn id="1394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aphicFrame>
        <p:nvGraphicFramePr>
          <p:cNvPr id="1396" name="Google Shape;1396;p56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4815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97" name="Google Shape;1397;p56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98" name="Google Shape;1398;p56"/>
          <p:cNvCxnSpPr/>
          <p:nvPr/>
        </p:nvCxnSpPr>
        <p:spPr>
          <a:xfrm rot="10800000">
            <a:off x="1963495" y="6578622"/>
            <a:ext cx="4099337" cy="3153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9" name="Google Shape;1399;p56"/>
          <p:cNvCxnSpPr/>
          <p:nvPr/>
        </p:nvCxnSpPr>
        <p:spPr>
          <a:xfrm rot="10800000">
            <a:off x="6062832" y="6342878"/>
            <a:ext cx="2381" cy="235744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0" name="Google Shape;1400;p56"/>
          <p:cNvCxnSpPr/>
          <p:nvPr/>
        </p:nvCxnSpPr>
        <p:spPr>
          <a:xfrm rot="10800000">
            <a:off x="1958733" y="6342878"/>
            <a:ext cx="2381" cy="235744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1" name="Google Shape;1401;p5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57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Replace the root with the last leaf node</a:t>
            </a:r>
            <a:endParaRPr/>
          </a:p>
        </p:txBody>
      </p:sp>
      <p:grpSp>
        <p:nvGrpSpPr>
          <p:cNvPr id="1407" name="Google Shape;1407;p57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1408" name="Google Shape;1408;p57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9" name="Google Shape;1409;p57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10" name="Google Shape;1410;p57"/>
            <p:cNvCxnSpPr>
              <a:stCxn id="1408" idx="3"/>
              <a:endCxn id="1409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11" name="Google Shape;1411;p57"/>
            <p:cNvCxnSpPr>
              <a:stCxn id="1408" idx="5"/>
              <a:endCxn id="1412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13" name="Google Shape;1413;p57"/>
            <p:cNvCxnSpPr>
              <a:stCxn id="1409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14" name="Google Shape;1414;p57"/>
            <p:cNvCxnSpPr>
              <a:stCxn id="1409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12" name="Google Shape;1412;p57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17" name="Google Shape;1417;p57"/>
            <p:cNvCxnSpPr>
              <a:stCxn id="1412" idx="3"/>
              <a:endCxn id="1416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18" name="Google Shape;1418;p57"/>
            <p:cNvCxnSpPr>
              <a:stCxn id="1412" idx="5"/>
              <a:endCxn id="1415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19" name="Google Shape;1419;p57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22" name="Google Shape;1422;p57"/>
            <p:cNvCxnSpPr>
              <a:stCxn id="1419" idx="3"/>
              <a:endCxn id="1421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23" name="Google Shape;1423;p57"/>
            <p:cNvCxnSpPr>
              <a:stCxn id="1419" idx="5"/>
              <a:endCxn id="1420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24" name="Google Shape;1424;p57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26" name="Google Shape;1426;p57"/>
            <p:cNvCxnSpPr>
              <a:stCxn id="1424" idx="3"/>
              <a:endCxn id="1425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aphicFrame>
        <p:nvGraphicFramePr>
          <p:cNvPr id="1427" name="Google Shape;1427;p57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4815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1428" name="Google Shape;1428;p57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9" name="Google Shape;1429;p5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58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Replace the root with the last leaf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2000"/>
              <a:t> (the last leaf node is out of the tree now)</a:t>
            </a:r>
            <a:endParaRPr/>
          </a:p>
        </p:txBody>
      </p:sp>
      <p:grpSp>
        <p:nvGrpSpPr>
          <p:cNvPr id="1435" name="Google Shape;1435;p58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1436" name="Google Shape;1436;p58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37" name="Google Shape;1437;p58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38" name="Google Shape;1438;p58"/>
            <p:cNvCxnSpPr>
              <a:stCxn id="1436" idx="3"/>
              <a:endCxn id="1437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39" name="Google Shape;1439;p58"/>
            <p:cNvCxnSpPr>
              <a:stCxn id="1436" idx="5"/>
              <a:endCxn id="1440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41" name="Google Shape;1441;p58"/>
            <p:cNvCxnSpPr>
              <a:stCxn id="1437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42" name="Google Shape;1442;p58"/>
            <p:cNvCxnSpPr>
              <a:stCxn id="1437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40" name="Google Shape;1440;p58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43" name="Google Shape;1443;p58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44" name="Google Shape;1444;p58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45" name="Google Shape;1445;p58"/>
            <p:cNvCxnSpPr>
              <a:stCxn id="1440" idx="3"/>
              <a:endCxn id="1444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46" name="Google Shape;1446;p58"/>
            <p:cNvCxnSpPr>
              <a:stCxn id="1440" idx="5"/>
              <a:endCxn id="1443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47" name="Google Shape;1447;p58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48" name="Google Shape;1448;p58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49" name="Google Shape;1449;p58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50" name="Google Shape;1450;p58"/>
            <p:cNvCxnSpPr>
              <a:stCxn id="1447" idx="3"/>
              <a:endCxn id="1449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51" name="Google Shape;1451;p58"/>
            <p:cNvCxnSpPr>
              <a:stCxn id="1447" idx="5"/>
              <a:endCxn id="1448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52" name="Google Shape;1452;p58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53" name="Google Shape;1453;p58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54" name="Google Shape;1454;p58"/>
            <p:cNvCxnSpPr>
              <a:stCxn id="1452" idx="3"/>
              <a:endCxn id="1453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455" name="Google Shape;1455;p58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10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56" name="Google Shape;1456;p58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4815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1457" name="Google Shape;1457;p5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9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Replace the root with the last leaf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2000"/>
              <a:t> (the last leaf node is out of the tree now)</a:t>
            </a:r>
            <a:endParaRPr/>
          </a:p>
        </p:txBody>
      </p:sp>
      <p:grpSp>
        <p:nvGrpSpPr>
          <p:cNvPr id="1463" name="Google Shape;1463;p59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1464" name="Google Shape;1464;p59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65" name="Google Shape;1465;p59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66" name="Google Shape;1466;p59"/>
            <p:cNvCxnSpPr>
              <a:stCxn id="1464" idx="3"/>
              <a:endCxn id="1465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67" name="Google Shape;1467;p59"/>
            <p:cNvCxnSpPr>
              <a:stCxn id="1464" idx="5"/>
              <a:endCxn id="1468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69" name="Google Shape;1469;p59"/>
            <p:cNvCxnSpPr>
              <a:stCxn id="1465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70" name="Google Shape;1470;p59"/>
            <p:cNvCxnSpPr>
              <a:stCxn id="1465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68" name="Google Shape;1468;p59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1" name="Google Shape;1471;p59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2" name="Google Shape;1472;p59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73" name="Google Shape;1473;p59"/>
            <p:cNvCxnSpPr>
              <a:stCxn id="1468" idx="3"/>
              <a:endCxn id="1472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74" name="Google Shape;1474;p59"/>
            <p:cNvCxnSpPr>
              <a:stCxn id="1468" idx="5"/>
              <a:endCxn id="1471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75" name="Google Shape;1475;p59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6" name="Google Shape;1476;p59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7" name="Google Shape;1477;p59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78" name="Google Shape;1478;p59"/>
            <p:cNvCxnSpPr>
              <a:stCxn id="1475" idx="3"/>
              <a:endCxn id="1477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79" name="Google Shape;1479;p59"/>
            <p:cNvCxnSpPr>
              <a:stCxn id="1475" idx="5"/>
              <a:endCxn id="1476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80" name="Google Shape;1480;p59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aphicFrame>
        <p:nvGraphicFramePr>
          <p:cNvPr id="1481" name="Google Shape;1481;p59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4815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82" name="Google Shape;1482;p59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9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3" name="Google Shape;1483;p5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6"/>
          <p:cNvGraphicFramePr/>
          <p:nvPr/>
        </p:nvGraphicFramePr>
        <p:xfrm>
          <a:off x="218940" y="121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2459875"/>
                <a:gridCol w="625912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70C0"/>
                          </a:solidFill>
                        </a:rPr>
                        <a:t>Enqueue(ItemType newItem)</a:t>
                      </a:r>
                      <a:endParaRPr b="1" sz="18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Adds newItem to the queue.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Postcondition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If (the priority queue is full), exception FullPQ is thrown;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else newItem is in the queue.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70C0"/>
                          </a:solidFill>
                        </a:rPr>
                        <a:t>Dequeue(ItemType&amp; item)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Removes element with highest priority and returns it in item.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Postcondition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If (the priority queue is empty), exception EmptyPQ is thrown;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else highest priority element has been removed from queue. item is a copy of removed element.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2" name="Google Shape;122;p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Priority Queue Specification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60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Replace the root with the last leaf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2000"/>
              <a:t> (the last leaf node is out of the tree now)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Perform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 sz="2000"/>
              <a:t> operation</a:t>
            </a:r>
            <a:endParaRPr/>
          </a:p>
        </p:txBody>
      </p:sp>
      <p:grpSp>
        <p:nvGrpSpPr>
          <p:cNvPr id="1489" name="Google Shape;1489;p60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1490" name="Google Shape;1490;p60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91" name="Google Shape;1491;p60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92" name="Google Shape;1492;p60"/>
            <p:cNvCxnSpPr>
              <a:stCxn id="1490" idx="3"/>
              <a:endCxn id="1491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93" name="Google Shape;1493;p60"/>
            <p:cNvCxnSpPr>
              <a:stCxn id="1490" idx="5"/>
              <a:endCxn id="1494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95" name="Google Shape;1495;p60"/>
            <p:cNvCxnSpPr>
              <a:stCxn id="1491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96" name="Google Shape;1496;p60"/>
            <p:cNvCxnSpPr>
              <a:stCxn id="1491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94" name="Google Shape;1494;p60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97" name="Google Shape;1497;p60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98" name="Google Shape;1498;p60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99" name="Google Shape;1499;p60"/>
            <p:cNvCxnSpPr>
              <a:stCxn id="1494" idx="3"/>
              <a:endCxn id="1498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00" name="Google Shape;1500;p60"/>
            <p:cNvCxnSpPr>
              <a:stCxn id="1494" idx="5"/>
              <a:endCxn id="1497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01" name="Google Shape;1501;p60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02" name="Google Shape;1502;p60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03" name="Google Shape;1503;p60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04" name="Google Shape;1504;p60"/>
            <p:cNvCxnSpPr>
              <a:stCxn id="1501" idx="3"/>
              <a:endCxn id="1503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05" name="Google Shape;1505;p60"/>
            <p:cNvCxnSpPr>
              <a:stCxn id="1501" idx="5"/>
              <a:endCxn id="1502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06" name="Google Shape;1506;p60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aphicFrame>
        <p:nvGraphicFramePr>
          <p:cNvPr id="1507" name="Google Shape;1507;p60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4815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08" name="Google Shape;1508;p60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9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9" name="Google Shape;1509;p6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61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Replace the root with the last leaf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2000"/>
              <a:t> (the last leaf node is out of the tree now)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Perform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 sz="2000"/>
              <a:t> operation</a:t>
            </a:r>
            <a:endParaRPr/>
          </a:p>
        </p:txBody>
      </p:sp>
      <p:grpSp>
        <p:nvGrpSpPr>
          <p:cNvPr id="1515" name="Google Shape;1515;p61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1516" name="Google Shape;1516;p61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17" name="Google Shape;1517;p61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18" name="Google Shape;1518;p61"/>
            <p:cNvCxnSpPr>
              <a:stCxn id="1516" idx="3"/>
              <a:endCxn id="1517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19" name="Google Shape;1519;p61"/>
            <p:cNvCxnSpPr>
              <a:stCxn id="1516" idx="5"/>
              <a:endCxn id="1520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21" name="Google Shape;1521;p61"/>
            <p:cNvCxnSpPr>
              <a:stCxn id="1517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22" name="Google Shape;1522;p61"/>
            <p:cNvCxnSpPr>
              <a:stCxn id="1517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20" name="Google Shape;1520;p61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3" name="Google Shape;1523;p61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4" name="Google Shape;1524;p61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25" name="Google Shape;1525;p61"/>
            <p:cNvCxnSpPr>
              <a:stCxn id="1520" idx="3"/>
              <a:endCxn id="1524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26" name="Google Shape;1526;p61"/>
            <p:cNvCxnSpPr>
              <a:stCxn id="1520" idx="5"/>
              <a:endCxn id="1523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27" name="Google Shape;1527;p61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8" name="Google Shape;1528;p61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9" name="Google Shape;1529;p61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30" name="Google Shape;1530;p61"/>
            <p:cNvCxnSpPr>
              <a:stCxn id="1527" idx="3"/>
              <a:endCxn id="1529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31" name="Google Shape;1531;p61"/>
            <p:cNvCxnSpPr>
              <a:stCxn id="1527" idx="5"/>
              <a:endCxn id="1528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32" name="Google Shape;1532;p61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aphicFrame>
        <p:nvGraphicFramePr>
          <p:cNvPr id="1533" name="Google Shape;1533;p61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4815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34" name="Google Shape;1534;p61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9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5" name="Google Shape;1535;p6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62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Replace the root with the last leaf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2000"/>
              <a:t> (the last leaf node is out of the tree now)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Perform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 sz="2000"/>
              <a:t> operation</a:t>
            </a:r>
            <a:endParaRPr/>
          </a:p>
        </p:txBody>
      </p:sp>
      <p:grpSp>
        <p:nvGrpSpPr>
          <p:cNvPr id="1541" name="Google Shape;1541;p62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1542" name="Google Shape;1542;p62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44" name="Google Shape;1544;p62"/>
            <p:cNvCxnSpPr>
              <a:stCxn id="1542" idx="3"/>
              <a:endCxn id="1543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45" name="Google Shape;1545;p62"/>
            <p:cNvCxnSpPr>
              <a:stCxn id="1542" idx="5"/>
              <a:endCxn id="1546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47" name="Google Shape;1547;p62"/>
            <p:cNvCxnSpPr>
              <a:stCxn id="1543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48" name="Google Shape;1548;p62"/>
            <p:cNvCxnSpPr>
              <a:stCxn id="1543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46" name="Google Shape;1546;p62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49" name="Google Shape;1549;p62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50" name="Google Shape;1550;p62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51" name="Google Shape;1551;p62"/>
            <p:cNvCxnSpPr>
              <a:stCxn id="1546" idx="3"/>
              <a:endCxn id="1550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52" name="Google Shape;1552;p62"/>
            <p:cNvCxnSpPr>
              <a:stCxn id="1546" idx="5"/>
              <a:endCxn id="1549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53" name="Google Shape;1553;p62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54" name="Google Shape;1554;p62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55" name="Google Shape;1555;p62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56" name="Google Shape;1556;p62"/>
            <p:cNvCxnSpPr>
              <a:stCxn id="1553" idx="3"/>
              <a:endCxn id="1555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57" name="Google Shape;1557;p62"/>
            <p:cNvCxnSpPr>
              <a:stCxn id="1553" idx="5"/>
              <a:endCxn id="1554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58" name="Google Shape;1558;p62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aphicFrame>
        <p:nvGraphicFramePr>
          <p:cNvPr id="1559" name="Google Shape;1559;p62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4815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60" name="Google Shape;1560;p62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9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1" name="Google Shape;1561;p6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63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Replace the root with the last leaf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2000"/>
              <a:t> (the last leaf node is out of the tree now)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Perform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 sz="2000"/>
              <a:t> operation</a:t>
            </a:r>
            <a:endParaRPr/>
          </a:p>
        </p:txBody>
      </p:sp>
      <p:grpSp>
        <p:nvGrpSpPr>
          <p:cNvPr id="1567" name="Google Shape;1567;p6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1568" name="Google Shape;1568;p63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70" name="Google Shape;1570;p63"/>
            <p:cNvCxnSpPr>
              <a:stCxn id="1568" idx="3"/>
              <a:endCxn id="1569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71" name="Google Shape;1571;p63"/>
            <p:cNvCxnSpPr>
              <a:stCxn id="1568" idx="5"/>
              <a:endCxn id="1572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73" name="Google Shape;1573;p63"/>
            <p:cNvCxnSpPr>
              <a:stCxn id="1569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74" name="Google Shape;1574;p63"/>
            <p:cNvCxnSpPr>
              <a:stCxn id="1569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72" name="Google Shape;1572;p63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77" name="Google Shape;1577;p63"/>
            <p:cNvCxnSpPr>
              <a:stCxn id="1572" idx="3"/>
              <a:endCxn id="1576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78" name="Google Shape;1578;p63"/>
            <p:cNvCxnSpPr>
              <a:stCxn id="1572" idx="5"/>
              <a:endCxn id="1575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79" name="Google Shape;1579;p63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82" name="Google Shape;1582;p63"/>
            <p:cNvCxnSpPr>
              <a:stCxn id="1579" idx="3"/>
              <a:endCxn id="1581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83" name="Google Shape;1583;p63"/>
            <p:cNvCxnSpPr>
              <a:stCxn id="1579" idx="5"/>
              <a:endCxn id="1580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84" name="Google Shape;1584;p63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aphicFrame>
        <p:nvGraphicFramePr>
          <p:cNvPr id="1585" name="Google Shape;1585;p63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4815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86" name="Google Shape;1586;p63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9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7" name="Google Shape;1587;p6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64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Replace the root with the last leaf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2000"/>
              <a:t> (the last leaf node is out of the tree now)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Perform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 sz="2000"/>
              <a:t> operation</a:t>
            </a:r>
            <a:endParaRPr/>
          </a:p>
        </p:txBody>
      </p:sp>
      <p:grpSp>
        <p:nvGrpSpPr>
          <p:cNvPr id="1593" name="Google Shape;1593;p64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1594" name="Google Shape;1594;p64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96" name="Google Shape;1596;p64"/>
            <p:cNvCxnSpPr>
              <a:stCxn id="1594" idx="3"/>
              <a:endCxn id="1595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97" name="Google Shape;1597;p64"/>
            <p:cNvCxnSpPr>
              <a:stCxn id="1594" idx="5"/>
              <a:endCxn id="1598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99" name="Google Shape;1599;p64"/>
            <p:cNvCxnSpPr>
              <a:stCxn id="1595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00" name="Google Shape;1600;p64"/>
            <p:cNvCxnSpPr>
              <a:stCxn id="1595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98" name="Google Shape;1598;p64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01" name="Google Shape;1601;p64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02" name="Google Shape;1602;p64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603" name="Google Shape;1603;p64"/>
            <p:cNvCxnSpPr>
              <a:stCxn id="1598" idx="3"/>
              <a:endCxn id="1602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04" name="Google Shape;1604;p64"/>
            <p:cNvCxnSpPr>
              <a:stCxn id="1598" idx="5"/>
              <a:endCxn id="1601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05" name="Google Shape;1605;p64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06" name="Google Shape;1606;p64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07" name="Google Shape;1607;p64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608" name="Google Shape;1608;p64"/>
            <p:cNvCxnSpPr>
              <a:stCxn id="1605" idx="3"/>
              <a:endCxn id="1607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09" name="Google Shape;1609;p64"/>
            <p:cNvCxnSpPr>
              <a:stCxn id="1605" idx="5"/>
              <a:endCxn id="1606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10" name="Google Shape;1610;p64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aphicFrame>
        <p:nvGraphicFramePr>
          <p:cNvPr id="1611" name="Google Shape;1611;p64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4815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12" name="Google Shape;1612;p64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9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3" name="Google Shape;1613;p6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65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Replace the root with the last leaf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Decrement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2000"/>
              <a:t> (the last leaf node is out of the tree now)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Perform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ReheapDown</a:t>
            </a:r>
            <a:r>
              <a:rPr lang="en-US" sz="2000"/>
              <a:t> operation</a:t>
            </a:r>
            <a:endParaRPr/>
          </a:p>
        </p:txBody>
      </p:sp>
      <p:grpSp>
        <p:nvGrpSpPr>
          <p:cNvPr id="1619" name="Google Shape;1619;p65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1620" name="Google Shape;1620;p65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21" name="Google Shape;1621;p65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622" name="Google Shape;1622;p65"/>
            <p:cNvCxnSpPr>
              <a:stCxn id="1620" idx="3"/>
              <a:endCxn id="1621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23" name="Google Shape;1623;p65"/>
            <p:cNvCxnSpPr>
              <a:stCxn id="1620" idx="5"/>
              <a:endCxn id="1624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25" name="Google Shape;1625;p65"/>
            <p:cNvCxnSpPr>
              <a:stCxn id="1621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26" name="Google Shape;1626;p65"/>
            <p:cNvCxnSpPr>
              <a:stCxn id="1621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24" name="Google Shape;1624;p65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27" name="Google Shape;1627;p65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28" name="Google Shape;1628;p65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629" name="Google Shape;1629;p65"/>
            <p:cNvCxnSpPr>
              <a:stCxn id="1624" idx="3"/>
              <a:endCxn id="1628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30" name="Google Shape;1630;p65"/>
            <p:cNvCxnSpPr>
              <a:stCxn id="1624" idx="5"/>
              <a:endCxn id="1627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31" name="Google Shape;1631;p65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32" name="Google Shape;1632;p65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33" name="Google Shape;1633;p65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634" name="Google Shape;1634;p65"/>
            <p:cNvCxnSpPr>
              <a:stCxn id="1631" idx="3"/>
              <a:endCxn id="1633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35" name="Google Shape;1635;p65"/>
            <p:cNvCxnSpPr>
              <a:stCxn id="1631" idx="5"/>
              <a:endCxn id="1632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36" name="Google Shape;1636;p65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aphicFrame>
        <p:nvGraphicFramePr>
          <p:cNvPr id="1637" name="Google Shape;1637;p65"/>
          <p:cNvGraphicFramePr/>
          <p:nvPr/>
        </p:nvGraphicFramePr>
        <p:xfrm>
          <a:off x="982008" y="560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{4E05E826-D9B2-4605-9579-D0D11794C420}</a:tableStyleId>
              </a:tblPr>
              <a:tblGrid>
                <a:gridCol w="74815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Index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value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38" name="Google Shape;1638;p65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9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9" name="Google Shape;1639;p6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66"/>
          <p:cNvSpPr txBox="1"/>
          <p:nvPr/>
        </p:nvSpPr>
        <p:spPr>
          <a:xfrm>
            <a:off x="154546" y="990600"/>
            <a:ext cx="8886423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PQType&lt;ItemType&gt;::Dequeue(ItemType&amp; item)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(length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 EmptyPQ();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item = items.elements[0];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items.elements[0] = items.elements[length-1];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length--;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items.ReheapDown(0, length-1);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45" name="Google Shape;1645;p6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pqtype.cpp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67"/>
          <p:cNvSpPr txBox="1"/>
          <p:nvPr/>
        </p:nvSpPr>
        <p:spPr>
          <a:xfrm>
            <a:off x="154546" y="990600"/>
            <a:ext cx="8886423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PQType&lt;ItemType&gt;::Dequeue(ItemType&amp; item)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(length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 EmptyPQ();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item = items.elements[0];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items.elements[0] = items.elements[length-1];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length--;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items.ReheapDown(0, length-1);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51" name="Google Shape;1651;p67"/>
          <p:cNvSpPr txBox="1"/>
          <p:nvPr/>
        </p:nvSpPr>
        <p:spPr>
          <a:xfrm>
            <a:off x="6505851" y="3264705"/>
            <a:ext cx="17748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O(logN)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2" name="Google Shape;1652;p6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pqtype.cpp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353192" y="990600"/>
            <a:ext cx="8592396" cy="1778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complete binary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Each of the elements contains a value that is less than or equal to the value of each of its children (Min-heap)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Each of the elements contains a value that is greater than or equal to the value of each of its children (Max-heap)</a:t>
            </a:r>
            <a:endParaRPr sz="2000"/>
          </a:p>
        </p:txBody>
      </p:sp>
      <p:sp>
        <p:nvSpPr>
          <p:cNvPr id="128" name="Google Shape;128;p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Heaps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353192" y="990600"/>
            <a:ext cx="8592396" cy="1778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complete binary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Each of the elements contains a value that is less than or equal to the value of each of its children (Min-heap)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Each of the elements contains a value that is greater than or equal to the value of each of its children (Max-heap)</a:t>
            </a:r>
            <a:endParaRPr sz="2000"/>
          </a:p>
        </p:txBody>
      </p:sp>
      <p:grpSp>
        <p:nvGrpSpPr>
          <p:cNvPr id="134" name="Google Shape;134;p8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135" name="Google Shape;135;p8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7" name="Google Shape;137;p8"/>
            <p:cNvCxnSpPr>
              <a:stCxn id="135" idx="3"/>
              <a:endCxn id="136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8" name="Google Shape;138;p8"/>
            <p:cNvCxnSpPr>
              <a:stCxn id="135" idx="5"/>
              <a:endCxn id="139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0" name="Google Shape;140;p8"/>
            <p:cNvCxnSpPr>
              <a:stCxn id="136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1" name="Google Shape;141;p8"/>
            <p:cNvCxnSpPr>
              <a:stCxn id="136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39" name="Google Shape;139;p8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4" name="Google Shape;144;p8"/>
            <p:cNvCxnSpPr>
              <a:stCxn id="139" idx="3"/>
              <a:endCxn id="143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5" name="Google Shape;145;p8"/>
            <p:cNvCxnSpPr>
              <a:stCxn id="139" idx="5"/>
              <a:endCxn id="142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6" name="Google Shape;146;p8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9" name="Google Shape;149;p8"/>
            <p:cNvCxnSpPr>
              <a:stCxn id="146" idx="3"/>
              <a:endCxn id="148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0" name="Google Shape;150;p8"/>
            <p:cNvCxnSpPr>
              <a:stCxn id="146" idx="5"/>
              <a:endCxn id="147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1" name="Google Shape;151;p8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3" name="Google Shape;153;p8"/>
            <p:cNvCxnSpPr>
              <a:stCxn id="151" idx="3"/>
              <a:endCxn id="152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4" name="Google Shape;154;p8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Max-heap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8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156" name="Google Shape;156;p8"/>
            <p:cNvSpPr/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58" name="Google Shape;158;p8"/>
            <p:cNvCxnSpPr>
              <a:stCxn id="156" idx="3"/>
              <a:endCxn id="157" idx="7"/>
            </p:cNvCxnSpPr>
            <p:nvPr/>
          </p:nvCxnSpPr>
          <p:spPr>
            <a:xfrm flipH="1">
              <a:off x="6228392" y="3238261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9" name="Google Shape;159;p8"/>
            <p:cNvCxnSpPr>
              <a:stCxn id="156" idx="5"/>
              <a:endCxn id="160" idx="1"/>
            </p:cNvCxnSpPr>
            <p:nvPr/>
          </p:nvCxnSpPr>
          <p:spPr>
            <a:xfrm>
              <a:off x="7171503" y="3238261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1" name="Google Shape;161;p8"/>
            <p:cNvCxnSpPr>
              <a:stCxn id="157" idx="3"/>
            </p:cNvCxnSpPr>
            <p:nvPr/>
          </p:nvCxnSpPr>
          <p:spPr>
            <a:xfrm flipH="1">
              <a:off x="5628210" y="3887550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2" name="Google Shape;162;p8"/>
            <p:cNvCxnSpPr>
              <a:stCxn id="157" idx="5"/>
            </p:cNvCxnSpPr>
            <p:nvPr/>
          </p:nvCxnSpPr>
          <p:spPr>
            <a:xfrm>
              <a:off x="6228421" y="3887550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0" name="Google Shape;160;p8"/>
            <p:cNvSpPr/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65" name="Google Shape;165;p8"/>
            <p:cNvCxnSpPr>
              <a:stCxn id="160" idx="3"/>
              <a:endCxn id="164" idx="7"/>
            </p:cNvCxnSpPr>
            <p:nvPr/>
          </p:nvCxnSpPr>
          <p:spPr>
            <a:xfrm flipH="1">
              <a:off x="7523325" y="3889347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6" name="Google Shape;166;p8"/>
            <p:cNvCxnSpPr>
              <a:stCxn id="160" idx="5"/>
              <a:endCxn id="163" idx="1"/>
            </p:cNvCxnSpPr>
            <p:nvPr/>
          </p:nvCxnSpPr>
          <p:spPr>
            <a:xfrm>
              <a:off x="8123536" y="3889347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7" name="Google Shape;167;p8"/>
            <p:cNvSpPr/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70" name="Google Shape;170;p8"/>
            <p:cNvCxnSpPr>
              <a:stCxn id="167" idx="3"/>
              <a:endCxn id="169" idx="0"/>
            </p:cNvCxnSpPr>
            <p:nvPr/>
          </p:nvCxnSpPr>
          <p:spPr>
            <a:xfrm flipH="1">
              <a:off x="5208568" y="4557623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1" name="Google Shape;171;p8"/>
            <p:cNvCxnSpPr>
              <a:stCxn id="167" idx="5"/>
              <a:endCxn id="168" idx="0"/>
            </p:cNvCxnSpPr>
            <p:nvPr/>
          </p:nvCxnSpPr>
          <p:spPr>
            <a:xfrm>
              <a:off x="5675579" y="4557623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72" name="Google Shape;172;p8"/>
            <p:cNvSpPr/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cxnSp>
          <p:nvCxnSpPr>
            <p:cNvPr id="174" name="Google Shape;174;p8"/>
            <p:cNvCxnSpPr>
              <a:stCxn id="172" idx="3"/>
              <a:endCxn id="173" idx="0"/>
            </p:cNvCxnSpPr>
            <p:nvPr/>
          </p:nvCxnSpPr>
          <p:spPr>
            <a:xfrm flipH="1">
              <a:off x="6335949" y="4557623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75" name="Google Shape;175;p8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Min-heap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Heaps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353192" y="990600"/>
            <a:ext cx="8592396" cy="1778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complete binary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Each of the elements contains a value that is less than or equal to the value of each of its children (Min-heap)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Each of the elements contains a value that is greater than or equal to the value of each of its children (Max-heap)</a:t>
            </a:r>
            <a:endParaRPr sz="2000"/>
          </a:p>
        </p:txBody>
      </p:sp>
      <p:grpSp>
        <p:nvGrpSpPr>
          <p:cNvPr id="182" name="Google Shape;182;p9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183" name="Google Shape;183;p9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85" name="Google Shape;185;p9"/>
            <p:cNvCxnSpPr>
              <a:stCxn id="183" idx="3"/>
              <a:endCxn id="184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6" name="Google Shape;186;p9"/>
            <p:cNvCxnSpPr>
              <a:stCxn id="183" idx="5"/>
              <a:endCxn id="187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8" name="Google Shape;188;p9"/>
            <p:cNvCxnSpPr>
              <a:stCxn id="184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9" name="Google Shape;189;p9"/>
            <p:cNvCxnSpPr>
              <a:stCxn id="184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7" name="Google Shape;187;p9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92" name="Google Shape;192;p9"/>
            <p:cNvCxnSpPr>
              <a:stCxn id="187" idx="3"/>
              <a:endCxn id="191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3" name="Google Shape;193;p9"/>
            <p:cNvCxnSpPr>
              <a:stCxn id="187" idx="5"/>
              <a:endCxn id="190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4" name="Google Shape;194;p9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97" name="Google Shape;197;p9"/>
            <p:cNvCxnSpPr>
              <a:stCxn id="194" idx="3"/>
              <a:endCxn id="196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8" name="Google Shape;198;p9"/>
            <p:cNvCxnSpPr>
              <a:stCxn id="194" idx="5"/>
              <a:endCxn id="195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9" name="Google Shape;199;p9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01" name="Google Shape;201;p9"/>
            <p:cNvCxnSpPr>
              <a:stCxn id="199" idx="3"/>
              <a:endCxn id="200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02" name="Google Shape;202;p9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Max-heap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9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204" name="Google Shape;204;p9"/>
            <p:cNvSpPr/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06" name="Google Shape;206;p9"/>
            <p:cNvCxnSpPr>
              <a:stCxn id="204" idx="3"/>
              <a:endCxn id="205" idx="7"/>
            </p:cNvCxnSpPr>
            <p:nvPr/>
          </p:nvCxnSpPr>
          <p:spPr>
            <a:xfrm flipH="1">
              <a:off x="6228392" y="3238261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7" name="Google Shape;207;p9"/>
            <p:cNvCxnSpPr>
              <a:stCxn id="204" idx="5"/>
              <a:endCxn id="208" idx="1"/>
            </p:cNvCxnSpPr>
            <p:nvPr/>
          </p:nvCxnSpPr>
          <p:spPr>
            <a:xfrm>
              <a:off x="7171503" y="3238261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9" name="Google Shape;209;p9"/>
            <p:cNvCxnSpPr>
              <a:stCxn id="205" idx="3"/>
            </p:cNvCxnSpPr>
            <p:nvPr/>
          </p:nvCxnSpPr>
          <p:spPr>
            <a:xfrm flipH="1">
              <a:off x="5628210" y="3887550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0" name="Google Shape;210;p9"/>
            <p:cNvCxnSpPr>
              <a:stCxn id="205" idx="5"/>
            </p:cNvCxnSpPr>
            <p:nvPr/>
          </p:nvCxnSpPr>
          <p:spPr>
            <a:xfrm>
              <a:off x="6228421" y="3887550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08" name="Google Shape;208;p9"/>
            <p:cNvSpPr/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13" name="Google Shape;213;p9"/>
            <p:cNvCxnSpPr>
              <a:stCxn id="208" idx="3"/>
              <a:endCxn id="212" idx="7"/>
            </p:cNvCxnSpPr>
            <p:nvPr/>
          </p:nvCxnSpPr>
          <p:spPr>
            <a:xfrm flipH="1">
              <a:off x="7523325" y="3889347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4" name="Google Shape;214;p9"/>
            <p:cNvCxnSpPr>
              <a:stCxn id="208" idx="5"/>
              <a:endCxn id="211" idx="1"/>
            </p:cNvCxnSpPr>
            <p:nvPr/>
          </p:nvCxnSpPr>
          <p:spPr>
            <a:xfrm>
              <a:off x="8123536" y="3889347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5" name="Google Shape;215;p9"/>
            <p:cNvSpPr/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18" name="Google Shape;218;p9"/>
            <p:cNvCxnSpPr>
              <a:stCxn id="215" idx="3"/>
              <a:endCxn id="217" idx="0"/>
            </p:cNvCxnSpPr>
            <p:nvPr/>
          </p:nvCxnSpPr>
          <p:spPr>
            <a:xfrm flipH="1">
              <a:off x="5208568" y="4557623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9" name="Google Shape;219;p9"/>
            <p:cNvCxnSpPr>
              <a:stCxn id="215" idx="5"/>
              <a:endCxn id="216" idx="0"/>
            </p:cNvCxnSpPr>
            <p:nvPr/>
          </p:nvCxnSpPr>
          <p:spPr>
            <a:xfrm>
              <a:off x="5675579" y="4557623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0" name="Google Shape;220;p9"/>
            <p:cNvSpPr/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cxnSp>
          <p:nvCxnSpPr>
            <p:cNvPr id="222" name="Google Shape;222;p9"/>
            <p:cNvCxnSpPr>
              <a:stCxn id="220" idx="3"/>
              <a:endCxn id="221" idx="0"/>
            </p:cNvCxnSpPr>
            <p:nvPr/>
          </p:nvCxnSpPr>
          <p:spPr>
            <a:xfrm flipH="1">
              <a:off x="6335949" y="4557623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3" name="Google Shape;223;p9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Min-heap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9"/>
          <p:cNvSpPr/>
          <p:nvPr/>
        </p:nvSpPr>
        <p:spPr>
          <a:xfrm>
            <a:off x="609600" y="1030668"/>
            <a:ext cx="2647949" cy="264732"/>
          </a:xfrm>
          <a:prstGeom prst="rect">
            <a:avLst/>
          </a:prstGeom>
          <a:solidFill>
            <a:schemeClr val="accent1">
              <a:alpha val="18823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7003964" y="1021630"/>
            <a:ext cx="19596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Shape property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9"/>
          <p:cNvCxnSpPr>
            <a:stCxn id="225" idx="1"/>
            <a:endCxn id="224" idx="3"/>
          </p:cNvCxnSpPr>
          <p:nvPr/>
        </p:nvCxnSpPr>
        <p:spPr>
          <a:xfrm rot="10800000">
            <a:off x="3257564" y="1163007"/>
            <a:ext cx="3746400" cy="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7" name="Google Shape;227;p9"/>
          <p:cNvSpPr txBox="1"/>
          <p:nvPr/>
        </p:nvSpPr>
        <p:spPr>
          <a:xfrm>
            <a:off x="466368" y="5654985"/>
            <a:ext cx="819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shape of all heaps with a given number of elements is the same.</a:t>
            </a:r>
            <a:endParaRPr/>
          </a:p>
        </p:txBody>
      </p:sp>
      <p:sp>
        <p:nvSpPr>
          <p:cNvPr id="228" name="Google Shape;228;p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Heaps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2014-09-11T18:03:18Z</dcterms:created>
  <dc:creator>tmriddle</dc:creator>
</cp:coreProperties>
</file>