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3C1"/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Instead we must somehow mark the location as "a location that used to have something here, but no longer does."</a:t>
            </a: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mtClean="0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We might do this by using some other special value for the Number field of the record.</a:t>
            </a: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mtClean="0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 any case, a search can not stop when it reaches "a location that used to have something here". A search can only stop when it reaches a true empty spot.</a:t>
            </a: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3124562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Instead we must somehow mark the location as "a location that used to have something here, but no longer does."</a:t>
            </a: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mtClean="0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We might do this by using some other special value for the Number field of the record.</a:t>
            </a: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mtClean="0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 any case, a search can not stop when it reaches "a location that used to have something here". A search can only stop when it reaches a true empty spot.</a:t>
            </a: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2642136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Instead we must somehow mark the location as "a location that used to have something here, but no longer does."</a:t>
            </a: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mtClean="0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We might do this by using some other special value for the Number field of the record.</a:t>
            </a: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mtClean="0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 any case, a search can not stop when it reaches "a location that used to have something here". A search can only stop when it reaches a true empty spot.</a:t>
            </a: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4273152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Instead we must somehow mark the location as "a location that used to have something here, but no longer does."</a:t>
            </a: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mtClean="0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We might do this by using some other special value for the Number field of the record.</a:t>
            </a: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mtClean="0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 any case, a search can not stop when it reaches "a location that used to have something here". A search can only stop when it reaches a true empty spot.</a:t>
            </a: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1979534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Instead we must somehow mark the location as "a location that used to have something here, but no longer does."</a:t>
            </a: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mtClean="0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We might do this by using some other special value for the Number field of the record.</a:t>
            </a: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mtClean="0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 any case, a search can not stop when it reaches "a location that used to have something here". A search can only stop when it reaches a true empty spot.</a:t>
            </a: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4226296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Instead we must somehow mark the location as "a location that used to have something here, but no longer does."</a:t>
            </a: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mtClean="0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We might do this by using some other special value for the Number field of the record.</a:t>
            </a: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mtClean="0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 any case, a search can not stop when it reaches "a location that used to have something here". A search can only stop when it reaches a true empty spot.</a:t>
            </a: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778550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Instead we must somehow mark the location as "a location that used to have something here, but no longer does."</a:t>
            </a: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mtClean="0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We might do this by using some other special value for the Number field of the record.</a:t>
            </a: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mtClean="0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 any case, a search can not stop when it reaches "a location that used to have something here". A search can only stop when it reaches a true empty spot.</a:t>
            </a: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396206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25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Hashing</a:t>
            </a:r>
            <a:endParaRPr lang="en-US" sz="8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reeform 2"/>
          <p:cNvSpPr>
            <a:spLocks noChangeArrowheads="1"/>
          </p:cNvSpPr>
          <p:nvPr/>
        </p:nvSpPr>
        <p:spPr bwMode="auto">
          <a:xfrm>
            <a:off x="6818313" y="3355975"/>
            <a:ext cx="1309687" cy="2830513"/>
          </a:xfrm>
          <a:custGeom>
            <a:avLst/>
            <a:gdLst>
              <a:gd name="T0" fmla="*/ 1473 w 3639"/>
              <a:gd name="T1" fmla="*/ 0 h 7864"/>
              <a:gd name="T2" fmla="*/ 0 w 3639"/>
              <a:gd name="T3" fmla="*/ 4211 h 7864"/>
              <a:gd name="T4" fmla="*/ 445 w 3639"/>
              <a:gd name="T5" fmla="*/ 4917 h 7864"/>
              <a:gd name="T6" fmla="*/ 189 w 3639"/>
              <a:gd name="T7" fmla="*/ 5411 h 7864"/>
              <a:gd name="T8" fmla="*/ 1067 w 3639"/>
              <a:gd name="T9" fmla="*/ 7863 h 7864"/>
              <a:gd name="T10" fmla="*/ 3638 w 3639"/>
              <a:gd name="T11" fmla="*/ 5146 h 7864"/>
              <a:gd name="T12" fmla="*/ 1473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4800" dirty="0" smtClean="0"/>
              <a:t>Issues with Linear Probing</a:t>
            </a:r>
            <a:endParaRPr lang="en-US" sz="4800" dirty="0"/>
          </a:p>
        </p:txBody>
      </p:sp>
      <p:sp>
        <p:nvSpPr>
          <p:cNvPr id="26650" name="Rectangle 3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effectLst/>
              </a:rPr>
              <a:t>Records may also be deleted from a hash table.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effectLst/>
              </a:rPr>
              <a:t>But the location must not be left as an ordinary "empty spot" since that could interfere with searches.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effectLst/>
              </a:rPr>
              <a:t>The location must be marked in some special way so that a search can tell that the spot used to have something in it.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883" y="2890044"/>
            <a:ext cx="5058233" cy="376237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033366" y="4423503"/>
            <a:ext cx="3065172" cy="412123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9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reeform 2"/>
          <p:cNvSpPr>
            <a:spLocks noChangeArrowheads="1"/>
          </p:cNvSpPr>
          <p:nvPr/>
        </p:nvSpPr>
        <p:spPr bwMode="auto">
          <a:xfrm>
            <a:off x="6818313" y="3355975"/>
            <a:ext cx="1309687" cy="2830513"/>
          </a:xfrm>
          <a:custGeom>
            <a:avLst/>
            <a:gdLst>
              <a:gd name="T0" fmla="*/ 1473 w 3639"/>
              <a:gd name="T1" fmla="*/ 0 h 7864"/>
              <a:gd name="T2" fmla="*/ 0 w 3639"/>
              <a:gd name="T3" fmla="*/ 4211 h 7864"/>
              <a:gd name="T4" fmla="*/ 445 w 3639"/>
              <a:gd name="T5" fmla="*/ 4917 h 7864"/>
              <a:gd name="T6" fmla="*/ 189 w 3639"/>
              <a:gd name="T7" fmla="*/ 5411 h 7864"/>
              <a:gd name="T8" fmla="*/ 1067 w 3639"/>
              <a:gd name="T9" fmla="*/ 7863 h 7864"/>
              <a:gd name="T10" fmla="*/ 3638 w 3639"/>
              <a:gd name="T11" fmla="*/ 5146 h 7864"/>
              <a:gd name="T12" fmla="*/ 1473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4800" dirty="0" smtClean="0"/>
              <a:t>Rehashing</a:t>
            </a:r>
            <a:endParaRPr lang="en-US" sz="4800" dirty="0"/>
          </a:p>
        </p:txBody>
      </p:sp>
      <p:sp>
        <p:nvSpPr>
          <p:cNvPr id="26650" name="Rectangle 3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Resolving a collision by computing a new hash location from a hash function that manipulates the original location rather than the element's </a:t>
            </a:r>
            <a:r>
              <a:rPr lang="en-US" sz="2400" dirty="0" smtClean="0"/>
              <a:t>key</a:t>
            </a:r>
          </a:p>
          <a:p>
            <a:pPr marL="548640" lvl="2" indent="0">
              <a:lnSpc>
                <a:spcPct val="95000"/>
              </a:lnSpc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i="1" dirty="0" smtClean="0"/>
              <a:t>	</a:t>
            </a:r>
            <a:r>
              <a:rPr lang="en-US" sz="2400" i="1" dirty="0" smtClean="0"/>
              <a:t>(</a:t>
            </a:r>
            <a:r>
              <a:rPr lang="en-US" sz="2400" i="1" dirty="0" err="1"/>
              <a:t>HashValue</a:t>
            </a:r>
            <a:r>
              <a:rPr lang="en-US" sz="2400" i="1" dirty="0"/>
              <a:t> + constant) % array-size</a:t>
            </a:r>
            <a:endParaRPr lang="en-US" sz="2400" dirty="0" smtClean="0"/>
          </a:p>
          <a:p>
            <a:pPr lvl="1"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/>
              <a:t>Quadratic probing</a:t>
            </a:r>
            <a:r>
              <a:rPr lang="en-US" sz="2000" dirty="0"/>
              <a:t> Resolving a hash collision by using the rehashing formula (</a:t>
            </a:r>
            <a:r>
              <a:rPr lang="en-US" sz="2000" dirty="0" err="1"/>
              <a:t>HashValue</a:t>
            </a:r>
            <a:r>
              <a:rPr lang="en-US" sz="2000" dirty="0"/>
              <a:t> ± </a:t>
            </a:r>
            <a:r>
              <a:rPr lang="en-US" sz="2000" i="1" dirty="0"/>
              <a:t>I</a:t>
            </a:r>
            <a:r>
              <a:rPr lang="en-US" sz="2000" baseline="30000" dirty="0"/>
              <a:t>2</a:t>
            </a:r>
            <a:r>
              <a:rPr lang="en-US" sz="2000" dirty="0"/>
              <a:t>) </a:t>
            </a:r>
            <a:r>
              <a:rPr lang="en-US" sz="2000" i="1" dirty="0"/>
              <a:t>%</a:t>
            </a:r>
            <a:r>
              <a:rPr lang="en-US" sz="2000" dirty="0"/>
              <a:t> array-size, where </a:t>
            </a:r>
            <a:r>
              <a:rPr lang="en-US" sz="2000" i="1" dirty="0"/>
              <a:t>I</a:t>
            </a:r>
            <a:r>
              <a:rPr lang="en-US" sz="2000" dirty="0"/>
              <a:t> is the number of times that the rehash function has been </a:t>
            </a:r>
            <a:r>
              <a:rPr lang="en-US" sz="2000" dirty="0" smtClean="0"/>
              <a:t>applied</a:t>
            </a:r>
            <a:endParaRPr lang="en-GB" sz="2000" dirty="0"/>
          </a:p>
          <a:p>
            <a:pPr lvl="1"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/>
              <a:t>Random probing</a:t>
            </a:r>
            <a:r>
              <a:rPr lang="en-US" sz="2000" dirty="0"/>
              <a:t> Resolving </a:t>
            </a:r>
            <a:r>
              <a:rPr lang="en-US" sz="2000" i="1" dirty="0"/>
              <a:t>a</a:t>
            </a:r>
            <a:r>
              <a:rPr lang="en-US" sz="2000" dirty="0"/>
              <a:t> hash collision by generating pseudo-random hash values in successive applications of the rehash function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00767" y="5615265"/>
            <a:ext cx="758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Caution</a:t>
            </a:r>
            <a:r>
              <a:rPr lang="en-US" dirty="0" smtClean="0"/>
              <a:t>: Constant and array size must be relatively prime.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2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reeform 2"/>
          <p:cNvSpPr>
            <a:spLocks noChangeArrowheads="1"/>
          </p:cNvSpPr>
          <p:nvPr/>
        </p:nvSpPr>
        <p:spPr bwMode="auto">
          <a:xfrm>
            <a:off x="6818313" y="3355975"/>
            <a:ext cx="1309687" cy="2830513"/>
          </a:xfrm>
          <a:custGeom>
            <a:avLst/>
            <a:gdLst>
              <a:gd name="T0" fmla="*/ 1473 w 3639"/>
              <a:gd name="T1" fmla="*/ 0 h 7864"/>
              <a:gd name="T2" fmla="*/ 0 w 3639"/>
              <a:gd name="T3" fmla="*/ 4211 h 7864"/>
              <a:gd name="T4" fmla="*/ 445 w 3639"/>
              <a:gd name="T5" fmla="*/ 4917 h 7864"/>
              <a:gd name="T6" fmla="*/ 189 w 3639"/>
              <a:gd name="T7" fmla="*/ 5411 h 7864"/>
              <a:gd name="T8" fmla="*/ 1067 w 3639"/>
              <a:gd name="T9" fmla="*/ 7863 h 7864"/>
              <a:gd name="T10" fmla="*/ 3638 w 3639"/>
              <a:gd name="T11" fmla="*/ 5146 h 7864"/>
              <a:gd name="T12" fmla="*/ 1473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4800" dirty="0" smtClean="0"/>
              <a:t>Buckets and Chaining</a:t>
            </a:r>
            <a:endParaRPr lang="en-US" sz="4800" dirty="0"/>
          </a:p>
        </p:txBody>
      </p:sp>
      <p:sp>
        <p:nvSpPr>
          <p:cNvPr id="26650" name="Rectangle 3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 smtClean="0"/>
              <a:t>Bucket:</a:t>
            </a:r>
            <a:r>
              <a:rPr lang="en-US" sz="2400" dirty="0" smtClean="0"/>
              <a:t> </a:t>
            </a:r>
            <a:r>
              <a:rPr lang="en-US" sz="2400" dirty="0"/>
              <a:t>A collection of elements associated with a particular hash </a:t>
            </a:r>
            <a:r>
              <a:rPr lang="en-US" sz="2400" dirty="0" smtClean="0"/>
              <a:t>location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48" y="2929968"/>
            <a:ext cx="8736169" cy="279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0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reeform 2"/>
          <p:cNvSpPr>
            <a:spLocks noChangeArrowheads="1"/>
          </p:cNvSpPr>
          <p:nvPr/>
        </p:nvSpPr>
        <p:spPr bwMode="auto">
          <a:xfrm>
            <a:off x="6818313" y="3355975"/>
            <a:ext cx="1309687" cy="2830513"/>
          </a:xfrm>
          <a:custGeom>
            <a:avLst/>
            <a:gdLst>
              <a:gd name="T0" fmla="*/ 1473 w 3639"/>
              <a:gd name="T1" fmla="*/ 0 h 7864"/>
              <a:gd name="T2" fmla="*/ 0 w 3639"/>
              <a:gd name="T3" fmla="*/ 4211 h 7864"/>
              <a:gd name="T4" fmla="*/ 445 w 3639"/>
              <a:gd name="T5" fmla="*/ 4917 h 7864"/>
              <a:gd name="T6" fmla="*/ 189 w 3639"/>
              <a:gd name="T7" fmla="*/ 5411 h 7864"/>
              <a:gd name="T8" fmla="*/ 1067 w 3639"/>
              <a:gd name="T9" fmla="*/ 7863 h 7864"/>
              <a:gd name="T10" fmla="*/ 3638 w 3639"/>
              <a:gd name="T11" fmla="*/ 5146 h 7864"/>
              <a:gd name="T12" fmla="*/ 1473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4800" dirty="0" smtClean="0"/>
              <a:t>Buckets and Chaining</a:t>
            </a:r>
            <a:endParaRPr lang="en-US" sz="4800" dirty="0"/>
          </a:p>
        </p:txBody>
      </p:sp>
      <p:sp>
        <p:nvSpPr>
          <p:cNvPr id="26650" name="Rectangle 3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/>
              <a:t>Chain:</a:t>
            </a:r>
            <a:r>
              <a:rPr lang="en-US" sz="2400" dirty="0"/>
              <a:t> A </a:t>
            </a:r>
            <a:r>
              <a:rPr lang="en-US" sz="2400" dirty="0" smtClean="0"/>
              <a:t>linked list </a:t>
            </a:r>
            <a:r>
              <a:rPr lang="en-US" sz="2400" dirty="0"/>
              <a:t>of elements that share the same hash location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47" y="2727835"/>
            <a:ext cx="8715719" cy="305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3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reeform 2"/>
          <p:cNvSpPr>
            <a:spLocks noChangeArrowheads="1"/>
          </p:cNvSpPr>
          <p:nvPr/>
        </p:nvSpPr>
        <p:spPr bwMode="auto">
          <a:xfrm>
            <a:off x="6818313" y="3355975"/>
            <a:ext cx="1309687" cy="2830513"/>
          </a:xfrm>
          <a:custGeom>
            <a:avLst/>
            <a:gdLst>
              <a:gd name="T0" fmla="*/ 1473 w 3639"/>
              <a:gd name="T1" fmla="*/ 0 h 7864"/>
              <a:gd name="T2" fmla="*/ 0 w 3639"/>
              <a:gd name="T3" fmla="*/ 4211 h 7864"/>
              <a:gd name="T4" fmla="*/ 445 w 3639"/>
              <a:gd name="T5" fmla="*/ 4917 h 7864"/>
              <a:gd name="T6" fmla="*/ 189 w 3639"/>
              <a:gd name="T7" fmla="*/ 5411 h 7864"/>
              <a:gd name="T8" fmla="*/ 1067 w 3639"/>
              <a:gd name="T9" fmla="*/ 7863 h 7864"/>
              <a:gd name="T10" fmla="*/ 3638 w 3639"/>
              <a:gd name="T11" fmla="*/ 5146 h 7864"/>
              <a:gd name="T12" fmla="*/ 1473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3600" dirty="0" smtClean="0"/>
              <a:t>Comparison Between Linear Probing and Chaining</a:t>
            </a:r>
            <a:endParaRPr lang="en-US" sz="3600" dirty="0"/>
          </a:p>
        </p:txBody>
      </p:sp>
      <p:sp>
        <p:nvSpPr>
          <p:cNvPr id="26650" name="Rectangle 37"/>
          <p:cNvSpPr>
            <a:spLocks noGrp="1" noChangeArrowheads="1"/>
          </p:cNvSpPr>
          <p:nvPr>
            <p:ph idx="1"/>
          </p:nvPr>
        </p:nvSpPr>
        <p:spPr>
          <a:xfrm>
            <a:off x="155575" y="1323833"/>
            <a:ext cx="8797925" cy="485313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/>
              <a:t>Insertion order</a:t>
            </a:r>
            <a:r>
              <a:rPr lang="en-US" sz="2400" dirty="0"/>
              <a:t>: 45300, 20006, 50002, 40000, 25001, 13000, 65905, 30001, </a:t>
            </a:r>
            <a:r>
              <a:rPr lang="en-US" sz="2400" dirty="0" smtClean="0"/>
              <a:t>95000 (search for 30001)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31" y="2272516"/>
            <a:ext cx="8633138" cy="435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9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reeform 2"/>
          <p:cNvSpPr>
            <a:spLocks noChangeArrowheads="1"/>
          </p:cNvSpPr>
          <p:nvPr/>
        </p:nvSpPr>
        <p:spPr bwMode="auto">
          <a:xfrm>
            <a:off x="6818313" y="3355975"/>
            <a:ext cx="1309687" cy="2830513"/>
          </a:xfrm>
          <a:custGeom>
            <a:avLst/>
            <a:gdLst>
              <a:gd name="T0" fmla="*/ 1473 w 3639"/>
              <a:gd name="T1" fmla="*/ 0 h 7864"/>
              <a:gd name="T2" fmla="*/ 0 w 3639"/>
              <a:gd name="T3" fmla="*/ 4211 h 7864"/>
              <a:gd name="T4" fmla="*/ 445 w 3639"/>
              <a:gd name="T5" fmla="*/ 4917 h 7864"/>
              <a:gd name="T6" fmla="*/ 189 w 3639"/>
              <a:gd name="T7" fmla="*/ 5411 h 7864"/>
              <a:gd name="T8" fmla="*/ 1067 w 3639"/>
              <a:gd name="T9" fmla="*/ 7863 h 7864"/>
              <a:gd name="T10" fmla="*/ 3638 w 3639"/>
              <a:gd name="T11" fmla="*/ 5146 h 7864"/>
              <a:gd name="T12" fmla="*/ 1473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4800" dirty="0" smtClean="0"/>
              <a:t>Folding</a:t>
            </a:r>
            <a:endParaRPr lang="en-US" sz="4800" dirty="0"/>
          </a:p>
        </p:txBody>
      </p:sp>
      <p:sp>
        <p:nvSpPr>
          <p:cNvPr id="26650" name="Rectangle 3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A hash method that breaks the key into several pieces and concatenates or exclusive-ORs some of the pieces to form the hash </a:t>
            </a:r>
            <a:r>
              <a:rPr lang="en-US" sz="2000" dirty="0" smtClean="0"/>
              <a:t>value</a:t>
            </a:r>
          </a:p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/>
              <a:t>Example:</a:t>
            </a:r>
          </a:p>
          <a:p>
            <a:pPr lvl="1"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/>
              <a:t>Key is a 32 bit integer</a:t>
            </a:r>
          </a:p>
          <a:p>
            <a:pPr lvl="1"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/>
              <a:t>Array size is 256</a:t>
            </a:r>
          </a:p>
          <a:p>
            <a:pPr lvl="2"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/>
              <a:t>So we need 8 bits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Break the key into four bit strings of 8 bits each,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Exclusive-OR the first and last bit strings,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Exclusive-OR the two middle bit strings, and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Exclusive-OR the results of steps 2 and 3 to produce the 8-bit index into the array.</a:t>
            </a:r>
          </a:p>
          <a:p>
            <a:pPr lvl="1"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240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reeform 2"/>
          <p:cNvSpPr>
            <a:spLocks noChangeArrowheads="1"/>
          </p:cNvSpPr>
          <p:nvPr/>
        </p:nvSpPr>
        <p:spPr bwMode="auto">
          <a:xfrm>
            <a:off x="6818313" y="3355975"/>
            <a:ext cx="1309687" cy="2830513"/>
          </a:xfrm>
          <a:custGeom>
            <a:avLst/>
            <a:gdLst>
              <a:gd name="T0" fmla="*/ 1473 w 3639"/>
              <a:gd name="T1" fmla="*/ 0 h 7864"/>
              <a:gd name="T2" fmla="*/ 0 w 3639"/>
              <a:gd name="T3" fmla="*/ 4211 h 7864"/>
              <a:gd name="T4" fmla="*/ 445 w 3639"/>
              <a:gd name="T5" fmla="*/ 4917 h 7864"/>
              <a:gd name="T6" fmla="*/ 189 w 3639"/>
              <a:gd name="T7" fmla="*/ 5411 h 7864"/>
              <a:gd name="T8" fmla="*/ 1067 w 3639"/>
              <a:gd name="T9" fmla="*/ 7863 h 7864"/>
              <a:gd name="T10" fmla="*/ 3638 w 3639"/>
              <a:gd name="T11" fmla="*/ 5146 h 7864"/>
              <a:gd name="T12" fmla="*/ 1473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4800" dirty="0" smtClean="0"/>
              <a:t>Folding</a:t>
            </a:r>
            <a:endParaRPr lang="en-US" sz="4800" dirty="0"/>
          </a:p>
        </p:txBody>
      </p:sp>
      <p:sp>
        <p:nvSpPr>
          <p:cNvPr id="26650" name="Rectangle 3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We illustrate this scheme using the key 618403. The binary representation of this key </a:t>
            </a:r>
            <a:r>
              <a:rPr lang="en-US" sz="2000" dirty="0" smtClean="0"/>
              <a:t>is</a:t>
            </a:r>
          </a:p>
          <a:p>
            <a:pPr marL="0" indent="0" algn="ctr">
              <a:lnSpc>
                <a:spcPct val="95000"/>
              </a:lnSpc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00000000000010010110111110100011</a:t>
            </a:r>
          </a:p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665357"/>
            <a:ext cx="3317715" cy="15708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152" y="2870937"/>
            <a:ext cx="2058391" cy="14369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1452" y="2870937"/>
            <a:ext cx="2019920" cy="1436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4290" y="4450801"/>
            <a:ext cx="1937091" cy="13598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2452" y="5957832"/>
            <a:ext cx="8239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binary number is equivalent to the decimal number 197, so the key 618403 hashes into the index 197.</a:t>
            </a:r>
          </a:p>
        </p:txBody>
      </p:sp>
    </p:spTree>
    <p:extLst>
      <p:ext uri="{BB962C8B-B14F-4D97-AF65-F5344CB8AC3E}">
        <p14:creationId xmlns:p14="http://schemas.microsoft.com/office/powerpoint/2010/main" val="5190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Searching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Consider the problem of searching an array for a given value</a:t>
            </a:r>
          </a:p>
          <a:p>
            <a:pPr lvl="1"/>
            <a:r>
              <a:rPr lang="en-US" sz="2800" dirty="0"/>
              <a:t>If the array is not sorted, the search requires O(n) time</a:t>
            </a:r>
          </a:p>
          <a:p>
            <a:pPr lvl="2"/>
            <a:r>
              <a:rPr lang="en-US" sz="2400" dirty="0"/>
              <a:t>If the value isn’t there, we need to search all n elements</a:t>
            </a:r>
          </a:p>
          <a:p>
            <a:pPr lvl="2"/>
            <a:r>
              <a:rPr lang="en-US" sz="2400" dirty="0"/>
              <a:t>If the value is there, we search n/2 elements on average</a:t>
            </a:r>
          </a:p>
          <a:p>
            <a:pPr lvl="1"/>
            <a:r>
              <a:rPr lang="en-US" sz="2800" dirty="0"/>
              <a:t>If the array is sorted, we can do a binary search</a:t>
            </a:r>
          </a:p>
          <a:p>
            <a:pPr lvl="2"/>
            <a:r>
              <a:rPr lang="en-US" sz="2400" dirty="0"/>
              <a:t>A binary search requires O(log n) time</a:t>
            </a:r>
          </a:p>
          <a:p>
            <a:pPr lvl="2"/>
            <a:r>
              <a:rPr lang="en-US" sz="2400" dirty="0"/>
              <a:t>About equally fast whether the element is found or not</a:t>
            </a:r>
          </a:p>
          <a:p>
            <a:pPr lvl="1"/>
            <a:r>
              <a:rPr lang="en-US" sz="2800" dirty="0"/>
              <a:t>It doesn’t seem like we could do much better</a:t>
            </a:r>
          </a:p>
          <a:p>
            <a:pPr lvl="2"/>
            <a:r>
              <a:rPr lang="en-US" sz="2400" dirty="0"/>
              <a:t>How about an O(1), that is, constant time search?</a:t>
            </a:r>
          </a:p>
          <a:p>
            <a:pPr lvl="2"/>
            <a:r>
              <a:rPr lang="en-US" sz="2400" dirty="0"/>
              <a:t>We can do it </a:t>
            </a:r>
            <a:r>
              <a:rPr lang="en-US" sz="2400" i="1" dirty="0"/>
              <a:t>if</a:t>
            </a:r>
            <a:r>
              <a:rPr lang="en-US" sz="2400" dirty="0"/>
              <a:t> the array is organized in a particular way</a:t>
            </a:r>
          </a:p>
        </p:txBody>
      </p:sp>
    </p:spTree>
    <p:extLst>
      <p:ext uri="{BB962C8B-B14F-4D97-AF65-F5344CB8AC3E}">
        <p14:creationId xmlns:p14="http://schemas.microsoft.com/office/powerpoint/2010/main" val="247683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Hashing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Suppose we were to come up with a “magic function” that, given a value to search for, would tell us exactly where in the array to look</a:t>
            </a:r>
          </a:p>
          <a:p>
            <a:pPr lvl="1"/>
            <a:r>
              <a:rPr lang="en-US" sz="2400" dirty="0"/>
              <a:t>If it’s in that location, it’s in the array</a:t>
            </a:r>
          </a:p>
          <a:p>
            <a:pPr lvl="1"/>
            <a:r>
              <a:rPr lang="en-US" sz="2400" dirty="0"/>
              <a:t>If it’s not in that location, it’s not in the array</a:t>
            </a:r>
          </a:p>
          <a:p>
            <a:r>
              <a:rPr lang="en-US" sz="2800" dirty="0"/>
              <a:t>This function would have no other purpose</a:t>
            </a:r>
          </a:p>
          <a:p>
            <a:r>
              <a:rPr lang="en-US" sz="2800" dirty="0" smtClean="0"/>
              <a:t>This </a:t>
            </a:r>
            <a:r>
              <a:rPr lang="en-US" sz="2800" dirty="0"/>
              <a:t>function is called a </a:t>
            </a:r>
            <a:r>
              <a:rPr lang="en-US" sz="2800" b="1" dirty="0">
                <a:solidFill>
                  <a:schemeClr val="tx2"/>
                </a:solidFill>
              </a:rPr>
              <a:t>hash function</a:t>
            </a:r>
            <a:r>
              <a:rPr lang="en-US" sz="2800" dirty="0"/>
              <a:t> because it “makes hash” of its inputs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220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Hashing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Each item has a </a:t>
            </a:r>
            <a:r>
              <a:rPr lang="en-US" sz="2800" b="1" dirty="0" smtClean="0"/>
              <a:t>key</a:t>
            </a:r>
          </a:p>
          <a:p>
            <a:r>
              <a:rPr lang="en-US" sz="2800" dirty="0" smtClean="0"/>
              <a:t>A </a:t>
            </a:r>
            <a:r>
              <a:rPr lang="en-US" sz="2800" dirty="0">
                <a:solidFill>
                  <a:schemeClr val="tx2"/>
                </a:solidFill>
              </a:rPr>
              <a:t>hash function</a:t>
            </a:r>
            <a:r>
              <a:rPr lang="en-US" sz="2800" dirty="0"/>
              <a:t> is a function that:</a:t>
            </a:r>
          </a:p>
          <a:p>
            <a:pPr lvl="1"/>
            <a:r>
              <a:rPr lang="en-US" sz="2400" dirty="0"/>
              <a:t>When applied to </a:t>
            </a:r>
            <a:r>
              <a:rPr lang="en-US" sz="2400" dirty="0" smtClean="0"/>
              <a:t>an key, </a:t>
            </a:r>
            <a:r>
              <a:rPr lang="en-US" sz="2400" dirty="0"/>
              <a:t>returns a number</a:t>
            </a:r>
          </a:p>
          <a:p>
            <a:pPr lvl="1"/>
            <a:r>
              <a:rPr lang="en-US" sz="2400" dirty="0"/>
              <a:t>When applied to </a:t>
            </a:r>
            <a:r>
              <a:rPr lang="en-US" sz="2400" i="1" dirty="0"/>
              <a:t>equal</a:t>
            </a:r>
            <a:r>
              <a:rPr lang="en-US" sz="2400" dirty="0"/>
              <a:t> </a:t>
            </a:r>
            <a:r>
              <a:rPr lang="en-US" sz="2400" dirty="0" smtClean="0"/>
              <a:t>keys, </a:t>
            </a:r>
            <a:r>
              <a:rPr lang="en-US" sz="2400" dirty="0"/>
              <a:t>returns the </a:t>
            </a:r>
            <a:r>
              <a:rPr lang="en-US" sz="2400" i="1" dirty="0"/>
              <a:t>same</a:t>
            </a:r>
            <a:r>
              <a:rPr lang="en-US" sz="2400" dirty="0"/>
              <a:t> number for each</a:t>
            </a:r>
          </a:p>
          <a:p>
            <a:pPr lvl="1"/>
            <a:r>
              <a:rPr lang="en-US" sz="2400" dirty="0"/>
              <a:t>When applied to </a:t>
            </a:r>
            <a:r>
              <a:rPr lang="en-US" sz="2400" i="1" dirty="0"/>
              <a:t>unequal</a:t>
            </a:r>
            <a:r>
              <a:rPr lang="en-US" sz="2400" dirty="0"/>
              <a:t> </a:t>
            </a:r>
            <a:r>
              <a:rPr lang="en-US" sz="2400" dirty="0" smtClean="0"/>
              <a:t>keys, </a:t>
            </a:r>
            <a:r>
              <a:rPr lang="en-US" sz="2400" dirty="0"/>
              <a:t>is </a:t>
            </a:r>
            <a:r>
              <a:rPr lang="en-US" sz="2400" i="1" dirty="0"/>
              <a:t>very unlikely</a:t>
            </a:r>
            <a:r>
              <a:rPr lang="en-US" sz="2400" dirty="0"/>
              <a:t> to return the same number for each</a:t>
            </a:r>
          </a:p>
          <a:p>
            <a:r>
              <a:rPr lang="en-US" sz="2800" dirty="0"/>
              <a:t>Hash functions turn out to be very important for searching, that is, looking things up fast</a:t>
            </a:r>
          </a:p>
          <a:p>
            <a:r>
              <a:rPr lang="en-US" sz="2800" dirty="0"/>
              <a:t>This is their story</a:t>
            </a:r>
            <a:r>
              <a:rPr lang="en-US" sz="2800" dirty="0" smtClean="0"/>
              <a:t>....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682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Hashing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Hash table using direct addressing:</a:t>
            </a:r>
          </a:p>
          <a:p>
            <a:pPr lvl="1"/>
            <a:r>
              <a:rPr lang="en-US" sz="2200" dirty="0" smtClean="0"/>
              <a:t>Use the key itself for indexing</a:t>
            </a:r>
          </a:p>
          <a:p>
            <a:pPr lvl="2"/>
            <a:r>
              <a:rPr lang="en-US" sz="2000" dirty="0" smtClean="0"/>
              <a:t>The record with key </a:t>
            </a:r>
            <a:r>
              <a:rPr lang="en-US" sz="2000" dirty="0" err="1" smtClean="0"/>
              <a:t>i</a:t>
            </a:r>
            <a:r>
              <a:rPr lang="en-US" sz="2000" dirty="0" smtClean="0"/>
              <a:t> is stored at the </a:t>
            </a:r>
            <a:r>
              <a:rPr lang="en-US" sz="2000" dirty="0" err="1" smtClean="0"/>
              <a:t>i</a:t>
            </a:r>
            <a:r>
              <a:rPr lang="en-US" sz="2000" baseline="30000" dirty="0" err="1" smtClean="0"/>
              <a:t>th</a:t>
            </a:r>
            <a:r>
              <a:rPr lang="en-US" sz="2000" dirty="0" smtClean="0"/>
              <a:t> index of the array </a:t>
            </a: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344892"/>
              </p:ext>
            </p:extLst>
          </p:nvPr>
        </p:nvGraphicFramePr>
        <p:xfrm>
          <a:off x="1663890" y="2337179"/>
          <a:ext cx="4650346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04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 </a:t>
                      </a:r>
                      <a:r>
                        <a:rPr lang="en-US" baseline="0" dirty="0" smtClean="0"/>
                        <a:t>(key</a:t>
                      </a:r>
                      <a:r>
                        <a:rPr lang="en-US" dirty="0" smtClean="0"/>
                        <a:t>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Secret Agent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Inferno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Reaper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Vanguard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Wolfhound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Firefly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Panzer Division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Iron Horse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7895" y="5737624"/>
            <a:ext cx="7675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if we used the agent’s cell phone number as key? We would need an array of 10</a:t>
            </a:r>
            <a:r>
              <a:rPr lang="en-US" baseline="30000" dirty="0" smtClean="0"/>
              <a:t>11</a:t>
            </a:r>
            <a:r>
              <a:rPr lang="en-US" dirty="0" smtClean="0"/>
              <a:t> elements just to store 7 records.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59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Hashing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Solution: Modify the hash </a:t>
            </a:r>
            <a:r>
              <a:rPr lang="en-US" sz="2400" dirty="0"/>
              <a:t>function as (Key % 100</a:t>
            </a:r>
            <a:r>
              <a:rPr lang="en-US" sz="2400" dirty="0" smtClean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736"/>
          <a:stretch/>
        </p:blipFill>
        <p:spPr>
          <a:xfrm>
            <a:off x="2131164" y="2331076"/>
            <a:ext cx="4204765" cy="41366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76370" y="1666782"/>
            <a:ext cx="1378041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size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6335929" y="1375975"/>
            <a:ext cx="940441" cy="47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3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1270000" y="1741488"/>
            <a:ext cx="3400425" cy="27717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1820863" y="2863850"/>
            <a:ext cx="2357437" cy="132238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693863" y="1817688"/>
            <a:ext cx="1987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U</a:t>
            </a:r>
          </a:p>
          <a:p>
            <a:pPr algn="ctr" eaLnBrk="1" hangingPunct="1"/>
            <a:r>
              <a:rPr lang="en-US"/>
              <a:t>(universe of keys)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860550" y="2992438"/>
            <a:ext cx="8699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K</a:t>
            </a:r>
          </a:p>
          <a:p>
            <a:pPr algn="ctr" eaLnBrk="1" hangingPunct="1"/>
            <a:r>
              <a:rPr lang="en-US"/>
              <a:t>(actual</a:t>
            </a:r>
          </a:p>
          <a:p>
            <a:pPr algn="ctr" eaLnBrk="1" hangingPunct="1"/>
            <a:r>
              <a:rPr lang="en-US"/>
              <a:t>keys)</a:t>
            </a:r>
          </a:p>
        </p:txBody>
      </p:sp>
      <p:graphicFrame>
        <p:nvGraphicFramePr>
          <p:cNvPr id="15" name="Group 8"/>
          <p:cNvGraphicFramePr>
            <a:graphicFrameLocks/>
          </p:cNvGraphicFramePr>
          <p:nvPr/>
        </p:nvGraphicFramePr>
        <p:xfrm>
          <a:off x="6062663" y="1403350"/>
          <a:ext cx="701675" cy="3427413"/>
        </p:xfrm>
        <a:graphic>
          <a:graphicData uri="http://schemas.openxmlformats.org/drawingml/2006/table">
            <a:tbl>
              <a:tblPr/>
              <a:tblGrid>
                <a:gridCol w="7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6773863" y="13589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0</a:t>
            </a:r>
          </a:p>
        </p:txBody>
      </p:sp>
      <p:sp>
        <p:nvSpPr>
          <p:cNvPr id="17" name="Text Box 33"/>
          <p:cNvSpPr txBox="1">
            <a:spLocks noChangeArrowheads="1"/>
          </p:cNvSpPr>
          <p:nvPr/>
        </p:nvSpPr>
        <p:spPr bwMode="auto">
          <a:xfrm>
            <a:off x="6773863" y="4483100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m - 1</a:t>
            </a:r>
          </a:p>
        </p:txBody>
      </p:sp>
      <p:sp>
        <p:nvSpPr>
          <p:cNvPr id="18" name="Text Box 34"/>
          <p:cNvSpPr txBox="1">
            <a:spLocks noChangeArrowheads="1"/>
          </p:cNvSpPr>
          <p:nvPr/>
        </p:nvSpPr>
        <p:spPr bwMode="auto">
          <a:xfrm>
            <a:off x="6773863" y="3792538"/>
            <a:ext cx="6619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h(k</a:t>
            </a:r>
            <a:r>
              <a:rPr lang="en-US" baseline="-25000"/>
              <a:t>3</a:t>
            </a:r>
            <a:r>
              <a:rPr lang="en-US"/>
              <a:t>)</a:t>
            </a:r>
          </a:p>
        </p:txBody>
      </p:sp>
      <p:sp>
        <p:nvSpPr>
          <p:cNvPr id="19" name="Text Box 35"/>
          <p:cNvSpPr txBox="1">
            <a:spLocks noChangeArrowheads="1"/>
          </p:cNvSpPr>
          <p:nvPr/>
        </p:nvSpPr>
        <p:spPr bwMode="auto">
          <a:xfrm>
            <a:off x="6773863" y="3130550"/>
            <a:ext cx="1463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h(k</a:t>
            </a:r>
            <a:r>
              <a:rPr lang="en-US" baseline="-25000" dirty="0"/>
              <a:t>2</a:t>
            </a:r>
            <a:r>
              <a:rPr lang="en-US" dirty="0"/>
              <a:t>) = h(k</a:t>
            </a:r>
            <a:r>
              <a:rPr lang="en-US" baseline="-25000" dirty="0"/>
              <a:t>5</a:t>
            </a:r>
            <a:r>
              <a:rPr lang="en-US" dirty="0"/>
              <a:t>) </a:t>
            </a:r>
          </a:p>
        </p:txBody>
      </p:sp>
      <p:sp>
        <p:nvSpPr>
          <p:cNvPr id="20" name="Rectangle 36"/>
          <p:cNvSpPr>
            <a:spLocks noChangeArrowheads="1"/>
          </p:cNvSpPr>
          <p:nvPr/>
        </p:nvSpPr>
        <p:spPr bwMode="auto">
          <a:xfrm>
            <a:off x="6773863" y="2081213"/>
            <a:ext cx="6619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h(k</a:t>
            </a:r>
            <a:r>
              <a:rPr lang="en-US" baseline="-25000"/>
              <a:t>1</a:t>
            </a:r>
            <a:r>
              <a:rPr lang="en-US"/>
              <a:t>)</a:t>
            </a:r>
          </a:p>
        </p:txBody>
      </p:sp>
      <p:sp>
        <p:nvSpPr>
          <p:cNvPr id="21" name="Rectangle 37"/>
          <p:cNvSpPr>
            <a:spLocks noChangeArrowheads="1"/>
          </p:cNvSpPr>
          <p:nvPr/>
        </p:nvSpPr>
        <p:spPr bwMode="auto">
          <a:xfrm>
            <a:off x="6773863" y="2424113"/>
            <a:ext cx="6619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h(k</a:t>
            </a:r>
            <a:r>
              <a:rPr lang="en-US" baseline="-25000"/>
              <a:t>4</a:t>
            </a:r>
            <a:r>
              <a:rPr lang="en-US"/>
              <a:t>)</a:t>
            </a:r>
          </a:p>
        </p:txBody>
      </p:sp>
      <p:sp>
        <p:nvSpPr>
          <p:cNvPr id="22" name="Line 38"/>
          <p:cNvSpPr>
            <a:spLocks noChangeShapeType="1"/>
          </p:cNvSpPr>
          <p:nvPr/>
        </p:nvSpPr>
        <p:spPr bwMode="auto">
          <a:xfrm flipV="1">
            <a:off x="2806700" y="2249488"/>
            <a:ext cx="3228975" cy="800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9"/>
          <p:cNvSpPr>
            <a:spLocks noChangeShapeType="1"/>
          </p:cNvSpPr>
          <p:nvPr/>
        </p:nvSpPr>
        <p:spPr bwMode="auto">
          <a:xfrm flipV="1">
            <a:off x="3078163" y="2627313"/>
            <a:ext cx="2979737" cy="650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40"/>
          <p:cNvSpPr>
            <a:spLocks noChangeShapeType="1"/>
          </p:cNvSpPr>
          <p:nvPr/>
        </p:nvSpPr>
        <p:spPr bwMode="auto">
          <a:xfrm>
            <a:off x="3706813" y="3263900"/>
            <a:ext cx="2322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41"/>
          <p:cNvSpPr>
            <a:spLocks noChangeShapeType="1"/>
          </p:cNvSpPr>
          <p:nvPr/>
        </p:nvSpPr>
        <p:spPr bwMode="auto">
          <a:xfrm flipV="1">
            <a:off x="2892425" y="3306763"/>
            <a:ext cx="3157538" cy="528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42"/>
          <p:cNvSpPr>
            <a:spLocks noChangeShapeType="1"/>
          </p:cNvSpPr>
          <p:nvPr/>
        </p:nvSpPr>
        <p:spPr bwMode="auto">
          <a:xfrm>
            <a:off x="3606800" y="3821113"/>
            <a:ext cx="2422525" cy="185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43"/>
          <p:cNvSpPr>
            <a:spLocks noChangeArrowheads="1"/>
          </p:cNvSpPr>
          <p:nvPr/>
        </p:nvSpPr>
        <p:spPr bwMode="auto">
          <a:xfrm>
            <a:off x="2536825" y="2900363"/>
            <a:ext cx="382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k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28" name="Rectangle 44"/>
          <p:cNvSpPr>
            <a:spLocks noChangeArrowheads="1"/>
          </p:cNvSpPr>
          <p:nvPr/>
        </p:nvSpPr>
        <p:spPr bwMode="auto">
          <a:xfrm>
            <a:off x="2760663" y="3159125"/>
            <a:ext cx="382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k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29" name="Rectangle 45"/>
          <p:cNvSpPr>
            <a:spLocks noChangeArrowheads="1"/>
          </p:cNvSpPr>
          <p:nvPr/>
        </p:nvSpPr>
        <p:spPr bwMode="auto">
          <a:xfrm>
            <a:off x="3389313" y="3173413"/>
            <a:ext cx="382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k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30" name="Rectangle 46"/>
          <p:cNvSpPr>
            <a:spLocks noChangeArrowheads="1"/>
          </p:cNvSpPr>
          <p:nvPr/>
        </p:nvSpPr>
        <p:spPr bwMode="auto">
          <a:xfrm>
            <a:off x="2581275" y="3781425"/>
            <a:ext cx="382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k</a:t>
            </a:r>
            <a:r>
              <a:rPr lang="en-US" baseline="-25000"/>
              <a:t>5</a:t>
            </a:r>
            <a:endParaRPr lang="en-US"/>
          </a:p>
        </p:txBody>
      </p:sp>
      <p:sp>
        <p:nvSpPr>
          <p:cNvPr id="31" name="Rectangle 47"/>
          <p:cNvSpPr>
            <a:spLocks noChangeArrowheads="1"/>
          </p:cNvSpPr>
          <p:nvPr/>
        </p:nvSpPr>
        <p:spPr bwMode="auto">
          <a:xfrm>
            <a:off x="3289300" y="3732213"/>
            <a:ext cx="382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k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32" name="Rectangle 49"/>
          <p:cNvSpPr>
            <a:spLocks noChangeArrowheads="1"/>
          </p:cNvSpPr>
          <p:nvPr/>
        </p:nvSpPr>
        <p:spPr bwMode="auto">
          <a:xfrm>
            <a:off x="1370013" y="4835525"/>
            <a:ext cx="3546475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</a:rPr>
              <a:t>h : U → {0, 1, . . . , m - 1}</a:t>
            </a:r>
          </a:p>
        </p:txBody>
      </p:sp>
      <p:sp>
        <p:nvSpPr>
          <p:cNvPr id="33" name="TextBox 1"/>
          <p:cNvSpPr txBox="1">
            <a:spLocks noChangeArrowheads="1"/>
          </p:cNvSpPr>
          <p:nvPr/>
        </p:nvSpPr>
        <p:spPr bwMode="auto">
          <a:xfrm>
            <a:off x="5572125" y="5402263"/>
            <a:ext cx="2665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/>
              <a:t>hash table size: </a:t>
            </a:r>
            <a:r>
              <a:rPr lang="en-US" sz="2400" b="1"/>
              <a:t>m</a:t>
            </a:r>
          </a:p>
        </p:txBody>
      </p:sp>
      <p:sp>
        <p:nvSpPr>
          <p:cNvPr id="34" name="Oval 33"/>
          <p:cNvSpPr/>
          <p:nvPr/>
        </p:nvSpPr>
        <p:spPr>
          <a:xfrm>
            <a:off x="6524598" y="3121026"/>
            <a:ext cx="1887882" cy="412123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0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Probing</a:t>
            </a:r>
            <a:endParaRPr lang="en-US" dirty="0"/>
          </a:p>
        </p:txBody>
      </p:sp>
      <p:sp>
        <p:nvSpPr>
          <p:cNvPr id="3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</a:t>
            </a:r>
            <a:r>
              <a:rPr lang="en-US" dirty="0" smtClean="0"/>
              <a:t>77003</a:t>
            </a:r>
          </a:p>
          <a:p>
            <a:pPr lvl="1"/>
            <a:r>
              <a:rPr lang="en-US" dirty="0" smtClean="0"/>
              <a:t>Collision occurs</a:t>
            </a:r>
          </a:p>
          <a:p>
            <a:pPr lvl="1"/>
            <a:r>
              <a:rPr lang="en-US" dirty="0"/>
              <a:t>Insert </a:t>
            </a:r>
            <a:r>
              <a:rPr lang="en-US" dirty="0" smtClean="0"/>
              <a:t>77003 at the next available spot (treat the array in a circular way)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84" y="2471895"/>
            <a:ext cx="6336406" cy="415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5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Leads to problem of clustering.  Elements tend to cluster in dense intervals in the array.</a:t>
            </a:r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endParaRPr lang="en-US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dirty="0">
                <a:solidFill>
                  <a:srgbClr val="FF0000"/>
                </a:solidFill>
              </a:rPr>
              <a:t>Search efficiency problem remains.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rgbClr val="FF0000"/>
                </a:solidFill>
              </a:rPr>
              <a:t>Deletion becomes trickier….</a:t>
            </a:r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25537" y="1912961"/>
            <a:ext cx="6858000" cy="762000"/>
          </a:xfrm>
          <a:prstGeom prst="rect">
            <a:avLst/>
          </a:prstGeom>
          <a:solidFill>
            <a:srgbClr val="00CC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sym typeface="Symbol" panose="05050102010706020507" pitchFamily="18" charset="2"/>
              </a:rPr>
              <a:t>            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Issues with Linear </a:t>
            </a:r>
            <a:r>
              <a:rPr lang="en-US" dirty="0" smtClean="0"/>
              <a:t>Probing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9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</TotalTime>
  <Words>1291</Words>
  <Application>Microsoft Office PowerPoint</Application>
  <PresentationFormat>On-screen Show (4:3)</PresentationFormat>
  <Paragraphs>155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Aharoni</vt:lpstr>
      <vt:lpstr>Arial</vt:lpstr>
      <vt:lpstr>Arial Unicode MS</vt:lpstr>
      <vt:lpstr>Britannic Bold</vt:lpstr>
      <vt:lpstr>Calibri</vt:lpstr>
      <vt:lpstr>Calibri Light</vt:lpstr>
      <vt:lpstr>Courier New</vt:lpstr>
      <vt:lpstr>Gungsuh</vt:lpstr>
      <vt:lpstr>Impact</vt:lpstr>
      <vt:lpstr>Symbol</vt:lpstr>
      <vt:lpstr>Verdana</vt:lpstr>
      <vt:lpstr>Office Theme</vt:lpstr>
      <vt:lpstr>Lecture 25 Hashing</vt:lpstr>
      <vt:lpstr>Searching</vt:lpstr>
      <vt:lpstr>Hashing</vt:lpstr>
      <vt:lpstr>Hashing</vt:lpstr>
      <vt:lpstr>Hashing</vt:lpstr>
      <vt:lpstr>Hashing</vt:lpstr>
      <vt:lpstr>Collision</vt:lpstr>
      <vt:lpstr>Linear Probing</vt:lpstr>
      <vt:lpstr>Issues with Linear Probing</vt:lpstr>
      <vt:lpstr>Issues with Linear Probing</vt:lpstr>
      <vt:lpstr>Rehashing</vt:lpstr>
      <vt:lpstr>Buckets and Chaining</vt:lpstr>
      <vt:lpstr>Buckets and Chaining</vt:lpstr>
      <vt:lpstr>Comparison Between Linear Probing and Chaining</vt:lpstr>
      <vt:lpstr>Folding</vt:lpstr>
      <vt:lpstr>Folding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Admin</cp:lastModifiedBy>
  <cp:revision>59</cp:revision>
  <dcterms:created xsi:type="dcterms:W3CDTF">2014-09-11T18:03:18Z</dcterms:created>
  <dcterms:modified xsi:type="dcterms:W3CDTF">2023-05-10T06:18:05Z</dcterms:modified>
</cp:coreProperties>
</file>