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59" r:id="rId4"/>
    <p:sldId id="264" r:id="rId5"/>
    <p:sldId id="317" r:id="rId6"/>
    <p:sldId id="324" r:id="rId7"/>
    <p:sldId id="318" r:id="rId8"/>
    <p:sldId id="319" r:id="rId9"/>
    <p:sldId id="325" r:id="rId10"/>
    <p:sldId id="369" r:id="rId11"/>
    <p:sldId id="370" r:id="rId12"/>
    <p:sldId id="380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260" r:id="rId22"/>
    <p:sldId id="335" r:id="rId23"/>
    <p:sldId id="336" r:id="rId24"/>
    <p:sldId id="339" r:id="rId25"/>
    <p:sldId id="338" r:id="rId26"/>
    <p:sldId id="345" r:id="rId27"/>
    <p:sldId id="337" r:id="rId28"/>
    <p:sldId id="346" r:id="rId29"/>
    <p:sldId id="347" r:id="rId30"/>
    <p:sldId id="267" r:id="rId31"/>
    <p:sldId id="326" r:id="rId32"/>
    <p:sldId id="348" r:id="rId33"/>
    <p:sldId id="328" r:id="rId34"/>
    <p:sldId id="368" r:id="rId35"/>
    <p:sldId id="270" r:id="rId36"/>
    <p:sldId id="350" r:id="rId37"/>
    <p:sldId id="349" r:id="rId38"/>
    <p:sldId id="263" r:id="rId39"/>
    <p:sldId id="272" r:id="rId40"/>
    <p:sldId id="271" r:id="rId41"/>
    <p:sldId id="367" r:id="rId42"/>
    <p:sldId id="291" r:id="rId43"/>
    <p:sldId id="351" r:id="rId44"/>
    <p:sldId id="297" r:id="rId45"/>
    <p:sldId id="352" r:id="rId46"/>
    <p:sldId id="295" r:id="rId47"/>
    <p:sldId id="353" r:id="rId48"/>
    <p:sldId id="355" r:id="rId49"/>
    <p:sldId id="356" r:id="rId50"/>
    <p:sldId id="294" r:id="rId51"/>
    <p:sldId id="357" r:id="rId52"/>
    <p:sldId id="358" r:id="rId53"/>
    <p:sldId id="359" r:id="rId54"/>
    <p:sldId id="360" r:id="rId55"/>
    <p:sldId id="361" r:id="rId56"/>
    <p:sldId id="362" r:id="rId57"/>
    <p:sldId id="363" r:id="rId58"/>
    <p:sldId id="364" r:id="rId59"/>
    <p:sldId id="293" r:id="rId60"/>
    <p:sldId id="365" r:id="rId61"/>
    <p:sldId id="366" r:id="rId62"/>
    <p:sldId id="334" r:id="rId6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92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9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2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BAD30-3E3C-4C2A-AF0F-09517031E947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D3089-08FA-4AA3-9DDC-9E2AF4861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027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2816-1A1B-47B1-8FCB-E98BD7603726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077-1F5A-4548-AF6D-0E66C8DC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06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2816-1A1B-47B1-8FCB-E98BD7603726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077-1F5A-4548-AF6D-0E66C8DC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93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2816-1A1B-47B1-8FCB-E98BD7603726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077-1F5A-4548-AF6D-0E66C8DC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938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2816-1A1B-47B1-8FCB-E98BD7603726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077-1F5A-4548-AF6D-0E66C8DC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25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2816-1A1B-47B1-8FCB-E98BD7603726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077-1F5A-4548-AF6D-0E66C8DC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34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2816-1A1B-47B1-8FCB-E98BD7603726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077-1F5A-4548-AF6D-0E66C8DC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73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2816-1A1B-47B1-8FCB-E98BD7603726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077-1F5A-4548-AF6D-0E66C8DC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23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2816-1A1B-47B1-8FCB-E98BD7603726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077-1F5A-4548-AF6D-0E66C8DC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90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2816-1A1B-47B1-8FCB-E98BD7603726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077-1F5A-4548-AF6D-0E66C8DC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53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2816-1A1B-47B1-8FCB-E98BD7603726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077-1F5A-4548-AF6D-0E66C8DCEE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텍스트 개체 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356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130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2816-1A1B-47B1-8FCB-E98BD7603726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077-1F5A-4548-AF6D-0E66C8DC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19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2816-1A1B-47B1-8FCB-E98BD7603726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077-1F5A-4548-AF6D-0E66C8DC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29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62816-1A1B-47B1-8FCB-E98BD7603726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93077-1F5A-4548-AF6D-0E66C8DC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64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8B%A4%ED%98%95%EC%84%B1_(%EC%BB%B4%ED%93%A8%ED%84%B0_%EA%B3%BC%ED%95%99)" TargetMode="External"/><Relationship Id="rId2" Type="http://schemas.openxmlformats.org/officeDocument/2006/relationships/hyperlink" Target="https://ko.wikipedia.org/wiki/%EC%B6%94%EC%83%81_%ED%8C%A9%ED%86%A0%EB%A6%AC_%ED%8C%A8%ED%84%B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.wikipedia.org/wiki/%EC%83%9D%EC%84%B1%EC%9E%90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java</a:t>
            </a:r>
            <a:r>
              <a:rPr lang="ko-KR" altLang="en-US" dirty="0" smtClean="0"/>
              <a:t> 디자인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9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GRASP : </a:t>
            </a:r>
            <a:r>
              <a:rPr lang="ko-KR" altLang="en-US" b="1" dirty="0"/>
              <a:t>객체지향 디자인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GRASP 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 ?</a:t>
            </a:r>
          </a:p>
          <a:p>
            <a:r>
              <a:rPr lang="en-US" altLang="ko-KR" dirty="0" smtClean="0"/>
              <a:t>General </a:t>
            </a:r>
            <a:r>
              <a:rPr lang="en-US" altLang="ko-KR" dirty="0"/>
              <a:t>Responsibility Assignment Software Patterns</a:t>
            </a:r>
          </a:p>
          <a:p>
            <a:r>
              <a:rPr lang="en-US" altLang="ko-KR" dirty="0"/>
              <a:t>Object-Oriented </a:t>
            </a:r>
            <a:r>
              <a:rPr lang="ko-KR" altLang="en-US" dirty="0"/>
              <a:t>디자인의 핵심은 각 </a:t>
            </a:r>
            <a:r>
              <a:rPr lang="ko-KR" altLang="en-US" dirty="0" smtClean="0"/>
              <a:t>객체에 책임</a:t>
            </a:r>
            <a:r>
              <a:rPr lang="en-US" altLang="ko-KR" dirty="0" smtClean="0"/>
              <a:t>(</a:t>
            </a:r>
            <a:r>
              <a:rPr lang="ko-KR" altLang="en-US" dirty="0" err="1"/>
              <a:t>역활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dirty="0"/>
              <a:t>부여하는 것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책임</a:t>
            </a:r>
            <a:r>
              <a:rPr lang="en-US" altLang="ko-KR" dirty="0" smtClean="0"/>
              <a:t>(</a:t>
            </a:r>
            <a:r>
              <a:rPr lang="ko-KR" altLang="en-US" dirty="0" err="1"/>
              <a:t>역활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dirty="0"/>
              <a:t>부여하는 원칙들을 말하고 있는 패턴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구체적인 구조는 없지만</a:t>
            </a:r>
            <a:r>
              <a:rPr lang="en-US" altLang="ko-KR" dirty="0"/>
              <a:t>, </a:t>
            </a:r>
            <a:r>
              <a:rPr lang="ko-KR" altLang="en-US" dirty="0"/>
              <a:t>철학을 배울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총 </a:t>
            </a:r>
            <a:r>
              <a:rPr lang="en-US" altLang="ko-KR" dirty="0"/>
              <a:t>9</a:t>
            </a:r>
            <a:r>
              <a:rPr lang="ko-KR" altLang="en-US" dirty="0"/>
              <a:t>가지의 원칙을 가지고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12467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GRASP : </a:t>
            </a:r>
            <a:r>
              <a:rPr lang="ko-KR" altLang="en-US" b="1" dirty="0"/>
              <a:t>객체지향 디자인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b="1" dirty="0" smtClean="0"/>
              <a:t>기본 </a:t>
            </a:r>
            <a:r>
              <a:rPr lang="en-US" altLang="ko-KR" b="1" dirty="0" smtClean="0"/>
              <a:t>5</a:t>
            </a:r>
            <a:r>
              <a:rPr lang="ko-KR" altLang="en-US" b="1" dirty="0" smtClean="0"/>
              <a:t>가지 패턴들</a:t>
            </a:r>
            <a:endParaRPr lang="ko-KR" altLang="en-US" dirty="0" smtClean="0"/>
          </a:p>
          <a:p>
            <a:pPr marL="457200" lvl="1" indent="0">
              <a:buNone/>
            </a:pPr>
            <a:r>
              <a:rPr lang="en-US" altLang="ko-KR" dirty="0" smtClean="0"/>
              <a:t>1) </a:t>
            </a:r>
            <a:r>
              <a:rPr lang="en-US" altLang="ko-KR" dirty="0"/>
              <a:t>Information Expert</a:t>
            </a:r>
          </a:p>
          <a:p>
            <a:pPr marL="457200" lvl="1" indent="0">
              <a:buNone/>
            </a:pPr>
            <a:r>
              <a:rPr lang="en-US" altLang="ko-KR" dirty="0" smtClean="0"/>
              <a:t>2) </a:t>
            </a:r>
            <a:r>
              <a:rPr lang="en-US" altLang="ko-KR" dirty="0"/>
              <a:t>Creator</a:t>
            </a:r>
          </a:p>
          <a:p>
            <a:pPr marL="457200" lvl="1" indent="0">
              <a:buNone/>
            </a:pPr>
            <a:r>
              <a:rPr lang="en-US" altLang="ko-KR" dirty="0" smtClean="0"/>
              <a:t>3) </a:t>
            </a:r>
            <a:r>
              <a:rPr lang="en-US" altLang="ko-KR" dirty="0"/>
              <a:t>Controller</a:t>
            </a:r>
          </a:p>
          <a:p>
            <a:pPr marL="457200" lvl="1" indent="0">
              <a:buNone/>
            </a:pPr>
            <a:r>
              <a:rPr lang="en-US" altLang="ko-KR" dirty="0" smtClean="0"/>
              <a:t>4) Low Coupling</a:t>
            </a:r>
          </a:p>
          <a:p>
            <a:pPr marL="457200" lvl="1" indent="0">
              <a:buNone/>
            </a:pPr>
            <a:r>
              <a:rPr lang="en-US" altLang="ko-KR" dirty="0" smtClean="0"/>
              <a:t>5) High Cohesion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b="1" dirty="0" smtClean="0"/>
              <a:t>4</a:t>
            </a:r>
            <a:r>
              <a:rPr lang="ko-KR" altLang="en-US" b="1" dirty="0" smtClean="0"/>
              <a:t>가지 추가 패턴들</a:t>
            </a:r>
            <a:endParaRPr lang="ko-KR" altLang="en-US" dirty="0" smtClean="0"/>
          </a:p>
          <a:p>
            <a:pPr marL="457200" lvl="1" indent="0">
              <a:buNone/>
            </a:pPr>
            <a:r>
              <a:rPr lang="en-US" altLang="ko-KR" dirty="0" smtClean="0"/>
              <a:t>6) Polymorphism</a:t>
            </a:r>
          </a:p>
          <a:p>
            <a:pPr marL="457200" lvl="1" indent="0">
              <a:buNone/>
            </a:pPr>
            <a:r>
              <a:rPr lang="en-US" altLang="ko-KR" dirty="0" smtClean="0"/>
              <a:t>7) Pure Fabrication</a:t>
            </a:r>
          </a:p>
          <a:p>
            <a:pPr marL="457200" lvl="1" indent="0">
              <a:buNone/>
            </a:pPr>
            <a:r>
              <a:rPr lang="en-US" altLang="ko-KR" dirty="0" smtClean="0"/>
              <a:t>8) Indirection</a:t>
            </a:r>
          </a:p>
          <a:p>
            <a:pPr marL="457200" lvl="1" indent="0">
              <a:buNone/>
            </a:pPr>
            <a:r>
              <a:rPr lang="en-US" altLang="ko-KR" dirty="0" smtClean="0"/>
              <a:t>9) Protected Variations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46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GRASP : </a:t>
            </a:r>
            <a:r>
              <a:rPr lang="ko-KR" altLang="en-US" b="1" dirty="0"/>
              <a:t>객체지향 디자인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3000" b="1" dirty="0"/>
              <a:t>1) Information Expert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/>
              <a:t>Information </a:t>
            </a:r>
            <a:r>
              <a:rPr lang="en-US" altLang="ko-KR" dirty="0"/>
              <a:t>expert</a:t>
            </a:r>
            <a:r>
              <a:rPr lang="ko-KR" altLang="en-US" dirty="0"/>
              <a:t>는 역할을 수행할 수 있는 </a:t>
            </a:r>
            <a:r>
              <a:rPr lang="ko-KR" altLang="en-US" dirty="0" smtClean="0"/>
              <a:t>정보 또는 계산 </a:t>
            </a:r>
            <a:r>
              <a:rPr lang="ko-KR" altLang="en-US" dirty="0"/>
              <a:t>된 필드 등의 책임을 위임 할 위치를 결정하는데 사용되는 </a:t>
            </a:r>
            <a:r>
              <a:rPr lang="ko-KR" altLang="en-US" dirty="0" smtClean="0"/>
              <a:t>원칙이다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/>
              <a:t>Information expert</a:t>
            </a:r>
            <a:r>
              <a:rPr lang="ko-KR" altLang="en-US" dirty="0"/>
              <a:t>를 이용하여</a:t>
            </a:r>
            <a:r>
              <a:rPr lang="en-US" altLang="ko-KR" dirty="0"/>
              <a:t>, </a:t>
            </a:r>
            <a:r>
              <a:rPr lang="ko-KR" altLang="en-US" dirty="0"/>
              <a:t>책임을 할당하는 일반적인 방법은 주어진 책임을 확인하고 그 책임을 이행하는 데 필요한 정보를 결정한 다음 해당 정보가 저장되는 위치를 결정하는 </a:t>
            </a:r>
            <a:r>
              <a:rPr lang="ko-KR" altLang="en-US" dirty="0" smtClean="0"/>
              <a:t>것이다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그리고 그것을 이행하는 데 필요한 가장 많은 정보를 가지고 있는 </a:t>
            </a:r>
            <a:r>
              <a:rPr lang="en-US" altLang="ko-KR" dirty="0"/>
              <a:t>Class</a:t>
            </a:r>
            <a:r>
              <a:rPr lang="ko-KR" altLang="en-US" dirty="0"/>
              <a:t>가 </a:t>
            </a:r>
            <a:r>
              <a:rPr lang="ko-KR" altLang="en-US" dirty="0" smtClean="0"/>
              <a:t>책임을 지게 하는 것이다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객체는 데이터와 </a:t>
            </a:r>
            <a:r>
              <a:rPr lang="ko-KR" altLang="en-US" dirty="0" smtClean="0"/>
              <a:t>처리 </a:t>
            </a:r>
            <a:r>
              <a:rPr lang="ko-KR" altLang="en-US" dirty="0" err="1" smtClean="0"/>
              <a:t>로직이</a:t>
            </a:r>
            <a:r>
              <a:rPr lang="ko-KR" altLang="en-US" dirty="0" smtClean="0"/>
              <a:t> </a:t>
            </a:r>
            <a:r>
              <a:rPr lang="ko-KR" altLang="en-US" dirty="0"/>
              <a:t>함께 묶여 있으며 자신의 데이터를 감추고자 하면 오직 자기 자신의 처리 </a:t>
            </a:r>
            <a:r>
              <a:rPr lang="ko-KR" altLang="en-US" dirty="0" err="1"/>
              <a:t>로직에서만</a:t>
            </a:r>
            <a:r>
              <a:rPr lang="ko-KR" altLang="en-US" dirty="0"/>
              <a:t> 데이터를 처리하고</a:t>
            </a:r>
            <a:r>
              <a:rPr lang="en-US" altLang="ko-KR" dirty="0"/>
              <a:t>, </a:t>
            </a:r>
            <a:r>
              <a:rPr lang="ko-KR" altLang="en-US" dirty="0"/>
              <a:t>외부에는 그 기능</a:t>
            </a:r>
            <a:r>
              <a:rPr lang="en-US" altLang="ko-KR" dirty="0"/>
              <a:t>(</a:t>
            </a:r>
            <a:r>
              <a:rPr lang="ko-KR" altLang="en-US" dirty="0"/>
              <a:t>역할</a:t>
            </a:r>
            <a:r>
              <a:rPr lang="en-US" altLang="ko-KR" dirty="0"/>
              <a:t>)</a:t>
            </a:r>
            <a:r>
              <a:rPr lang="ko-KR" altLang="en-US" dirty="0"/>
              <a:t>만을 </a:t>
            </a:r>
            <a:r>
              <a:rPr lang="ko-KR" altLang="en-US" dirty="0" smtClean="0"/>
              <a:t>제공하게 해야한다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68223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GRASP : </a:t>
            </a:r>
            <a:r>
              <a:rPr lang="ko-KR" altLang="en-US" b="1" dirty="0"/>
              <a:t>객체지향 디자인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3100" b="1" dirty="0" smtClean="0"/>
              <a:t>2) Creator</a:t>
            </a:r>
          </a:p>
          <a:p>
            <a:pPr marL="0" indent="0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새로운 </a:t>
            </a:r>
            <a:r>
              <a:rPr lang="ko-KR" altLang="en-US" dirty="0"/>
              <a:t>객체를 생성하는 책임을 말합니다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 </a:t>
            </a:r>
          </a:p>
          <a:p>
            <a:r>
              <a:rPr lang="ko-KR" altLang="en-US" dirty="0" smtClean="0"/>
              <a:t>책임을 </a:t>
            </a:r>
            <a:r>
              <a:rPr lang="ko-KR" altLang="en-US" dirty="0"/>
              <a:t>가지기 위해서는 </a:t>
            </a:r>
            <a:r>
              <a:rPr lang="ko-KR" altLang="en-US" dirty="0" smtClean="0"/>
              <a:t>아래 </a:t>
            </a:r>
            <a:r>
              <a:rPr lang="ko-KR" altLang="en-US" dirty="0" smtClean="0"/>
              <a:t>조건 중 </a:t>
            </a:r>
            <a:r>
              <a:rPr lang="ko-KR" altLang="en-US" dirty="0" smtClean="0"/>
              <a:t>이상의 </a:t>
            </a:r>
            <a:r>
              <a:rPr lang="ko-KR" altLang="en-US" dirty="0"/>
              <a:t>조건을 만족하여야 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생성하는 </a:t>
            </a:r>
            <a:r>
              <a:rPr lang="ko-KR" altLang="en-US" dirty="0"/>
              <a:t>객체를 </a:t>
            </a:r>
            <a:r>
              <a:rPr lang="ko-KR" altLang="en-US" dirty="0" smtClean="0"/>
              <a:t>포함하거나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생성하는 </a:t>
            </a:r>
            <a:r>
              <a:rPr lang="ko-KR" altLang="en-US" dirty="0"/>
              <a:t>객체에 대한 초기화 정보를 </a:t>
            </a:r>
            <a:r>
              <a:rPr lang="ko-KR" altLang="en-US" dirty="0" smtClean="0"/>
              <a:t>가지거나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생성하는 </a:t>
            </a:r>
            <a:r>
              <a:rPr lang="ko-KR" altLang="en-US" dirty="0"/>
              <a:t>객체를 </a:t>
            </a:r>
            <a:r>
              <a:rPr lang="ko-KR" altLang="en-US" dirty="0" smtClean="0"/>
              <a:t>사용하거나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생성하는 </a:t>
            </a:r>
            <a:r>
              <a:rPr lang="ko-KR" altLang="en-US" dirty="0"/>
              <a:t>객체에 대한 정보를 </a:t>
            </a:r>
            <a:r>
              <a:rPr lang="ko-KR" altLang="en-US" dirty="0" smtClean="0"/>
              <a:t>기록하거나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관련 있는 패턴 </a:t>
            </a:r>
            <a:r>
              <a:rPr lang="en-US" altLang="ko-KR" dirty="0" smtClean="0"/>
              <a:t>: Abstract </a:t>
            </a:r>
            <a:r>
              <a:rPr lang="en-US" altLang="ko-KR" dirty="0"/>
              <a:t>Factory, Factory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이 있음 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81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GRASP : </a:t>
            </a:r>
            <a:r>
              <a:rPr lang="ko-KR" altLang="en-US" b="1" dirty="0"/>
              <a:t>객체지향 디자인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 smtClean="0"/>
              <a:t>3) Controller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요청에 대한 비즈니스 </a:t>
            </a:r>
            <a:r>
              <a:rPr lang="ko-KR" altLang="en-US" dirty="0" err="1"/>
              <a:t>로직과</a:t>
            </a:r>
            <a:r>
              <a:rPr lang="ko-KR" altLang="en-US" dirty="0"/>
              <a:t> 요청을 전달</a:t>
            </a:r>
            <a:r>
              <a:rPr lang="en-US" altLang="ko-KR" dirty="0"/>
              <a:t>, </a:t>
            </a:r>
            <a:r>
              <a:rPr lang="ko-KR" altLang="en-US" dirty="0"/>
              <a:t>지시하는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분리해야한다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일반적인 </a:t>
            </a:r>
            <a:r>
              <a:rPr lang="ko-KR" altLang="en-US" dirty="0" smtClean="0"/>
              <a:t>경우 </a:t>
            </a:r>
            <a:r>
              <a:rPr lang="en-US" altLang="ko-KR" dirty="0" smtClean="0"/>
              <a:t>MVC </a:t>
            </a:r>
            <a:r>
              <a:rPr lang="en-US" altLang="ko-KR" dirty="0"/>
              <a:t>Pattern</a:t>
            </a:r>
            <a:r>
              <a:rPr lang="ko-KR" altLang="en-US" dirty="0"/>
              <a:t>을 통해 </a:t>
            </a:r>
            <a:r>
              <a:rPr lang="ko-KR" altLang="en-US" dirty="0" smtClean="0"/>
              <a:t>구현한다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i="1" dirty="0" smtClean="0"/>
              <a:t>Controller</a:t>
            </a:r>
            <a:r>
              <a:rPr lang="ko-KR" altLang="en-US" i="1" dirty="0"/>
              <a:t>는 요청을 받고 적절한 행위를 하는 객체에게 지시하는 행위 관점의 </a:t>
            </a:r>
            <a:r>
              <a:rPr lang="ko-KR" altLang="en-US" i="1" dirty="0" smtClean="0"/>
              <a:t>패턴이다</a:t>
            </a:r>
            <a:r>
              <a:rPr lang="en-US" altLang="ko-KR" i="1" dirty="0" smtClean="0"/>
              <a:t>.</a:t>
            </a:r>
            <a:endParaRPr lang="ko-KR" altLang="en-US" dirty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이러한 </a:t>
            </a:r>
            <a:r>
              <a:rPr lang="ko-KR" altLang="en-US" dirty="0"/>
              <a:t>책임을 가지는 객체는 내부적으로 별도의 비즈니스 </a:t>
            </a:r>
            <a:r>
              <a:rPr lang="ko-KR" altLang="en-US" dirty="0" err="1"/>
              <a:t>로직을</a:t>
            </a:r>
            <a:r>
              <a:rPr lang="ko-KR" altLang="en-US" dirty="0"/>
              <a:t> 가져서는 안 되며</a:t>
            </a:r>
            <a:r>
              <a:rPr lang="en-US" altLang="ko-KR" dirty="0"/>
              <a:t>, </a:t>
            </a:r>
            <a:r>
              <a:rPr lang="ko-KR" altLang="en-US" dirty="0"/>
              <a:t>요청을 전달</a:t>
            </a:r>
            <a:r>
              <a:rPr lang="en-US" altLang="ko-KR" dirty="0"/>
              <a:t>, </a:t>
            </a:r>
            <a:r>
              <a:rPr lang="ko-KR" altLang="en-US" dirty="0"/>
              <a:t>위임하는 것에 중점을 두어야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3163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GRASP : </a:t>
            </a:r>
            <a:r>
              <a:rPr lang="ko-KR" altLang="en-US" b="1" dirty="0"/>
              <a:t>객체지향 디자인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4) Low Coupling</a:t>
            </a:r>
          </a:p>
          <a:p>
            <a:pPr>
              <a:lnSpc>
                <a:spcPct val="120000"/>
              </a:lnSpc>
            </a:pPr>
            <a:r>
              <a:rPr lang="ko-KR" altLang="en-US" sz="2000" dirty="0" smtClean="0"/>
              <a:t>시스템 </a:t>
            </a:r>
            <a:r>
              <a:rPr lang="ko-KR" altLang="en-US" sz="2000" dirty="0" err="1" smtClean="0"/>
              <a:t>설계시</a:t>
            </a:r>
            <a:r>
              <a:rPr lang="ko-KR" altLang="en-US" sz="2000" dirty="0" smtClean="0"/>
              <a:t> 전체적인 </a:t>
            </a:r>
            <a:r>
              <a:rPr lang="ko-KR" altLang="en-US" sz="2000" dirty="0" err="1"/>
              <a:t>결합도를</a:t>
            </a:r>
            <a:r>
              <a:rPr lang="ko-KR" altLang="en-US" sz="2000" dirty="0"/>
              <a:t> 낮게 </a:t>
            </a:r>
            <a:r>
              <a:rPr lang="ko-KR" altLang="en-US" sz="2000" dirty="0" smtClean="0"/>
              <a:t>설계해야 한다</a:t>
            </a:r>
            <a:endParaRPr lang="en-US" altLang="ko-KR" sz="2000" dirty="0" smtClean="0"/>
          </a:p>
          <a:p>
            <a:pPr>
              <a:lnSpc>
                <a:spcPct val="120000"/>
              </a:lnSpc>
            </a:pPr>
            <a:r>
              <a:rPr lang="ko-KR" altLang="en-US" sz="2000" dirty="0" smtClean="0"/>
              <a:t>이를 </a:t>
            </a:r>
            <a:r>
              <a:rPr lang="ko-KR" altLang="en-US" sz="2000" dirty="0" smtClean="0"/>
              <a:t>위해서는 클래스 </a:t>
            </a:r>
            <a:r>
              <a:rPr lang="ko-KR" altLang="en-US" sz="2000" dirty="0"/>
              <a:t>간의 종속성을 </a:t>
            </a:r>
            <a:r>
              <a:rPr lang="ko-KR" altLang="en-US" sz="2000" dirty="0" smtClean="0"/>
              <a:t>낮게 한다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ko-KR" altLang="en-US" sz="2000" dirty="0"/>
              <a:t>한 클래스의 변경이 다른 클래스에 주는 영향이 적어야 </a:t>
            </a:r>
            <a:r>
              <a:rPr lang="ko-KR" altLang="en-US" sz="2000" dirty="0" smtClean="0"/>
              <a:t>한다</a:t>
            </a:r>
            <a:r>
              <a:rPr lang="en-US" altLang="ko-KR" sz="2000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000" dirty="0"/>
              <a:t>객체는 더 높은 재사용 가능성을 가져야 합니다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 i="1" dirty="0" smtClean="0">
                <a:sym typeface="Wingdings" panose="05000000000000000000" pitchFamily="2" charset="2"/>
              </a:rPr>
              <a:t>  </a:t>
            </a:r>
            <a:r>
              <a:rPr lang="ko-KR" altLang="en-US" sz="2000" i="1" dirty="0" smtClean="0"/>
              <a:t>이는 </a:t>
            </a:r>
            <a:r>
              <a:rPr lang="en-US" altLang="ko-KR" sz="2000" i="1" dirty="0"/>
              <a:t>Interface </a:t>
            </a:r>
            <a:r>
              <a:rPr lang="ko-KR" altLang="en-US" sz="2000" i="1" dirty="0"/>
              <a:t>등을 이용한 상호 작용이나 </a:t>
            </a:r>
            <a:r>
              <a:rPr lang="en-US" altLang="ko-KR" sz="2000" i="1" dirty="0"/>
              <a:t>Facade </a:t>
            </a:r>
            <a:r>
              <a:rPr lang="ko-KR" altLang="en-US" sz="2000" i="1" dirty="0"/>
              <a:t>패턴 등을 사용하여 </a:t>
            </a:r>
            <a:r>
              <a:rPr lang="ko-KR" altLang="en-US" sz="2000" i="1" dirty="0" smtClean="0"/>
              <a:t>구현할 수 있음</a:t>
            </a:r>
            <a:endParaRPr lang="ko-KR" altLang="en-US" sz="2000" dirty="0"/>
          </a:p>
          <a:p>
            <a:pPr>
              <a:lnSpc>
                <a:spcPct val="12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2892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GRASP : </a:t>
            </a:r>
            <a:r>
              <a:rPr lang="ko-KR" altLang="en-US" b="1" dirty="0"/>
              <a:t>객체지향 디자인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5) High Cohesion</a:t>
            </a:r>
          </a:p>
          <a:p>
            <a:pPr>
              <a:lnSpc>
                <a:spcPct val="100000"/>
              </a:lnSpc>
            </a:pPr>
            <a:r>
              <a:rPr lang="ko-KR" altLang="en-US" sz="2000" dirty="0"/>
              <a:t>높은 응집력을 준수하라는 것은 객체 책임에 의해 변경될 수 있는 요소들을 한 곳에 모아서 </a:t>
            </a:r>
            <a:r>
              <a:rPr lang="ko-KR" altLang="en-US" sz="2000" dirty="0" smtClean="0"/>
              <a:t>관리해야 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추가 요구사항으로 </a:t>
            </a:r>
            <a:r>
              <a:rPr lang="ko-KR" altLang="en-US" sz="2000" dirty="0"/>
              <a:t>인해 책임의 변경이 이루어진다면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이를 해결 하기 위해 하나의 객체에 </a:t>
            </a:r>
            <a:r>
              <a:rPr lang="ko-KR" altLang="en-US" sz="2000" dirty="0"/>
              <a:t>대해서만 </a:t>
            </a:r>
            <a:r>
              <a:rPr lang="ko-KR" altLang="en-US" sz="2000" dirty="0" smtClean="0"/>
              <a:t>수정될 수 있</a:t>
            </a:r>
            <a:r>
              <a:rPr lang="ko-KR" altLang="en-US" sz="2000" dirty="0" smtClean="0"/>
              <a:t>도록 해야한다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이것과 </a:t>
            </a:r>
            <a:r>
              <a:rPr lang="ko-KR" altLang="en-US" sz="2000" dirty="0"/>
              <a:t>관련된 원칙은 </a:t>
            </a:r>
            <a:r>
              <a:rPr lang="en-US" altLang="ko-KR" sz="2000" b="1" dirty="0"/>
              <a:t>SOLID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Single responsibility principle</a:t>
            </a:r>
            <a:r>
              <a:rPr lang="ko-KR" altLang="en-US" sz="2000" dirty="0"/>
              <a:t>가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 원칙은 객체를 변경할 수 있는 책임이 하나만 존재해야 한다는 </a:t>
            </a:r>
            <a:r>
              <a:rPr lang="ko-KR" altLang="en-US" sz="2000" dirty="0" smtClean="0"/>
              <a:t>원칙이다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80980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GRASP : </a:t>
            </a:r>
            <a:r>
              <a:rPr lang="ko-KR" altLang="en-US" b="1" dirty="0"/>
              <a:t>객체지향 디자인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 smtClean="0"/>
              <a:t>6) Polymorphism</a:t>
            </a:r>
          </a:p>
          <a:p>
            <a:pPr>
              <a:lnSpc>
                <a:spcPct val="120000"/>
              </a:lnSpc>
            </a:pPr>
            <a:r>
              <a:rPr lang="ko-KR" altLang="en-US" sz="2200" dirty="0"/>
              <a:t>하나의 타입을 가지는 서로 다른 객체들이 동일한 책임</a:t>
            </a:r>
            <a:r>
              <a:rPr lang="en-US" altLang="ko-KR" sz="2200" dirty="0"/>
              <a:t>, </a:t>
            </a:r>
            <a:r>
              <a:rPr lang="ko-KR" altLang="en-US" sz="2200" dirty="0"/>
              <a:t>메시지에 대해서 서로 다르게 반응하는 것을 </a:t>
            </a:r>
            <a:r>
              <a:rPr lang="ko-KR" altLang="en-US" sz="2200" dirty="0" smtClean="0"/>
              <a:t>말한다</a:t>
            </a:r>
            <a:endParaRPr lang="en-US" altLang="ko-KR" sz="2200" dirty="0" smtClean="0"/>
          </a:p>
          <a:p>
            <a:pPr>
              <a:lnSpc>
                <a:spcPct val="120000"/>
              </a:lnSpc>
            </a:pPr>
            <a:r>
              <a:rPr lang="ko-KR" altLang="en-US" sz="2200" dirty="0" smtClean="0"/>
              <a:t>즉 </a:t>
            </a:r>
            <a:r>
              <a:rPr lang="ko-KR" altLang="en-US" sz="2200" dirty="0"/>
              <a:t>책임을 공유하는 </a:t>
            </a:r>
            <a:r>
              <a:rPr lang="ko-KR" altLang="en-US" sz="2200" dirty="0" smtClean="0"/>
              <a:t>상태이다</a:t>
            </a:r>
            <a:r>
              <a:rPr lang="en-US" altLang="ko-KR" sz="2200" dirty="0" smtClean="0"/>
              <a:t>.</a:t>
            </a:r>
            <a:endParaRPr lang="en-US" altLang="ko-KR" sz="2200" dirty="0"/>
          </a:p>
          <a:p>
            <a:pPr>
              <a:lnSpc>
                <a:spcPct val="120000"/>
              </a:lnSpc>
            </a:pPr>
            <a:r>
              <a:rPr lang="ko-KR" altLang="en-US" sz="2200" i="1" dirty="0" smtClean="0"/>
              <a:t>이러한 </a:t>
            </a:r>
            <a:r>
              <a:rPr lang="ko-KR" altLang="en-US" sz="2200" i="1" dirty="0"/>
              <a:t>원칙은 객체들 사이의 대체 가능성을 의미하며 그를 통해 설계를 유연하고 재사용 가능하게 만들 수 </a:t>
            </a:r>
            <a:r>
              <a:rPr lang="ko-KR" altLang="en-US" sz="2200" i="1" dirty="0" smtClean="0"/>
              <a:t>있다</a:t>
            </a:r>
            <a:r>
              <a:rPr lang="en-US" altLang="ko-KR" sz="2200" i="1" dirty="0" smtClean="0"/>
              <a:t>.</a:t>
            </a:r>
            <a:r>
              <a:rPr lang="ko-KR" altLang="en-US" sz="2200" dirty="0"/>
              <a:t> </a:t>
            </a:r>
          </a:p>
          <a:p>
            <a:pPr>
              <a:lnSpc>
                <a:spcPct val="120000"/>
              </a:lnSpc>
            </a:pPr>
            <a:r>
              <a:rPr lang="ko-KR" altLang="en-US" sz="2200" dirty="0"/>
              <a:t>각각의 요청에 대하여 </a:t>
            </a:r>
            <a:r>
              <a:rPr lang="en-US" altLang="ko-KR" sz="2200" dirty="0"/>
              <a:t>Reflection API </a:t>
            </a:r>
            <a:r>
              <a:rPr lang="ko-KR" altLang="en-US" sz="2200" dirty="0"/>
              <a:t>등의 동적 로딩을 통하여 </a:t>
            </a:r>
            <a:r>
              <a:rPr lang="en-US" altLang="ko-KR" sz="2200" dirty="0"/>
              <a:t>Runtime Dependency</a:t>
            </a:r>
            <a:r>
              <a:rPr lang="ko-KR" altLang="en-US" sz="2200" dirty="0"/>
              <a:t>를 구현하거나 </a:t>
            </a:r>
            <a:r>
              <a:rPr lang="en-US" altLang="ko-KR" sz="2200" dirty="0"/>
              <a:t>Chain of Responsibility</a:t>
            </a:r>
            <a:r>
              <a:rPr lang="ko-KR" altLang="en-US" sz="2200" dirty="0"/>
              <a:t>와 같은 행위 패턴을 구현하고 분기를 위한 상태 변수를 전달함으로써 컴파일 시점에서 필요한 객체를 </a:t>
            </a:r>
            <a:r>
              <a:rPr lang="en-US" altLang="ko-KR" sz="2200" dirty="0"/>
              <a:t>Dependency Injection </a:t>
            </a:r>
            <a:r>
              <a:rPr lang="ko-KR" altLang="en-US" sz="2200" dirty="0"/>
              <a:t>할 수 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6803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GRASP : </a:t>
            </a:r>
            <a:r>
              <a:rPr lang="ko-KR" altLang="en-US" b="1" dirty="0"/>
              <a:t>객체지향 디자인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7) Pure Fabrication</a:t>
            </a:r>
          </a:p>
          <a:p>
            <a:r>
              <a:rPr lang="ko-KR" altLang="en-US" sz="2000" dirty="0" smtClean="0"/>
              <a:t>객체가 </a:t>
            </a:r>
            <a:r>
              <a:rPr lang="ko-KR" altLang="en-US" sz="2000" dirty="0"/>
              <a:t>광범위한 책임을 가지지 않도록 </a:t>
            </a:r>
            <a:r>
              <a:rPr lang="en-US" altLang="ko-KR" sz="2000" dirty="0"/>
              <a:t>(God Class) </a:t>
            </a:r>
            <a:r>
              <a:rPr lang="ko-KR" altLang="en-US" sz="2000" dirty="0"/>
              <a:t>분리하라는 것을 말합니다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 smtClean="0"/>
              <a:t>이는 </a:t>
            </a:r>
            <a:r>
              <a:rPr lang="ko-KR" altLang="en-US" sz="2000" dirty="0"/>
              <a:t>기능에 대한 공통적인</a:t>
            </a:r>
            <a:r>
              <a:rPr lang="en-US" altLang="ko-KR" sz="2000" dirty="0"/>
              <a:t>, </a:t>
            </a:r>
            <a:r>
              <a:rPr lang="ko-KR" altLang="en-US" sz="2000" dirty="0"/>
              <a:t>비즈니스 </a:t>
            </a:r>
            <a:r>
              <a:rPr lang="ko-KR" altLang="en-US" sz="2000" dirty="0" err="1"/>
              <a:t>로직을</a:t>
            </a:r>
            <a:r>
              <a:rPr lang="ko-KR" altLang="en-US" sz="2000" dirty="0"/>
              <a:t> 하나의 객체를 만들어 담당하게끔 하는 것을 뜻합니다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i="1" dirty="0" smtClean="0"/>
              <a:t>Layer </a:t>
            </a:r>
            <a:r>
              <a:rPr lang="en-US" altLang="ko-KR" sz="2000" i="1" dirty="0"/>
              <a:t>Architecture</a:t>
            </a:r>
            <a:r>
              <a:rPr lang="ko-KR" altLang="en-US" sz="2000" i="1" dirty="0"/>
              <a:t>에서 이러한 책임을 담당하는 객체를 </a:t>
            </a:r>
            <a:r>
              <a:rPr lang="en-US" altLang="ko-KR" sz="2000" i="1" dirty="0"/>
              <a:t>Service</a:t>
            </a:r>
            <a:r>
              <a:rPr lang="ko-KR" altLang="en-US" sz="2000" i="1" dirty="0"/>
              <a:t>라고 합니다</a:t>
            </a:r>
            <a:r>
              <a:rPr lang="en-US" altLang="ko-KR" sz="2000" i="1" dirty="0"/>
              <a:t>.</a:t>
            </a:r>
            <a:endParaRPr lang="ko-KR" altLang="en-US" sz="2000" dirty="0"/>
          </a:p>
          <a:p>
            <a:pPr marL="0" indent="0">
              <a:buNone/>
            </a:pPr>
            <a:r>
              <a:rPr lang="ko-KR" altLang="en-US" dirty="0"/>
              <a:t>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6931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GRASP : </a:t>
            </a:r>
            <a:r>
              <a:rPr lang="ko-KR" altLang="en-US" b="1" dirty="0"/>
              <a:t>객체지향 디자인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8) Indirection</a:t>
            </a:r>
          </a:p>
          <a:p>
            <a:r>
              <a:rPr lang="ko-KR" altLang="en-US" sz="2000" dirty="0"/>
              <a:t>두 객체 사이의 직접적인 </a:t>
            </a:r>
            <a:r>
              <a:rPr lang="en-US" altLang="ko-KR" sz="2000" dirty="0"/>
              <a:t>Coupling</a:t>
            </a:r>
            <a:r>
              <a:rPr lang="ko-KR" altLang="en-US" sz="2000" dirty="0"/>
              <a:t>을 피하고 싶으면</a:t>
            </a:r>
            <a:r>
              <a:rPr lang="en-US" altLang="ko-KR" sz="2000" dirty="0"/>
              <a:t>, </a:t>
            </a:r>
            <a:endParaRPr lang="en-US" altLang="ko-KR" sz="2000" dirty="0" smtClean="0"/>
          </a:p>
          <a:p>
            <a:r>
              <a:rPr lang="ko-KR" altLang="en-US" sz="2000" dirty="0" smtClean="0"/>
              <a:t>두 </a:t>
            </a:r>
            <a:r>
              <a:rPr lang="ko-KR" altLang="en-US" sz="2000" dirty="0" smtClean="0"/>
              <a:t>객체 사이에 인터페이스를 사용하여 처리하는 것을 말한다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r>
              <a:rPr lang="ko-KR" altLang="en-US" sz="2000" dirty="0"/>
              <a:t>두 개의 서비스나 컴포넌트를 연결하지 말고</a:t>
            </a:r>
            <a:r>
              <a:rPr lang="en-US" altLang="ko-KR" sz="2000" dirty="0"/>
              <a:t>, </a:t>
            </a:r>
            <a:endParaRPr lang="en-US" altLang="ko-KR" sz="2000" dirty="0" smtClean="0"/>
          </a:p>
          <a:p>
            <a:r>
              <a:rPr lang="ko-KR" altLang="en-US" sz="2000" dirty="0" smtClean="0"/>
              <a:t>중간 </a:t>
            </a:r>
            <a:r>
              <a:rPr lang="ko-KR" altLang="en-US" sz="2000" dirty="0"/>
              <a:t>매개체에 책임을 할당하라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Observer, Facade, Bridge, Mediator, Adapter</a:t>
            </a:r>
            <a:r>
              <a:rPr lang="ko-KR" altLang="en-US" sz="2000" dirty="0"/>
              <a:t>는 </a:t>
            </a:r>
            <a:r>
              <a:rPr lang="en-US" altLang="ko-KR" sz="2000" dirty="0" smtClean="0"/>
              <a:t>Indirection</a:t>
            </a:r>
            <a:r>
              <a:rPr lang="ko-KR" altLang="en-US" sz="2000" dirty="0" smtClean="0"/>
              <a:t> 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대표적인 패턴이다</a:t>
            </a:r>
            <a:r>
              <a:rPr lang="en-US" altLang="ko-KR" sz="2000" dirty="0" smtClean="0"/>
              <a:t>.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5481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SOLID : </a:t>
            </a:r>
            <a:r>
              <a:rPr lang="ko-KR" altLang="en-US" dirty="0" smtClean="0"/>
              <a:t>디자인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원칙</a:t>
            </a:r>
            <a:endParaRPr lang="en-US" altLang="ko-KR" dirty="0" smtClean="0"/>
          </a:p>
          <a:p>
            <a:r>
              <a:rPr lang="en-US" altLang="ko-KR" dirty="0"/>
              <a:t>GRASP : </a:t>
            </a:r>
            <a:r>
              <a:rPr lang="ko-KR" altLang="en-US" dirty="0"/>
              <a:t>객체지향 디자인 패턴</a:t>
            </a:r>
            <a:endParaRPr lang="en-US" altLang="ko-KR" dirty="0" smtClean="0"/>
          </a:p>
          <a:p>
            <a:r>
              <a:rPr lang="ko-KR" altLang="en-US" dirty="0" smtClean="0"/>
              <a:t>생성 패턴 </a:t>
            </a:r>
            <a:endParaRPr lang="en-US" altLang="ko-KR" dirty="0" smtClean="0"/>
          </a:p>
          <a:p>
            <a:r>
              <a:rPr lang="ko-KR" altLang="en-US" dirty="0" smtClean="0"/>
              <a:t>구조 패턴 </a:t>
            </a:r>
            <a:endParaRPr lang="en-US" altLang="ko-KR" dirty="0" smtClean="0"/>
          </a:p>
          <a:p>
            <a:r>
              <a:rPr lang="ko-KR" altLang="en-US" dirty="0" smtClean="0"/>
              <a:t>행태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행위</a:t>
            </a:r>
            <a:r>
              <a:rPr lang="en-US" altLang="ko-KR" dirty="0" smtClean="0"/>
              <a:t>) </a:t>
            </a:r>
            <a:r>
              <a:rPr lang="ko-KR" altLang="en-US" dirty="0" smtClean="0"/>
              <a:t>패턴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529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GRASP : </a:t>
            </a:r>
            <a:r>
              <a:rPr lang="ko-KR" altLang="en-US" b="1" dirty="0"/>
              <a:t>객체지향 디자인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9) Protected Variations</a:t>
            </a:r>
          </a:p>
          <a:p>
            <a:pPr>
              <a:lnSpc>
                <a:spcPct val="110000"/>
              </a:lnSpc>
            </a:pPr>
            <a:r>
              <a:rPr lang="ko-KR" altLang="en-US" sz="2000" dirty="0"/>
              <a:t>요구사항에 대한 책임</a:t>
            </a:r>
            <a:r>
              <a:rPr lang="en-US" altLang="ko-KR" sz="2000" dirty="0"/>
              <a:t>, </a:t>
            </a:r>
            <a:r>
              <a:rPr lang="ko-KR" altLang="en-US" sz="2000" dirty="0"/>
              <a:t>동작 변화는 객체의 내부에서만 이루어져야 하며</a:t>
            </a:r>
            <a:r>
              <a:rPr lang="en-US" altLang="ko-KR" sz="2000" dirty="0"/>
              <a:t>, </a:t>
            </a:r>
            <a:endParaRPr lang="en-US" altLang="ko-KR" sz="2000" dirty="0" smtClean="0"/>
          </a:p>
          <a:p>
            <a:pPr>
              <a:lnSpc>
                <a:spcPct val="110000"/>
              </a:lnSpc>
            </a:pPr>
            <a:r>
              <a:rPr lang="ko-KR" altLang="en-US" sz="2000" dirty="0" smtClean="0"/>
              <a:t>공용 </a:t>
            </a:r>
            <a:r>
              <a:rPr lang="ko-KR" altLang="en-US" sz="2000" dirty="0"/>
              <a:t>인터페이스를 동일하게 유지함으로써 </a:t>
            </a:r>
            <a:r>
              <a:rPr lang="en-US" altLang="ko-KR" sz="2000" dirty="0"/>
              <a:t>Client </a:t>
            </a:r>
            <a:r>
              <a:rPr lang="ko-KR" altLang="en-US" sz="2000" dirty="0"/>
              <a:t>역할을 하는 </a:t>
            </a:r>
            <a:r>
              <a:rPr lang="ko-KR" altLang="en-US" sz="2000" dirty="0" smtClean="0"/>
              <a:t>객체에게 </a:t>
            </a:r>
            <a:r>
              <a:rPr lang="ko-KR" altLang="en-US" sz="2000" dirty="0"/>
              <a:t>변경 사실을 숨겨야 합니다</a:t>
            </a:r>
            <a:r>
              <a:rPr lang="en-US" altLang="ko-KR" sz="2000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2000" i="1" dirty="0" smtClean="0"/>
              <a:t>변경될 </a:t>
            </a:r>
            <a:r>
              <a:rPr lang="ko-KR" altLang="en-US" sz="2000" i="1" dirty="0"/>
              <a:t>여지가 있는 </a:t>
            </a:r>
            <a:r>
              <a:rPr lang="ko-KR" altLang="en-US" sz="2000" i="1" dirty="0" err="1"/>
              <a:t>로직에</a:t>
            </a:r>
            <a:r>
              <a:rPr lang="ko-KR" altLang="en-US" sz="2000" i="1" dirty="0"/>
              <a:t> 대해서는 객체 간의 캡슐화를 지켜야 한다는 것입니다</a:t>
            </a:r>
            <a:r>
              <a:rPr lang="en-US" altLang="ko-KR" sz="2000" i="1" dirty="0"/>
              <a:t>.</a:t>
            </a:r>
            <a:endParaRPr lang="ko-KR" altLang="en-US" sz="2000" dirty="0"/>
          </a:p>
          <a:p>
            <a:pPr>
              <a:lnSpc>
                <a:spcPct val="110000"/>
              </a:lnSpc>
            </a:pPr>
            <a:r>
              <a:rPr lang="ko-KR" altLang="en-US" sz="2000" dirty="0" smtClean="0"/>
              <a:t>이와 </a:t>
            </a:r>
            <a:r>
              <a:rPr lang="ko-KR" altLang="en-US" sz="2000" dirty="0"/>
              <a:t>관련된 원칙으로는 </a:t>
            </a:r>
            <a:r>
              <a:rPr lang="en-US" altLang="ko-KR" sz="2000" b="1" dirty="0"/>
              <a:t>SOLID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Open/closed principle</a:t>
            </a:r>
            <a:r>
              <a:rPr lang="ko-KR" altLang="en-US" sz="2000" dirty="0"/>
              <a:t>이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>
              <a:lnSpc>
                <a:spcPct val="110000"/>
              </a:lnSpc>
            </a:pPr>
            <a:r>
              <a:rPr lang="ko-KR" altLang="en-US" sz="2000" dirty="0" smtClean="0"/>
              <a:t>이 </a:t>
            </a:r>
            <a:r>
              <a:rPr lang="ko-KR" altLang="en-US" sz="2000" dirty="0"/>
              <a:t>원칙은 객체의 책임의 확장과 변경이 다른 객체의 행위에 영향을 주지 않아야 된다는 것을 말합니다</a:t>
            </a:r>
            <a:r>
              <a:rPr lang="en-US" altLang="ko-KR" sz="2000" dirty="0" smtClean="0"/>
              <a:t>.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49058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136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생성 패턴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팩터리</a:t>
            </a:r>
            <a:r>
              <a:rPr lang="ko-KR" altLang="en-US" dirty="0"/>
              <a:t> </a:t>
            </a:r>
            <a:r>
              <a:rPr lang="ko-KR" altLang="en-US" dirty="0" smtClean="0"/>
              <a:t>패턴</a:t>
            </a:r>
            <a:endParaRPr lang="en-US" altLang="ko-KR" dirty="0" smtClean="0"/>
          </a:p>
          <a:p>
            <a:pPr lvl="1"/>
            <a:r>
              <a:rPr lang="ko-KR" altLang="en-US" dirty="0" err="1"/>
              <a:t>팩터리</a:t>
            </a:r>
            <a:r>
              <a:rPr lang="ko-KR" altLang="en-US" dirty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lvl="1"/>
            <a:r>
              <a:rPr lang="ko-KR" altLang="en-US" dirty="0" smtClean="0"/>
              <a:t>추상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패턴</a:t>
            </a:r>
            <a:endParaRPr lang="en-US" altLang="ko-KR" dirty="0"/>
          </a:p>
          <a:p>
            <a:r>
              <a:rPr lang="ko-KR" altLang="en-US" dirty="0" err="1" smtClean="0"/>
              <a:t>빌더</a:t>
            </a:r>
            <a:r>
              <a:rPr lang="ko-KR" altLang="en-US" dirty="0" smtClean="0"/>
              <a:t> </a:t>
            </a:r>
            <a:r>
              <a:rPr lang="ko-KR" altLang="en-US" dirty="0"/>
              <a:t>패턴 </a:t>
            </a:r>
            <a:endParaRPr lang="en-US" altLang="ko-KR" dirty="0"/>
          </a:p>
          <a:p>
            <a:r>
              <a:rPr lang="ko-KR" altLang="en-US" dirty="0" err="1" smtClean="0"/>
              <a:t>싱글턴</a:t>
            </a:r>
            <a:r>
              <a:rPr lang="ko-KR" altLang="en-US" dirty="0" smtClean="0"/>
              <a:t> </a:t>
            </a:r>
            <a:r>
              <a:rPr lang="ko-KR" altLang="en-US" dirty="0"/>
              <a:t>패턴 </a:t>
            </a:r>
            <a:endParaRPr lang="en-US" altLang="ko-KR" dirty="0"/>
          </a:p>
          <a:p>
            <a:r>
              <a:rPr lang="ko-KR" altLang="en-US" dirty="0" err="1"/>
              <a:t>프로토타입</a:t>
            </a:r>
            <a:r>
              <a:rPr lang="ko-KR" altLang="en-US" dirty="0"/>
              <a:t> 패턴 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983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생성 패턴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팩터리</a:t>
            </a:r>
            <a:r>
              <a:rPr lang="ko-KR" altLang="en-US" dirty="0" smtClean="0"/>
              <a:t> 패턴 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객체를 </a:t>
            </a:r>
            <a:r>
              <a:rPr lang="ko-KR" altLang="en-US" dirty="0"/>
              <a:t>생성하는 코드를 추상화하여 코드를 </a:t>
            </a:r>
            <a:r>
              <a:rPr lang="ko-KR" altLang="en-US" dirty="0" smtClean="0"/>
              <a:t>한 곳에서 </a:t>
            </a:r>
            <a:r>
              <a:rPr lang="ko-KR" altLang="en-US" dirty="0"/>
              <a:t>관리하지 않으면</a:t>
            </a:r>
            <a:r>
              <a:rPr lang="en-US" altLang="ko-KR" dirty="0"/>
              <a:t>, </a:t>
            </a:r>
            <a:r>
              <a:rPr lang="ko-KR" altLang="en-US" dirty="0"/>
              <a:t>변화</a:t>
            </a:r>
            <a:r>
              <a:rPr lang="en-US" altLang="ko-KR" dirty="0"/>
              <a:t>(</a:t>
            </a:r>
            <a:r>
              <a:rPr lang="ko-KR" altLang="en-US" dirty="0"/>
              <a:t>생성</a:t>
            </a:r>
            <a:r>
              <a:rPr lang="en-US" altLang="ko-KR" dirty="0"/>
              <a:t>,</a:t>
            </a:r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삭제</a:t>
            </a:r>
            <a:r>
              <a:rPr lang="en-US" altLang="ko-KR" dirty="0"/>
              <a:t>)</a:t>
            </a:r>
            <a:r>
              <a:rPr lang="ko-KR" altLang="en-US" dirty="0"/>
              <a:t>가 발생 했을 때 해당 클라이언트 코드를 전부 수정해줘야 한다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객체지향 </a:t>
            </a:r>
            <a:r>
              <a:rPr lang="ko-KR" altLang="en-US" dirty="0" smtClean="0"/>
              <a:t>디자인 패턴 </a:t>
            </a:r>
            <a:r>
              <a:rPr lang="ko-KR" altLang="en-US" dirty="0"/>
              <a:t>원칙 확장에 대해서는 </a:t>
            </a:r>
            <a:r>
              <a:rPr lang="ko-KR" altLang="en-US" dirty="0" smtClean="0"/>
              <a:t>열려고 있고 </a:t>
            </a:r>
            <a:r>
              <a:rPr lang="ko-KR" altLang="en-US" dirty="0"/>
              <a:t>변화에 대해서는 </a:t>
            </a:r>
            <a:r>
              <a:rPr lang="ko-KR" altLang="en-US" dirty="0" smtClean="0"/>
              <a:t>닫혀 있어야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때문에 변화가 일어날 수 있는 객체 생성 담당하는 클래스를 만들어 한곳에서 관리하여 </a:t>
            </a:r>
            <a:r>
              <a:rPr lang="ko-KR" altLang="en-US" dirty="0" err="1"/>
              <a:t>결합도를</a:t>
            </a:r>
            <a:r>
              <a:rPr lang="ko-KR" altLang="en-US" dirty="0"/>
              <a:t> 줄이기 위해 사용하는 패턴이다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50607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팩터리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정의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패턴은 객체 </a:t>
            </a:r>
            <a:r>
              <a:rPr lang="ko-KR" altLang="en-US" dirty="0"/>
              <a:t>생성을 </a:t>
            </a:r>
            <a:r>
              <a:rPr lang="ko-KR" altLang="en-US" dirty="0" smtClean="0"/>
              <a:t>캡슐화 한 것 </a:t>
            </a:r>
            <a:endParaRPr lang="en-US" altLang="ko-KR" dirty="0"/>
          </a:p>
          <a:p>
            <a:r>
              <a:rPr lang="ko-KR" altLang="en-US" dirty="0" smtClean="0"/>
              <a:t>분류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추상 </a:t>
            </a:r>
            <a:r>
              <a:rPr lang="ko-KR" altLang="en-US" dirty="0" err="1"/>
              <a:t>팩토리</a:t>
            </a:r>
            <a:r>
              <a:rPr lang="ko-KR" altLang="en-US" dirty="0"/>
              <a:t> </a:t>
            </a:r>
            <a:r>
              <a:rPr lang="ko-KR" altLang="en-US" dirty="0" smtClean="0"/>
              <a:t>패턴으로 분류</a:t>
            </a:r>
            <a:endParaRPr lang="en-US" altLang="ko-KR" dirty="0"/>
          </a:p>
          <a:p>
            <a:r>
              <a:rPr lang="ko-KR" altLang="en-US" b="1" dirty="0" err="1"/>
              <a:t>팩토리</a:t>
            </a:r>
            <a:r>
              <a:rPr lang="ko-KR" altLang="en-US" b="1" dirty="0"/>
              <a:t> </a:t>
            </a:r>
            <a:r>
              <a:rPr lang="ko-KR" altLang="en-US" b="1" dirty="0" err="1"/>
              <a:t>메소드</a:t>
            </a:r>
            <a:r>
              <a:rPr lang="ko-KR" altLang="en-US" b="1" dirty="0"/>
              <a:t> 패턴</a:t>
            </a:r>
            <a:r>
              <a:rPr lang="ko-KR" altLang="en-US" dirty="0"/>
              <a:t> </a:t>
            </a:r>
            <a:r>
              <a:rPr lang="en-US" altLang="ko-KR" dirty="0"/>
              <a:t>: </a:t>
            </a:r>
            <a:r>
              <a:rPr lang="ko-KR" altLang="en-US" dirty="0"/>
              <a:t>객체를 생성하기 위한 인터페이스를 정의하는데</a:t>
            </a:r>
            <a:r>
              <a:rPr lang="en-US" altLang="ko-KR" dirty="0"/>
              <a:t>, </a:t>
            </a:r>
            <a:r>
              <a:rPr lang="ko-KR" altLang="en-US" dirty="0"/>
              <a:t>어떤 클래스의 인스턴스를 만들지는 서브 클래스에서 결정한다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추상 </a:t>
            </a:r>
            <a:r>
              <a:rPr lang="ko-KR" altLang="en-US" b="1" dirty="0" err="1"/>
              <a:t>팩토리</a:t>
            </a:r>
            <a:r>
              <a:rPr lang="ko-KR" altLang="en-US" b="1" dirty="0"/>
              <a:t> 패턴</a:t>
            </a:r>
            <a:r>
              <a:rPr lang="ko-KR" altLang="en-US" dirty="0"/>
              <a:t> </a:t>
            </a:r>
            <a:r>
              <a:rPr lang="en-US" altLang="ko-KR" dirty="0"/>
              <a:t>: </a:t>
            </a:r>
            <a:r>
              <a:rPr lang="ko-KR" altLang="en-US" dirty="0"/>
              <a:t>인터페이스를 이용하여 서로 연관된</a:t>
            </a:r>
            <a:r>
              <a:rPr lang="en-US" altLang="ko-KR" dirty="0"/>
              <a:t>, </a:t>
            </a:r>
            <a:r>
              <a:rPr lang="ko-KR" altLang="en-US" dirty="0"/>
              <a:t>또는 의존하는 객체를 구상 클래스를 지정하지 않고도 생성할 수 있다</a:t>
            </a:r>
            <a:r>
              <a:rPr lang="en-US" altLang="ko-KR" dirty="0"/>
              <a:t>. </a:t>
            </a:r>
            <a:r>
              <a:rPr lang="ko-KR" altLang="en-US" dirty="0"/>
              <a:t>추상 </a:t>
            </a:r>
            <a:r>
              <a:rPr lang="ko-KR" altLang="en-US" dirty="0" err="1"/>
              <a:t>팩토리</a:t>
            </a:r>
            <a:r>
              <a:rPr lang="ko-KR" altLang="en-US" dirty="0"/>
              <a:t> 패턴에는 </a:t>
            </a:r>
            <a:r>
              <a:rPr lang="ko-KR" altLang="en-US" dirty="0" err="1"/>
              <a:t>팩토리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패턴이 포함될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디자인 원칙 중 </a:t>
            </a:r>
            <a:r>
              <a:rPr lang="en-US" altLang="ko-KR" dirty="0"/>
              <a:t>'</a:t>
            </a:r>
            <a:r>
              <a:rPr lang="ko-KR" altLang="en-US" dirty="0"/>
              <a:t>추상화된 것에 의존하도록 만들어라</a:t>
            </a:r>
            <a:r>
              <a:rPr lang="en-US" altLang="ko-KR" dirty="0"/>
              <a:t>. </a:t>
            </a:r>
            <a:r>
              <a:rPr lang="ko-KR" altLang="en-US" dirty="0" smtClean="0"/>
              <a:t>하위 모듈에 </a:t>
            </a:r>
            <a:r>
              <a:rPr lang="ko-KR" altLang="en-US" dirty="0"/>
              <a:t>의존하지 않도록 만든다</a:t>
            </a:r>
            <a:r>
              <a:rPr lang="en-US" altLang="ko-KR" dirty="0"/>
              <a:t>.'</a:t>
            </a:r>
            <a:r>
              <a:rPr lang="ko-KR" altLang="en-US" dirty="0"/>
              <a:t>에 기인한 패턴이다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3510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팩터리</a:t>
            </a:r>
            <a:r>
              <a:rPr lang="ko-KR" altLang="en-US" dirty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패턴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정의 </a:t>
            </a:r>
            <a:r>
              <a:rPr lang="en-US" altLang="ko-KR" dirty="0" smtClean="0"/>
              <a:t>: </a:t>
            </a:r>
            <a:r>
              <a:rPr lang="ko-KR" altLang="en-US" dirty="0" err="1"/>
              <a:t>팩터리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 smtClean="0"/>
              <a:t>패턴는</a:t>
            </a:r>
            <a:r>
              <a:rPr lang="ko-KR" altLang="en-US" dirty="0" smtClean="0"/>
              <a:t> </a:t>
            </a:r>
            <a:r>
              <a:rPr lang="ko-KR" altLang="en-US" dirty="0"/>
              <a:t>부모</a:t>
            </a:r>
            <a:r>
              <a:rPr lang="en-US" altLang="ko-KR" dirty="0"/>
              <a:t>(</a:t>
            </a:r>
            <a:r>
              <a:rPr lang="ko-KR" altLang="en-US" dirty="0"/>
              <a:t>상위</a:t>
            </a:r>
            <a:r>
              <a:rPr lang="en-US" altLang="ko-KR" dirty="0"/>
              <a:t>) </a:t>
            </a:r>
            <a:r>
              <a:rPr lang="ko-KR" altLang="en-US" dirty="0"/>
              <a:t>클래스에 알려지지 않은 구체 클래스를 생성하는 패턴이며</a:t>
            </a:r>
            <a:r>
              <a:rPr lang="en-US" altLang="ko-KR" dirty="0"/>
              <a:t>. </a:t>
            </a:r>
            <a:r>
              <a:rPr lang="ko-KR" altLang="en-US" dirty="0"/>
              <a:t>자식</a:t>
            </a:r>
            <a:r>
              <a:rPr lang="en-US" altLang="ko-KR" dirty="0"/>
              <a:t>(</a:t>
            </a:r>
            <a:r>
              <a:rPr lang="ko-KR" altLang="en-US" dirty="0"/>
              <a:t>하위</a:t>
            </a:r>
            <a:r>
              <a:rPr lang="en-US" altLang="ko-KR" dirty="0"/>
              <a:t>) </a:t>
            </a:r>
            <a:r>
              <a:rPr lang="ko-KR" altLang="en-US" dirty="0"/>
              <a:t>클래스가 어떤 객체를 생성할지를 결정하도록 하는 </a:t>
            </a:r>
            <a:r>
              <a:rPr lang="ko-KR" altLang="en-US" dirty="0" err="1"/>
              <a:t>패턴이기도</a:t>
            </a:r>
            <a:r>
              <a:rPr lang="ko-KR" altLang="en-US" dirty="0"/>
              <a:t> 하다</a:t>
            </a:r>
            <a:r>
              <a:rPr lang="en-US" altLang="ko-KR" dirty="0"/>
              <a:t>. </a:t>
            </a:r>
            <a:r>
              <a:rPr lang="ko-KR" altLang="en-US" dirty="0"/>
              <a:t>부모</a:t>
            </a:r>
            <a:r>
              <a:rPr lang="en-US" altLang="ko-KR" dirty="0"/>
              <a:t>(</a:t>
            </a:r>
            <a:r>
              <a:rPr lang="ko-KR" altLang="en-US" dirty="0"/>
              <a:t>상위</a:t>
            </a:r>
            <a:r>
              <a:rPr lang="en-US" altLang="ko-KR" dirty="0"/>
              <a:t>) </a:t>
            </a:r>
            <a:r>
              <a:rPr lang="ko-KR" altLang="en-US" dirty="0"/>
              <a:t>클래스 코드에 구체 클래스 이름을 감추기 위한 방법으로도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3730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팩터리</a:t>
            </a:r>
            <a:r>
              <a:rPr lang="ko-KR" altLang="en-US" dirty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패턴 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83733" y="5960532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FactoryPattern6.cpp </a:t>
            </a:r>
            <a:r>
              <a:rPr lang="ko-KR" altLang="en-US" dirty="0" smtClean="0"/>
              <a:t>예제 참조 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235200" y="1831710"/>
            <a:ext cx="2150533" cy="855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838200" y="3683000"/>
            <a:ext cx="2150533" cy="855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725333" y="3683000"/>
            <a:ext cx="2150533" cy="855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Dog</a:t>
            </a:r>
            <a:endParaRPr lang="ko-KR" altLang="en-US" dirty="0"/>
          </a:p>
        </p:txBody>
      </p:sp>
      <p:cxnSp>
        <p:nvCxnSpPr>
          <p:cNvPr id="27" name="꺾인 연결선 26"/>
          <p:cNvCxnSpPr>
            <a:stCxn id="24" idx="0"/>
            <a:endCxn id="23" idx="2"/>
          </p:cNvCxnSpPr>
          <p:nvPr/>
        </p:nvCxnSpPr>
        <p:spPr>
          <a:xfrm rot="5400000" flipH="1" flipV="1">
            <a:off x="2113889" y="2486422"/>
            <a:ext cx="996156" cy="1397000"/>
          </a:xfrm>
          <a:prstGeom prst="bentConnector3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5" idx="0"/>
            <a:endCxn id="23" idx="2"/>
          </p:cNvCxnSpPr>
          <p:nvPr/>
        </p:nvCxnSpPr>
        <p:spPr>
          <a:xfrm rot="16200000" flipV="1">
            <a:off x="3557456" y="2439855"/>
            <a:ext cx="996156" cy="1490133"/>
          </a:xfrm>
          <a:prstGeom prst="bentConnector3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051799" y="1690688"/>
            <a:ext cx="2150533" cy="855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IFactoryAnimal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8051799" y="3683000"/>
            <a:ext cx="2150533" cy="855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FactoryAnimal</a:t>
            </a:r>
            <a:endParaRPr lang="ko-KR" altLang="en-US" dirty="0"/>
          </a:p>
        </p:txBody>
      </p:sp>
      <p:cxnSp>
        <p:nvCxnSpPr>
          <p:cNvPr id="38" name="꺾인 연결선 37"/>
          <p:cNvCxnSpPr>
            <a:stCxn id="37" idx="0"/>
            <a:endCxn id="43" idx="2"/>
          </p:cNvCxnSpPr>
          <p:nvPr/>
        </p:nvCxnSpPr>
        <p:spPr>
          <a:xfrm rot="5400000" flipH="1" flipV="1">
            <a:off x="8793692" y="3349626"/>
            <a:ext cx="666749" cy="12700"/>
          </a:xfrm>
          <a:prstGeom prst="bentConnector3">
            <a:avLst>
              <a:gd name="adj1" fmla="val 5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8051799" y="4538134"/>
            <a:ext cx="2150533" cy="448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createAnimal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8051799" y="2567518"/>
            <a:ext cx="2150533" cy="448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createAnimal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50" name="꺾인 연결선 49"/>
          <p:cNvCxnSpPr>
            <a:stCxn id="43" idx="1"/>
            <a:endCxn id="23" idx="3"/>
          </p:cNvCxnSpPr>
          <p:nvPr/>
        </p:nvCxnSpPr>
        <p:spPr>
          <a:xfrm rot="10800000">
            <a:off x="4385733" y="2259277"/>
            <a:ext cx="3666066" cy="532608"/>
          </a:xfrm>
          <a:prstGeom prst="bentConnector3">
            <a:avLst/>
          </a:prstGeom>
          <a:ln w="28575">
            <a:solidFill>
              <a:schemeClr val="accent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473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</a:t>
            </a:r>
            <a:r>
              <a:rPr lang="ko-KR" altLang="en-US" dirty="0" err="1"/>
              <a:t>팩토리</a:t>
            </a:r>
            <a:r>
              <a:rPr lang="ko-KR" altLang="en-US" dirty="0"/>
              <a:t>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 </a:t>
            </a:r>
            <a:r>
              <a:rPr lang="en-US" altLang="ko-KR" dirty="0" smtClean="0"/>
              <a:t>: </a:t>
            </a:r>
            <a:r>
              <a:rPr lang="ko-KR" altLang="en-US" dirty="0"/>
              <a:t>서로 관련이 있는 객체들을 통째로 묶어서 </a:t>
            </a:r>
            <a:r>
              <a:rPr lang="ko-KR" altLang="en-US" dirty="0" err="1"/>
              <a:t>팩토리</a:t>
            </a:r>
            <a:r>
              <a:rPr lang="ko-KR" altLang="en-US" dirty="0"/>
              <a:t> 클래스로 만들고</a:t>
            </a:r>
            <a:r>
              <a:rPr lang="en-US" altLang="ko-KR" dirty="0"/>
              <a:t>, </a:t>
            </a:r>
            <a:r>
              <a:rPr lang="ko-KR" altLang="en-US" dirty="0"/>
              <a:t>이들 </a:t>
            </a:r>
            <a:r>
              <a:rPr lang="ko-KR" altLang="en-US" dirty="0" err="1"/>
              <a:t>팩토리를</a:t>
            </a:r>
            <a:r>
              <a:rPr lang="ko-KR" altLang="en-US" dirty="0"/>
              <a:t> 조건에 따라 생성하도록 다시 </a:t>
            </a:r>
            <a:r>
              <a:rPr lang="ko-KR" altLang="en-US" dirty="0" err="1"/>
              <a:t>팩토리를</a:t>
            </a:r>
            <a:r>
              <a:rPr lang="ko-KR" altLang="en-US" dirty="0"/>
              <a:t> 만들어서 객체를 생성하는 패턴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993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상황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컴퓨터를 </a:t>
            </a:r>
            <a:r>
              <a:rPr lang="ko-KR" altLang="en-US" dirty="0"/>
              <a:t>생산하는 공장이 있을 때</a:t>
            </a:r>
            <a:r>
              <a:rPr lang="en-US" altLang="ko-KR" dirty="0"/>
              <a:t>, </a:t>
            </a:r>
            <a:r>
              <a:rPr lang="ko-KR" altLang="en-US" dirty="0"/>
              <a:t>마우스</a:t>
            </a:r>
            <a:r>
              <a:rPr lang="en-US" altLang="ko-KR" dirty="0"/>
              <a:t>, </a:t>
            </a:r>
            <a:r>
              <a:rPr lang="ko-KR" altLang="en-US" dirty="0"/>
              <a:t>키보드</a:t>
            </a:r>
            <a:r>
              <a:rPr lang="en-US" altLang="ko-KR" dirty="0"/>
              <a:t>, </a:t>
            </a:r>
            <a:r>
              <a:rPr lang="ko-KR" altLang="en-US" dirty="0"/>
              <a:t>모니터의 제조사로 </a:t>
            </a:r>
            <a:r>
              <a:rPr lang="en-US" altLang="ko-KR" dirty="0"/>
              <a:t>Samsung</a:t>
            </a:r>
            <a:r>
              <a:rPr lang="ko-KR" altLang="en-US" dirty="0"/>
              <a:t>과 </a:t>
            </a:r>
            <a:r>
              <a:rPr lang="en-US" altLang="ko-KR" dirty="0"/>
              <a:t>LG</a:t>
            </a:r>
            <a:r>
              <a:rPr lang="ko-KR" altLang="en-US" dirty="0"/>
              <a:t>가 있다고 가정하겠습니다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컴퓨터를 생산할 때 </a:t>
            </a:r>
            <a:r>
              <a:rPr lang="ko-KR" altLang="en-US" dirty="0" err="1"/>
              <a:t>구성품은</a:t>
            </a:r>
            <a:r>
              <a:rPr lang="ko-KR" altLang="en-US" dirty="0"/>
              <a:t> 전부 삼성으로 만들거나</a:t>
            </a:r>
            <a:r>
              <a:rPr lang="en-US" altLang="ko-KR" dirty="0"/>
              <a:t>, </a:t>
            </a:r>
            <a:r>
              <a:rPr lang="ko-KR" altLang="en-US" dirty="0"/>
              <a:t>전부 </a:t>
            </a:r>
            <a:r>
              <a:rPr lang="en-US" altLang="ko-KR" dirty="0"/>
              <a:t>LG</a:t>
            </a:r>
            <a:r>
              <a:rPr lang="ko-KR" altLang="en-US" dirty="0"/>
              <a:t>로 만들어야겠죠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키보드</a:t>
            </a:r>
            <a:r>
              <a:rPr lang="en-US" altLang="ko-KR" dirty="0"/>
              <a:t>, </a:t>
            </a:r>
            <a:r>
              <a:rPr lang="ko-KR" altLang="en-US" dirty="0"/>
              <a:t>모니터는 </a:t>
            </a:r>
            <a:r>
              <a:rPr lang="en-US" altLang="ko-KR" dirty="0"/>
              <a:t>Samsung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마우스만 </a:t>
            </a:r>
            <a:r>
              <a:rPr lang="en-US" altLang="ko-KR" dirty="0"/>
              <a:t>LG</a:t>
            </a:r>
            <a:r>
              <a:rPr lang="ko-KR" altLang="en-US" dirty="0"/>
              <a:t>면 안되겠죠</a:t>
            </a:r>
            <a:r>
              <a:rPr lang="en-US" altLang="ko-KR" dirty="0"/>
              <a:t>....</a:t>
            </a:r>
          </a:p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8288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</a:t>
            </a:r>
            <a:r>
              <a:rPr lang="ko-KR" altLang="en-US" dirty="0" err="1"/>
              <a:t>팩토리</a:t>
            </a:r>
            <a:r>
              <a:rPr lang="ko-KR" altLang="en-US" dirty="0"/>
              <a:t> 패턴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585" y="1842558"/>
            <a:ext cx="8060830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4266" y="6070599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AbstractFactoryPattern.cpp </a:t>
            </a:r>
            <a:r>
              <a:rPr lang="ko-KR" altLang="en-US" dirty="0" smtClean="0"/>
              <a:t>예제 참조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24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SOLID</a:t>
            </a:r>
            <a:r>
              <a:rPr lang="ko-KR" altLang="en-US" dirty="0"/>
              <a:t> </a:t>
            </a:r>
            <a:r>
              <a:rPr lang="ko-KR" altLang="en-US" dirty="0" smtClean="0"/>
              <a:t>디자인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원칙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단일 책임 원칙 </a:t>
            </a:r>
            <a:r>
              <a:rPr lang="en-US" altLang="ko-KR" dirty="0" smtClean="0"/>
              <a:t>(Single Responsibility Principle, SRP)</a:t>
            </a:r>
          </a:p>
          <a:p>
            <a:r>
              <a:rPr lang="ko-KR" altLang="en-US" dirty="0" smtClean="0"/>
              <a:t>열림</a:t>
            </a:r>
            <a:r>
              <a:rPr lang="en-US" altLang="ko-KR" dirty="0" smtClean="0"/>
              <a:t>-</a:t>
            </a:r>
            <a:r>
              <a:rPr lang="ko-KR" altLang="en-US" dirty="0" smtClean="0"/>
              <a:t>닫힘 원칙 </a:t>
            </a:r>
            <a:r>
              <a:rPr lang="en-US" altLang="ko-KR" dirty="0" smtClean="0"/>
              <a:t>(Open-Closed Principle, OCP)</a:t>
            </a:r>
          </a:p>
          <a:p>
            <a:r>
              <a:rPr lang="ko-KR" altLang="en-US" dirty="0" err="1" smtClean="0"/>
              <a:t>리스코드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Liskov</a:t>
            </a:r>
            <a:r>
              <a:rPr lang="en-US" altLang="ko-KR" dirty="0" smtClean="0"/>
              <a:t>) </a:t>
            </a:r>
            <a:r>
              <a:rPr lang="ko-KR" altLang="en-US" dirty="0" smtClean="0"/>
              <a:t>치환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원칙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Liskov</a:t>
            </a:r>
            <a:r>
              <a:rPr lang="en-US" altLang="ko-KR" dirty="0" smtClean="0"/>
              <a:t> Substitution Principle, LSP)</a:t>
            </a:r>
          </a:p>
          <a:p>
            <a:r>
              <a:rPr lang="ko-KR" altLang="en-US" dirty="0" smtClean="0"/>
              <a:t>인터페이스</a:t>
            </a:r>
            <a:r>
              <a:rPr lang="en-US" altLang="ko-KR" dirty="0"/>
              <a:t> </a:t>
            </a:r>
            <a:r>
              <a:rPr lang="ko-KR" altLang="en-US" dirty="0" smtClean="0"/>
              <a:t>분리 원칙</a:t>
            </a:r>
            <a:r>
              <a:rPr lang="en-US" altLang="ko-KR" dirty="0" smtClean="0"/>
              <a:t>(Interface Segregation Principle, ISP)</a:t>
            </a:r>
          </a:p>
          <a:p>
            <a:r>
              <a:rPr lang="ko-KR" altLang="en-US" dirty="0"/>
              <a:t>의</a:t>
            </a:r>
            <a:r>
              <a:rPr lang="ko-KR" altLang="en-US" dirty="0" smtClean="0"/>
              <a:t>존성</a:t>
            </a:r>
            <a:r>
              <a:rPr lang="en-US" altLang="ko-KR" dirty="0" smtClean="0"/>
              <a:t> </a:t>
            </a:r>
            <a:r>
              <a:rPr lang="ko-KR" altLang="en-US" dirty="0" smtClean="0"/>
              <a:t>역전 원칙</a:t>
            </a:r>
            <a:r>
              <a:rPr lang="en-US" altLang="ko-KR" dirty="0" smtClean="0"/>
              <a:t>(Dependency Inversion Principle, DIP)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923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생성 패턴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빌더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 </a:t>
            </a:r>
            <a:endParaRPr lang="en-US" altLang="ko-KR" dirty="0" smtClean="0"/>
          </a:p>
          <a:p>
            <a:r>
              <a:rPr lang="ko-KR" altLang="en-US" dirty="0" smtClean="0"/>
              <a:t>단순한 </a:t>
            </a:r>
            <a:r>
              <a:rPr lang="ko-KR" altLang="en-US" dirty="0" err="1" smtClean="0"/>
              <a:t>빌더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흐름식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빌더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의도 알려주기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53044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빌더</a:t>
            </a:r>
            <a:r>
              <a:rPr lang="ko-KR" altLang="en-US" dirty="0" smtClean="0"/>
              <a:t> 패턴 정의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err="1" smtClean="0"/>
              <a:t>빌더</a:t>
            </a:r>
            <a:r>
              <a:rPr lang="ko-KR" altLang="en-US" dirty="0" smtClean="0"/>
              <a:t> 패턴은 생성이 까다로운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쉽게 처리하기 위한 패턴이다 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즉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 코드 단 한 줄로 생성할 수 없는 객체를 다룬다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일반적으로 이러한 타입들의 객체는 다른 객체들의 조합으로 구성된다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이렇게 객체를 생성하는 코드를 따로 분리하여 관리하는 것을 </a:t>
            </a:r>
            <a:r>
              <a:rPr lang="ko-KR" altLang="en-US" dirty="0" err="1" smtClean="0"/>
              <a:t>빌더</a:t>
            </a:r>
            <a:r>
              <a:rPr lang="ko-KR" altLang="en-US" dirty="0" smtClean="0"/>
              <a:t> 패턴이라고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즉 </a:t>
            </a:r>
            <a:r>
              <a:rPr lang="ko-KR" altLang="en-US" dirty="0" err="1" smtClean="0"/>
              <a:t>빌더</a:t>
            </a:r>
            <a:r>
              <a:rPr lang="ko-KR" altLang="en-US" dirty="0" smtClean="0"/>
              <a:t> 패턴은 단순하게 개별 객체의 생성을 별도의 다른 클래스에 위임하는 것을 의미함 </a:t>
            </a:r>
            <a:endParaRPr lang="en-US" altLang="ko-KR" dirty="0" smtClean="0"/>
          </a:p>
          <a:p>
            <a:r>
              <a:rPr lang="ko-KR" altLang="en-US" dirty="0" err="1"/>
              <a:t>빌더</a:t>
            </a:r>
            <a:r>
              <a:rPr lang="ko-KR" altLang="en-US" dirty="0"/>
              <a:t> 패턴은 많은 </a:t>
            </a:r>
            <a:r>
              <a:rPr lang="en-US" altLang="ko-KR" dirty="0"/>
              <a:t>Optional</a:t>
            </a:r>
            <a:r>
              <a:rPr lang="ko-KR" altLang="en-US" dirty="0"/>
              <a:t>한 멤버 변수</a:t>
            </a:r>
            <a:r>
              <a:rPr lang="en-US" altLang="ko-KR" dirty="0"/>
              <a:t>(</a:t>
            </a:r>
            <a:r>
              <a:rPr lang="ko-KR" altLang="en-US" dirty="0"/>
              <a:t>혹은 </a:t>
            </a:r>
            <a:r>
              <a:rPr lang="ko-KR" altLang="en-US" dirty="0" err="1"/>
              <a:t>파라미터</a:t>
            </a:r>
            <a:r>
              <a:rPr lang="en-US" altLang="ko-KR" dirty="0"/>
              <a:t>)</a:t>
            </a:r>
            <a:r>
              <a:rPr lang="ko-KR" altLang="en-US" dirty="0"/>
              <a:t>나 지속성 없는 상태 값들에 대해 처리해야 하는 문제들을 해결합니다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92833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단순한 </a:t>
            </a:r>
            <a:r>
              <a:rPr lang="ko-KR" altLang="en-US" dirty="0" err="1" smtClean="0"/>
              <a:t>빌더</a:t>
            </a:r>
            <a:r>
              <a:rPr lang="ko-KR" altLang="en-US" dirty="0" smtClean="0"/>
              <a:t> 패턴 </a:t>
            </a:r>
            <a:endParaRPr lang="ko-KR" altLang="en-US" dirty="0"/>
          </a:p>
        </p:txBody>
      </p:sp>
      <p:pic>
        <p:nvPicPr>
          <p:cNvPr id="1028" name="Picture 4" descr="https://blog.kakaocdn.net/dn/baFlUV/btqxIncfy39/xVT2Q98ooe0NDPpr80kPY1/im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367756"/>
            <a:ext cx="95250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235828" y="5741789"/>
            <a:ext cx="172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Noto Sans KR"/>
              </a:rPr>
              <a:t>출처 </a:t>
            </a:r>
            <a:r>
              <a:rPr lang="en-US" altLang="ko-KR" dirty="0" err="1">
                <a:solidFill>
                  <a:srgbClr val="000000"/>
                </a:solidFill>
                <a:latin typeface="Noto Sans KR"/>
              </a:rPr>
              <a:t>wikipedia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4266" y="6070599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builderPattern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 참조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028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흐름식</a:t>
            </a:r>
            <a:r>
              <a:rPr lang="ko-KR" altLang="en-US" dirty="0"/>
              <a:t> </a:t>
            </a:r>
            <a:r>
              <a:rPr lang="ko-KR" altLang="en-US" dirty="0" err="1"/>
              <a:t>빌더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꼬리에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꼬리를 무는 형태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973455" y="2253318"/>
            <a:ext cx="10027920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흐름식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빌더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/>
              <a:t>Student </a:t>
            </a:r>
            <a:r>
              <a:rPr lang="en-US" altLang="ko-KR" u="sng" dirty="0" err="1"/>
              <a:t>hong</a:t>
            </a:r>
            <a:r>
              <a:rPr lang="en-US" altLang="ko-KR" u="sng" dirty="0"/>
              <a:t> = new </a:t>
            </a:r>
            <a:r>
              <a:rPr lang="en-US" altLang="ko-KR" u="sng" dirty="0" err="1"/>
              <a:t>Student.Builder</a:t>
            </a:r>
            <a:r>
              <a:rPr lang="en-US" altLang="ko-KR" u="sng" dirty="0"/>
              <a:t>(1234, "</a:t>
            </a:r>
            <a:r>
              <a:rPr lang="ko-KR" altLang="en-US" u="sng" dirty="0"/>
              <a:t>홍길동</a:t>
            </a:r>
            <a:r>
              <a:rPr lang="en-US" altLang="ko-KR" u="sng" dirty="0"/>
              <a:t>")</a:t>
            </a:r>
          </a:p>
          <a:p>
            <a:r>
              <a:rPr lang="en-US" altLang="ko-KR" dirty="0"/>
              <a:t>                .major("</a:t>
            </a:r>
            <a:r>
              <a:rPr lang="ko-KR" altLang="en-US" dirty="0" err="1"/>
              <a:t>클린코드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              .age(25)</a:t>
            </a:r>
          </a:p>
          <a:p>
            <a:r>
              <a:rPr lang="en-US" altLang="ko-KR" dirty="0"/>
              <a:t>                .address("</a:t>
            </a:r>
            <a:r>
              <a:rPr lang="ko-KR" altLang="en-US" dirty="0"/>
              <a:t>삼성전자로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              .build();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4266" y="6070599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builderPattern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 참조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745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단순한 </a:t>
            </a:r>
            <a:r>
              <a:rPr lang="ko-KR" altLang="en-US" dirty="0" err="1" smtClean="0"/>
              <a:t>빌더</a:t>
            </a:r>
            <a:r>
              <a:rPr lang="ko-KR" altLang="en-US" dirty="0" smtClean="0"/>
              <a:t> 패턴 </a:t>
            </a:r>
            <a:endParaRPr lang="ko-KR" altLang="en-US" dirty="0"/>
          </a:p>
        </p:txBody>
      </p:sp>
      <p:pic>
        <p:nvPicPr>
          <p:cNvPr id="1028" name="Picture 4" descr="https://blog.kakaocdn.net/dn/baFlUV/btqxIncfy39/xVT2Q98ooe0NDPpr80kPY1/im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367756"/>
            <a:ext cx="95250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235828" y="5741789"/>
            <a:ext cx="172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Noto Sans KR"/>
              </a:rPr>
              <a:t>출처 </a:t>
            </a:r>
            <a:r>
              <a:rPr lang="en-US" altLang="ko-KR" dirty="0" err="1">
                <a:solidFill>
                  <a:srgbClr val="000000"/>
                </a:solidFill>
                <a:latin typeface="Noto Sans KR"/>
              </a:rPr>
              <a:t>wikipedia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4266" y="6070599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builderPattern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 참조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474970" y="2091690"/>
            <a:ext cx="115443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Buildable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492490" y="2064861"/>
            <a:ext cx="19754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Student.Builder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951595" y="4758690"/>
            <a:ext cx="115443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Student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666874" y="2115026"/>
            <a:ext cx="205930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BuildderPattern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992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생성 패턴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싱글턴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 </a:t>
            </a:r>
            <a:r>
              <a:rPr lang="en-US" altLang="ko-KR" dirty="0" smtClean="0"/>
              <a:t>: </a:t>
            </a:r>
            <a:r>
              <a:rPr lang="ko-KR" altLang="en-US" dirty="0"/>
              <a:t>전역 변수를 사용하지 않고 객체를 하나만 생성 하도록 하며</a:t>
            </a:r>
            <a:r>
              <a:rPr lang="en-US" altLang="ko-KR" dirty="0"/>
              <a:t>, </a:t>
            </a:r>
            <a:r>
              <a:rPr lang="ko-KR" altLang="en-US" dirty="0"/>
              <a:t>생성된 객체를 어디에서든지 참조할 수 있도록 하는 </a:t>
            </a:r>
            <a:r>
              <a:rPr lang="ko-KR" altLang="en-US" dirty="0" smtClean="0"/>
              <a:t>패턴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685925" y="3709035"/>
            <a:ext cx="2011680" cy="977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Printer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91146" y="3828432"/>
            <a:ext cx="1741224" cy="743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오로지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개 객체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>
            <a:off x="3697605" y="4197668"/>
            <a:ext cx="2093541" cy="2548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1711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상황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예시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프린터 </a:t>
            </a:r>
            <a:r>
              <a:rPr lang="ko-KR" altLang="en-US" dirty="0"/>
              <a:t>관리자 </a:t>
            </a:r>
            <a:r>
              <a:rPr lang="ko-KR" altLang="en-US" dirty="0" smtClean="0"/>
              <a:t>만들기 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프린터 </a:t>
            </a:r>
            <a:r>
              <a:rPr lang="ko-KR" altLang="en-US" dirty="0"/>
              <a:t>하나를 </a:t>
            </a:r>
            <a:r>
              <a:rPr lang="en-US" altLang="ko-KR" dirty="0"/>
              <a:t>10</a:t>
            </a:r>
            <a:r>
              <a:rPr lang="ko-KR" altLang="en-US" dirty="0"/>
              <a:t>명이 공유해서 사용한다고 하자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Printer </a:t>
            </a:r>
            <a:r>
              <a:rPr lang="ko-KR" altLang="en-US" dirty="0"/>
              <a:t>클래스를 사용해 프린터를 이용하려면 </a:t>
            </a:r>
            <a:r>
              <a:rPr lang="en-US" altLang="ko-KR" dirty="0"/>
              <a:t>Client </a:t>
            </a:r>
            <a:r>
              <a:rPr lang="ko-KR" altLang="en-US" dirty="0"/>
              <a:t>프로그램에서 </a:t>
            </a:r>
            <a:r>
              <a:rPr lang="en-US" altLang="ko-KR" dirty="0"/>
              <a:t>new Printer()</a:t>
            </a:r>
            <a:r>
              <a:rPr lang="ko-KR" altLang="en-US" dirty="0"/>
              <a:t>가 반드시 한 번만 호출되도록 주의해야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프린터는 </a:t>
            </a:r>
            <a:r>
              <a:rPr lang="ko-KR" altLang="en-US" dirty="0"/>
              <a:t>하나이기 </a:t>
            </a:r>
            <a:r>
              <a:rPr lang="ko-KR" altLang="en-US" dirty="0" smtClean="0"/>
              <a:t>때문에 이를 </a:t>
            </a:r>
            <a:r>
              <a:rPr lang="ko-KR" altLang="en-US" dirty="0"/>
              <a:t>해소하는 방법은 </a:t>
            </a:r>
            <a:r>
              <a:rPr lang="ko-KR" altLang="en-US" dirty="0" err="1"/>
              <a:t>생성자를</a:t>
            </a:r>
            <a:r>
              <a:rPr lang="ko-KR" altLang="en-US" dirty="0"/>
              <a:t> </a:t>
            </a:r>
            <a:r>
              <a:rPr lang="ko-KR" altLang="en-US" dirty="0" smtClean="0"/>
              <a:t>외부에서 </a:t>
            </a:r>
            <a:r>
              <a:rPr lang="ko-KR" altLang="en-US" dirty="0"/>
              <a:t>호출할 수 없게 하는 것이다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singletonPattenr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 참조 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90280" y="2557682"/>
            <a:ext cx="10240402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dirty="0" smtClean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Printer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Printer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 }</a:t>
            </a:r>
          </a:p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 void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print(...) { ... }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53124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프로토타입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7570" cy="4351338"/>
          </a:xfrm>
        </p:spPr>
        <p:txBody>
          <a:bodyPr>
            <a:normAutofit fontScale="77500" lnSpcReduction="20000"/>
          </a:bodyPr>
          <a:lstStyle/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202122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생성할 객체들의 타입이 프로토타입인 인스턴스로부터 결정되도록 하며, 인스턴스는 새 객체를 만들기 위해 자신을 복제(</a:t>
            </a:r>
            <a:r>
              <a:rPr lang="ko-KR" altLang="ko-KR" dirty="0" err="1">
                <a:solidFill>
                  <a:srgbClr val="202122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clone</a:t>
            </a:r>
            <a:r>
              <a:rPr lang="ko-KR" altLang="ko-KR" dirty="0">
                <a:solidFill>
                  <a:srgbClr val="202122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)하게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되는 패턴이다 </a:t>
            </a:r>
            <a:endParaRPr lang="ko-KR" altLang="ko-KR" sz="3200" dirty="0">
              <a:latin typeface="Arial" panose="020B0604020202020204" pitchFamily="34" charset="0"/>
            </a:endParaRP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202122"/>
                </a:solidFill>
                <a:latin typeface="Arial" panose="020B0604020202020204" pitchFamily="34" charset="0"/>
              </a:rPr>
              <a:t>프로토타입</a:t>
            </a:r>
            <a:r>
              <a:rPr lang="ko-KR" altLang="ko-KR" dirty="0">
                <a:solidFill>
                  <a:srgbClr val="202122"/>
                </a:solidFill>
                <a:latin typeface="Arial" panose="020B0604020202020204" pitchFamily="34" charset="0"/>
              </a:rPr>
              <a:t> 패턴은, </a:t>
            </a:r>
            <a:r>
              <a:rPr lang="ko-KR" altLang="ko-KR" dirty="0">
                <a:solidFill>
                  <a:srgbClr val="0645AD"/>
                </a:solidFill>
                <a:latin typeface="Arial" panose="020B0604020202020204" pitchFamily="34" charset="0"/>
                <a:hlinkClick r:id="rId2" tooltip="추상 팩토리 패턴"/>
              </a:rPr>
              <a:t>추상 </a:t>
            </a:r>
            <a:r>
              <a:rPr lang="ko-KR" altLang="ko-KR" dirty="0" err="1">
                <a:solidFill>
                  <a:srgbClr val="0645AD"/>
                </a:solidFill>
                <a:latin typeface="Arial" panose="020B0604020202020204" pitchFamily="34" charset="0"/>
                <a:hlinkClick r:id="rId2" tooltip="추상 팩토리 패턴"/>
              </a:rPr>
              <a:t>팩토리</a:t>
            </a:r>
            <a:r>
              <a:rPr lang="ko-KR" altLang="ko-KR" dirty="0">
                <a:solidFill>
                  <a:srgbClr val="0645AD"/>
                </a:solidFill>
                <a:latin typeface="Arial" panose="020B0604020202020204" pitchFamily="34" charset="0"/>
                <a:hlinkClick r:id="rId2" tooltip="추상 팩토리 패턴"/>
              </a:rPr>
              <a:t> 패턴</a:t>
            </a:r>
            <a:r>
              <a:rPr lang="ko-KR" altLang="ko-KR" dirty="0">
                <a:solidFill>
                  <a:srgbClr val="202122"/>
                </a:solidFill>
                <a:latin typeface="Arial" panose="020B0604020202020204" pitchFamily="34" charset="0"/>
              </a:rPr>
              <a:t>과는 반대로, 클라이언트 응용 프로그램 코드 내에서 객체 </a:t>
            </a:r>
            <a:r>
              <a:rPr lang="ko-KR" altLang="en-US" dirty="0" err="1" smtClean="0">
                <a:solidFill>
                  <a:srgbClr val="202122"/>
                </a:solidFill>
                <a:latin typeface="Arial" panose="020B0604020202020204" pitchFamily="34" charset="0"/>
              </a:rPr>
              <a:t>생성자</a:t>
            </a:r>
            <a:r>
              <a:rPr lang="en-US" altLang="ko-KR" dirty="0" smtClean="0">
                <a:solidFill>
                  <a:srgbClr val="202122"/>
                </a:solidFill>
                <a:latin typeface="Arial" panose="020B0604020202020204" pitchFamily="34" charset="0"/>
              </a:rPr>
              <a:t>(</a:t>
            </a:r>
            <a:r>
              <a:rPr lang="ko-KR" altLang="ko-KR" dirty="0" err="1" smtClean="0">
                <a:solidFill>
                  <a:srgbClr val="202122"/>
                </a:solidFill>
                <a:latin typeface="Arial" panose="020B0604020202020204" pitchFamily="34" charset="0"/>
              </a:rPr>
              <a:t>creator</a:t>
            </a:r>
            <a:r>
              <a:rPr lang="ko-KR" altLang="ko-KR" dirty="0">
                <a:solidFill>
                  <a:srgbClr val="202122"/>
                </a:solidFill>
                <a:latin typeface="Arial" panose="020B0604020202020204" pitchFamily="34" charset="0"/>
              </a:rPr>
              <a:t>)를 </a:t>
            </a:r>
            <a:r>
              <a:rPr lang="ko-KR" altLang="ko-KR" dirty="0" err="1">
                <a:solidFill>
                  <a:srgbClr val="202122"/>
                </a:solidFill>
                <a:latin typeface="Arial" panose="020B0604020202020204" pitchFamily="34" charset="0"/>
              </a:rPr>
              <a:t>서브클래스</a:t>
            </a:r>
            <a:r>
              <a:rPr lang="ko-KR" altLang="ko-KR" dirty="0">
                <a:solidFill>
                  <a:srgbClr val="202122"/>
                </a:solidFill>
                <a:latin typeface="Arial" panose="020B0604020202020204" pitchFamily="34" charset="0"/>
              </a:rPr>
              <a:t>(</a:t>
            </a:r>
            <a:r>
              <a:rPr lang="ko-KR" altLang="ko-KR" dirty="0" err="1">
                <a:solidFill>
                  <a:srgbClr val="202122"/>
                </a:solidFill>
                <a:latin typeface="Arial" panose="020B0604020202020204" pitchFamily="34" charset="0"/>
              </a:rPr>
              <a:t>subclass</a:t>
            </a:r>
            <a:r>
              <a:rPr lang="ko-KR" altLang="ko-KR" dirty="0">
                <a:solidFill>
                  <a:srgbClr val="202122"/>
                </a:solidFill>
                <a:latin typeface="Arial" panose="020B0604020202020204" pitchFamily="34" charset="0"/>
              </a:rPr>
              <a:t>)하는 것을 피할 수 있게 해준다.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202122"/>
                </a:solidFill>
                <a:latin typeface="Arial" panose="020B0604020202020204" pitchFamily="34" charset="0"/>
              </a:rPr>
              <a:t>프로토타입</a:t>
            </a:r>
            <a:r>
              <a:rPr lang="ko-KR" altLang="ko-KR" dirty="0">
                <a:solidFill>
                  <a:srgbClr val="202122"/>
                </a:solidFill>
                <a:latin typeface="Arial" panose="020B0604020202020204" pitchFamily="34" charset="0"/>
              </a:rPr>
              <a:t> 패턴은 새로운 객체는 일반적인 방법(예를 들어, </a:t>
            </a:r>
            <a:r>
              <a:rPr lang="ko-KR" altLang="ko-KR" dirty="0" err="1">
                <a:solidFill>
                  <a:srgbClr val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new</a:t>
            </a:r>
            <a:r>
              <a:rPr lang="ko-KR" altLang="ko-KR" dirty="0" err="1">
                <a:solidFill>
                  <a:srgbClr val="202122"/>
                </a:solidFill>
                <a:latin typeface="Arial" panose="020B0604020202020204" pitchFamily="34" charset="0"/>
              </a:rPr>
              <a:t>를</a:t>
            </a:r>
            <a:r>
              <a:rPr lang="ko-KR" altLang="ko-KR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ko-KR" altLang="ko-KR" dirty="0" err="1">
                <a:solidFill>
                  <a:srgbClr val="202122"/>
                </a:solidFill>
                <a:latin typeface="Arial" panose="020B0604020202020204" pitchFamily="34" charset="0"/>
              </a:rPr>
              <a:t>사용해서라든지</a:t>
            </a:r>
            <a:r>
              <a:rPr lang="ko-KR" altLang="ko-KR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  <a:r>
              <a:rPr lang="ko-KR" altLang="ko-KR" dirty="0" err="1">
                <a:solidFill>
                  <a:srgbClr val="202122"/>
                </a:solidFill>
                <a:latin typeface="Arial" panose="020B0604020202020204" pitchFamily="34" charset="0"/>
              </a:rPr>
              <a:t>으로</a:t>
            </a:r>
            <a:r>
              <a:rPr lang="ko-KR" altLang="ko-KR" dirty="0">
                <a:solidFill>
                  <a:srgbClr val="202122"/>
                </a:solidFill>
                <a:latin typeface="Arial" panose="020B0604020202020204" pitchFamily="34" charset="0"/>
              </a:rPr>
              <a:t> 객체를 생성(</a:t>
            </a:r>
            <a:r>
              <a:rPr lang="ko-KR" altLang="ko-KR" dirty="0" err="1">
                <a:solidFill>
                  <a:srgbClr val="202122"/>
                </a:solidFill>
                <a:latin typeface="Arial" panose="020B0604020202020204" pitchFamily="34" charset="0"/>
              </a:rPr>
              <a:t>create</a:t>
            </a:r>
            <a:r>
              <a:rPr lang="ko-KR" altLang="ko-KR" dirty="0">
                <a:solidFill>
                  <a:srgbClr val="202122"/>
                </a:solidFill>
                <a:latin typeface="Arial" panose="020B0604020202020204" pitchFamily="34" charset="0"/>
              </a:rPr>
              <a:t>)하는 고유의 비용이 주어진 응용 프로그램 상황에 있어서 불가피하게 매우 클 때, 이 비용을 감내하지 않을 수 있게 해준다.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패턴을 구현하려면, 우선 </a:t>
            </a:r>
            <a:r>
              <a:rPr lang="ko-KR" altLang="ko-KR" dirty="0" err="1">
                <a:solidFill>
                  <a:srgbClr val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  <a:cs typeface="Arial" panose="020B0604020202020204" pitchFamily="34" charset="0"/>
              </a:rPr>
              <a:t>clone</a:t>
            </a:r>
            <a:r>
              <a:rPr lang="ko-KR" altLang="ko-KR" dirty="0">
                <a:solidFill>
                  <a:srgbClr val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  <a:cs typeface="Arial" panose="020B0604020202020204" pitchFamily="34" charset="0"/>
              </a:rPr>
              <a:t>()</a:t>
            </a:r>
            <a:r>
              <a:rPr lang="ko-KR" altLang="ko-KR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ko-KR" altLang="ko-KR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메소드를</a:t>
            </a:r>
            <a:r>
              <a:rPr lang="ko-KR" altLang="ko-KR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선언하는 추상 베이스 클래스를 하나 만든다. </a:t>
            </a:r>
            <a:r>
              <a:rPr lang="ko-KR" altLang="ko-KR" dirty="0" err="1">
                <a:solidFill>
                  <a:srgbClr val="0645AD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tooltip="다형성 (컴퓨터 과학)"/>
              </a:rPr>
              <a:t>다형적</a:t>
            </a:r>
            <a:r>
              <a:rPr lang="ko-KR" altLang="ko-KR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ko-KR" altLang="ko-KR" dirty="0" err="1">
                <a:solidFill>
                  <a:srgbClr val="0645AD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tooltip="생성자"/>
              </a:rPr>
              <a:t>생성자</a:t>
            </a:r>
            <a:r>
              <a:rPr lang="ko-KR" altLang="ko-KR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ko-KR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polymorphic</a:t>
            </a:r>
            <a:r>
              <a:rPr lang="ko-KR" altLang="ko-KR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ko-KR" altLang="ko-KR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기능이 필요한 클래스가 있다면, 그것을 앞에서 만든 클래스를 상속받게 한 후, </a:t>
            </a:r>
            <a:r>
              <a:rPr lang="ko-KR" altLang="ko-KR" dirty="0" err="1">
                <a:solidFill>
                  <a:srgbClr val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  <a:cs typeface="Arial" panose="020B0604020202020204" pitchFamily="34" charset="0"/>
              </a:rPr>
              <a:t>clone</a:t>
            </a:r>
            <a:r>
              <a:rPr lang="ko-KR" altLang="ko-KR" dirty="0">
                <a:solidFill>
                  <a:srgbClr val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  <a:cs typeface="Arial" panose="020B0604020202020204" pitchFamily="34" charset="0"/>
              </a:rPr>
              <a:t>()</a:t>
            </a:r>
            <a:r>
              <a:rPr lang="ko-KR" altLang="ko-KR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ko-KR" altLang="ko-KR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메소드</a:t>
            </a:r>
            <a:r>
              <a:rPr lang="ko-KR" altLang="ko-KR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내의 코드를 구현한다.</a:t>
            </a:r>
            <a:endParaRPr lang="ko-KR" altLang="ko-KR" sz="7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634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프로토타입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38125" y="5714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3202"/>
            <a:ext cx="10515600" cy="2718667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838200" y="4397375"/>
            <a:ext cx="11037570" cy="20891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dirty="0" smtClean="0"/>
              <a:t>핵심은 실행 중에 다른 </a:t>
            </a:r>
            <a:r>
              <a:rPr lang="en-US" altLang="ko-KR" dirty="0"/>
              <a:t>"</a:t>
            </a:r>
            <a:r>
              <a:rPr lang="ko-KR" altLang="en-US" dirty="0"/>
              <a:t>객체</a:t>
            </a:r>
            <a:r>
              <a:rPr lang="en-US" altLang="ko-KR" dirty="0"/>
              <a:t>"</a:t>
            </a:r>
            <a:r>
              <a:rPr lang="ko-KR" altLang="en-US" dirty="0"/>
              <a:t>를 </a:t>
            </a:r>
            <a:r>
              <a:rPr lang="en-US" altLang="ko-KR" dirty="0" smtClean="0"/>
              <a:t>clone() </a:t>
            </a:r>
            <a:r>
              <a:rPr lang="ko-KR" altLang="en-US" dirty="0" smtClean="0"/>
              <a:t>메서드를 호출하여 생성한다는 것이다</a:t>
            </a:r>
            <a:r>
              <a:rPr lang="en-US" altLang="ko-KR" dirty="0" smtClean="0"/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다시 </a:t>
            </a:r>
            <a:r>
              <a:rPr lang="ko-KR" altLang="en-US" dirty="0"/>
              <a:t>말해 이 시점에 </a:t>
            </a:r>
            <a:r>
              <a:rPr lang="ko-KR" altLang="en-US" dirty="0" smtClean="0"/>
              <a:t>객체의 </a:t>
            </a:r>
            <a:r>
              <a:rPr lang="en-US" altLang="ko-KR" dirty="0"/>
              <a:t>"</a:t>
            </a:r>
            <a:r>
              <a:rPr lang="ko-KR" altLang="en-US" dirty="0"/>
              <a:t>실제 복사본</a:t>
            </a:r>
            <a:r>
              <a:rPr lang="en-US" altLang="ko-KR" dirty="0"/>
              <a:t>"</a:t>
            </a:r>
            <a:r>
              <a:rPr lang="ko-KR" altLang="en-US" dirty="0"/>
              <a:t>이 만들어지는 것이다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"</a:t>
            </a:r>
            <a:r>
              <a:rPr lang="ko-KR" altLang="en-US" dirty="0"/>
              <a:t>실제 복사본</a:t>
            </a:r>
            <a:r>
              <a:rPr lang="en-US" altLang="ko-KR" dirty="0" smtClean="0"/>
              <a:t>"</a:t>
            </a:r>
            <a:r>
              <a:rPr lang="ko-KR" altLang="en-US" dirty="0" smtClean="0"/>
              <a:t>이란 원본 객체의</a:t>
            </a:r>
            <a:r>
              <a:rPr lang="ko-KR" altLang="en-US" dirty="0"/>
              <a:t> </a:t>
            </a:r>
            <a:r>
              <a:rPr lang="ko-KR" altLang="en-US" dirty="0" smtClean="0"/>
              <a:t>속성값과 </a:t>
            </a:r>
            <a:r>
              <a:rPr lang="ko-KR" altLang="en-US" dirty="0"/>
              <a:t>똑같은 </a:t>
            </a:r>
            <a:r>
              <a:rPr lang="ko-KR" altLang="en-US" dirty="0" smtClean="0"/>
              <a:t>속성값을 가진다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반면에</a:t>
            </a:r>
            <a:r>
              <a:rPr lang="en-US" altLang="ko-KR" dirty="0"/>
              <a:t>, "new"</a:t>
            </a:r>
            <a:r>
              <a:rPr lang="ko-KR" altLang="en-US" dirty="0"/>
              <a:t>를 이용해 객체를 생성했다면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새롭게 </a:t>
            </a:r>
            <a:r>
              <a:rPr lang="ko-KR" altLang="en-US" dirty="0"/>
              <a:t>생성된 객체의 </a:t>
            </a:r>
            <a:r>
              <a:rPr lang="ko-KR" altLang="en-US" dirty="0" smtClean="0"/>
              <a:t>속성은 초기값을 </a:t>
            </a:r>
            <a:r>
              <a:rPr lang="ko-KR" altLang="en-US" dirty="0"/>
              <a:t>가질 것이다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/>
              <a:t>prototypePattern</a:t>
            </a:r>
            <a:r>
              <a:rPr lang="en-US" altLang="ko-KR" dirty="0"/>
              <a:t> </a:t>
            </a:r>
            <a:r>
              <a:rPr lang="ko-KR" altLang="en-US" dirty="0" smtClean="0"/>
              <a:t>예제 참조 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8342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181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단일 책임 원칙 </a:t>
            </a:r>
            <a:r>
              <a:rPr lang="en-US" altLang="ko-KR" sz="3200" dirty="0"/>
              <a:t>(Single Responsibility Principle, SRP)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클래스는 단 한가지의 책임을 부여 받아 수정할 이유가 단 한 가지이여야 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SRP</a:t>
            </a:r>
            <a:r>
              <a:rPr lang="ko-KR" altLang="en-US" dirty="0" smtClean="0"/>
              <a:t>을 위배하는 안티 패턴으로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극단적인 예로 전지전능 클래스</a:t>
            </a:r>
            <a:endParaRPr lang="en-US" altLang="ko-KR" dirty="0" smtClean="0"/>
          </a:p>
          <a:p>
            <a:r>
              <a:rPr lang="ko-KR" altLang="en-US" dirty="0"/>
              <a:t>전지전능 </a:t>
            </a:r>
            <a:r>
              <a:rPr lang="ko-KR" altLang="en-US" dirty="0" smtClean="0"/>
              <a:t>클래스는 가능한 많은 기능을 담아 하나의 괴물같은 클래스 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905698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 패턴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어댑터 패턴 </a:t>
            </a:r>
            <a:endParaRPr lang="en-US" altLang="ko-KR" dirty="0" smtClean="0"/>
          </a:p>
          <a:p>
            <a:r>
              <a:rPr lang="ko-KR" altLang="en-US" dirty="0"/>
              <a:t>프록시 패턴 </a:t>
            </a:r>
            <a:endParaRPr lang="en-US" altLang="ko-KR" dirty="0"/>
          </a:p>
          <a:p>
            <a:r>
              <a:rPr lang="ko-KR" altLang="en-US" dirty="0" err="1"/>
              <a:t>퍼사드</a:t>
            </a:r>
            <a:r>
              <a:rPr lang="ko-KR" altLang="en-US" dirty="0"/>
              <a:t> 패턴</a:t>
            </a:r>
            <a:endParaRPr lang="en-US" altLang="ko-KR" dirty="0"/>
          </a:p>
          <a:p>
            <a:r>
              <a:rPr lang="ko-KR" altLang="en-US" dirty="0" err="1"/>
              <a:t>데코레이터</a:t>
            </a:r>
            <a:r>
              <a:rPr lang="ko-KR" altLang="en-US" dirty="0"/>
              <a:t> 패턴 </a:t>
            </a:r>
            <a:endParaRPr lang="en-US" altLang="ko-KR" dirty="0"/>
          </a:p>
          <a:p>
            <a:r>
              <a:rPr lang="ko-KR" altLang="en-US" dirty="0" err="1" smtClean="0"/>
              <a:t>컴포지트</a:t>
            </a:r>
            <a:r>
              <a:rPr lang="ko-KR" altLang="en-US" dirty="0" smtClean="0"/>
              <a:t> 패턴 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344372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 smtClean="0"/>
              <a:t> </a:t>
            </a:r>
          </a:p>
          <a:p>
            <a:pPr marL="457200" lvl="1" indent="0">
              <a:buNone/>
            </a:pPr>
            <a:r>
              <a:rPr lang="ko-KR" altLang="en-US" dirty="0"/>
              <a:t>클래스나 객체를 조합해 더 큰 구조를 만드는 </a:t>
            </a:r>
            <a:r>
              <a:rPr lang="ko-KR" altLang="en-US" dirty="0" smtClean="0"/>
              <a:t>패턴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예를 </a:t>
            </a:r>
            <a:r>
              <a:rPr lang="ko-KR" altLang="en-US" dirty="0"/>
              <a:t>들어 서로 다른 인터페이스를 지닌 </a:t>
            </a:r>
            <a:r>
              <a:rPr lang="en-US" altLang="ko-KR" dirty="0"/>
              <a:t>2</a:t>
            </a:r>
            <a:r>
              <a:rPr lang="ko-KR" altLang="en-US" dirty="0"/>
              <a:t>개의 객체를 묶어 단일 인터페이스를 제공하거나 객체들을 서로 묶어 새로운 기능을 제공하는 </a:t>
            </a:r>
            <a:r>
              <a:rPr lang="ko-KR" altLang="en-US" dirty="0" smtClean="0"/>
              <a:t>패턴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725073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 패턴 </a:t>
            </a:r>
            <a:r>
              <a:rPr lang="en-US" altLang="ko-KR" dirty="0" smtClean="0"/>
              <a:t>-</a:t>
            </a:r>
            <a:r>
              <a:rPr lang="ko-KR" altLang="en-US" dirty="0" smtClean="0"/>
              <a:t> 어댑터 패턴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 smtClean="0"/>
              <a:t> </a:t>
            </a:r>
          </a:p>
          <a:p>
            <a:pPr marL="457200" lvl="1" indent="0"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이미 </a:t>
            </a:r>
            <a:r>
              <a:rPr lang="ko-KR" altLang="en-US" dirty="0"/>
              <a:t>제공되어 있는 것과 필요한 것의 차이를 없애주는 디자인 </a:t>
            </a:r>
            <a:r>
              <a:rPr lang="ko-KR" altLang="en-US" dirty="0" smtClean="0"/>
              <a:t>패턴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한 </a:t>
            </a:r>
            <a:r>
              <a:rPr lang="ko-KR" altLang="en-US" dirty="0"/>
              <a:t>클래스의 인터페이스를 클라이언트에서 </a:t>
            </a:r>
            <a:r>
              <a:rPr lang="ko-KR" altLang="en-US" dirty="0" smtClean="0"/>
              <a:t>사용하고자 </a:t>
            </a:r>
            <a:r>
              <a:rPr lang="ko-KR" altLang="en-US" dirty="0"/>
              <a:t>하는 다른 인터페이스로 변환한다</a:t>
            </a:r>
            <a:r>
              <a:rPr lang="en-US" altLang="ko-K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어댑터를 이용하면 인터페이스 호환성 문제 때문에 같이 쓸 수 없는 클래스들을 연결해서 쓸 수 있다</a:t>
            </a:r>
          </a:p>
          <a:p>
            <a:pPr marL="457200" lvl="1" indent="0">
              <a:buNone/>
            </a:pPr>
            <a:endParaRPr lang="en-US" altLang="ko-KR" dirty="0" smtClean="0"/>
          </a:p>
        </p:txBody>
      </p:sp>
      <p:pic>
        <p:nvPicPr>
          <p:cNvPr id="1026" name="Picture 2" descr="adap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291" y="4201160"/>
            <a:ext cx="2452014" cy="234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0364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 패턴 </a:t>
            </a:r>
            <a:r>
              <a:rPr lang="en-US" altLang="ko-KR" dirty="0" smtClean="0"/>
              <a:t>-</a:t>
            </a:r>
            <a:r>
              <a:rPr lang="ko-KR" altLang="en-US" dirty="0" smtClean="0"/>
              <a:t> 어댑터 패턴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종류 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상속을 </a:t>
            </a:r>
            <a:r>
              <a:rPr lang="ko-KR" altLang="en-US" dirty="0"/>
              <a:t>사용한 </a:t>
            </a:r>
            <a:r>
              <a:rPr lang="en-US" altLang="ko-KR" dirty="0" smtClean="0"/>
              <a:t>Adapter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포</a:t>
            </a:r>
            <a:r>
              <a:rPr lang="ko-KR" altLang="en-US" dirty="0"/>
              <a:t>함</a:t>
            </a:r>
            <a:r>
              <a:rPr lang="ko-KR" altLang="en-US" dirty="0" smtClean="0"/>
              <a:t>을 </a:t>
            </a:r>
            <a:r>
              <a:rPr lang="ko-KR" altLang="en-US" dirty="0"/>
              <a:t>사용한 </a:t>
            </a:r>
            <a:r>
              <a:rPr lang="en-US" altLang="ko-KR" dirty="0" smtClean="0"/>
              <a:t>Adapter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adapterPattern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 참조  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92593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 패턴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프록시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 </a:t>
            </a:r>
            <a:r>
              <a:rPr lang="en-US" altLang="ko-KR" dirty="0" smtClean="0"/>
              <a:t>: </a:t>
            </a:r>
            <a:r>
              <a:rPr lang="ko-KR" altLang="en-US" dirty="0"/>
              <a:t>프록시는 다른 무언가와 이어지는 인터페이스의 역할을 하는 클래스이다</a:t>
            </a:r>
            <a:r>
              <a:rPr lang="en-US" altLang="ko-KR" dirty="0"/>
              <a:t>. </a:t>
            </a:r>
            <a:r>
              <a:rPr lang="ko-KR" altLang="en-US" dirty="0"/>
              <a:t>프록시는 어떠한 것</a:t>
            </a:r>
            <a:r>
              <a:rPr lang="en-US" altLang="ko-KR" dirty="0"/>
              <a:t>(</a:t>
            </a:r>
            <a:r>
              <a:rPr lang="ko-KR" altLang="en-US" dirty="0"/>
              <a:t>이를테면 네트워크 연결</a:t>
            </a:r>
            <a:r>
              <a:rPr lang="en-US" altLang="ko-KR" dirty="0"/>
              <a:t>, </a:t>
            </a:r>
            <a:r>
              <a:rPr lang="ko-KR" altLang="en-US" dirty="0"/>
              <a:t>메모리 안의 커다란 객체</a:t>
            </a:r>
            <a:r>
              <a:rPr lang="en-US" altLang="ko-KR" dirty="0"/>
              <a:t>, 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또 복제할 수 없거나 수요가 많은 리소스</a:t>
            </a:r>
            <a:r>
              <a:rPr lang="en-US" altLang="ko-KR" dirty="0"/>
              <a:t>)</a:t>
            </a:r>
            <a:r>
              <a:rPr lang="ko-KR" altLang="en-US" dirty="0"/>
              <a:t>과도 인터페이스의 역할을 수행할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프록시 패턴의 잘 알려진 예로는 참조 횟수 스마트 포인터 객체이다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339204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 패턴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프록시 패턴</a:t>
            </a:r>
            <a:endParaRPr lang="ko-KR" altLang="en-US" dirty="0"/>
          </a:p>
        </p:txBody>
      </p:sp>
      <p:pic>
        <p:nvPicPr>
          <p:cNvPr id="3074" name="Picture 2" descr="https://upload.wikimedia.org/wikipedia/commons/thumb/7/75/Proxy_pattern_diagram.svg/2880px-Proxy_pattern_diagram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798" y="1690688"/>
            <a:ext cx="6798479" cy="379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84686" y="5850374"/>
            <a:ext cx="282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proxyPattern</a:t>
            </a:r>
            <a:r>
              <a:rPr lang="en-US" altLang="ko-KR" dirty="0" smtClean="0"/>
              <a:t> </a:t>
            </a:r>
            <a:r>
              <a:rPr lang="ko-KR" altLang="en-US" dirty="0"/>
              <a:t>예제 참조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99964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 패턴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퍼사드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정의 </a:t>
            </a:r>
            <a:r>
              <a:rPr lang="en-US" altLang="ko-KR" dirty="0" smtClean="0"/>
              <a:t>: Façade</a:t>
            </a:r>
            <a:r>
              <a:rPr lang="ko-KR" altLang="en-US" dirty="0" smtClean="0"/>
              <a:t>는 건물의 </a:t>
            </a:r>
            <a:r>
              <a:rPr lang="ko-KR" altLang="en-US" dirty="0"/>
              <a:t>정면</a:t>
            </a:r>
            <a:r>
              <a:rPr lang="en-US" altLang="ko-KR" dirty="0"/>
              <a:t>"</a:t>
            </a:r>
            <a:r>
              <a:rPr lang="ko-KR" altLang="en-US" dirty="0"/>
              <a:t>을 의미하는 단어로 어떤 소프트웨어의 다른 커다란 코드 부분에 대하여 </a:t>
            </a:r>
            <a:r>
              <a:rPr lang="ko-KR" altLang="en-US" dirty="0" err="1" smtClean="0"/>
              <a:t>간략화</a:t>
            </a:r>
            <a:r>
              <a:rPr lang="ko-KR" altLang="en-US" dirty="0" smtClean="0"/>
              <a:t> 된 </a:t>
            </a:r>
            <a:r>
              <a:rPr lang="ko-KR" altLang="en-US" dirty="0"/>
              <a:t>인터페이스를 제공해주는 디자인 패턴을 </a:t>
            </a:r>
            <a:r>
              <a:rPr lang="ko-KR" altLang="en-US" dirty="0" smtClean="0"/>
              <a:t>의미함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퍼사드</a:t>
            </a:r>
            <a:r>
              <a:rPr lang="ko-KR" altLang="en-US" dirty="0" smtClean="0"/>
              <a:t> </a:t>
            </a:r>
            <a:r>
              <a:rPr lang="ko-KR" altLang="en-US" dirty="0"/>
              <a:t>객체는 복잡한 소프트웨어 바깥쪽의 코드가 라이브러리의 안쪽 코드에 의존하는 일을 감소시켜 주고</a:t>
            </a:r>
            <a:r>
              <a:rPr lang="en-US" altLang="ko-KR" dirty="0"/>
              <a:t>, </a:t>
            </a:r>
            <a:r>
              <a:rPr lang="ko-KR" altLang="en-US" dirty="0"/>
              <a:t>복잡한 소프트웨어를 사용 할 수 있게 간단한 인터페이스를 </a:t>
            </a:r>
            <a:r>
              <a:rPr lang="ko-KR" altLang="en-US" dirty="0" smtClean="0"/>
              <a:t>제공해 준다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255294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 패턴 </a:t>
            </a:r>
            <a:r>
              <a:rPr lang="en-US" altLang="ko-KR" dirty="0"/>
              <a:t>- </a:t>
            </a:r>
            <a:r>
              <a:rPr lang="ko-KR" altLang="en-US" dirty="0" err="1"/>
              <a:t>퍼사드</a:t>
            </a:r>
            <a:r>
              <a:rPr lang="ko-KR" altLang="en-US" dirty="0"/>
              <a:t> 패턴</a:t>
            </a:r>
          </a:p>
        </p:txBody>
      </p:sp>
      <p:pic>
        <p:nvPicPr>
          <p:cNvPr id="1026" name="Picture 2" descr="https://t1.daumcdn.net/cfile/tistory/9999344E5BC49970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389" y="1825625"/>
            <a:ext cx="805322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1177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 패턴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퍼사드</a:t>
            </a:r>
            <a:r>
              <a:rPr lang="ko-KR" altLang="en-US" dirty="0" smtClean="0"/>
              <a:t> 패턴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0" name="Picture 2" descr="https://blog.kakaocdn.net/dn/pBWCX/btqvX0hGjC5/EXVGq6DLQL59JiiVNW8gT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95" y="2066687"/>
            <a:ext cx="4630748" cy="386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blog.kakaocdn.net/dn/cEnsrw/btqvVDVYlWp/8eSLAOUtLtJOiy3SeO385K/img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46" y="1825625"/>
            <a:ext cx="361817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5931407" y="3718401"/>
            <a:ext cx="897255" cy="565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3387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 패턴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퍼사드</a:t>
            </a:r>
            <a:r>
              <a:rPr lang="ko-KR" altLang="en-US" dirty="0" smtClean="0"/>
              <a:t> 패턴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복잡한 방법 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팜콘</a:t>
            </a:r>
            <a:r>
              <a:rPr lang="ko-KR" altLang="en-US" dirty="0" smtClean="0"/>
              <a:t> 기계를 켠다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팝콘 튀기기 시작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전등을 어둡게 조절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스크린을 내린다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프로젝터를 켠다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프로젝터로  </a:t>
            </a:r>
            <a:r>
              <a:rPr lang="en-US" altLang="ko-KR" dirty="0" smtClean="0"/>
              <a:t>DVD </a:t>
            </a:r>
            <a:r>
              <a:rPr lang="ko-KR" altLang="en-US" dirty="0" smtClean="0"/>
              <a:t>신호가 입력되도록 한다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프로젝터를 </a:t>
            </a:r>
            <a:r>
              <a:rPr lang="ko-KR" altLang="en-US" dirty="0" err="1" smtClean="0"/>
              <a:t>와이트</a:t>
            </a:r>
            <a:r>
              <a:rPr lang="ko-KR" altLang="en-US" dirty="0" smtClean="0"/>
              <a:t> 스크린 모드로 전환 한다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앰프를 켠다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앱프</a:t>
            </a:r>
            <a:r>
              <a:rPr lang="ko-KR" altLang="en-US" dirty="0" smtClean="0"/>
              <a:t> 입력을 </a:t>
            </a:r>
            <a:r>
              <a:rPr lang="en-US" altLang="ko-KR" dirty="0" smtClean="0"/>
              <a:t>DVD</a:t>
            </a:r>
            <a:r>
              <a:rPr lang="ko-KR" altLang="en-US" dirty="0" smtClean="0"/>
              <a:t>로 전환한다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앰프를 </a:t>
            </a:r>
            <a:r>
              <a:rPr lang="ko-KR" altLang="en-US" dirty="0" err="1" smtClean="0"/>
              <a:t>서라운드</a:t>
            </a:r>
            <a:r>
              <a:rPr lang="ko-KR" altLang="en-US" dirty="0" smtClean="0"/>
              <a:t> 음향 모드로 전환한다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앰프 볼륨을 중간으로 설정한다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DVD </a:t>
            </a:r>
            <a:r>
              <a:rPr lang="ko-KR" altLang="en-US" dirty="0" smtClean="0"/>
              <a:t>플레이어를 켠다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DVD </a:t>
            </a:r>
            <a:r>
              <a:rPr lang="ko-KR" altLang="en-US" dirty="0" smtClean="0"/>
              <a:t>를 재생한다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1999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/>
        </p:nvSpPr>
        <p:spPr>
          <a:xfrm>
            <a:off x="3955627" y="4273973"/>
            <a:ext cx="4619413" cy="218101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열림</a:t>
            </a:r>
            <a:r>
              <a:rPr lang="en-US" altLang="ko-KR" sz="2800" dirty="0" smtClean="0"/>
              <a:t>-</a:t>
            </a:r>
            <a:r>
              <a:rPr lang="ko-KR" altLang="en-US" sz="2800" dirty="0" smtClean="0"/>
              <a:t>닫힘 원칙 </a:t>
            </a:r>
            <a:r>
              <a:rPr lang="en-US" altLang="ko-KR" sz="2800" dirty="0" smtClean="0"/>
              <a:t>(Open-Closed Principle, OCP)</a:t>
            </a:r>
            <a:endParaRPr lang="en-US" altLang="ko-KR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정의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새로운 기능을 구현할 때 기본 코드의 수정은 없고 새로운 기능을 쉽게 수정을 할 수 있어야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Open – Close 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429173" y="4212668"/>
            <a:ext cx="1832187" cy="697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r>
              <a:rPr lang="en-US" altLang="ko-KR" dirty="0" smtClean="0"/>
              <a:t>xtension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070773" y="3319119"/>
            <a:ext cx="2069253" cy="677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Modificaton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기존코드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7" name="꺾인 연결선 6"/>
          <p:cNvCxnSpPr/>
          <p:nvPr/>
        </p:nvCxnSpPr>
        <p:spPr>
          <a:xfrm rot="16200000" flipH="1">
            <a:off x="1584961" y="3552268"/>
            <a:ext cx="839893" cy="4809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endCxn id="5" idx="2"/>
          </p:cNvCxnSpPr>
          <p:nvPr/>
        </p:nvCxnSpPr>
        <p:spPr>
          <a:xfrm>
            <a:off x="3020906" y="3237838"/>
            <a:ext cx="1049867" cy="4199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4070773" y="4565227"/>
            <a:ext cx="2871894" cy="1349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</a:p>
        </p:txBody>
      </p:sp>
      <p:sp>
        <p:nvSpPr>
          <p:cNvPr id="11" name="타원 10"/>
          <p:cNvSpPr/>
          <p:nvPr/>
        </p:nvSpPr>
        <p:spPr>
          <a:xfrm>
            <a:off x="4497492" y="5100157"/>
            <a:ext cx="2069253" cy="68691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Cat, Dog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05493" y="4653655"/>
            <a:ext cx="117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Animal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993464" y="5255086"/>
            <a:ext cx="14141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Extenstion</a:t>
            </a:r>
            <a:endParaRPr lang="en-US" altLang="ko-KR" dirty="0" smtClean="0"/>
          </a:p>
          <a:p>
            <a:r>
              <a:rPr lang="en-US" altLang="ko-KR" dirty="0" smtClean="0"/>
              <a:t>Sheep, Cow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18458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 패턴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데코레이터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 </a:t>
            </a:r>
            <a:r>
              <a:rPr lang="en-US" altLang="ko-KR" dirty="0" smtClean="0"/>
              <a:t>: </a:t>
            </a:r>
            <a:r>
              <a:rPr lang="ko-KR" altLang="en-US" dirty="0" err="1"/>
              <a:t>데코레이터</a:t>
            </a:r>
            <a:r>
              <a:rPr lang="ko-KR" altLang="en-US" dirty="0"/>
              <a:t> 패턴에서는 객체에 추가적인 요건을 동적으로 첨가한다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데코레이터는 </a:t>
            </a:r>
            <a:r>
              <a:rPr lang="ko-KR" altLang="en-US" dirty="0"/>
              <a:t>서브클래스를 만드는 것을 통해서 기능을 유연하게 확장할 수 있는 방법을 제공한다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472034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 패턴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데코레이터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pic>
        <p:nvPicPr>
          <p:cNvPr id="3078" name="Picture 6" descr="https://gmlwjd9405.github.io/images/design-pattern-decorator/decorator-patter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753" y="2161273"/>
            <a:ext cx="6490222" cy="385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6387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 패턴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데코레이터</a:t>
            </a:r>
            <a:r>
              <a:rPr lang="ko-KR" altLang="en-US" dirty="0" smtClean="0"/>
              <a:t> 패턴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도로 표시 방법 조합하기</a:t>
            </a:r>
          </a:p>
          <a:p>
            <a:endParaRPr lang="en-US" altLang="ko-KR" dirty="0" smtClean="0"/>
          </a:p>
        </p:txBody>
      </p:sp>
      <p:pic>
        <p:nvPicPr>
          <p:cNvPr id="4098" name="Picture 2" descr="https://gmlwjd9405.github.io/images/design-pattern-decorator/decorator-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222" y="2520954"/>
            <a:ext cx="4821555" cy="335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2693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 패턴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데코레이터</a:t>
            </a:r>
            <a:r>
              <a:rPr lang="ko-KR" altLang="en-US" dirty="0" smtClean="0"/>
              <a:t> 패턴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도로 표시 방법 조합하기</a:t>
            </a:r>
          </a:p>
          <a:p>
            <a:endParaRPr lang="en-US" altLang="ko-KR" dirty="0" smtClean="0"/>
          </a:p>
        </p:txBody>
      </p:sp>
      <p:pic>
        <p:nvPicPr>
          <p:cNvPr id="4098" name="Picture 2" descr="https://gmlwjd9405.github.io/images/design-pattern-decorator/decorator-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222" y="2520954"/>
            <a:ext cx="4821555" cy="335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747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 패턴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데코레이터</a:t>
            </a:r>
            <a:r>
              <a:rPr lang="ko-KR" altLang="en-US" dirty="0" smtClean="0"/>
              <a:t> 패턴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요구사항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추가 </a:t>
            </a:r>
            <a:endParaRPr lang="ko-KR" altLang="en-US" b="1" dirty="0"/>
          </a:p>
          <a:p>
            <a:endParaRPr lang="en-US" altLang="ko-KR" dirty="0" smtClean="0"/>
          </a:p>
        </p:txBody>
      </p:sp>
      <p:pic>
        <p:nvPicPr>
          <p:cNvPr id="5122" name="Picture 2" descr="https://gmlwjd9405.github.io/images/design-pattern-decorator/decorator-proble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668" y="2323738"/>
            <a:ext cx="8799019" cy="398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5701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 패턴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데코레이터</a:t>
            </a:r>
            <a:r>
              <a:rPr lang="ko-KR" altLang="en-US" dirty="0" smtClean="0"/>
              <a:t> 패턴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요구사항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추가 </a:t>
            </a:r>
            <a:r>
              <a:rPr lang="en-US" altLang="ko-KR" b="1" dirty="0" smtClean="0"/>
              <a:t>-&gt; </a:t>
            </a:r>
            <a:r>
              <a:rPr lang="ko-KR" altLang="en-US" b="1" dirty="0" smtClean="0"/>
              <a:t> </a:t>
            </a:r>
            <a:endParaRPr lang="ko-KR" altLang="en-US" b="1" dirty="0"/>
          </a:p>
          <a:p>
            <a:endParaRPr lang="en-US" altLang="ko-KR" dirty="0" smtClean="0"/>
          </a:p>
        </p:txBody>
      </p:sp>
      <p:pic>
        <p:nvPicPr>
          <p:cNvPr id="10242" name="Picture 2" descr="https://gmlwjd9405.github.io/images/design-pattern-decorator/decorator-problem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23" y="2400301"/>
            <a:ext cx="11842287" cy="422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248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 패턴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데코레이터</a:t>
            </a:r>
            <a:r>
              <a:rPr lang="ko-KR" altLang="en-US" dirty="0" smtClean="0"/>
              <a:t> 패턴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문제점 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위와 </a:t>
            </a:r>
            <a:r>
              <a:rPr lang="ko-KR" altLang="en-US" dirty="0"/>
              <a:t>같이 상속을 통해 조합의 각 경우를 설계한다면 각 조합별로 하위 클래스</a:t>
            </a:r>
            <a:r>
              <a:rPr lang="en-US" altLang="ko-KR" dirty="0"/>
              <a:t>(7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를 구현해야 한다</a:t>
            </a:r>
            <a:r>
              <a:rPr lang="en-US" altLang="ko-K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다양한 기능의 조합을 고려해야 하는 경우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상속을 </a:t>
            </a:r>
            <a:r>
              <a:rPr lang="ko-KR" altLang="en-US" dirty="0"/>
              <a:t>통한 기능의 확장은 각 기능별로 클래스를 추가해야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r>
              <a:rPr lang="ko-KR" altLang="en-US" dirty="0"/>
              <a:t>는 단점이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해결책 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문제를 해결하기 위해서는 각 추가 기능별로 개별적인 클래스를 설계하고 기능을 조합할 때 각 클래스의 객체 조합을 이용하면 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53104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 패턴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데코레이터</a:t>
            </a:r>
            <a:r>
              <a:rPr lang="ko-KR" altLang="en-US" dirty="0" smtClean="0"/>
              <a:t> 패턴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1266" name="Picture 2" descr="https://gmlwjd9405.github.io/images/design-pattern-decorator/decorator-solu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256" y="1831194"/>
            <a:ext cx="8922071" cy="428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1689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 패턴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데코레이터</a:t>
            </a:r>
            <a:r>
              <a:rPr lang="ko-KR" altLang="en-US" dirty="0" smtClean="0"/>
              <a:t> 패턴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3314" name="Picture 2" descr="https://gmlwjd9405.github.io/images/design-pattern-decorator/decorator-solution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09" y="1516257"/>
            <a:ext cx="8986187" cy="487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1685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 패턴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컴포지트</a:t>
            </a:r>
            <a:r>
              <a:rPr lang="ko-KR" altLang="en-US" dirty="0" smtClean="0"/>
              <a:t> 패턴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정의</a:t>
            </a:r>
            <a:r>
              <a:rPr lang="en-US" altLang="ko-KR" dirty="0" smtClean="0"/>
              <a:t> : </a:t>
            </a:r>
            <a:r>
              <a:rPr lang="ko-KR" altLang="en-US" dirty="0"/>
              <a:t>여러 개의 객체들로 구성된 복합 객체와 단일 객체를 클라이언트에서 구별 없이 다루게 해주는 </a:t>
            </a:r>
            <a:r>
              <a:rPr lang="ko-KR" altLang="en-US" dirty="0" smtClean="0"/>
              <a:t>패턴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전체</a:t>
            </a:r>
            <a:r>
              <a:rPr lang="en-US" altLang="ko-KR" dirty="0"/>
              <a:t>-</a:t>
            </a:r>
            <a:r>
              <a:rPr lang="ko-KR" altLang="en-US" dirty="0"/>
              <a:t>부분의 관계</a:t>
            </a:r>
            <a:r>
              <a:rPr lang="en-US" altLang="ko-KR" dirty="0"/>
              <a:t>(Ex. Directory-File)</a:t>
            </a:r>
            <a:r>
              <a:rPr lang="ko-KR" altLang="en-US" dirty="0"/>
              <a:t>를 갖는 객체들 사이의 관계를 정의할 때 유용하다</a:t>
            </a:r>
            <a:r>
              <a:rPr lang="en-US" altLang="ko-K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또한 </a:t>
            </a:r>
            <a:r>
              <a:rPr lang="ko-KR" altLang="en-US" dirty="0"/>
              <a:t>클라이언트는 전체와 부분을 구분하지 않고 동일한 인터페이스 를 사용할 수 </a:t>
            </a:r>
            <a:r>
              <a:rPr lang="ko-KR" altLang="en-US" dirty="0" smtClean="0"/>
              <a:t>있다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3254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/>
              <a:t>리스코드</a:t>
            </a:r>
            <a:r>
              <a:rPr lang="en-US" altLang="ko-KR" sz="2800" dirty="0"/>
              <a:t>(</a:t>
            </a:r>
            <a:r>
              <a:rPr lang="en-US" altLang="ko-KR" sz="2800" dirty="0" err="1"/>
              <a:t>Liskov</a:t>
            </a:r>
            <a:r>
              <a:rPr lang="en-US" altLang="ko-KR" sz="2800" dirty="0"/>
              <a:t>) </a:t>
            </a:r>
            <a:r>
              <a:rPr lang="ko-KR" altLang="en-US" sz="2800" dirty="0"/>
              <a:t>치환</a:t>
            </a:r>
            <a:r>
              <a:rPr lang="en-US" altLang="ko-KR" sz="2800" dirty="0"/>
              <a:t> </a:t>
            </a:r>
            <a:r>
              <a:rPr lang="ko-KR" altLang="en-US" sz="2800" dirty="0"/>
              <a:t>원칙</a:t>
            </a:r>
            <a:r>
              <a:rPr lang="en-US" altLang="ko-KR" sz="2800" dirty="0"/>
              <a:t>(</a:t>
            </a:r>
            <a:r>
              <a:rPr lang="en-US" altLang="ko-KR" sz="2800" dirty="0" err="1"/>
              <a:t>Liskov</a:t>
            </a:r>
            <a:r>
              <a:rPr lang="en-US" altLang="ko-KR" sz="2800" dirty="0"/>
              <a:t> Substitution Principle, LSP)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리스코드</a:t>
            </a:r>
            <a:r>
              <a:rPr lang="en-US" altLang="ko-KR" dirty="0"/>
              <a:t>(</a:t>
            </a:r>
            <a:r>
              <a:rPr lang="en-US" altLang="ko-KR" dirty="0" err="1"/>
              <a:t>Liskov</a:t>
            </a:r>
            <a:r>
              <a:rPr lang="en-US" altLang="ko-KR" dirty="0"/>
              <a:t>) </a:t>
            </a:r>
            <a:r>
              <a:rPr lang="ko-KR" altLang="en-US" dirty="0"/>
              <a:t>치환</a:t>
            </a:r>
            <a:r>
              <a:rPr lang="en-US" altLang="ko-KR" dirty="0"/>
              <a:t> </a:t>
            </a:r>
            <a:r>
              <a:rPr lang="ko-KR" altLang="en-US" dirty="0" smtClean="0"/>
              <a:t>원칙은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제안자인 </a:t>
            </a:r>
            <a:r>
              <a:rPr lang="ko-KR" altLang="en-US" dirty="0" err="1" smtClean="0"/>
              <a:t>바바라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리스코드의</a:t>
            </a:r>
            <a:r>
              <a:rPr lang="ko-KR" altLang="en-US" dirty="0" smtClean="0"/>
              <a:t> 이름에서 유래됨</a:t>
            </a:r>
            <a:endParaRPr lang="en-US" altLang="ko-KR" dirty="0" smtClean="0"/>
          </a:p>
          <a:p>
            <a:r>
              <a:rPr lang="ko-KR" altLang="en-US" dirty="0" smtClean="0"/>
              <a:t>정의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어떤 자식 객체에 접근할 때 그 부모 객체의 인터페이스로 접근하더라도 아무런 문제가 없어야 한다는 것을 의미함 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855893" y="3833707"/>
            <a:ext cx="1463040" cy="582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8200" y="5207002"/>
            <a:ext cx="1322493" cy="582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Black Cat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633044" y="5207002"/>
            <a:ext cx="1370756" cy="582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WhiteCat</a:t>
            </a:r>
            <a:endParaRPr lang="ko-KR" altLang="en-US" dirty="0"/>
          </a:p>
        </p:txBody>
      </p:sp>
      <p:cxnSp>
        <p:nvCxnSpPr>
          <p:cNvPr id="11" name="꺾인 연결선 10"/>
          <p:cNvCxnSpPr>
            <a:stCxn id="5" idx="0"/>
            <a:endCxn id="4" idx="2"/>
          </p:cNvCxnSpPr>
          <p:nvPr/>
        </p:nvCxnSpPr>
        <p:spPr>
          <a:xfrm rot="5400000" flipH="1" flipV="1">
            <a:off x="1648036" y="4267625"/>
            <a:ext cx="790789" cy="1087966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7" idx="0"/>
            <a:endCxn id="4" idx="2"/>
          </p:cNvCxnSpPr>
          <p:nvPr/>
        </p:nvCxnSpPr>
        <p:spPr>
          <a:xfrm rot="16200000" flipV="1">
            <a:off x="3057524" y="3946103"/>
            <a:ext cx="790789" cy="1731009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049430" y="4675298"/>
            <a:ext cx="1370756" cy="582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Fish</a:t>
            </a:r>
            <a:endParaRPr lang="ko-KR" altLang="en-US" dirty="0"/>
          </a:p>
        </p:txBody>
      </p:sp>
      <p:sp>
        <p:nvSpPr>
          <p:cNvPr id="30" name="타원형 설명선 29"/>
          <p:cNvSpPr/>
          <p:nvPr/>
        </p:nvSpPr>
        <p:spPr>
          <a:xfrm>
            <a:off x="7950199" y="3833707"/>
            <a:ext cx="2658533" cy="1254760"/>
          </a:xfrm>
          <a:prstGeom prst="wedgeEllipseCallout">
            <a:avLst>
              <a:gd name="adj1" fmla="val -55876"/>
              <a:gd name="adj2" fmla="val 51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fish </a:t>
            </a:r>
            <a:r>
              <a:rPr lang="ko-KR" altLang="en-US" dirty="0" smtClean="0"/>
              <a:t>객체를 </a:t>
            </a:r>
            <a:r>
              <a:rPr lang="en-US" altLang="ko-KR" dirty="0" smtClean="0"/>
              <a:t>Cat </a:t>
            </a:r>
            <a:r>
              <a:rPr lang="ko-KR" altLang="en-US" dirty="0" smtClean="0"/>
              <a:t>변환 하는 것인 안된다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04530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 패턴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컴포지트</a:t>
            </a:r>
            <a:r>
              <a:rPr lang="ko-KR" altLang="en-US" dirty="0" smtClean="0"/>
              <a:t> 패턴 </a:t>
            </a:r>
            <a:endParaRPr lang="ko-KR" altLang="en-US" dirty="0"/>
          </a:p>
        </p:txBody>
      </p:sp>
      <p:pic>
        <p:nvPicPr>
          <p:cNvPr id="1026" name="Picture 2" descr="https://gmlwjd9405.github.io/images/design-pattern-composite/composite-patte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952" y="1518583"/>
            <a:ext cx="7864356" cy="282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701040" y="4440555"/>
            <a:ext cx="10515600" cy="191928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Component : </a:t>
            </a:r>
            <a:r>
              <a:rPr lang="ko-KR" altLang="en-US" sz="2000" dirty="0" smtClean="0"/>
              <a:t>구체적인 부분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즉 </a:t>
            </a:r>
            <a:r>
              <a:rPr lang="en-US" altLang="ko-KR" sz="2000" dirty="0"/>
              <a:t>Leaf </a:t>
            </a:r>
            <a:r>
              <a:rPr lang="ko-KR" altLang="en-US" sz="2000" dirty="0"/>
              <a:t>클래스와 전체에 해당하는 </a:t>
            </a:r>
            <a:r>
              <a:rPr lang="en-US" altLang="ko-KR" sz="2000" dirty="0"/>
              <a:t>Composite </a:t>
            </a:r>
            <a:r>
              <a:rPr lang="ko-KR" altLang="en-US" sz="2000" dirty="0"/>
              <a:t>클래스에 공통 인터페이스를 </a:t>
            </a:r>
            <a:r>
              <a:rPr lang="ko-KR" altLang="en-US" sz="2000" dirty="0" smtClean="0"/>
              <a:t>정의</a:t>
            </a:r>
            <a:endParaRPr lang="en-US" altLang="ko-KR" sz="2000" dirty="0" smtClean="0"/>
          </a:p>
          <a:p>
            <a:r>
              <a:rPr lang="en-US" altLang="ko-KR" sz="2000" dirty="0" smtClean="0"/>
              <a:t>Leaf : </a:t>
            </a:r>
            <a:r>
              <a:rPr lang="ko-KR" altLang="en-US" sz="2000" dirty="0" smtClean="0"/>
              <a:t>구체적인 </a:t>
            </a:r>
            <a:r>
              <a:rPr lang="ko-KR" altLang="en-US" sz="2000" dirty="0"/>
              <a:t>부분 클래스</a:t>
            </a:r>
            <a:r>
              <a:rPr lang="en-US" altLang="ko-KR" sz="2000" dirty="0"/>
              <a:t>Composite </a:t>
            </a:r>
            <a:r>
              <a:rPr lang="ko-KR" altLang="en-US" sz="2000" dirty="0"/>
              <a:t>객체의 부품으로 </a:t>
            </a:r>
            <a:r>
              <a:rPr lang="ko-KR" altLang="en-US" sz="2000" dirty="0" smtClean="0"/>
              <a:t>설정</a:t>
            </a:r>
            <a:endParaRPr lang="en-US" altLang="ko-KR" sz="2000" dirty="0" smtClean="0"/>
          </a:p>
          <a:p>
            <a:r>
              <a:rPr lang="en-US" altLang="ko-KR" sz="2000" dirty="0" smtClean="0"/>
              <a:t>Composite : </a:t>
            </a:r>
            <a:r>
              <a:rPr lang="ko-KR" altLang="en-US" sz="2000" dirty="0" smtClean="0"/>
              <a:t>전체 클래스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복수 </a:t>
            </a:r>
            <a:r>
              <a:rPr lang="ko-KR" altLang="en-US" sz="2000" dirty="0"/>
              <a:t>개의 </a:t>
            </a:r>
            <a:r>
              <a:rPr lang="en-US" altLang="ko-KR" sz="2000" dirty="0"/>
              <a:t>Component</a:t>
            </a:r>
            <a:r>
              <a:rPr lang="ko-KR" altLang="en-US" sz="2000" dirty="0"/>
              <a:t>를 갖도록 </a:t>
            </a:r>
            <a:r>
              <a:rPr lang="ko-KR" altLang="en-US" sz="2000" dirty="0" smtClean="0"/>
              <a:t>정의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그러므로 </a:t>
            </a:r>
            <a:r>
              <a:rPr lang="ko-KR" altLang="en-US" sz="2000" dirty="0"/>
              <a:t>복수 개의 </a:t>
            </a:r>
            <a:r>
              <a:rPr lang="en-US" altLang="ko-KR" sz="2000" dirty="0"/>
              <a:t>Leaf, </a:t>
            </a:r>
            <a:r>
              <a:rPr lang="ko-KR" altLang="en-US" sz="2000" dirty="0"/>
              <a:t>심지어 복수 개의 </a:t>
            </a:r>
            <a:r>
              <a:rPr lang="en-US" altLang="ko-KR" sz="2000" dirty="0"/>
              <a:t>Composite </a:t>
            </a:r>
            <a:r>
              <a:rPr lang="ko-KR" altLang="en-US" sz="2000" dirty="0"/>
              <a:t>객체를 부분으로 가질 수 </a:t>
            </a:r>
            <a:r>
              <a:rPr lang="ko-KR" altLang="en-US" sz="2000" dirty="0" smtClean="0"/>
              <a:t>있음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6028712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 패턴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컴포지트</a:t>
            </a:r>
            <a:r>
              <a:rPr lang="ko-KR" altLang="en-US" dirty="0" smtClean="0"/>
              <a:t> 패턴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컴퓨터에 </a:t>
            </a:r>
            <a:r>
              <a:rPr lang="ko-KR" altLang="en-US" dirty="0"/>
              <a:t>추가 장치 </a:t>
            </a:r>
            <a:r>
              <a:rPr lang="ko-KR" altLang="en-US" dirty="0" smtClean="0"/>
              <a:t>지원하기</a:t>
            </a:r>
            <a:endParaRPr lang="en-US" altLang="ko-KR" dirty="0" smtClean="0"/>
          </a:p>
          <a:p>
            <a:r>
              <a:rPr lang="ko-KR" altLang="en-US" sz="1800" dirty="0"/>
              <a:t>컴퓨터</a:t>
            </a:r>
            <a:r>
              <a:rPr lang="en-US" altLang="ko-KR" sz="1800" dirty="0"/>
              <a:t>(Computer </a:t>
            </a:r>
            <a:r>
              <a:rPr lang="ko-KR" altLang="en-US" sz="1800" dirty="0"/>
              <a:t>클래스</a:t>
            </a:r>
            <a:r>
              <a:rPr lang="en-US" altLang="ko-KR" sz="1800" dirty="0"/>
              <a:t>) </a:t>
            </a:r>
            <a:endParaRPr lang="en-US" altLang="ko-KR" sz="1800" dirty="0" smtClean="0"/>
          </a:p>
          <a:p>
            <a:r>
              <a:rPr lang="ko-KR" altLang="en-US" sz="1800" dirty="0" smtClean="0"/>
              <a:t>모델링키보드</a:t>
            </a:r>
            <a:r>
              <a:rPr lang="en-US" altLang="ko-KR" sz="1800" dirty="0"/>
              <a:t>(Keyboard </a:t>
            </a:r>
            <a:r>
              <a:rPr lang="ko-KR" altLang="en-US" sz="1800" dirty="0"/>
              <a:t>클래스</a:t>
            </a:r>
            <a:r>
              <a:rPr lang="en-US" altLang="ko-KR" sz="1800" dirty="0"/>
              <a:t>): </a:t>
            </a:r>
            <a:r>
              <a:rPr lang="ko-KR" altLang="en-US" sz="1800" dirty="0"/>
              <a:t>데이터를 </a:t>
            </a:r>
            <a:r>
              <a:rPr lang="ko-KR" altLang="en-US" sz="1800" dirty="0" err="1"/>
              <a:t>입력받는다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본체</a:t>
            </a:r>
            <a:r>
              <a:rPr lang="en-US" altLang="ko-KR" sz="1800" dirty="0"/>
              <a:t>(Body </a:t>
            </a:r>
            <a:r>
              <a:rPr lang="ko-KR" altLang="en-US" sz="1800" dirty="0"/>
              <a:t>클래스</a:t>
            </a:r>
            <a:r>
              <a:rPr lang="en-US" altLang="ko-KR" sz="1800" dirty="0"/>
              <a:t>): </a:t>
            </a:r>
            <a:r>
              <a:rPr lang="ko-KR" altLang="en-US" sz="1800" dirty="0"/>
              <a:t>데이터를 처리한다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모니터</a:t>
            </a:r>
            <a:r>
              <a:rPr lang="en-US" altLang="ko-KR" sz="1800" dirty="0"/>
              <a:t>(Monitor </a:t>
            </a:r>
            <a:r>
              <a:rPr lang="ko-KR" altLang="en-US" sz="1800" dirty="0"/>
              <a:t>클래스</a:t>
            </a:r>
            <a:r>
              <a:rPr lang="en-US" altLang="ko-KR" sz="1800" dirty="0"/>
              <a:t>): </a:t>
            </a:r>
            <a:r>
              <a:rPr lang="ko-KR" altLang="en-US" sz="1800" dirty="0"/>
              <a:t>처리 결과를 출력한다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Computer </a:t>
            </a:r>
            <a:r>
              <a:rPr lang="ko-KR" altLang="en-US" sz="1800" dirty="0"/>
              <a:t>클래스 </a:t>
            </a:r>
            <a:r>
              <a:rPr lang="en-US" altLang="ko-KR" sz="1800" dirty="0"/>
              <a:t>–‘</a:t>
            </a:r>
            <a:r>
              <a:rPr lang="ko-KR" altLang="en-US" sz="1800" dirty="0"/>
              <a:t>합성 관계’</a:t>
            </a:r>
            <a:r>
              <a:rPr lang="en-US" altLang="ko-KR" sz="1800" dirty="0"/>
              <a:t>– </a:t>
            </a:r>
            <a:r>
              <a:rPr lang="ko-KR" altLang="en-US" sz="1800" dirty="0"/>
              <a:t>구성 </a:t>
            </a:r>
            <a:r>
              <a:rPr lang="ko-KR" altLang="en-US" sz="1800" dirty="0" smtClean="0"/>
              <a:t>장치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/>
              <a:t>합성 </a:t>
            </a:r>
            <a:r>
              <a:rPr lang="ko-KR" altLang="en-US" sz="1800" dirty="0" smtClean="0"/>
              <a:t>관</a:t>
            </a:r>
            <a:r>
              <a:rPr lang="ko-KR" altLang="en-US" sz="1800" dirty="0"/>
              <a:t>계</a:t>
            </a:r>
            <a:r>
              <a:rPr lang="ko-KR" altLang="en-US" sz="1800" dirty="0" smtClean="0"/>
              <a:t> </a:t>
            </a:r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400" dirty="0" err="1" smtClean="0"/>
              <a:t>생성자에서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필드에 대한 객체를 생성하는 </a:t>
            </a:r>
            <a:r>
              <a:rPr lang="ko-KR" altLang="en-US" sz="1400" dirty="0" smtClean="0"/>
              <a:t>경우</a:t>
            </a:r>
            <a:endParaRPr lang="en-US" altLang="ko-KR" sz="1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전체 </a:t>
            </a:r>
            <a:r>
              <a:rPr lang="ko-KR" altLang="en-US" sz="1400" dirty="0"/>
              <a:t>객체의 </a:t>
            </a:r>
            <a:r>
              <a:rPr lang="ko-KR" altLang="en-US" sz="1400" dirty="0" err="1"/>
              <a:t>라이프타임과</a:t>
            </a:r>
            <a:r>
              <a:rPr lang="ko-KR" altLang="en-US" sz="1400" dirty="0"/>
              <a:t> 부분 객체의 라이프 타임은 의존적이다</a:t>
            </a:r>
            <a:r>
              <a:rPr lang="en-US" altLang="ko-KR" sz="14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전체 객체</a:t>
            </a:r>
            <a:r>
              <a:rPr lang="en-US" altLang="ko-KR" sz="1400" dirty="0"/>
              <a:t>(</a:t>
            </a:r>
            <a:r>
              <a:rPr lang="ko-KR" altLang="en-US" sz="1400" dirty="0"/>
              <a:t>마름모가 표시된 클래스</a:t>
            </a:r>
            <a:r>
              <a:rPr lang="en-US" altLang="ko-KR" sz="1400" dirty="0"/>
              <a:t>)</a:t>
            </a:r>
            <a:r>
              <a:rPr lang="ko-KR" altLang="en-US" sz="1400" dirty="0"/>
              <a:t>가 없어지면 부분 객체도 </a:t>
            </a:r>
            <a:r>
              <a:rPr lang="ko-KR" altLang="en-US" sz="1400" dirty="0" smtClean="0"/>
              <a:t>없어진</a:t>
            </a:r>
            <a:endParaRPr lang="en-US" altLang="ko-KR" sz="1400" dirty="0" smtClean="0"/>
          </a:p>
        </p:txBody>
      </p:sp>
      <p:pic>
        <p:nvPicPr>
          <p:cNvPr id="2050" name="Picture 2" descr="https://gmlwjd9405.github.io/images/design-pattern-composite/composite-examp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014" y="2089818"/>
            <a:ext cx="5436621" cy="276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4159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3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인터페이스</a:t>
            </a:r>
            <a:r>
              <a:rPr lang="en-US" altLang="ko-KR" sz="2800" dirty="0"/>
              <a:t> </a:t>
            </a:r>
            <a:r>
              <a:rPr lang="ko-KR" altLang="en-US" sz="2800" dirty="0"/>
              <a:t>분리 원칙</a:t>
            </a:r>
            <a:r>
              <a:rPr lang="en-US" altLang="ko-KR" sz="2800" dirty="0"/>
              <a:t>(Interface Segregation Principle, ISP)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당장 필요하지 않는 인터페이스를 미래에 사용할 것으로 해서 슈퍼 인터페이스를 정의 놓지 말고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실제 필요한 인터페이스만 정의해서 구현하는 것을 의미한 것이다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3942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의존성</a:t>
            </a:r>
            <a:r>
              <a:rPr lang="en-US" altLang="ko-KR" sz="3200" dirty="0"/>
              <a:t> </a:t>
            </a:r>
            <a:r>
              <a:rPr lang="ko-KR" altLang="en-US" sz="3200" dirty="0"/>
              <a:t>역전 원칙</a:t>
            </a:r>
            <a:r>
              <a:rPr lang="en-US" altLang="ko-KR" sz="3200" dirty="0"/>
              <a:t>(Dependency Inversion Principle, DIP)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상위 모듈이 하위 모듈에 종속성을 가져서는 안된다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양쪽 모두 추상화에 의존해야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추상화가 세부 사항에 의존해서는 안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세부 사항이 추상화에 의존해야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434590" y="4274820"/>
            <a:ext cx="1891665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Zoo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846445" y="3703320"/>
            <a:ext cx="165735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846445" y="5101590"/>
            <a:ext cx="165735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Dog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5" idx="3"/>
            <a:endCxn id="6" idx="1"/>
          </p:cNvCxnSpPr>
          <p:nvPr/>
        </p:nvCxnSpPr>
        <p:spPr>
          <a:xfrm flipV="1">
            <a:off x="4326255" y="4074795"/>
            <a:ext cx="1520190" cy="840105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5" idx="3"/>
            <a:endCxn id="7" idx="1"/>
          </p:cNvCxnSpPr>
          <p:nvPr/>
        </p:nvCxnSpPr>
        <p:spPr>
          <a:xfrm>
            <a:off x="4326255" y="4914900"/>
            <a:ext cx="1520190" cy="558165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09423" y="5844540"/>
            <a:ext cx="144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High Level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52223" y="6226612"/>
            <a:ext cx="144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Low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143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의존성</a:t>
            </a:r>
            <a:r>
              <a:rPr lang="en-US" altLang="ko-KR" sz="3200" dirty="0"/>
              <a:t> </a:t>
            </a:r>
            <a:r>
              <a:rPr lang="ko-KR" altLang="en-US" sz="3200" dirty="0"/>
              <a:t>역전 원칙</a:t>
            </a:r>
            <a:r>
              <a:rPr lang="en-US" altLang="ko-KR" sz="3200" dirty="0"/>
              <a:t>(Dependency Inversion Principle, DIP)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886465" y="2614084"/>
            <a:ext cx="1891665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Zoo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135735" y="2124499"/>
            <a:ext cx="165735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135735" y="3522769"/>
            <a:ext cx="165735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Dog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endCxn id="6" idx="1"/>
          </p:cNvCxnSpPr>
          <p:nvPr/>
        </p:nvCxnSpPr>
        <p:spPr>
          <a:xfrm flipV="1">
            <a:off x="6615545" y="2495974"/>
            <a:ext cx="1520190" cy="625633"/>
          </a:xfrm>
          <a:prstGeom prst="straightConnector1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7" idx="1"/>
          </p:cNvCxnSpPr>
          <p:nvPr/>
        </p:nvCxnSpPr>
        <p:spPr>
          <a:xfrm>
            <a:off x="6615545" y="3388710"/>
            <a:ext cx="1520190" cy="505534"/>
          </a:xfrm>
          <a:prstGeom prst="straightConnector1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32337" y="4313371"/>
            <a:ext cx="144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High Level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41513" y="4736373"/>
            <a:ext cx="144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Low Level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958195" y="2897136"/>
            <a:ext cx="165735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5" idx="3"/>
            <a:endCxn id="15" idx="1"/>
          </p:cNvCxnSpPr>
          <p:nvPr/>
        </p:nvCxnSpPr>
        <p:spPr>
          <a:xfrm>
            <a:off x="3778130" y="3254164"/>
            <a:ext cx="1180065" cy="14447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51568" y="4498037"/>
            <a:ext cx="144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Animal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210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5334</TotalTime>
  <Words>1958</Words>
  <Application>Microsoft Office PowerPoint</Application>
  <PresentationFormat>와이드스크린</PresentationFormat>
  <Paragraphs>329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70" baseType="lpstr">
      <vt:lpstr>Arial Unicode MS</vt:lpstr>
      <vt:lpstr>Noto Sans KR</vt:lpstr>
      <vt:lpstr>돋움체</vt:lpstr>
      <vt:lpstr>맑은 고딕</vt:lpstr>
      <vt:lpstr>Arial</vt:lpstr>
      <vt:lpstr>Courier New</vt:lpstr>
      <vt:lpstr>Wingdings</vt:lpstr>
      <vt:lpstr>Office 테마</vt:lpstr>
      <vt:lpstr>java 디자인 패턴 </vt:lpstr>
      <vt:lpstr>목차</vt:lpstr>
      <vt:lpstr>SOLID 디자인 원칙 </vt:lpstr>
      <vt:lpstr>단일 책임 원칙 (Single Responsibility Principle, SRP)</vt:lpstr>
      <vt:lpstr>열림-닫힘 원칙 (Open-Closed Principle, OCP)</vt:lpstr>
      <vt:lpstr>리스코드(Liskov) 치환 원칙(Liskov Substitution Principle, LSP)</vt:lpstr>
      <vt:lpstr>인터페이스 분리 원칙(Interface Segregation Principle, ISP)</vt:lpstr>
      <vt:lpstr>의존성 역전 원칙(Dependency Inversion Principle, DIP)</vt:lpstr>
      <vt:lpstr>의존성 역전 원칙(Dependency Inversion Principle, DIP)</vt:lpstr>
      <vt:lpstr>GRASP : 객체지향 디자인 패턴</vt:lpstr>
      <vt:lpstr>GRASP : 객체지향 디자인 패턴</vt:lpstr>
      <vt:lpstr>GRASP : 객체지향 디자인 패턴</vt:lpstr>
      <vt:lpstr>GRASP : 객체지향 디자인 패턴</vt:lpstr>
      <vt:lpstr>GRASP : 객체지향 디자인 패턴</vt:lpstr>
      <vt:lpstr>GRASP : 객체지향 디자인 패턴</vt:lpstr>
      <vt:lpstr>GRASP : 객체지향 디자인 패턴</vt:lpstr>
      <vt:lpstr>GRASP : 객체지향 디자인 패턴</vt:lpstr>
      <vt:lpstr>GRASP : 객체지향 디자인 패턴</vt:lpstr>
      <vt:lpstr>GRASP : 객체지향 디자인 패턴</vt:lpstr>
      <vt:lpstr>GRASP : 객체지향 디자인 패턴</vt:lpstr>
      <vt:lpstr>PowerPoint 프레젠테이션</vt:lpstr>
      <vt:lpstr>생성 패턴 </vt:lpstr>
      <vt:lpstr>생성 패턴 – 팩터리 패턴 이란?</vt:lpstr>
      <vt:lpstr>팩터리 패턴</vt:lpstr>
      <vt:lpstr>팩터리 메소드 패턴 </vt:lpstr>
      <vt:lpstr>팩터리 메소드 패턴 </vt:lpstr>
      <vt:lpstr>추상 팩토리 패턴</vt:lpstr>
      <vt:lpstr>상황 </vt:lpstr>
      <vt:lpstr>추상 팩토리 패턴</vt:lpstr>
      <vt:lpstr>생성 패턴 - 빌더 패턴</vt:lpstr>
      <vt:lpstr>빌더 패턴 정의 </vt:lpstr>
      <vt:lpstr>단순한 빌더 패턴 </vt:lpstr>
      <vt:lpstr>흐름식 빌더</vt:lpstr>
      <vt:lpstr>단순한 빌더 패턴 </vt:lpstr>
      <vt:lpstr>생성 패턴 – 싱글턴 </vt:lpstr>
      <vt:lpstr>상황 </vt:lpstr>
      <vt:lpstr>프로토타입</vt:lpstr>
      <vt:lpstr>프로토타입</vt:lpstr>
      <vt:lpstr>PowerPoint 프레젠테이션</vt:lpstr>
      <vt:lpstr>구조 패턴 </vt:lpstr>
      <vt:lpstr>구조 패턴</vt:lpstr>
      <vt:lpstr>구조 패턴 - 어댑터 패턴 </vt:lpstr>
      <vt:lpstr>구조 패턴 - 어댑터 패턴 </vt:lpstr>
      <vt:lpstr>구조 패턴 - 프록시 패턴</vt:lpstr>
      <vt:lpstr>구조 패턴 - 프록시 패턴</vt:lpstr>
      <vt:lpstr>구조 패턴 - 퍼사드 패턴</vt:lpstr>
      <vt:lpstr>구조 패턴 - 퍼사드 패턴</vt:lpstr>
      <vt:lpstr>구조 패턴 - 퍼사드 패턴(예)</vt:lpstr>
      <vt:lpstr>구조 패턴 - 퍼사드 패턴(예)</vt:lpstr>
      <vt:lpstr>구조 패턴 - 데코레이터 패턴</vt:lpstr>
      <vt:lpstr>구조 패턴 - 데코레이터 패턴</vt:lpstr>
      <vt:lpstr>구조 패턴 - 데코레이터 패턴(예)</vt:lpstr>
      <vt:lpstr>구조 패턴 - 데코레이터 패턴(예)</vt:lpstr>
      <vt:lpstr>구조 패턴 - 데코레이터 패턴(예)</vt:lpstr>
      <vt:lpstr>구조 패턴 - 데코레이터 패턴(예)</vt:lpstr>
      <vt:lpstr>구조 패턴 - 데코레이터 패턴(예)</vt:lpstr>
      <vt:lpstr>구조 패턴 - 데코레이터 패턴(예)</vt:lpstr>
      <vt:lpstr>구조 패턴 - 데코레이터 패턴(예)</vt:lpstr>
      <vt:lpstr>구조 패턴 - 컴포지트 패턴 </vt:lpstr>
      <vt:lpstr>구조 패턴 - 컴포지트 패턴 </vt:lpstr>
      <vt:lpstr>구조 패턴 - 컴포지트 패턴 (예)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디자인 패턴</dc:title>
  <dc:creator>마 성일</dc:creator>
  <cp:lastModifiedBy>마 성일</cp:lastModifiedBy>
  <cp:revision>132</cp:revision>
  <dcterms:created xsi:type="dcterms:W3CDTF">2021-10-31T23:14:21Z</dcterms:created>
  <dcterms:modified xsi:type="dcterms:W3CDTF">2022-01-09T13:52:34Z</dcterms:modified>
</cp:coreProperties>
</file>