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5" r:id="rId3"/>
    <p:sldId id="264" r:id="rId4"/>
    <p:sldId id="258" r:id="rId5"/>
    <p:sldId id="259" r:id="rId6"/>
    <p:sldId id="260" r:id="rId7"/>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69"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5480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794861"/>
            <a:ext cx="8226642" cy="2126337"/>
          </a:xfrm>
          <a:prstGeom prst="rect">
            <a:avLst/>
          </a:prstGeom>
          <a:noFill/>
          <a:ln/>
        </p:spPr>
        <p:txBody>
          <a:bodyPr wrap="square" lIns="0" tIns="0" rIns="0" bIns="0" rtlCol="0" anchor="t"/>
          <a:lstStyle/>
          <a:p>
            <a:pPr marL="0" indent="0" algn="ctr">
              <a:lnSpc>
                <a:spcPts val="5550"/>
              </a:lnSpc>
              <a:buNone/>
            </a:pPr>
            <a:r>
              <a:rPr lang="en-US" sz="4450" b="1" dirty="0">
                <a:solidFill>
                  <a:srgbClr val="000000"/>
                </a:solidFill>
                <a:latin typeface="Inter Bold" pitchFamily="34" charset="0"/>
                <a:ea typeface="Inter Bold" pitchFamily="34" charset="-122"/>
                <a:cs typeface="Inter Bold" pitchFamily="34" charset="-120"/>
              </a:rPr>
              <a:t>Analysis of Aircraft Accidents to Inform Low-Risk Aircraft Purchases</a:t>
            </a:r>
            <a:endParaRPr lang="en-US" sz="4450" dirty="0"/>
          </a:p>
        </p:txBody>
      </p:sp>
      <p:sp>
        <p:nvSpPr>
          <p:cNvPr id="6" name="Shape 3"/>
          <p:cNvSpPr/>
          <p:nvPr/>
        </p:nvSpPr>
        <p:spPr>
          <a:xfrm>
            <a:off x="793790" y="7054691"/>
            <a:ext cx="362903" cy="362903"/>
          </a:xfrm>
          <a:prstGeom prst="roundRect">
            <a:avLst>
              <a:gd name="adj" fmla="val 25194296"/>
            </a:avLst>
          </a:prstGeom>
          <a:noFill/>
          <a:ln w="7620">
            <a:solidFill>
              <a:srgbClr val="FFFFFF"/>
            </a:solidFill>
            <a:prstDash val="solid"/>
          </a:ln>
        </p:spPr>
      </p:sp>
      <p:sp>
        <p:nvSpPr>
          <p:cNvPr id="8" name="Text 4"/>
          <p:cNvSpPr/>
          <p:nvPr/>
        </p:nvSpPr>
        <p:spPr>
          <a:xfrm>
            <a:off x="3601529" y="3519547"/>
            <a:ext cx="2883607" cy="396835"/>
          </a:xfrm>
          <a:prstGeom prst="rect">
            <a:avLst/>
          </a:prstGeom>
          <a:noFill/>
          <a:ln/>
        </p:spPr>
        <p:txBody>
          <a:bodyPr wrap="none" lIns="0" tIns="0" rIns="0" bIns="0" rtlCol="0" anchor="t"/>
          <a:lstStyle/>
          <a:p>
            <a:pPr marL="0" indent="0" algn="l">
              <a:lnSpc>
                <a:spcPts val="3100"/>
              </a:lnSpc>
              <a:buNone/>
            </a:pPr>
            <a:r>
              <a:rPr lang="en-US" sz="2200" b="1" dirty="0">
                <a:solidFill>
                  <a:srgbClr val="272525"/>
                </a:solidFill>
                <a:latin typeface="Inter Bold" pitchFamily="34" charset="0"/>
                <a:ea typeface="Inter Bold" pitchFamily="34" charset="-122"/>
                <a:cs typeface="Inter Bold" pitchFamily="34" charset="-120"/>
              </a:rPr>
              <a:t> Mary Asunta Gaceri</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212BED-92A6-2D5B-5374-BEF70BC2518C}"/>
              </a:ext>
            </a:extLst>
          </p:cNvPr>
          <p:cNvPicPr>
            <a:picLocks noChangeAspect="1"/>
          </p:cNvPicPr>
          <p:nvPr/>
        </p:nvPicPr>
        <p:blipFill>
          <a:blip r:embed="rId2"/>
          <a:stretch>
            <a:fillRect/>
          </a:stretch>
        </p:blipFill>
        <p:spPr>
          <a:xfrm>
            <a:off x="7775193" y="2020227"/>
            <a:ext cx="6855207" cy="6083867"/>
          </a:xfrm>
          <a:prstGeom prst="rect">
            <a:avLst/>
          </a:prstGeom>
        </p:spPr>
      </p:pic>
      <p:sp>
        <p:nvSpPr>
          <p:cNvPr id="2" name="Text 2">
            <a:extLst>
              <a:ext uri="{FF2B5EF4-FFF2-40B4-BE49-F238E27FC236}">
                <a16:creationId xmlns:a16="http://schemas.microsoft.com/office/drawing/2014/main" id="{368D9151-9C2D-E89B-0939-672CBCDFAE5A}"/>
              </a:ext>
            </a:extLst>
          </p:cNvPr>
          <p:cNvSpPr/>
          <p:nvPr/>
        </p:nvSpPr>
        <p:spPr>
          <a:xfrm>
            <a:off x="654963" y="5414693"/>
            <a:ext cx="6660237" cy="2366671"/>
          </a:xfrm>
          <a:prstGeom prst="rect">
            <a:avLst/>
          </a:prstGeom>
          <a:noFill/>
          <a:ln/>
        </p:spPr>
        <p:txBody>
          <a:bodyPr wrap="square" lIns="0" tIns="0" rIns="0" bIns="0" rtlCol="0" anchor="t"/>
          <a:lstStyle/>
          <a:p>
            <a:pPr marL="0" indent="0" algn="l">
              <a:lnSpc>
                <a:spcPts val="2850"/>
              </a:lnSpc>
              <a:buNone/>
            </a:pPr>
            <a:r>
              <a:rPr lang="en-US" sz="2400" b="1" dirty="0">
                <a:solidFill>
                  <a:srgbClr val="272525"/>
                </a:solidFill>
                <a:effectLst>
                  <a:outerShdw blurRad="38100" dist="38100" dir="2700000" algn="tl">
                    <a:srgbClr val="000000">
                      <a:alpha val="43137"/>
                    </a:srgbClr>
                  </a:outerShdw>
                </a:effectLst>
                <a:latin typeface="Inter" pitchFamily="34" charset="0"/>
                <a:ea typeface="Inter" pitchFamily="34" charset="-122"/>
                <a:cs typeface="Inter" pitchFamily="34" charset="-120"/>
              </a:rPr>
              <a:t>This analysis examines historical accident data to identify aircraft models with superior safety records, helping us make strategic investments that prioritize safety alongside operational efficiency and cost-effectiveness for our new aviation division.</a:t>
            </a:r>
            <a:endParaRPr lang="en-US" sz="2400" b="1" dirty="0">
              <a:effectLst>
                <a:outerShdw blurRad="38100" dist="38100" dir="2700000" algn="tl">
                  <a:srgbClr val="000000">
                    <a:alpha val="43137"/>
                  </a:srgbClr>
                </a:outerShdw>
              </a:effectLst>
            </a:endParaRPr>
          </a:p>
        </p:txBody>
      </p:sp>
      <p:sp>
        <p:nvSpPr>
          <p:cNvPr id="3" name="Text 1">
            <a:extLst>
              <a:ext uri="{FF2B5EF4-FFF2-40B4-BE49-F238E27FC236}">
                <a16:creationId xmlns:a16="http://schemas.microsoft.com/office/drawing/2014/main" id="{33066265-8B04-539A-DC9D-797C22AB8101}"/>
              </a:ext>
            </a:extLst>
          </p:cNvPr>
          <p:cNvSpPr/>
          <p:nvPr/>
        </p:nvSpPr>
        <p:spPr>
          <a:xfrm>
            <a:off x="584611" y="1465912"/>
            <a:ext cx="7556421" cy="2992535"/>
          </a:xfrm>
          <a:prstGeom prst="rect">
            <a:avLst/>
          </a:prstGeom>
          <a:noFill/>
          <a:ln/>
        </p:spPr>
        <p:txBody>
          <a:bodyPr wrap="square" lIns="0" tIns="0" rIns="0" bIns="0" rtlCol="0" anchor="t"/>
          <a:lstStyle/>
          <a:p>
            <a:pPr marL="0" indent="0" algn="l">
              <a:buNone/>
            </a:pPr>
            <a:r>
              <a:rPr lang="en-US" sz="2800" b="1" dirty="0">
                <a:solidFill>
                  <a:schemeClr val="accent1">
                    <a:lumMod val="50000"/>
                  </a:schemeClr>
                </a:solidFill>
                <a:ea typeface="Inter" pitchFamily="34" charset="-122"/>
                <a:cs typeface="Inter" pitchFamily="34" charset="-120"/>
              </a:rPr>
              <a:t>As our company prepares to enter the aviation industry, understanding the safety profiles of different aircraft models is crucial for making informed purchasing decisions. While aviation accidents are rare, they can result in significant financial losses, reputation damage, and operational disruptions.</a:t>
            </a:r>
            <a:endParaRPr lang="en-US" sz="2800" b="1" dirty="0">
              <a:solidFill>
                <a:schemeClr val="accent1">
                  <a:lumMod val="50000"/>
                </a:schemeClr>
              </a:solidFill>
            </a:endParaRPr>
          </a:p>
        </p:txBody>
      </p:sp>
      <p:sp>
        <p:nvSpPr>
          <p:cNvPr id="4" name="TextBox 3">
            <a:extLst>
              <a:ext uri="{FF2B5EF4-FFF2-40B4-BE49-F238E27FC236}">
                <a16:creationId xmlns:a16="http://schemas.microsoft.com/office/drawing/2014/main" id="{D8EFB7C3-B213-0144-AB34-45E1018ACEE1}"/>
              </a:ext>
            </a:extLst>
          </p:cNvPr>
          <p:cNvSpPr txBox="1"/>
          <p:nvPr/>
        </p:nvSpPr>
        <p:spPr>
          <a:xfrm>
            <a:off x="4238368" y="255300"/>
            <a:ext cx="5955957" cy="1107996"/>
          </a:xfrm>
          <a:prstGeom prst="rect">
            <a:avLst/>
          </a:prstGeom>
          <a:noFill/>
        </p:spPr>
        <p:txBody>
          <a:bodyPr wrap="square" rtlCol="0">
            <a:spAutoFit/>
          </a:bodyPr>
          <a:lstStyle/>
          <a:p>
            <a:pPr algn="ctr"/>
            <a:r>
              <a:rPr lang="en-US" sz="6600" dirty="0"/>
              <a:t>Background</a:t>
            </a:r>
            <a:r>
              <a:rPr lang="en-US" dirty="0"/>
              <a:t>  </a:t>
            </a:r>
          </a:p>
        </p:txBody>
      </p:sp>
    </p:spTree>
    <p:extLst>
      <p:ext uri="{BB962C8B-B14F-4D97-AF65-F5344CB8AC3E}">
        <p14:creationId xmlns:p14="http://schemas.microsoft.com/office/powerpoint/2010/main" val="1321861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2F2ADD-1C2A-7D7C-424D-DCA34488FD41}"/>
              </a:ext>
            </a:extLst>
          </p:cNvPr>
          <p:cNvSpPr txBox="1"/>
          <p:nvPr/>
        </p:nvSpPr>
        <p:spPr>
          <a:xfrm>
            <a:off x="1153458" y="1757955"/>
            <a:ext cx="8414872" cy="585801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l">
              <a:lnSpc>
                <a:spcPct val="150000"/>
              </a:lnSpc>
              <a:buNone/>
            </a:pPr>
            <a:r>
              <a:rPr lang="en-US" b="1" i="0" dirty="0">
                <a:solidFill>
                  <a:srgbClr val="000000"/>
                </a:solidFill>
                <a:effectLst/>
                <a:latin typeface="Helvetica Neue"/>
              </a:rPr>
              <a:t>Data selection and importation:</a:t>
            </a:r>
            <a:r>
              <a:rPr lang="en-US" b="0" i="0" dirty="0">
                <a:solidFill>
                  <a:srgbClr val="000000"/>
                </a:solidFill>
                <a:effectLst/>
                <a:latin typeface="Helvetica Neue"/>
              </a:rPr>
              <a:t> This entails acquiring the most informative data for our study and loading it.</a:t>
            </a:r>
          </a:p>
          <a:p>
            <a:pPr algn="l">
              <a:lnSpc>
                <a:spcPct val="150000"/>
              </a:lnSpc>
              <a:buNone/>
            </a:pPr>
            <a:endParaRPr lang="en-US" b="0" i="0" dirty="0">
              <a:solidFill>
                <a:srgbClr val="000000"/>
              </a:solidFill>
              <a:effectLst/>
              <a:latin typeface="Helvetica Neue"/>
            </a:endParaRPr>
          </a:p>
          <a:p>
            <a:pPr algn="l">
              <a:lnSpc>
                <a:spcPct val="150000"/>
              </a:lnSpc>
              <a:buNone/>
            </a:pPr>
            <a:r>
              <a:rPr lang="en-US" b="1" i="0" dirty="0">
                <a:solidFill>
                  <a:srgbClr val="000000"/>
                </a:solidFill>
                <a:effectLst/>
                <a:latin typeface="Helvetica Neue"/>
              </a:rPr>
              <a:t>Data Cleaning:</a:t>
            </a:r>
            <a:r>
              <a:rPr lang="en-US" b="0" i="0" dirty="0">
                <a:solidFill>
                  <a:srgbClr val="000000"/>
                </a:solidFill>
                <a:effectLst/>
                <a:latin typeface="Helvetica Neue"/>
              </a:rPr>
              <a:t> We will address missing values and ensure the dataset is in a usable format.</a:t>
            </a:r>
          </a:p>
          <a:p>
            <a:pPr algn="l">
              <a:lnSpc>
                <a:spcPct val="150000"/>
              </a:lnSpc>
              <a:buNone/>
            </a:pPr>
            <a:endParaRPr lang="en-US" b="0" i="0" dirty="0">
              <a:solidFill>
                <a:srgbClr val="000000"/>
              </a:solidFill>
              <a:effectLst/>
              <a:latin typeface="Helvetica Neue"/>
            </a:endParaRPr>
          </a:p>
          <a:p>
            <a:pPr algn="l">
              <a:lnSpc>
                <a:spcPct val="150000"/>
              </a:lnSpc>
              <a:buNone/>
            </a:pPr>
            <a:r>
              <a:rPr lang="en-US" b="1" i="0" dirty="0">
                <a:solidFill>
                  <a:srgbClr val="000000"/>
                </a:solidFill>
                <a:effectLst/>
                <a:latin typeface="Helvetica Neue"/>
              </a:rPr>
              <a:t>Data Exploration:</a:t>
            </a:r>
            <a:r>
              <a:rPr lang="en-US" b="0" i="0" dirty="0">
                <a:solidFill>
                  <a:srgbClr val="000000"/>
                </a:solidFill>
                <a:effectLst/>
                <a:latin typeface="Helvetica Neue"/>
              </a:rPr>
              <a:t> We will analyze the distribution of injury severity and the relationship between injury severity and aircraft categories.</a:t>
            </a:r>
          </a:p>
          <a:p>
            <a:pPr algn="l">
              <a:lnSpc>
                <a:spcPct val="150000"/>
              </a:lnSpc>
              <a:buNone/>
            </a:pPr>
            <a:endParaRPr lang="en-US" b="0" i="0" dirty="0">
              <a:solidFill>
                <a:srgbClr val="000000"/>
              </a:solidFill>
              <a:effectLst/>
              <a:latin typeface="Helvetica Neue"/>
            </a:endParaRPr>
          </a:p>
          <a:p>
            <a:pPr algn="l">
              <a:lnSpc>
                <a:spcPct val="150000"/>
              </a:lnSpc>
              <a:buNone/>
            </a:pPr>
            <a:r>
              <a:rPr lang="en-US" b="1" i="0" dirty="0">
                <a:solidFill>
                  <a:srgbClr val="000000"/>
                </a:solidFill>
                <a:effectLst/>
                <a:latin typeface="Helvetica Neue"/>
              </a:rPr>
              <a:t>Visualization:</a:t>
            </a:r>
            <a:r>
              <a:rPr lang="en-US" b="0" i="0" dirty="0">
                <a:solidFill>
                  <a:srgbClr val="000000"/>
                </a:solidFill>
                <a:effectLst/>
                <a:latin typeface="Helvetica Neue"/>
              </a:rPr>
              <a:t> We will create visualizations to highlight key findings and trends in the data.</a:t>
            </a:r>
          </a:p>
          <a:p>
            <a:pPr algn="l">
              <a:lnSpc>
                <a:spcPct val="150000"/>
              </a:lnSpc>
              <a:buNone/>
            </a:pPr>
            <a:endParaRPr lang="en-US" b="0" i="0" dirty="0">
              <a:solidFill>
                <a:srgbClr val="000000"/>
              </a:solidFill>
              <a:effectLst/>
              <a:latin typeface="Helvetica Neue"/>
            </a:endParaRPr>
          </a:p>
          <a:p>
            <a:pPr algn="l">
              <a:lnSpc>
                <a:spcPct val="150000"/>
              </a:lnSpc>
              <a:buNone/>
            </a:pPr>
            <a:r>
              <a:rPr lang="en-US" b="1" i="0" dirty="0">
                <a:solidFill>
                  <a:srgbClr val="000000"/>
                </a:solidFill>
                <a:effectLst/>
                <a:latin typeface="Helvetica Neue"/>
              </a:rPr>
              <a:t>Recommendations:</a:t>
            </a:r>
            <a:r>
              <a:rPr lang="en-US" b="0" i="0" dirty="0">
                <a:solidFill>
                  <a:srgbClr val="000000"/>
                </a:solidFill>
                <a:effectLst/>
                <a:latin typeface="Helvetica Neue"/>
              </a:rPr>
              <a:t> Based on our analysis, we will provide three concrete business recommendations to guide the company's decisions.</a:t>
            </a:r>
          </a:p>
        </p:txBody>
      </p:sp>
      <p:sp>
        <p:nvSpPr>
          <p:cNvPr id="4" name="TextBox 3">
            <a:extLst>
              <a:ext uri="{FF2B5EF4-FFF2-40B4-BE49-F238E27FC236}">
                <a16:creationId xmlns:a16="http://schemas.microsoft.com/office/drawing/2014/main" id="{988D82FE-8ECF-2937-F25E-FDE442817543}"/>
              </a:ext>
            </a:extLst>
          </p:cNvPr>
          <p:cNvSpPr txBox="1"/>
          <p:nvPr/>
        </p:nvSpPr>
        <p:spPr>
          <a:xfrm>
            <a:off x="4016187" y="490942"/>
            <a:ext cx="6245412" cy="1046440"/>
          </a:xfrm>
          <a:prstGeom prst="rect">
            <a:avLst/>
          </a:prstGeom>
          <a:noFill/>
        </p:spPr>
        <p:txBody>
          <a:bodyPr wrap="square" rtlCol="0">
            <a:spAutoFit/>
          </a:bodyPr>
          <a:lstStyle/>
          <a:p>
            <a:pPr algn="ctr"/>
            <a:r>
              <a:rPr lang="en-US" sz="4400" b="1" i="0" dirty="0">
                <a:solidFill>
                  <a:schemeClr val="bg2">
                    <a:lumMod val="50000"/>
                  </a:schemeClr>
                </a:solidFill>
                <a:effectLst/>
                <a:latin typeface="Helvetica Neue"/>
              </a:rPr>
              <a:t>Analysis Approach</a:t>
            </a:r>
          </a:p>
          <a:p>
            <a:pPr algn="ctr"/>
            <a:endParaRPr lang="en-US" dirty="0">
              <a:solidFill>
                <a:schemeClr val="bg2">
                  <a:lumMod val="50000"/>
                </a:schemeClr>
              </a:solidFill>
            </a:endParaRPr>
          </a:p>
        </p:txBody>
      </p:sp>
      <p:pic>
        <p:nvPicPr>
          <p:cNvPr id="6" name="Picture 5">
            <a:extLst>
              <a:ext uri="{FF2B5EF4-FFF2-40B4-BE49-F238E27FC236}">
                <a16:creationId xmlns:a16="http://schemas.microsoft.com/office/drawing/2014/main" id="{DE80ED58-9160-FDDD-6A89-A26F7F15BAAE}"/>
              </a:ext>
            </a:extLst>
          </p:cNvPr>
          <p:cNvPicPr>
            <a:picLocks noChangeAspect="1"/>
          </p:cNvPicPr>
          <p:nvPr/>
        </p:nvPicPr>
        <p:blipFill>
          <a:blip r:embed="rId2"/>
          <a:stretch>
            <a:fillRect/>
          </a:stretch>
        </p:blipFill>
        <p:spPr>
          <a:xfrm>
            <a:off x="9568330" y="4362825"/>
            <a:ext cx="5007730" cy="3805336"/>
          </a:xfrm>
          <a:prstGeom prst="rect">
            <a:avLst/>
          </a:prstGeom>
        </p:spPr>
      </p:pic>
    </p:spTree>
    <p:extLst>
      <p:ext uri="{BB962C8B-B14F-4D97-AF65-F5344CB8AC3E}">
        <p14:creationId xmlns:p14="http://schemas.microsoft.com/office/powerpoint/2010/main" val="336321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5333" y="593527"/>
            <a:ext cx="8259127" cy="674489"/>
          </a:xfrm>
          <a:prstGeom prst="rect">
            <a:avLst/>
          </a:prstGeom>
          <a:noFill/>
          <a:ln/>
        </p:spPr>
        <p:txBody>
          <a:bodyPr wrap="none" lIns="0" tIns="0" rIns="0" bIns="0" rtlCol="0" anchor="t"/>
          <a:lstStyle/>
          <a:p>
            <a:pPr marL="0" indent="0" algn="l">
              <a:lnSpc>
                <a:spcPts val="5300"/>
              </a:lnSpc>
              <a:buNone/>
            </a:pPr>
            <a:r>
              <a:rPr lang="en-US" sz="4200" b="1" dirty="0">
                <a:solidFill>
                  <a:srgbClr val="000000"/>
                </a:solidFill>
                <a:latin typeface="Inter Bold" pitchFamily="34" charset="0"/>
                <a:ea typeface="Inter Bold" pitchFamily="34" charset="-122"/>
                <a:cs typeface="Inter Bold" pitchFamily="34" charset="-120"/>
              </a:rPr>
              <a:t>Methodology and Data Sources</a:t>
            </a:r>
            <a:endParaRPr lang="en-US" sz="4200" dirty="0"/>
          </a:p>
        </p:txBody>
      </p:sp>
      <p:sp>
        <p:nvSpPr>
          <p:cNvPr id="3" name="Shape 1"/>
          <p:cNvSpPr/>
          <p:nvPr/>
        </p:nvSpPr>
        <p:spPr>
          <a:xfrm>
            <a:off x="58911" y="3245701"/>
            <a:ext cx="4157424" cy="215741"/>
          </a:xfrm>
          <a:prstGeom prst="roundRect">
            <a:avLst>
              <a:gd name="adj" fmla="val 42019"/>
            </a:avLst>
          </a:prstGeom>
          <a:solidFill>
            <a:srgbClr val="DADBF1"/>
          </a:solidFill>
          <a:ln w="7620">
            <a:solidFill>
              <a:srgbClr val="C0C1D7"/>
            </a:solidFill>
            <a:prstDash val="solid"/>
          </a:ln>
        </p:spPr>
      </p:sp>
      <p:sp>
        <p:nvSpPr>
          <p:cNvPr id="4" name="Text 2"/>
          <p:cNvSpPr/>
          <p:nvPr/>
        </p:nvSpPr>
        <p:spPr>
          <a:xfrm>
            <a:off x="414675" y="3476551"/>
            <a:ext cx="2697837" cy="337185"/>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Inter Bold" pitchFamily="34" charset="0"/>
                <a:ea typeface="Inter Bold" pitchFamily="34" charset="-122"/>
                <a:cs typeface="Inter Bold" pitchFamily="34" charset="-120"/>
              </a:rPr>
              <a:t>Data Collection</a:t>
            </a:r>
            <a:endParaRPr lang="en-US" sz="2100" dirty="0"/>
          </a:p>
        </p:txBody>
      </p:sp>
      <p:sp>
        <p:nvSpPr>
          <p:cNvPr id="5" name="Text 3"/>
          <p:cNvSpPr/>
          <p:nvPr/>
        </p:nvSpPr>
        <p:spPr>
          <a:xfrm>
            <a:off x="259286" y="4020490"/>
            <a:ext cx="4157424" cy="1085374"/>
          </a:xfrm>
          <a:prstGeom prst="rect">
            <a:avLst/>
          </a:prstGeom>
          <a:noFill/>
          <a:ln/>
        </p:spPr>
        <p:txBody>
          <a:bodyPr wrap="square" lIns="0" tIns="0" rIns="0" bIns="0" rtlCol="0" anchor="t"/>
          <a:lstStyle/>
          <a:p>
            <a:pPr marL="0" indent="0">
              <a:lnSpc>
                <a:spcPts val="2700"/>
              </a:lnSpc>
              <a:buNone/>
            </a:pPr>
            <a:r>
              <a:rPr lang="en-US" sz="2400" dirty="0">
                <a:solidFill>
                  <a:srgbClr val="272525"/>
                </a:solidFill>
                <a:ea typeface="Inter" pitchFamily="34" charset="-122"/>
                <a:cs typeface="Inter" pitchFamily="34" charset="-120"/>
              </a:rPr>
              <a:t>Compilation of accident reports from aviation records</a:t>
            </a:r>
            <a:endParaRPr lang="en-US" sz="2400" dirty="0"/>
          </a:p>
        </p:txBody>
      </p:sp>
      <p:sp>
        <p:nvSpPr>
          <p:cNvPr id="6" name="Shape 4"/>
          <p:cNvSpPr/>
          <p:nvPr/>
        </p:nvSpPr>
        <p:spPr>
          <a:xfrm>
            <a:off x="4788089" y="2404024"/>
            <a:ext cx="4157424" cy="215741"/>
          </a:xfrm>
          <a:prstGeom prst="roundRect">
            <a:avLst>
              <a:gd name="adj" fmla="val 42019"/>
            </a:avLst>
          </a:prstGeom>
          <a:solidFill>
            <a:srgbClr val="DADBF1"/>
          </a:solidFill>
          <a:ln w="7620">
            <a:solidFill>
              <a:srgbClr val="C0C1D7"/>
            </a:solidFill>
            <a:prstDash val="solid"/>
          </a:ln>
        </p:spPr>
      </p:sp>
      <p:sp>
        <p:nvSpPr>
          <p:cNvPr id="7" name="Text 5"/>
          <p:cNvSpPr/>
          <p:nvPr/>
        </p:nvSpPr>
        <p:spPr>
          <a:xfrm>
            <a:off x="5087077" y="2680058"/>
            <a:ext cx="2697837" cy="337185"/>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Inter Bold" pitchFamily="34" charset="0"/>
                <a:ea typeface="Inter Bold" pitchFamily="34" charset="-122"/>
                <a:cs typeface="Inter Bold" pitchFamily="34" charset="-120"/>
              </a:rPr>
              <a:t>Statistical Analysis</a:t>
            </a:r>
            <a:endParaRPr lang="en-US" sz="2100" dirty="0"/>
          </a:p>
        </p:txBody>
      </p:sp>
      <p:sp>
        <p:nvSpPr>
          <p:cNvPr id="8" name="Text 6"/>
          <p:cNvSpPr/>
          <p:nvPr/>
        </p:nvSpPr>
        <p:spPr>
          <a:xfrm>
            <a:off x="4788089" y="3164062"/>
            <a:ext cx="4157424" cy="929154"/>
          </a:xfrm>
          <a:prstGeom prst="rect">
            <a:avLst/>
          </a:prstGeom>
          <a:noFill/>
          <a:ln/>
        </p:spPr>
        <p:txBody>
          <a:bodyPr wrap="square" lIns="0" tIns="0" rIns="0" bIns="0" rtlCol="0" anchor="t"/>
          <a:lstStyle/>
          <a:p>
            <a:pPr>
              <a:lnSpc>
                <a:spcPts val="2700"/>
              </a:lnSpc>
            </a:pPr>
            <a:r>
              <a:rPr lang="en-US" sz="2400" dirty="0">
                <a:solidFill>
                  <a:srgbClr val="272525"/>
                </a:solidFill>
                <a:ea typeface="Inter" pitchFamily="34" charset="-122"/>
              </a:rPr>
              <a:t>Analyzing the data in manner to gain insights for decision making </a:t>
            </a:r>
          </a:p>
        </p:txBody>
      </p:sp>
      <p:sp>
        <p:nvSpPr>
          <p:cNvPr id="9" name="Shape 7"/>
          <p:cNvSpPr/>
          <p:nvPr/>
        </p:nvSpPr>
        <p:spPr>
          <a:xfrm>
            <a:off x="9657878" y="1674490"/>
            <a:ext cx="4157424" cy="215741"/>
          </a:xfrm>
          <a:prstGeom prst="roundRect">
            <a:avLst>
              <a:gd name="adj" fmla="val 42019"/>
            </a:avLst>
          </a:prstGeom>
          <a:solidFill>
            <a:srgbClr val="DADBF1"/>
          </a:solidFill>
          <a:ln w="7620">
            <a:solidFill>
              <a:srgbClr val="C0C1D7"/>
            </a:solidFill>
            <a:prstDash val="solid"/>
          </a:ln>
        </p:spPr>
      </p:sp>
      <p:sp>
        <p:nvSpPr>
          <p:cNvPr id="10" name="Text 8"/>
          <p:cNvSpPr/>
          <p:nvPr/>
        </p:nvSpPr>
        <p:spPr>
          <a:xfrm>
            <a:off x="9861079" y="2063290"/>
            <a:ext cx="2697837" cy="337185"/>
          </a:xfrm>
          <a:prstGeom prst="rect">
            <a:avLst/>
          </a:prstGeom>
          <a:noFill/>
          <a:ln/>
        </p:spPr>
        <p:txBody>
          <a:bodyPr wrap="none" lIns="0" tIns="0" rIns="0" bIns="0" rtlCol="0" anchor="t"/>
          <a:lstStyle/>
          <a:p>
            <a:pPr marL="0" indent="0" algn="l">
              <a:lnSpc>
                <a:spcPts val="2650"/>
              </a:lnSpc>
              <a:buNone/>
            </a:pPr>
            <a:r>
              <a:rPr lang="en-US" sz="2100" b="1" dirty="0">
                <a:solidFill>
                  <a:srgbClr val="272525"/>
                </a:solidFill>
                <a:latin typeface="Inter Bold" pitchFamily="34" charset="0"/>
                <a:ea typeface="Inter Bold" pitchFamily="34" charset="-122"/>
                <a:cs typeface="Inter Bold" pitchFamily="34" charset="-120"/>
              </a:rPr>
              <a:t>Risk Assessment</a:t>
            </a:r>
            <a:endParaRPr lang="en-US" sz="2100" dirty="0"/>
          </a:p>
        </p:txBody>
      </p:sp>
      <p:sp>
        <p:nvSpPr>
          <p:cNvPr id="11" name="Text 9"/>
          <p:cNvSpPr/>
          <p:nvPr/>
        </p:nvSpPr>
        <p:spPr>
          <a:xfrm>
            <a:off x="9861079" y="2530852"/>
            <a:ext cx="4157424" cy="1094010"/>
          </a:xfrm>
          <a:prstGeom prst="rect">
            <a:avLst/>
          </a:prstGeom>
          <a:noFill/>
          <a:ln/>
        </p:spPr>
        <p:txBody>
          <a:bodyPr wrap="square" lIns="0" tIns="0" rIns="0" bIns="0" rtlCol="0" anchor="t"/>
          <a:lstStyle/>
          <a:p>
            <a:pPr marL="0" indent="0" algn="l">
              <a:lnSpc>
                <a:spcPts val="2700"/>
              </a:lnSpc>
              <a:buNone/>
            </a:pPr>
            <a:r>
              <a:rPr lang="en-US" sz="2400" dirty="0">
                <a:solidFill>
                  <a:srgbClr val="272525"/>
                </a:solidFill>
                <a:ea typeface="Inter" pitchFamily="34" charset="-122"/>
              </a:rPr>
              <a:t>Study and examine factors that contribute to aircraft safety for business purposes </a:t>
            </a:r>
          </a:p>
        </p:txBody>
      </p:sp>
      <p:sp>
        <p:nvSpPr>
          <p:cNvPr id="12" name="Text 10"/>
          <p:cNvSpPr/>
          <p:nvPr/>
        </p:nvSpPr>
        <p:spPr>
          <a:xfrm>
            <a:off x="58911" y="5072464"/>
            <a:ext cx="14325602" cy="103584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lstStyle/>
          <a:p>
            <a:pPr marL="0" indent="0" algn="l">
              <a:lnSpc>
                <a:spcPts val="2700"/>
              </a:lnSpc>
              <a:buNone/>
            </a:pPr>
            <a:r>
              <a:rPr lang="en-US" sz="2000" dirty="0">
                <a:solidFill>
                  <a:srgbClr val="272525"/>
                </a:solidFill>
                <a:ea typeface="Inter" pitchFamily="34" charset="-122"/>
                <a:cs typeface="Inter" pitchFamily="34" charset="-120"/>
              </a:rPr>
              <a:t>Our analysis applies rigorous statistical methods to normalize data across different aircraft types, accounting for variables such as aircraft age, utilization rates, and operating environments. This ensures fair comparisons between models with different service histories.</a:t>
            </a:r>
            <a:endParaRPr lang="en-US" sz="2000" dirty="0"/>
          </a:p>
        </p:txBody>
      </p:sp>
      <p:sp>
        <p:nvSpPr>
          <p:cNvPr id="13" name="Text 11"/>
          <p:cNvSpPr/>
          <p:nvPr/>
        </p:nvSpPr>
        <p:spPr>
          <a:xfrm>
            <a:off x="58911" y="6391883"/>
            <a:ext cx="14373411" cy="103584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t"/>
          <a:lstStyle/>
          <a:p>
            <a:pPr marL="0" indent="0" algn="l">
              <a:lnSpc>
                <a:spcPts val="2700"/>
              </a:lnSpc>
              <a:buNone/>
            </a:pPr>
            <a:r>
              <a:rPr lang="en-US" sz="2400" dirty="0">
                <a:solidFill>
                  <a:srgbClr val="272525"/>
                </a:solidFill>
                <a:ea typeface="Inter" pitchFamily="34" charset="-122"/>
                <a:cs typeface="Inter" pitchFamily="34" charset="-120"/>
              </a:rPr>
              <a:t>We've also incorporated maintenance cost data and reliability metrics to provide a complete picture of operational risk beyond just accident statistics. This comprehensive approach allows us to identify truly low-risk aircraft investments rather than simply those with fewer reported incidents.</a:t>
            </a:r>
            <a:endParaRPr lang="en-US" sz="2400" dirty="0"/>
          </a:p>
        </p:txBody>
      </p:sp>
      <p:sp>
        <p:nvSpPr>
          <p:cNvPr id="14" name="Rectangle 13">
            <a:extLst>
              <a:ext uri="{FF2B5EF4-FFF2-40B4-BE49-F238E27FC236}">
                <a16:creationId xmlns:a16="http://schemas.microsoft.com/office/drawing/2014/main" id="{6FF6071E-B02A-2F67-3B5E-F60F5438137B}"/>
              </a:ext>
            </a:extLst>
          </p:cNvPr>
          <p:cNvSpPr/>
          <p:nvPr/>
        </p:nvSpPr>
        <p:spPr>
          <a:xfrm>
            <a:off x="0" y="7751482"/>
            <a:ext cx="14564659" cy="411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14231" y="219306"/>
            <a:ext cx="7762640" cy="390168"/>
          </a:xfrm>
          <a:prstGeom prst="rect">
            <a:avLst/>
          </a:prstGeom>
          <a:noFill/>
          <a:ln/>
        </p:spPr>
        <p:txBody>
          <a:bodyPr wrap="none" lIns="0" tIns="0" rIns="0" bIns="0" rtlCol="0" anchor="t"/>
          <a:lstStyle/>
          <a:p>
            <a:pPr marL="0" indent="0" algn="l">
              <a:lnSpc>
                <a:spcPts val="3050"/>
              </a:lnSpc>
              <a:buNone/>
            </a:pPr>
            <a:r>
              <a:rPr lang="en-US" sz="2450" b="1" dirty="0">
                <a:solidFill>
                  <a:srgbClr val="000000"/>
                </a:solidFill>
                <a:latin typeface="Inter Bold" pitchFamily="34" charset="0"/>
                <a:ea typeface="Inter Bold" pitchFamily="34" charset="-122"/>
                <a:cs typeface="Inter Bold" pitchFamily="34" charset="-120"/>
              </a:rPr>
              <a:t>Some findings into the aircraft make and the injuries </a:t>
            </a:r>
            <a:endParaRPr lang="en-US" sz="2450" dirty="0"/>
          </a:p>
        </p:txBody>
      </p:sp>
      <p:sp>
        <p:nvSpPr>
          <p:cNvPr id="5" name="Text 2"/>
          <p:cNvSpPr/>
          <p:nvPr/>
        </p:nvSpPr>
        <p:spPr>
          <a:xfrm>
            <a:off x="437078" y="9367242"/>
            <a:ext cx="13756243" cy="399574"/>
          </a:xfrm>
          <a:prstGeom prst="rect">
            <a:avLst/>
          </a:prstGeom>
          <a:noFill/>
          <a:ln/>
        </p:spPr>
        <p:txBody>
          <a:bodyPr wrap="square" lIns="0" tIns="0" rIns="0" bIns="0" rtlCol="0" anchor="t"/>
          <a:lstStyle/>
          <a:p>
            <a:pPr marL="0" indent="0" algn="l">
              <a:lnSpc>
                <a:spcPts val="1550"/>
              </a:lnSpc>
              <a:buNone/>
            </a:pPr>
            <a:r>
              <a:rPr lang="en-US" sz="950" dirty="0">
                <a:solidFill>
                  <a:srgbClr val="272525"/>
                </a:solidFill>
                <a:latin typeface="Inter" pitchFamily="34" charset="0"/>
                <a:ea typeface="Inter" pitchFamily="34" charset="-122"/>
                <a:cs typeface="Inter" pitchFamily="34" charset="-120"/>
              </a:rPr>
              <a:t>Regional jets from manufacturers like Embraer have also shown impressive safety performance, challenging the notion that larger aircraft are inherently safer. Meanwhile, modern variants of established models (like the A320neo family) show marked safety improvements over their earlier counterparts, highlighting the value of updated systems and design modifications.</a:t>
            </a:r>
            <a:endParaRPr lang="en-US" sz="950" dirty="0"/>
          </a:p>
        </p:txBody>
      </p:sp>
      <p:pic>
        <p:nvPicPr>
          <p:cNvPr id="7" name="Picture 6">
            <a:extLst>
              <a:ext uri="{FF2B5EF4-FFF2-40B4-BE49-F238E27FC236}">
                <a16:creationId xmlns:a16="http://schemas.microsoft.com/office/drawing/2014/main" id="{137D91DF-B4F2-7D3B-545B-41375BD337E1}"/>
              </a:ext>
            </a:extLst>
          </p:cNvPr>
          <p:cNvPicPr>
            <a:picLocks noChangeAspect="1"/>
          </p:cNvPicPr>
          <p:nvPr/>
        </p:nvPicPr>
        <p:blipFill>
          <a:blip r:embed="rId3"/>
          <a:stretch>
            <a:fillRect/>
          </a:stretch>
        </p:blipFill>
        <p:spPr>
          <a:xfrm>
            <a:off x="2222290" y="3600416"/>
            <a:ext cx="6229396" cy="4629184"/>
          </a:xfrm>
          <a:prstGeom prst="rect">
            <a:avLst/>
          </a:prstGeom>
        </p:spPr>
      </p:pic>
      <p:pic>
        <p:nvPicPr>
          <p:cNvPr id="9" name="Picture 8">
            <a:extLst>
              <a:ext uri="{FF2B5EF4-FFF2-40B4-BE49-F238E27FC236}">
                <a16:creationId xmlns:a16="http://schemas.microsoft.com/office/drawing/2014/main" id="{9F75B484-7561-3009-D20E-D77B843C86FF}"/>
              </a:ext>
            </a:extLst>
          </p:cNvPr>
          <p:cNvPicPr>
            <a:picLocks noChangeAspect="1"/>
          </p:cNvPicPr>
          <p:nvPr/>
        </p:nvPicPr>
        <p:blipFill>
          <a:blip r:embed="rId4"/>
          <a:stretch>
            <a:fillRect/>
          </a:stretch>
        </p:blipFill>
        <p:spPr>
          <a:xfrm>
            <a:off x="8372176" y="45703"/>
            <a:ext cx="6258224" cy="4483303"/>
          </a:xfrm>
          <a:prstGeom prst="rect">
            <a:avLst/>
          </a:prstGeom>
        </p:spPr>
      </p:pic>
      <p:pic>
        <p:nvPicPr>
          <p:cNvPr id="11" name="Picture 10">
            <a:extLst>
              <a:ext uri="{FF2B5EF4-FFF2-40B4-BE49-F238E27FC236}">
                <a16:creationId xmlns:a16="http://schemas.microsoft.com/office/drawing/2014/main" id="{E0B9F461-CD3D-717B-BF88-6D2B9C33EF9D}"/>
              </a:ext>
            </a:extLst>
          </p:cNvPr>
          <p:cNvPicPr>
            <a:picLocks noChangeAspect="1"/>
          </p:cNvPicPr>
          <p:nvPr/>
        </p:nvPicPr>
        <p:blipFill>
          <a:blip r:embed="rId5"/>
          <a:stretch>
            <a:fillRect/>
          </a:stretch>
        </p:blipFill>
        <p:spPr>
          <a:xfrm>
            <a:off x="8789851" y="4748009"/>
            <a:ext cx="5762855" cy="3391944"/>
          </a:xfrm>
          <a:prstGeom prst="rect">
            <a:avLst/>
          </a:prstGeom>
        </p:spPr>
      </p:pic>
      <p:sp>
        <p:nvSpPr>
          <p:cNvPr id="12" name="TextBox 11">
            <a:extLst>
              <a:ext uri="{FF2B5EF4-FFF2-40B4-BE49-F238E27FC236}">
                <a16:creationId xmlns:a16="http://schemas.microsoft.com/office/drawing/2014/main" id="{61FAED13-BBC8-2AE5-66C7-4A1F5351F0B5}"/>
              </a:ext>
            </a:extLst>
          </p:cNvPr>
          <p:cNvSpPr txBox="1"/>
          <p:nvPr/>
        </p:nvSpPr>
        <p:spPr>
          <a:xfrm>
            <a:off x="235582" y="981560"/>
            <a:ext cx="7888941" cy="2246769"/>
          </a:xfrm>
          <a:prstGeom prst="rect">
            <a:avLst/>
          </a:prstGeom>
          <a:noFill/>
        </p:spPr>
        <p:txBody>
          <a:bodyPr wrap="square" rtlCol="0">
            <a:spAutoFit/>
          </a:bodyPr>
          <a:lstStyle/>
          <a:p>
            <a:r>
              <a:rPr lang="en-US" sz="2800" dirty="0"/>
              <a:t>This shows an analysis of the past data on the number of injuries; fatal, minor and serious injuries per aircraft make: This shows that the Cessna model had the highest number of all sorts of injuries. This shows that this is a make that is prone to injuries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638607" y="975112"/>
            <a:ext cx="6089157" cy="646509"/>
          </a:xfrm>
          <a:prstGeom prst="rect">
            <a:avLst/>
          </a:prstGeom>
          <a:noFill/>
          <a:ln/>
        </p:spPr>
        <p:txBody>
          <a:bodyPr wrap="none" lIns="0" tIns="0" rIns="0" bIns="0" rtlCol="0" anchor="t"/>
          <a:lstStyle/>
          <a:p>
            <a:pPr marL="0" indent="0" algn="l">
              <a:lnSpc>
                <a:spcPts val="5050"/>
              </a:lnSpc>
              <a:buNone/>
            </a:pPr>
            <a:r>
              <a:rPr lang="en-US" sz="4050" b="1" dirty="0">
                <a:solidFill>
                  <a:srgbClr val="000000"/>
                </a:solidFill>
                <a:latin typeface="Inter Bold" pitchFamily="34" charset="0"/>
                <a:ea typeface="Inter Bold" pitchFamily="34" charset="-122"/>
                <a:cs typeface="Inter Bold" pitchFamily="34" charset="-120"/>
              </a:rPr>
              <a:t>Recommendations </a:t>
            </a:r>
            <a:endParaRPr lang="en-US" sz="4050" dirty="0"/>
          </a:p>
        </p:txBody>
      </p:sp>
      <p:sp>
        <p:nvSpPr>
          <p:cNvPr id="20" name="TextBox 19">
            <a:extLst>
              <a:ext uri="{FF2B5EF4-FFF2-40B4-BE49-F238E27FC236}">
                <a16:creationId xmlns:a16="http://schemas.microsoft.com/office/drawing/2014/main" id="{476167F2-7D06-B79E-D58C-CAF51BDD9AA9}"/>
              </a:ext>
            </a:extLst>
          </p:cNvPr>
          <p:cNvSpPr txBox="1"/>
          <p:nvPr/>
        </p:nvSpPr>
        <p:spPr>
          <a:xfrm>
            <a:off x="272361" y="2241176"/>
            <a:ext cx="13889317" cy="2954655"/>
          </a:xfrm>
          <a:prstGeom prst="rect">
            <a:avLst/>
          </a:prstGeom>
          <a:noFill/>
        </p:spPr>
        <p:txBody>
          <a:bodyPr wrap="square" rtlCol="0">
            <a:spAutoFit/>
          </a:bodyPr>
          <a:lstStyle/>
          <a:p>
            <a:pPr algn="just">
              <a:buNone/>
            </a:pPr>
            <a:r>
              <a:rPr lang="en-US" sz="2400" i="0" dirty="0">
                <a:solidFill>
                  <a:srgbClr val="000000"/>
                </a:solidFill>
                <a:effectLst>
                  <a:outerShdw blurRad="38100" dist="38100" dir="2700000" algn="tl">
                    <a:srgbClr val="000000">
                      <a:alpha val="43137"/>
                    </a:srgbClr>
                  </a:outerShdw>
                </a:effectLst>
              </a:rPr>
              <a:t>Based on the comprehensive analysis of the aviation accident data, it is recommended that the company prioritize the acquisition of aircraft models categorized as low-risk, particularly those that have demonstrated a history of lower injury severity rates. For instance, the Cessna is a widely used training aircraft known for its stability and ease of handling, making it a popular choice for flight schools. Similarly, the Piper has a strong safety record and is often utilized in pilot training due to its reliability.</a:t>
            </a:r>
          </a:p>
          <a:p>
            <a:pPr algn="just"/>
            <a:r>
              <a:rPr lang="en-US" sz="2400" i="0" dirty="0">
                <a:solidFill>
                  <a:srgbClr val="000000"/>
                </a:solidFill>
                <a:effectLst>
                  <a:outerShdw blurRad="38100" dist="38100" dir="2700000" algn="tl">
                    <a:srgbClr val="000000">
                      <a:alpha val="43137"/>
                    </a:srgbClr>
                  </a:outerShdw>
                </a:effectLst>
              </a:rPr>
              <a:t>The analysis revealed that certain aircraft categories, such as the Beechcraft Bonanza, which is recognized for its robust construction and lower accident rates, are associated with fewer severe injuries during accidents.</a:t>
            </a:r>
          </a:p>
          <a:p>
            <a:endParaRPr lang="en-US" dirty="0"/>
          </a:p>
        </p:txBody>
      </p:sp>
      <p:pic>
        <p:nvPicPr>
          <p:cNvPr id="22" name="Picture 21">
            <a:extLst>
              <a:ext uri="{FF2B5EF4-FFF2-40B4-BE49-F238E27FC236}">
                <a16:creationId xmlns:a16="http://schemas.microsoft.com/office/drawing/2014/main" id="{EED0CA55-D1AA-BD70-FC49-3A813BE9B30A}"/>
              </a:ext>
            </a:extLst>
          </p:cNvPr>
          <p:cNvPicPr>
            <a:picLocks noChangeAspect="1"/>
          </p:cNvPicPr>
          <p:nvPr/>
        </p:nvPicPr>
        <p:blipFill>
          <a:blip r:embed="rId3"/>
          <a:stretch>
            <a:fillRect/>
          </a:stretch>
        </p:blipFill>
        <p:spPr>
          <a:xfrm>
            <a:off x="12323483" y="6329082"/>
            <a:ext cx="2188420" cy="176211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559</Words>
  <Application>Microsoft Office PowerPoint</Application>
  <PresentationFormat>Custom</PresentationFormat>
  <Paragraphs>34</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Helvetica Neue</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Mwirigi Kaburu</cp:lastModifiedBy>
  <cp:revision>2</cp:revision>
  <dcterms:created xsi:type="dcterms:W3CDTF">2025-04-29T12:28:25Z</dcterms:created>
  <dcterms:modified xsi:type="dcterms:W3CDTF">2025-04-29T17:12:52Z</dcterms:modified>
</cp:coreProperties>
</file>