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61"/>
  </p:normalViewPr>
  <p:slideViewPr>
    <p:cSldViewPr snapToGrid="0" snapToObjects="1" showGuides="1">
      <p:cViewPr varScale="1">
        <p:scale>
          <a:sx n="204" d="100"/>
          <a:sy n="204" d="100"/>
        </p:scale>
        <p:origin x="144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73C0-9525-1948-870E-0AAC5B72A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8A98A-4A15-D343-A059-2EB1695C0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68C3A-2B7E-2246-B45E-A937BD16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761B-AA9A-BB4D-A8FE-4FCA7F524981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ECA39-B843-FB4C-92BD-0341616A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42C91-467E-424D-9646-2AF42686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8711-5ACB-4844-8A31-E80EB0A2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3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50B6-DAD7-274B-A41B-F0A7D544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DEF5E-68F2-0D4A-8E4B-03890684A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7899C-E015-7F4E-AC9E-020BB086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761B-AA9A-BB4D-A8FE-4FCA7F524981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6B222-71A4-2F48-B486-AA3DF12D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CF638-B9D4-E54F-BA3B-211D05D3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8711-5ACB-4844-8A31-E80EB0A2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6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D1003-659E-3244-91E9-03A29861A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F99D5-8E9B-F54E-935F-CCE5C8444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DFC67-DE4E-7E42-A9E4-725EEF32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761B-AA9A-BB4D-A8FE-4FCA7F524981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0F095-0FD8-9D40-A602-1BE20F43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01D42-9466-5C4A-9943-AD8FA997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8711-5ACB-4844-8A31-E80EB0A2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4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27BF-87D0-034B-9E58-32976F4A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69D19-4162-8A48-A0E3-FDFCC8D23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12782-F2A2-3747-BEE3-0654541E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761B-AA9A-BB4D-A8FE-4FCA7F524981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769CF-1706-FE4A-A9E5-8D8AD3C4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4033E-E7E3-8E4A-B14F-20FF061E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8711-5ACB-4844-8A31-E80EB0A2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9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6576-7D8E-9246-AA01-586BC9F0A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1E01C-E6B6-9F4E-A355-0DDFA9DF0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1088E-444B-AB40-9C7D-63775B48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761B-AA9A-BB4D-A8FE-4FCA7F524981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65739-EA96-0B42-82EB-2985C54C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405FA-FAE7-C243-A9BF-F663C502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8711-5ACB-4844-8A31-E80EB0A2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9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111A-26CA-244F-94A3-663D0B36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56FE3-AE04-664B-A779-071C21E8C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FB7A-A09C-6A44-9F21-A853B13BB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91A3F-9CD7-1E4D-A6A4-3EFC3C41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761B-AA9A-BB4D-A8FE-4FCA7F524981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9A4CB-F7A4-CC41-B0DC-8C716E8B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E22DF-1BE9-2A45-A112-5FEE726C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8711-5ACB-4844-8A31-E80EB0A2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0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9304-905E-5C42-9EDE-2F591EDAD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A2736-53DD-2943-A959-862505E9D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A0230-B4E1-344E-A19E-E708D27C7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2436F7-6C8E-334F-B5EE-3307AEB7B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A92FD-53BC-414D-8637-F683B81A3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9AE1B-5884-7345-BB74-2CF84EA3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761B-AA9A-BB4D-A8FE-4FCA7F524981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BDD14-C457-8C4E-856A-10DED01B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98DD49-FEEC-9E4A-BFCF-AB9B1893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8711-5ACB-4844-8A31-E80EB0A2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3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C2BC-7259-C849-A57E-125070AE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95EA6-C23C-0040-9326-B4C9EB29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761B-AA9A-BB4D-A8FE-4FCA7F524981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96FA2-47C5-2044-9E4A-25AA047B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04D6A-F2A4-D940-B148-A590FB29C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8711-5ACB-4844-8A31-E80EB0A2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A56AB1-4877-6943-A630-A0130C47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761B-AA9A-BB4D-A8FE-4FCA7F524981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DD2DA-EEA6-FD4B-8E6F-2EC784CC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0463D-A339-9D4A-AE8B-10EE4734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8711-5ACB-4844-8A31-E80EB0A2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627C-193A-6B4B-8452-006706066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E3E44-4C0E-654E-8A30-48EBCCFAA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5E7B-C8AA-0044-8003-CF99DB638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6A9B6-E824-8541-A62A-942374D5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761B-AA9A-BB4D-A8FE-4FCA7F524981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4A03F-4D25-2C46-9E31-EAB480E4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135CB-D91C-5747-A2FA-6860D03D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8711-5ACB-4844-8A31-E80EB0A2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1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FC3F-E9C0-034F-8143-CB4E162A9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0D96BB-4223-814A-8700-D805309B3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418EA-4852-F34E-8676-785055BDD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BA225-D3D7-774A-96F2-EC72A874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761B-AA9A-BB4D-A8FE-4FCA7F524981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7A2F0-C1D2-7549-B4D9-B60BC87D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4F42D-5E9C-E045-BB30-293C5D32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8711-5ACB-4844-8A31-E80EB0A2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4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B30A8-A460-3347-9556-112A3C98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7C439-35A9-DE4B-A447-9B02FC4F5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C5D87-9BBB-E143-AFFA-D2DC3A21D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8761B-AA9A-BB4D-A8FE-4FCA7F524981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4CEF0-D77D-4A48-8BB1-48E2DBF72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3115E-9D4B-A94E-B299-1B4C14157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D8711-5ACB-4844-8A31-E80EB0A2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0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04806A-29A3-5442-9BD6-942AF801CE8E}"/>
              </a:ext>
            </a:extLst>
          </p:cNvPr>
          <p:cNvCxnSpPr>
            <a:cxnSpLocks/>
          </p:cNvCxnSpPr>
          <p:nvPr/>
        </p:nvCxnSpPr>
        <p:spPr>
          <a:xfrm>
            <a:off x="0" y="3425868"/>
            <a:ext cx="1171809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AC10F88-111E-1740-A06D-381D5ADF4B72}"/>
              </a:ext>
            </a:extLst>
          </p:cNvPr>
          <p:cNvSpPr/>
          <p:nvPr/>
        </p:nvSpPr>
        <p:spPr>
          <a:xfrm>
            <a:off x="1080776" y="3307562"/>
            <a:ext cx="245885" cy="2458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B40D34-20EC-0248-9EF1-00B65908E1D1}"/>
              </a:ext>
            </a:extLst>
          </p:cNvPr>
          <p:cNvSpPr/>
          <p:nvPr/>
        </p:nvSpPr>
        <p:spPr>
          <a:xfrm>
            <a:off x="2768001" y="3307562"/>
            <a:ext cx="245885" cy="2458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927F5-F1BD-6E4B-8BF1-D888015248A2}"/>
              </a:ext>
            </a:extLst>
          </p:cNvPr>
          <p:cNvSpPr txBox="1"/>
          <p:nvPr/>
        </p:nvSpPr>
        <p:spPr>
          <a:xfrm>
            <a:off x="879810" y="3598787"/>
            <a:ext cx="64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1763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BC29D5-4C8E-B14F-9937-49C194B0156E}"/>
              </a:ext>
            </a:extLst>
          </p:cNvPr>
          <p:cNvSpPr txBox="1"/>
          <p:nvPr/>
        </p:nvSpPr>
        <p:spPr>
          <a:xfrm>
            <a:off x="1251505" y="604212"/>
            <a:ext cx="2330939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BAYES’ THEOREM</a:t>
            </a: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Reverend Thomas </a:t>
            </a:r>
            <a:r>
              <a:rPr lang="en-US" sz="11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Bayes's</a:t>
            </a: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work is published two years after his death</a:t>
            </a: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presents major underpinnings of Bayes theorem that is still used in Machine Learning (and Bayesian Statistics) today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37B7EE-8ADC-0C42-BA78-050D27EFB7C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203719" y="739036"/>
            <a:ext cx="0" cy="2568526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F7D939-530B-C144-92D0-74491657961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890944" y="3553447"/>
            <a:ext cx="0" cy="861978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2A9A48-981D-C144-A827-5DB710D07AA4}"/>
              </a:ext>
            </a:extLst>
          </p:cNvPr>
          <p:cNvSpPr txBox="1"/>
          <p:nvPr/>
        </p:nvSpPr>
        <p:spPr>
          <a:xfrm>
            <a:off x="2890945" y="4294588"/>
            <a:ext cx="177890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FIRST ALGORITHM?</a:t>
            </a: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Ada Lovelace develops the first algorithm ”Note G”</a:t>
            </a: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She is widely seen as the first programmer</a:t>
            </a: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She suggested that a machine could take advantage of computation in order to deal with the realms of music, graphics, and 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22037-63FD-4D4B-BE29-FA09E3BEB25E}"/>
              </a:ext>
            </a:extLst>
          </p:cNvPr>
          <p:cNvSpPr txBox="1"/>
          <p:nvPr/>
        </p:nvSpPr>
        <p:spPr>
          <a:xfrm>
            <a:off x="2567035" y="2909855"/>
            <a:ext cx="64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1842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605EAB6-0809-B647-943A-D3B3830150A4}"/>
              </a:ext>
            </a:extLst>
          </p:cNvPr>
          <p:cNvSpPr/>
          <p:nvPr/>
        </p:nvSpPr>
        <p:spPr>
          <a:xfrm>
            <a:off x="4938293" y="3307562"/>
            <a:ext cx="245885" cy="2458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FC18E3-3C6B-D548-88F6-A603892BD026}"/>
              </a:ext>
            </a:extLst>
          </p:cNvPr>
          <p:cNvSpPr txBox="1"/>
          <p:nvPr/>
        </p:nvSpPr>
        <p:spPr>
          <a:xfrm>
            <a:off x="4669306" y="3598787"/>
            <a:ext cx="78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1854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B78C8C-B18F-0F4C-B741-D9008A3E92CA}"/>
              </a:ext>
            </a:extLst>
          </p:cNvPr>
          <p:cNvSpPr txBox="1"/>
          <p:nvPr/>
        </p:nvSpPr>
        <p:spPr>
          <a:xfrm>
            <a:off x="5109022" y="664634"/>
            <a:ext cx="22079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BOOLEAN LOGIC</a:t>
            </a: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George Boole invents the Boolean Algebra</a:t>
            </a: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has been fundamental in the development of digital electronics, and is provided for in all modern programming languages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1C2CA4-66EF-B548-931C-74B3FB2B7951}"/>
              </a:ext>
            </a:extLst>
          </p:cNvPr>
          <p:cNvCxnSpPr>
            <a:cxnSpLocks/>
          </p:cNvCxnSpPr>
          <p:nvPr/>
        </p:nvCxnSpPr>
        <p:spPr>
          <a:xfrm flipV="1">
            <a:off x="5061236" y="795403"/>
            <a:ext cx="0" cy="2512159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1A02C6F-1F6B-9145-9800-EC55A229F48A}"/>
              </a:ext>
            </a:extLst>
          </p:cNvPr>
          <p:cNvSpPr/>
          <p:nvPr/>
        </p:nvSpPr>
        <p:spPr>
          <a:xfrm>
            <a:off x="6984701" y="3307562"/>
            <a:ext cx="245885" cy="2458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CF8705E-0BB6-3648-A1C3-0B34F6811345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7107644" y="3553447"/>
            <a:ext cx="0" cy="636509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F41A69-266A-3446-94B6-45190A9C9E0C}"/>
              </a:ext>
            </a:extLst>
          </p:cNvPr>
          <p:cNvSpPr txBox="1"/>
          <p:nvPr/>
        </p:nvSpPr>
        <p:spPr>
          <a:xfrm>
            <a:off x="7122852" y="4067414"/>
            <a:ext cx="223371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MACHINES THAT LEARN?</a:t>
            </a: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Alan Turing proposes a machine that can learn</a:t>
            </a: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The Universal Turing Machine is an abstract computing machine consisting of a limitless memory and a scanner that moves back and forth through the memory, symbol by symbol, reading what it finds and writing further symbols </a:t>
            </a: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7C501E-3786-3144-A416-B28F0466F240}"/>
              </a:ext>
            </a:extLst>
          </p:cNvPr>
          <p:cNvSpPr txBox="1"/>
          <p:nvPr/>
        </p:nvSpPr>
        <p:spPr>
          <a:xfrm>
            <a:off x="6421788" y="2929588"/>
            <a:ext cx="137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1934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115ED3-11FA-0B4F-AAB9-1599A69DB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848" y="2000566"/>
            <a:ext cx="1863257" cy="77354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515CB47-EC55-4D47-9E99-59F04BCAB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089" y="4290458"/>
            <a:ext cx="1331949" cy="192945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C2805BC-5FE8-5149-B5C0-EE8ED3737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392" y="4077628"/>
            <a:ext cx="1536935" cy="214261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4B19680-C97E-4542-96CA-1B70D03A81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37" b="1"/>
          <a:stretch/>
        </p:blipFill>
        <p:spPr>
          <a:xfrm>
            <a:off x="7652945" y="1021387"/>
            <a:ext cx="2563914" cy="88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3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04806A-29A3-5442-9BD6-942AF801CE8E}"/>
              </a:ext>
            </a:extLst>
          </p:cNvPr>
          <p:cNvCxnSpPr>
            <a:cxnSpLocks/>
          </p:cNvCxnSpPr>
          <p:nvPr/>
        </p:nvCxnSpPr>
        <p:spPr>
          <a:xfrm>
            <a:off x="0" y="3425868"/>
            <a:ext cx="1171809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AC10F88-111E-1740-A06D-381D5ADF4B72}"/>
              </a:ext>
            </a:extLst>
          </p:cNvPr>
          <p:cNvSpPr/>
          <p:nvPr/>
        </p:nvSpPr>
        <p:spPr>
          <a:xfrm>
            <a:off x="467000" y="3307562"/>
            <a:ext cx="245885" cy="2458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B40D34-20EC-0248-9EF1-00B65908E1D1}"/>
              </a:ext>
            </a:extLst>
          </p:cNvPr>
          <p:cNvSpPr/>
          <p:nvPr/>
        </p:nvSpPr>
        <p:spPr>
          <a:xfrm>
            <a:off x="1542806" y="3307562"/>
            <a:ext cx="245885" cy="2458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927F5-F1BD-6E4B-8BF1-D888015248A2}"/>
              </a:ext>
            </a:extLst>
          </p:cNvPr>
          <p:cNvSpPr txBox="1"/>
          <p:nvPr/>
        </p:nvSpPr>
        <p:spPr>
          <a:xfrm>
            <a:off x="266034" y="3598787"/>
            <a:ext cx="64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1949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BC29D5-4C8E-B14F-9937-49C194B0156E}"/>
              </a:ext>
            </a:extLst>
          </p:cNvPr>
          <p:cNvSpPr txBox="1"/>
          <p:nvPr/>
        </p:nvSpPr>
        <p:spPr>
          <a:xfrm>
            <a:off x="637729" y="969591"/>
            <a:ext cx="233093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WEAVER’S MEMORANDUM</a:t>
            </a: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most influential publication in the early days of machine translation</a:t>
            </a: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formulated goals and methods before most people had any idea of what computers might be capable of</a:t>
            </a: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direct stimulus for the beginnings of research into natural language processing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37B7EE-8ADC-0C42-BA78-050D27EFB7C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89943" y="1102290"/>
            <a:ext cx="0" cy="2205272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F7D939-530B-C144-92D0-74491657961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665749" y="3553447"/>
            <a:ext cx="0" cy="861978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2A9A48-981D-C144-A827-5DB710D07AA4}"/>
              </a:ext>
            </a:extLst>
          </p:cNvPr>
          <p:cNvSpPr txBox="1"/>
          <p:nvPr/>
        </p:nvSpPr>
        <p:spPr>
          <a:xfrm>
            <a:off x="1665749" y="4294588"/>
            <a:ext cx="192822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GRAMMAR THEORIES</a:t>
            </a: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early work in MT was very simple: dictionary-lookup of appropriate words for translation </a:t>
            </a: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Noam Chomsky developed a rule based-system of syntactic structures</a:t>
            </a: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brought insight into how mainstream linguistics could help machine translation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22037-63FD-4D4B-BE29-FA09E3BEB25E}"/>
              </a:ext>
            </a:extLst>
          </p:cNvPr>
          <p:cNvSpPr txBox="1"/>
          <p:nvPr/>
        </p:nvSpPr>
        <p:spPr>
          <a:xfrm>
            <a:off x="1341840" y="2909855"/>
            <a:ext cx="64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1957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605EAB6-0809-B647-943A-D3B3830150A4}"/>
              </a:ext>
            </a:extLst>
          </p:cNvPr>
          <p:cNvSpPr/>
          <p:nvPr/>
        </p:nvSpPr>
        <p:spPr>
          <a:xfrm>
            <a:off x="3140538" y="3307562"/>
            <a:ext cx="245885" cy="2458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FC18E3-3C6B-D548-88F6-A603892BD026}"/>
              </a:ext>
            </a:extLst>
          </p:cNvPr>
          <p:cNvSpPr txBox="1"/>
          <p:nvPr/>
        </p:nvSpPr>
        <p:spPr>
          <a:xfrm>
            <a:off x="2871551" y="3598787"/>
            <a:ext cx="783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1960s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B78C8C-B18F-0F4C-B741-D9008A3E92CA}"/>
              </a:ext>
            </a:extLst>
          </p:cNvPr>
          <p:cNvSpPr txBox="1"/>
          <p:nvPr/>
        </p:nvSpPr>
        <p:spPr>
          <a:xfrm>
            <a:off x="3311267" y="664634"/>
            <a:ext cx="2330939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ELIZA, ALPAC REPORT &amp; AI WINTER</a:t>
            </a: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The most famous prototype is perhaps ELIZA, designed to replicate the conversation between a psychologist and a patient</a:t>
            </a: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The report by the Automatic Language Processing Advisory Committee (ALPAC), a committee established in 1964 by the United States, led to significant cuts in funding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1C2CA4-66EF-B548-931C-74B3FB2B7951}"/>
              </a:ext>
            </a:extLst>
          </p:cNvPr>
          <p:cNvCxnSpPr>
            <a:cxnSpLocks/>
          </p:cNvCxnSpPr>
          <p:nvPr/>
        </p:nvCxnSpPr>
        <p:spPr>
          <a:xfrm flipV="1">
            <a:off x="3263481" y="795403"/>
            <a:ext cx="0" cy="2512159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6BC68988-DD43-CC45-B140-A773F6499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008" y="4323319"/>
            <a:ext cx="2890005" cy="1874078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A24985A1-72F6-314F-B91F-6D066CC1CE20}"/>
              </a:ext>
            </a:extLst>
          </p:cNvPr>
          <p:cNvSpPr/>
          <p:nvPr/>
        </p:nvSpPr>
        <p:spPr>
          <a:xfrm>
            <a:off x="5973058" y="3307562"/>
            <a:ext cx="245885" cy="2458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1411F8-39A6-F048-B47E-38C355451C39}"/>
              </a:ext>
            </a:extLst>
          </p:cNvPr>
          <p:cNvSpPr txBox="1"/>
          <p:nvPr/>
        </p:nvSpPr>
        <p:spPr>
          <a:xfrm>
            <a:off x="5522177" y="3598787"/>
            <a:ext cx="114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1970s-80s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046E0B-1908-9740-99C5-8EB6E88993EF}"/>
              </a:ext>
            </a:extLst>
          </p:cNvPr>
          <p:cNvSpPr txBox="1"/>
          <p:nvPr/>
        </p:nvSpPr>
        <p:spPr>
          <a:xfrm>
            <a:off x="6096000" y="407787"/>
            <a:ext cx="233093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CONCEPTUAL ONTOLOGIES</a:t>
            </a: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The 1970s brought new ideas into NLP</a:t>
            </a: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Development of conceptual ontologies, i.e. sets of concepts and categories that shows their properties and the relations between them</a:t>
            </a: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structured real-world information into computer-understandable data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98A6C-77ED-404F-86AE-4F934E03745E}"/>
              </a:ext>
            </a:extLst>
          </p:cNvPr>
          <p:cNvCxnSpPr>
            <a:cxnSpLocks/>
          </p:cNvCxnSpPr>
          <p:nvPr/>
        </p:nvCxnSpPr>
        <p:spPr>
          <a:xfrm flipV="1">
            <a:off x="6096001" y="526093"/>
            <a:ext cx="0" cy="2781469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1A02C6F-1F6B-9145-9800-EC55A229F48A}"/>
              </a:ext>
            </a:extLst>
          </p:cNvPr>
          <p:cNvSpPr/>
          <p:nvPr/>
        </p:nvSpPr>
        <p:spPr>
          <a:xfrm>
            <a:off x="7085408" y="3307562"/>
            <a:ext cx="245885" cy="2458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CF8705E-0BB6-3648-A1C3-0B34F6811345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7208351" y="3553447"/>
            <a:ext cx="0" cy="636509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F41A69-266A-3446-94B6-45190A9C9E0C}"/>
              </a:ext>
            </a:extLst>
          </p:cNvPr>
          <p:cNvSpPr txBox="1"/>
          <p:nvPr/>
        </p:nvSpPr>
        <p:spPr>
          <a:xfrm>
            <a:off x="7223559" y="4067414"/>
            <a:ext cx="223371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STATISTICAL MODELS</a:t>
            </a: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statistical models came as a revolution in NLP (SVM, regression-based approaches)</a:t>
            </a: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replacing most natural language processing systems based on complex sets of hand-written rules</a:t>
            </a: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Recurrent neural networks and long short-term memory networks</a:t>
            </a: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7C501E-3786-3144-A416-B28F0466F240}"/>
              </a:ext>
            </a:extLst>
          </p:cNvPr>
          <p:cNvSpPr txBox="1"/>
          <p:nvPr/>
        </p:nvSpPr>
        <p:spPr>
          <a:xfrm>
            <a:off x="6522495" y="2929588"/>
            <a:ext cx="137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1990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830C762-65A9-B148-A871-2A0D0FC1D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3471" y="3865501"/>
            <a:ext cx="1267742" cy="12317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4984D8-2DE0-A14A-A9E6-A49B3E74C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9314" y="5168072"/>
            <a:ext cx="2227885" cy="96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5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70723EEB-369B-2D44-82AD-FC5681AA8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820" y="5611936"/>
            <a:ext cx="2427857" cy="107696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775E58F-741B-424A-8093-626DF6BF7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96" y="3817002"/>
            <a:ext cx="1514516" cy="152762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04806A-29A3-5442-9BD6-942AF801CE8E}"/>
              </a:ext>
            </a:extLst>
          </p:cNvPr>
          <p:cNvCxnSpPr>
            <a:cxnSpLocks/>
          </p:cNvCxnSpPr>
          <p:nvPr/>
        </p:nvCxnSpPr>
        <p:spPr>
          <a:xfrm>
            <a:off x="0" y="3425868"/>
            <a:ext cx="1171809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AC10F88-111E-1740-A06D-381D5ADF4B72}"/>
              </a:ext>
            </a:extLst>
          </p:cNvPr>
          <p:cNvSpPr/>
          <p:nvPr/>
        </p:nvSpPr>
        <p:spPr>
          <a:xfrm>
            <a:off x="467000" y="3307562"/>
            <a:ext cx="245885" cy="2458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B40D34-20EC-0248-9EF1-00B65908E1D1}"/>
              </a:ext>
            </a:extLst>
          </p:cNvPr>
          <p:cNvSpPr/>
          <p:nvPr/>
        </p:nvSpPr>
        <p:spPr>
          <a:xfrm>
            <a:off x="1918657" y="3307562"/>
            <a:ext cx="245885" cy="2458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927F5-F1BD-6E4B-8BF1-D888015248A2}"/>
              </a:ext>
            </a:extLst>
          </p:cNvPr>
          <p:cNvSpPr txBox="1"/>
          <p:nvPr/>
        </p:nvSpPr>
        <p:spPr>
          <a:xfrm>
            <a:off x="198013" y="3598787"/>
            <a:ext cx="783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2000s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BC29D5-4C8E-B14F-9937-49C194B0156E}"/>
              </a:ext>
            </a:extLst>
          </p:cNvPr>
          <p:cNvSpPr txBox="1"/>
          <p:nvPr/>
        </p:nvSpPr>
        <p:spPr>
          <a:xfrm>
            <a:off x="637730" y="389691"/>
            <a:ext cx="1962435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LANGUAGE MODELING, WORD EMBEDDINGS</a:t>
            </a: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neural networks are used for learning the distribution of language words and predicting the next words in a text given the previous ones</a:t>
            </a: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Start of representing words with dense vectors of numbers</a:t>
            </a: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2012: First unsupervised neural network by Google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37B7EE-8ADC-0C42-BA78-050D27EFB7C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89943" y="576197"/>
            <a:ext cx="0" cy="2731365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F7D939-530B-C144-92D0-74491657961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041600" y="3553447"/>
            <a:ext cx="0" cy="555985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2A9A48-981D-C144-A827-5DB710D07AA4}"/>
              </a:ext>
            </a:extLst>
          </p:cNvPr>
          <p:cNvSpPr txBox="1"/>
          <p:nvPr/>
        </p:nvSpPr>
        <p:spPr>
          <a:xfrm>
            <a:off x="2041600" y="3979738"/>
            <a:ext cx="211729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WORD2VEC</a:t>
            </a: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first algorithm capable of learning word embedding efficiently</a:t>
            </a: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possible to do mathematical operations with them that represent semantic operations</a:t>
            </a: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using pre-trained embeddings as features for ML models improves performance in downstream tasks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22037-63FD-4D4B-BE29-FA09E3BEB25E}"/>
              </a:ext>
            </a:extLst>
          </p:cNvPr>
          <p:cNvSpPr txBox="1"/>
          <p:nvPr/>
        </p:nvSpPr>
        <p:spPr>
          <a:xfrm>
            <a:off x="1717691" y="2909855"/>
            <a:ext cx="64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2013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605EAB6-0809-B647-943A-D3B3830150A4}"/>
              </a:ext>
            </a:extLst>
          </p:cNvPr>
          <p:cNvSpPr/>
          <p:nvPr/>
        </p:nvSpPr>
        <p:spPr>
          <a:xfrm>
            <a:off x="4509620" y="3307562"/>
            <a:ext cx="245885" cy="2458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FC18E3-3C6B-D548-88F6-A603892BD026}"/>
              </a:ext>
            </a:extLst>
          </p:cNvPr>
          <p:cNvSpPr txBox="1"/>
          <p:nvPr/>
        </p:nvSpPr>
        <p:spPr>
          <a:xfrm>
            <a:off x="4029729" y="3598787"/>
            <a:ext cx="120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2014-2016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B78C8C-B18F-0F4C-B741-D9008A3E92CA}"/>
              </a:ext>
            </a:extLst>
          </p:cNvPr>
          <p:cNvSpPr txBox="1"/>
          <p:nvPr/>
        </p:nvSpPr>
        <p:spPr>
          <a:xfrm>
            <a:off x="4680350" y="664634"/>
            <a:ext cx="244327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LSTM RNNs, CNNs, ENCODER-DECODER</a:t>
            </a:r>
            <a:endParaRPr lang="en-US" sz="11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Most use models are long short-term memory recurrent neural networks, and convolutional neural networks</a:t>
            </a: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sequence-to-sequence learning, a general end-to-end approach for mapping one sequence to another using a neural network</a:t>
            </a: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the first encodes the entire input into a vector, the second decodes the output from the vector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1C2CA4-66EF-B548-931C-74B3FB2B7951}"/>
              </a:ext>
            </a:extLst>
          </p:cNvPr>
          <p:cNvCxnSpPr>
            <a:cxnSpLocks/>
          </p:cNvCxnSpPr>
          <p:nvPr/>
        </p:nvCxnSpPr>
        <p:spPr>
          <a:xfrm flipV="1">
            <a:off x="4632563" y="795403"/>
            <a:ext cx="0" cy="2512159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1A02C6F-1F6B-9145-9800-EC55A229F48A}"/>
              </a:ext>
            </a:extLst>
          </p:cNvPr>
          <p:cNvSpPr/>
          <p:nvPr/>
        </p:nvSpPr>
        <p:spPr>
          <a:xfrm>
            <a:off x="6381027" y="3307562"/>
            <a:ext cx="245885" cy="2458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CF8705E-0BB6-3648-A1C3-0B34F6811345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6503970" y="3553447"/>
            <a:ext cx="0" cy="691671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F41A69-266A-3446-94B6-45190A9C9E0C}"/>
              </a:ext>
            </a:extLst>
          </p:cNvPr>
          <p:cNvSpPr txBox="1"/>
          <p:nvPr/>
        </p:nvSpPr>
        <p:spPr>
          <a:xfrm>
            <a:off x="6503970" y="4103831"/>
            <a:ext cx="21172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ATTENTION AND TRANSFORMERS</a:t>
            </a: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Introduction of the principle of attention</a:t>
            </a: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Rise of Transformers, which are still used heavily today</a:t>
            </a: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First generative pre-trained transformer by </a:t>
            </a:r>
            <a:r>
              <a:rPr lang="en-US" sz="11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OpenAI</a:t>
            </a: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in 2018!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7C501E-3786-3144-A416-B28F0466F240}"/>
              </a:ext>
            </a:extLst>
          </p:cNvPr>
          <p:cNvSpPr txBox="1"/>
          <p:nvPr/>
        </p:nvSpPr>
        <p:spPr>
          <a:xfrm>
            <a:off x="5818114" y="2929588"/>
            <a:ext cx="137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2017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58192F1-7BB1-7143-B454-D5C841CDAA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89" r="8621"/>
          <a:stretch/>
        </p:blipFill>
        <p:spPr>
          <a:xfrm>
            <a:off x="2619700" y="1045923"/>
            <a:ext cx="1758451" cy="115865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63955A6-CCB4-184B-9EA7-074D7ECD1A5B}"/>
              </a:ext>
            </a:extLst>
          </p:cNvPr>
          <p:cNvSpPr txBox="1"/>
          <p:nvPr/>
        </p:nvSpPr>
        <p:spPr>
          <a:xfrm>
            <a:off x="7415596" y="3598787"/>
            <a:ext cx="120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2020s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308E04-030C-EF4E-8BED-6DD5CF52C6DD}"/>
              </a:ext>
            </a:extLst>
          </p:cNvPr>
          <p:cNvSpPr txBox="1"/>
          <p:nvPr/>
        </p:nvSpPr>
        <p:spPr>
          <a:xfrm>
            <a:off x="8884722" y="664634"/>
            <a:ext cx="25094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PRE-TRAINED MODELS AND LARGE LANGUAGE MODELS</a:t>
            </a:r>
            <a:endParaRPr lang="en-US" sz="11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Transformers were trained in a self-supervised way on large data sets to become “language models”</a:t>
            </a: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These models can then be reused for different task after only small adaption </a:t>
            </a:r>
            <a:r>
              <a:rPr lang="en-US" sz="11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traning</a:t>
            </a: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(fine-tuning)</a:t>
            </a: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35BE12C-D3F8-D24E-928C-F086337C01FA}"/>
              </a:ext>
            </a:extLst>
          </p:cNvPr>
          <p:cNvCxnSpPr>
            <a:cxnSpLocks/>
          </p:cNvCxnSpPr>
          <p:nvPr/>
        </p:nvCxnSpPr>
        <p:spPr>
          <a:xfrm flipV="1">
            <a:off x="8836936" y="795403"/>
            <a:ext cx="0" cy="2512159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EC6B0860-F50E-5349-A8DA-DBA551568FDE}"/>
              </a:ext>
            </a:extLst>
          </p:cNvPr>
          <p:cNvSpPr/>
          <p:nvPr/>
        </p:nvSpPr>
        <p:spPr>
          <a:xfrm>
            <a:off x="8713991" y="3307562"/>
            <a:ext cx="245885" cy="2458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85FDA7C-27EE-3443-A6AD-A87BD076E1ED}"/>
              </a:ext>
            </a:extLst>
          </p:cNvPr>
          <p:cNvSpPr/>
          <p:nvPr/>
        </p:nvSpPr>
        <p:spPr>
          <a:xfrm>
            <a:off x="9466590" y="3307562"/>
            <a:ext cx="245885" cy="2458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E71514-F5F9-2B44-AD1C-7A9EB2F640FA}"/>
              </a:ext>
            </a:extLst>
          </p:cNvPr>
          <p:cNvCxnSpPr>
            <a:cxnSpLocks/>
            <a:stCxn id="47" idx="4"/>
          </p:cNvCxnSpPr>
          <p:nvPr/>
        </p:nvCxnSpPr>
        <p:spPr>
          <a:xfrm>
            <a:off x="9589533" y="3553447"/>
            <a:ext cx="0" cy="861978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D7E20CF-B624-4D4E-BBC0-94D005F159C1}"/>
              </a:ext>
            </a:extLst>
          </p:cNvPr>
          <p:cNvSpPr txBox="1"/>
          <p:nvPr/>
        </p:nvSpPr>
        <p:spPr>
          <a:xfrm>
            <a:off x="9589533" y="4294588"/>
            <a:ext cx="2117291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GPT, BART and Co</a:t>
            </a: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Increasingly larger language models that are trained on the “Internet”</a:t>
            </a: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November 2022: Launch of </a:t>
            </a:r>
            <a:r>
              <a:rPr lang="en-US" sz="11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chatGPT</a:t>
            </a: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and wide-spread use of LLMs</a:t>
            </a: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AI revolution?</a:t>
            </a:r>
          </a:p>
          <a:p>
            <a:pPr marL="136525" indent="-136525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B5B77A-D7C1-D74B-AC3D-F6AD8A73E275}"/>
              </a:ext>
            </a:extLst>
          </p:cNvPr>
          <p:cNvSpPr txBox="1"/>
          <p:nvPr/>
        </p:nvSpPr>
        <p:spPr>
          <a:xfrm>
            <a:off x="8903677" y="2929588"/>
            <a:ext cx="137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2022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E737C3B-CED9-1A40-946C-BC9838062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2283" y="2929588"/>
            <a:ext cx="989881" cy="94217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F58C34E-3306-BF4D-8AF2-8EDE1F29045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271"/>
          <a:stretch/>
        </p:blipFill>
        <p:spPr>
          <a:xfrm>
            <a:off x="7049218" y="687392"/>
            <a:ext cx="1281060" cy="213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87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609</Words>
  <Application>Microsoft Macintosh PowerPoint</Application>
  <PresentationFormat>Widescreen</PresentationFormat>
  <Paragraphs>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 Condensed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2023-10-22T08:31:39Z</dcterms:created>
  <dcterms:modified xsi:type="dcterms:W3CDTF">2023-10-22T18:09:06Z</dcterms:modified>
</cp:coreProperties>
</file>