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4"/>
    <p:restoredTop sz="96192"/>
  </p:normalViewPr>
  <p:slideViewPr>
    <p:cSldViewPr snapToGrid="0" snapToObjects="1" showGuides="1">
      <p:cViewPr>
        <p:scale>
          <a:sx n="100" d="100"/>
          <a:sy n="100" d="100"/>
        </p:scale>
        <p:origin x="320" y="2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8860-88BC-9442-8926-ADF32DA9F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564511-74DA-2546-9B56-52281A379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499AC4-AF95-EC47-8AEE-4C6A3FDFC861}"/>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B566BEEF-89C3-A744-BB09-A8995A755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68ADA-0263-DF4F-AD27-1A3C500FAF14}"/>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46987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493C-7D98-DB47-AE91-19E6213A4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6A11EF-4F3C-B246-A9C4-5A2C604DF1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45175-F3E7-A247-8E53-59717618683A}"/>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20751E4C-A910-EE49-84A4-CA45FC0B5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C0A9A-6672-4243-A7FF-7636C8517742}"/>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33475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953D7-D725-8F40-A0D2-3E695AFA2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1A98E-0AC8-8443-BE75-246EF92B74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5B0DE-4BCF-E44A-916A-E4E98049EB92}"/>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F8B5114E-55EE-9D4C-BDE3-F0325919D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581F8-7C2E-FF4B-B250-18997CFE71C4}"/>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335321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5C72-ADF6-A745-9E54-B157CBCCB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0F79E-BBD2-D149-A030-71C3FBB5E0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F8D58-7814-2B4B-AF7B-F6DC638BD04E}"/>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B9F5B6D3-5F46-834F-B2BD-636C2A30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AE0C9-8CB1-DC43-B8A0-5512EA8B2B57}"/>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24964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4E8A-C1B3-2244-BF3F-B7AE73E75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083AD8-C453-4C49-923F-2D9023B88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FBA4A4-9E6F-B24E-9D9B-C7C07B7EA734}"/>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FB11D38F-1521-E445-89DA-3E4D144E5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B8EBA-5276-E04E-9E9E-B4CC0FB43591}"/>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329508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94FE-A66C-0749-93E0-9FD4ED298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2C1E6-3C97-A146-B9F2-79B2807DE7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F9BE1-ECF2-2049-A1ED-46D536E4D7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EAF0EE-F150-0249-A044-F2B05282CF0A}"/>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6" name="Footer Placeholder 5">
            <a:extLst>
              <a:ext uri="{FF2B5EF4-FFF2-40B4-BE49-F238E27FC236}">
                <a16:creationId xmlns:a16="http://schemas.microsoft.com/office/drawing/2014/main" id="{A6CBD690-2A13-A14A-8ED2-CB34FF53A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C0D81-5993-E640-A739-9B891C0F1724}"/>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348764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EBB5-80D3-1D4B-B431-EAF7EC6EFD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4AA0FC-418F-0844-BF9C-9B32DEE9C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4C84B0-ABA1-B541-8999-EFD9DBCF8A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33E84-FC33-7A45-BD3C-C93300BF7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14D867-8535-2146-A2ED-1E47EA7DD8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3CBC5-E49B-6C42-9FDB-21DDB3AAA87A}"/>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8" name="Footer Placeholder 7">
            <a:extLst>
              <a:ext uri="{FF2B5EF4-FFF2-40B4-BE49-F238E27FC236}">
                <a16:creationId xmlns:a16="http://schemas.microsoft.com/office/drawing/2014/main" id="{31C827E2-146F-8647-88DD-B03DE5EB8F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DE76D-222D-344B-8505-F3EFDE6F25E8}"/>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2975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3628-4907-794F-A860-DAFBB15A2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287ADB-4EC7-1B42-A1C8-962A3C5FE6F6}"/>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4" name="Footer Placeholder 3">
            <a:extLst>
              <a:ext uri="{FF2B5EF4-FFF2-40B4-BE49-F238E27FC236}">
                <a16:creationId xmlns:a16="http://schemas.microsoft.com/office/drawing/2014/main" id="{0255E205-0681-3D43-8AE3-7A7A0C7B7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0D490-0C6B-7B4F-8072-FEA0A62A5CEA}"/>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51284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8B66A-0400-EA41-8C3C-32C14F3B2010}"/>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3" name="Footer Placeholder 2">
            <a:extLst>
              <a:ext uri="{FF2B5EF4-FFF2-40B4-BE49-F238E27FC236}">
                <a16:creationId xmlns:a16="http://schemas.microsoft.com/office/drawing/2014/main" id="{F9F5846B-48B8-CE43-821A-DF9FD2D04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BFA65-810F-8248-B630-45C2F13A8F0C}"/>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1946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070E-87EE-1141-8170-C4B4CA638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3A1C0B-A24A-C74F-9374-E966415FD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44F795-9618-D54C-9F23-756D70BDF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EAB616-4C5C-DA4B-83E2-60CE2653B7B3}"/>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6" name="Footer Placeholder 5">
            <a:extLst>
              <a:ext uri="{FF2B5EF4-FFF2-40B4-BE49-F238E27FC236}">
                <a16:creationId xmlns:a16="http://schemas.microsoft.com/office/drawing/2014/main" id="{72597C92-100E-114C-9BC9-F94C8F84D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5DDAA-4F14-6B4E-AD4B-F44B41585A13}"/>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52009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8DEA-8A67-8945-A5D1-698BA8FF8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D7BF11-9565-184D-98F5-9D043F6E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76A8-1102-C745-926F-1CA1696E7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2621E5-6D03-BB4E-AB7A-A859DF212CD0}"/>
              </a:ext>
            </a:extLst>
          </p:cNvPr>
          <p:cNvSpPr>
            <a:spLocks noGrp="1"/>
          </p:cNvSpPr>
          <p:nvPr>
            <p:ph type="dt" sz="half" idx="10"/>
          </p:nvPr>
        </p:nvSpPr>
        <p:spPr/>
        <p:txBody>
          <a:bodyPr/>
          <a:lstStyle/>
          <a:p>
            <a:fld id="{CDF5438E-8328-FD47-AB6C-7BC1D9D14C52}" type="datetimeFigureOut">
              <a:rPr lang="en-US" smtClean="0"/>
              <a:t>10/26/23</a:t>
            </a:fld>
            <a:endParaRPr lang="en-US"/>
          </a:p>
        </p:txBody>
      </p:sp>
      <p:sp>
        <p:nvSpPr>
          <p:cNvPr id="6" name="Footer Placeholder 5">
            <a:extLst>
              <a:ext uri="{FF2B5EF4-FFF2-40B4-BE49-F238E27FC236}">
                <a16:creationId xmlns:a16="http://schemas.microsoft.com/office/drawing/2014/main" id="{C1E626A8-6577-764A-B907-1F305BC52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F59C6-9C64-FE45-9464-C7924EFF88C2}"/>
              </a:ext>
            </a:extLst>
          </p:cNvPr>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0528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49163-02F1-4C42-B3C2-416FC5325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F6CDE-BE0B-5C4C-8B81-55568586C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729AF-F4A4-BD44-ACE5-D418C8C79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5438E-8328-FD47-AB6C-7BC1D9D14C52}" type="datetimeFigureOut">
              <a:rPr lang="en-US" smtClean="0"/>
              <a:t>10/26/23</a:t>
            </a:fld>
            <a:endParaRPr lang="en-US"/>
          </a:p>
        </p:txBody>
      </p:sp>
      <p:sp>
        <p:nvSpPr>
          <p:cNvPr id="5" name="Footer Placeholder 4">
            <a:extLst>
              <a:ext uri="{FF2B5EF4-FFF2-40B4-BE49-F238E27FC236}">
                <a16:creationId xmlns:a16="http://schemas.microsoft.com/office/drawing/2014/main" id="{194C6649-D61D-4C4D-A8CA-4AC249DEB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E1D754-082A-B94B-A9B3-29EDDD9B0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6FE54-0D74-9A49-B012-C652A6F237A0}" type="slidenum">
              <a:rPr lang="en-US" smtClean="0"/>
              <a:t>‹#›</a:t>
            </a:fld>
            <a:endParaRPr lang="en-US"/>
          </a:p>
        </p:txBody>
      </p:sp>
    </p:spTree>
    <p:extLst>
      <p:ext uri="{BB962C8B-B14F-4D97-AF65-F5344CB8AC3E}">
        <p14:creationId xmlns:p14="http://schemas.microsoft.com/office/powerpoint/2010/main" val="268848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5EF03F-4C83-CD4F-AB14-8813949459EE}"/>
              </a:ext>
            </a:extLst>
          </p:cNvPr>
          <p:cNvGraphicFramePr>
            <a:graphicFrameLocks noGrp="1"/>
          </p:cNvGraphicFramePr>
          <p:nvPr>
            <p:extLst>
              <p:ext uri="{D42A27DB-BD31-4B8C-83A1-F6EECF244321}">
                <p14:modId xmlns:p14="http://schemas.microsoft.com/office/powerpoint/2010/main" val="3466335776"/>
              </p:ext>
            </p:extLst>
          </p:nvPr>
        </p:nvGraphicFramePr>
        <p:xfrm>
          <a:off x="300000" y="552518"/>
          <a:ext cx="11592000" cy="6479999"/>
        </p:xfrm>
        <a:graphic>
          <a:graphicData uri="http://schemas.openxmlformats.org/drawingml/2006/table">
            <a:tbl>
              <a:tblPr firstRow="1" bandRow="1">
                <a:tableStyleId>{2D5ABB26-0587-4C30-8999-92F81FD0307C}</a:tableStyleId>
              </a:tblPr>
              <a:tblGrid>
                <a:gridCol w="1570119">
                  <a:extLst>
                    <a:ext uri="{9D8B030D-6E8A-4147-A177-3AD203B41FA5}">
                      <a16:colId xmlns:a16="http://schemas.microsoft.com/office/drawing/2014/main" val="1581961028"/>
                    </a:ext>
                  </a:extLst>
                </a:gridCol>
                <a:gridCol w="3180083">
                  <a:extLst>
                    <a:ext uri="{9D8B030D-6E8A-4147-A177-3AD203B41FA5}">
                      <a16:colId xmlns:a16="http://schemas.microsoft.com/office/drawing/2014/main" val="353899809"/>
                    </a:ext>
                  </a:extLst>
                </a:gridCol>
                <a:gridCol w="3450866">
                  <a:extLst>
                    <a:ext uri="{9D8B030D-6E8A-4147-A177-3AD203B41FA5}">
                      <a16:colId xmlns:a16="http://schemas.microsoft.com/office/drawing/2014/main" val="1593474058"/>
                    </a:ext>
                  </a:extLst>
                </a:gridCol>
                <a:gridCol w="3390932">
                  <a:extLst>
                    <a:ext uri="{9D8B030D-6E8A-4147-A177-3AD203B41FA5}">
                      <a16:colId xmlns:a16="http://schemas.microsoft.com/office/drawing/2014/main" val="2095827967"/>
                    </a:ext>
                  </a:extLst>
                </a:gridCol>
              </a:tblGrid>
              <a:tr h="574074">
                <a:tc>
                  <a:txBody>
                    <a:bodyPr/>
                    <a:lstStyle/>
                    <a:p>
                      <a:endParaRPr lang="en-US" sz="1600" dirty="0">
                        <a:latin typeface="Roboto Condensed" panose="02000000000000000000" pitchFamily="2" charset="0"/>
                        <a:ea typeface="Roboto Condensed" panose="02000000000000000000" pitchFamily="2" charset="0"/>
                      </a:endParaRPr>
                    </a:p>
                  </a:txBody>
                  <a:tcPr anchor="ctr">
                    <a:lnB w="12700" cap="flat" cmpd="sng" algn="ctr">
                      <a:solidFill>
                        <a:schemeClr val="tx1"/>
                      </a:solidFill>
                      <a:prstDash val="solid"/>
                      <a:round/>
                      <a:headEnd type="none" w="med" len="med"/>
                      <a:tailEnd type="none" w="med" len="med"/>
                    </a:lnB>
                  </a:tcPr>
                </a:tc>
                <a:tc>
                  <a:txBody>
                    <a:bodyPr/>
                    <a:lstStyle/>
                    <a:p>
                      <a:pPr marL="108000"/>
                      <a:r>
                        <a:rPr lang="en-US" sz="1600" b="1" dirty="0">
                          <a:latin typeface="Roboto Condensed" panose="02000000000000000000" pitchFamily="2" charset="0"/>
                          <a:ea typeface="Roboto Condensed" panose="02000000000000000000" pitchFamily="2" charset="0"/>
                        </a:rPr>
                        <a:t>Rule-Based Analyses</a:t>
                      </a:r>
                    </a:p>
                  </a:txBody>
                  <a:tcPr anchor="ctr">
                    <a:lnB w="12700" cap="flat" cmpd="sng" algn="ctr">
                      <a:solidFill>
                        <a:schemeClr val="tx1"/>
                      </a:solidFill>
                      <a:prstDash val="solid"/>
                      <a:round/>
                      <a:headEnd type="none" w="med" len="med"/>
                      <a:tailEnd type="none" w="med" len="med"/>
                    </a:lnB>
                  </a:tcPr>
                </a:tc>
                <a:tc>
                  <a:txBody>
                    <a:bodyPr/>
                    <a:lstStyle/>
                    <a:p>
                      <a:pPr marL="108000"/>
                      <a:r>
                        <a:rPr lang="en-US" sz="1600" b="1" dirty="0">
                          <a:latin typeface="Roboto Condensed" panose="02000000000000000000" pitchFamily="2" charset="0"/>
                          <a:ea typeface="Roboto Condensed" panose="02000000000000000000" pitchFamily="2" charset="0"/>
                        </a:rPr>
                        <a:t>Supervised Machine Learning</a:t>
                      </a:r>
                    </a:p>
                  </a:txBody>
                  <a:tcPr anchor="ctr">
                    <a:lnB w="12700" cap="flat" cmpd="sng" algn="ctr">
                      <a:solidFill>
                        <a:schemeClr val="tx1"/>
                      </a:solidFill>
                      <a:prstDash val="solid"/>
                      <a:round/>
                      <a:headEnd type="none" w="med" len="med"/>
                      <a:tailEnd type="none" w="med" len="med"/>
                    </a:lnB>
                  </a:tcPr>
                </a:tc>
                <a:tc>
                  <a:txBody>
                    <a:bodyPr/>
                    <a:lstStyle/>
                    <a:p>
                      <a:pPr marL="108000"/>
                      <a:r>
                        <a:rPr lang="en-US" sz="1600" b="1" dirty="0">
                          <a:latin typeface="Roboto Condensed" panose="02000000000000000000" pitchFamily="2" charset="0"/>
                          <a:ea typeface="Roboto Condensed" panose="02000000000000000000" pitchFamily="2" charset="0"/>
                        </a:rPr>
                        <a:t>Unsupervised Machine Learning</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658193"/>
                  </a:ext>
                </a:extLst>
              </a:tr>
              <a:tr h="2406408">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Description</a:t>
                      </a:r>
                    </a:p>
                  </a:txBody>
                  <a:tcPr>
                    <a:lnT w="12700" cap="flat" cmpd="sng" algn="ctr">
                      <a:solidFill>
                        <a:schemeClr val="tx1"/>
                      </a:solidFill>
                      <a:prstDash val="solid"/>
                      <a:round/>
                      <a:headEnd type="none" w="med" len="med"/>
                      <a:tailEnd type="none" w="med" len="med"/>
                    </a:lnT>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Code/annotate unlabeled texts based on keywords, expressions or concepts based on pre-defined word lists</a:t>
                      </a:r>
                    </a:p>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"if word X occurs, the text means Y"</a:t>
                      </a:r>
                    </a:p>
                  </a:txBody>
                  <a:tcPr>
                    <a:lnT w="12700" cap="flat" cmpd="sng" algn="ctr">
                      <a:solidFill>
                        <a:schemeClr val="tx1"/>
                      </a:solidFill>
                      <a:prstDash val="solid"/>
                      <a:round/>
                      <a:headEnd type="none" w="med" len="med"/>
                      <a:tailEnd type="none" w="med" len="med"/>
                    </a:lnT>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Training a model on already labeled texts to then annotate unlabeled text</a:t>
                      </a:r>
                      <a:br>
                        <a:rPr lang="en-US" sz="1600" dirty="0">
                          <a:latin typeface="Roboto Condensed" panose="02000000000000000000" pitchFamily="2" charset="0"/>
                          <a:ea typeface="Roboto Condensed" panose="02000000000000000000" pitchFamily="2" charset="0"/>
                        </a:rPr>
                      </a:br>
                      <a:br>
                        <a:rPr lang="en-US" sz="1600" dirty="0">
                          <a:latin typeface="Roboto Condensed" panose="02000000000000000000" pitchFamily="2" charset="0"/>
                          <a:ea typeface="Roboto Condensed" panose="02000000000000000000" pitchFamily="2" charset="0"/>
                        </a:rPr>
                      </a:br>
                      <a:endParaRPr lang="en-US" sz="1600" dirty="0">
                        <a:latin typeface="Roboto Condensed" panose="02000000000000000000" pitchFamily="2" charset="0"/>
                        <a:ea typeface="Roboto Condensed" panose="02000000000000000000" pitchFamily="2" charset="0"/>
                      </a:endParaRPr>
                    </a:p>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”text X is like other texts that were negative, so X is probably negative"</a:t>
                      </a:r>
                    </a:p>
                  </a:txBody>
                  <a:tcPr>
                    <a:lnT w="12700" cap="flat" cmpd="sng" algn="ctr">
                      <a:solidFill>
                        <a:schemeClr val="tx1"/>
                      </a:solidFill>
                      <a:prstDash val="solid"/>
                      <a:round/>
                      <a:headEnd type="none" w="med" len="med"/>
                      <a:tailEnd type="none" w="med" len="med"/>
                    </a:lnT>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Finding clusters or patterns of words that co-occur</a:t>
                      </a:r>
                    </a:p>
                    <a:p>
                      <a:pPr marL="108000">
                        <a:spcBef>
                          <a:spcPts val="600"/>
                        </a:spcBef>
                        <a:spcAft>
                          <a:spcPts val="600"/>
                        </a:spcAft>
                      </a:pPr>
                      <a:br>
                        <a:rPr lang="en-US" sz="1600" dirty="0">
                          <a:latin typeface="Roboto Condensed" panose="02000000000000000000" pitchFamily="2" charset="0"/>
                          <a:ea typeface="Roboto Condensed" panose="02000000000000000000" pitchFamily="2" charset="0"/>
                        </a:rPr>
                      </a:br>
                      <a:br>
                        <a:rPr lang="en-US" sz="1600" dirty="0">
                          <a:latin typeface="Roboto Condensed" panose="02000000000000000000" pitchFamily="2" charset="0"/>
                          <a:ea typeface="Roboto Condensed" panose="02000000000000000000" pitchFamily="2" charset="0"/>
                        </a:rPr>
                      </a:br>
                      <a:r>
                        <a:rPr lang="en-US" sz="1600" i="1" dirty="0">
                          <a:solidFill>
                            <a:schemeClr val="accent1">
                              <a:lumMod val="75000"/>
                            </a:schemeClr>
                          </a:solidFill>
                          <a:latin typeface="Roboto Condensed" panose="02000000000000000000" pitchFamily="2" charset="0"/>
                          <a:ea typeface="Roboto Condensed" panose="02000000000000000000" pitchFamily="2" charset="0"/>
                        </a:rPr>
                        <a:t>”these words form a pattern, which I think means X"</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72034326"/>
                  </a:ext>
                </a:extLst>
              </a:tr>
              <a:tr h="896509">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Meaning assignment</a:t>
                      </a:r>
                    </a:p>
                  </a:txBody>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is assigned by researcher a priori</a:t>
                      </a:r>
                    </a:p>
                  </a:txBody>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is generalized from human coding of training material</a:t>
                      </a:r>
                    </a:p>
                  </a:txBody>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is assigned afterwards by the researcher interpreting the outcome</a:t>
                      </a:r>
                    </a:p>
                  </a:txBody>
                  <a:tcPr/>
                </a:tc>
                <a:extLst>
                  <a:ext uri="{0D108BD9-81ED-4DB2-BD59-A6C34878D82A}">
                    <a16:rowId xmlns:a16="http://schemas.microsoft.com/office/drawing/2014/main" val="3365060947"/>
                  </a:ext>
                </a:extLst>
              </a:tr>
              <a:tr h="2028934">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Examples</a:t>
                      </a:r>
                    </a:p>
                  </a:txBody>
                  <a:tcPr/>
                </a:tc>
                <a:tc>
                  <a:txBody>
                    <a:bodyPr/>
                    <a:lstStyle/>
                    <a:p>
                      <a:pPr marL="108000" indent="-285750">
                        <a:spcBef>
                          <a:spcPts val="600"/>
                        </a:spcBef>
                        <a:spcAft>
                          <a:spcPts val="600"/>
                        </a:spcAft>
                        <a:buFont typeface="Arial" panose="020B0604020202020204" pitchFamily="34" charset="0"/>
                        <a:buChar char="•"/>
                      </a:pPr>
                      <a:r>
                        <a:rPr lang="en-US" sz="1600" dirty="0">
                          <a:latin typeface="Roboto Condensed" panose="02000000000000000000" pitchFamily="2" charset="0"/>
                          <a:ea typeface="Roboto Condensed" panose="02000000000000000000" pitchFamily="2" charset="0"/>
                        </a:rPr>
                        <a:t>Keyword-in-context searches</a:t>
                      </a:r>
                    </a:p>
                    <a:p>
                      <a:pPr marL="108000" indent="-285750">
                        <a:spcBef>
                          <a:spcPts val="600"/>
                        </a:spcBef>
                        <a:spcAft>
                          <a:spcPts val="600"/>
                        </a:spcAft>
                        <a:buFont typeface="Arial" panose="020B0604020202020204" pitchFamily="34" charset="0"/>
                        <a:buChar char="•"/>
                      </a:pPr>
                      <a:r>
                        <a:rPr lang="en-US" sz="1600" dirty="0">
                          <a:latin typeface="Roboto Condensed" panose="02000000000000000000" pitchFamily="2" charset="0"/>
                          <a:ea typeface="Roboto Condensed" panose="02000000000000000000" pitchFamily="2" charset="0"/>
                        </a:rPr>
                        <a:t>Co-occurrence analysis</a:t>
                      </a:r>
                    </a:p>
                    <a:p>
                      <a:pPr marL="108000" indent="-285750">
                        <a:spcBef>
                          <a:spcPts val="600"/>
                        </a:spcBef>
                        <a:spcAft>
                          <a:spcPts val="600"/>
                        </a:spcAft>
                        <a:buFont typeface="Arial" panose="020B0604020202020204" pitchFamily="34" charset="0"/>
                        <a:buChar char="•"/>
                      </a:pPr>
                      <a:r>
                        <a:rPr lang="en-US" sz="1600" dirty="0">
                          <a:latin typeface="Roboto Condensed" panose="02000000000000000000" pitchFamily="2" charset="0"/>
                          <a:ea typeface="Roboto Condensed" panose="02000000000000000000" pitchFamily="2" charset="0"/>
                        </a:rPr>
                        <a:t>Dictionary approaches</a:t>
                      </a:r>
                    </a:p>
                  </a:txBody>
                  <a:tcPr/>
                </a:tc>
                <a:tc>
                  <a:txBody>
                    <a:bodyPr/>
                    <a:lstStyle/>
                    <a:p>
                      <a:pPr marL="311150" indent="-282575">
                        <a:spcBef>
                          <a:spcPts val="600"/>
                        </a:spcBef>
                        <a:spcAft>
                          <a:spcPts val="600"/>
                        </a:spcAft>
                        <a:buFont typeface="Arial" panose="020B0604020202020204" pitchFamily="34" charset="0"/>
                        <a:buChar char="•"/>
                        <a:tabLst/>
                      </a:pPr>
                      <a:r>
                        <a:rPr lang="en-US" sz="1600" dirty="0">
                          <a:latin typeface="Roboto Condensed" panose="02000000000000000000" pitchFamily="2" charset="0"/>
                          <a:ea typeface="Roboto Condensed" panose="02000000000000000000" pitchFamily="2" charset="0"/>
                        </a:rPr>
                        <a:t>Training a text classifier using algorithms such as Naïve Bayes, SVM, neural networks</a:t>
                      </a:r>
                    </a:p>
                    <a:p>
                      <a:pPr marL="292100" indent="-292100">
                        <a:spcBef>
                          <a:spcPts val="600"/>
                        </a:spcBef>
                        <a:spcAft>
                          <a:spcPts val="600"/>
                        </a:spcAft>
                        <a:buFont typeface="Arial" panose="020B0604020202020204" pitchFamily="34" charset="0"/>
                        <a:buChar char="•"/>
                        <a:tabLst/>
                      </a:pPr>
                      <a:r>
                        <a:rPr lang="en-US" sz="1600" dirty="0">
                          <a:latin typeface="Roboto Condensed" panose="02000000000000000000" pitchFamily="2" charset="0"/>
                          <a:ea typeface="Roboto Condensed" panose="02000000000000000000" pitchFamily="2" charset="0"/>
                        </a:rPr>
                        <a:t>Text classification using pre-trained large language models</a:t>
                      </a:r>
                    </a:p>
                  </a:txBody>
                  <a:tcPr/>
                </a:tc>
                <a:tc>
                  <a:txBody>
                    <a:bodyPr/>
                    <a:lstStyle/>
                    <a:p>
                      <a:pPr marL="108000" indent="-285750">
                        <a:spcBef>
                          <a:spcPts val="600"/>
                        </a:spcBef>
                        <a:spcAft>
                          <a:spcPts val="600"/>
                        </a:spcAft>
                        <a:buFont typeface="Arial" panose="020B0604020202020204" pitchFamily="34" charset="0"/>
                        <a:buChar char="•"/>
                      </a:pPr>
                      <a:r>
                        <a:rPr lang="en-US" sz="1600" dirty="0">
                          <a:latin typeface="Roboto Condensed" panose="02000000000000000000" pitchFamily="2" charset="0"/>
                          <a:ea typeface="Roboto Condensed" panose="02000000000000000000" pitchFamily="2" charset="0"/>
                        </a:rPr>
                        <a:t>Unsupervised topic modeling</a:t>
                      </a:r>
                    </a:p>
                  </a:txBody>
                  <a:tcPr/>
                </a:tc>
                <a:extLst>
                  <a:ext uri="{0D108BD9-81ED-4DB2-BD59-A6C34878D82A}">
                    <a16:rowId xmlns:a16="http://schemas.microsoft.com/office/drawing/2014/main" val="708050340"/>
                  </a:ext>
                </a:extLst>
              </a:tr>
              <a:tr h="574074">
                <a:tc>
                  <a:txBody>
                    <a:bodyPr/>
                    <a:lstStyle/>
                    <a:p>
                      <a:endParaRPr lang="en-US" sz="1600">
                        <a:latin typeface="Roboto Condensed" panose="02000000000000000000" pitchFamily="2" charset="0"/>
                        <a:ea typeface="Roboto Condensed" panose="02000000000000000000" pitchFamily="2" charset="0"/>
                      </a:endParaRPr>
                    </a:p>
                  </a:txBody>
                  <a:tcPr/>
                </a:tc>
                <a:tc>
                  <a:txBody>
                    <a:bodyPr/>
                    <a:lstStyle/>
                    <a:p>
                      <a:pPr marL="108000"/>
                      <a:endParaRPr lang="en-US" sz="1600" dirty="0">
                        <a:latin typeface="Roboto Condensed" panose="02000000000000000000" pitchFamily="2" charset="0"/>
                        <a:ea typeface="Roboto Condensed" panose="02000000000000000000" pitchFamily="2" charset="0"/>
                      </a:endParaRPr>
                    </a:p>
                  </a:txBody>
                  <a:tcPr/>
                </a:tc>
                <a:tc>
                  <a:txBody>
                    <a:bodyPr/>
                    <a:lstStyle/>
                    <a:p>
                      <a:pPr marL="108000"/>
                      <a:endParaRPr lang="en-US" sz="1600">
                        <a:latin typeface="Roboto Condensed" panose="02000000000000000000" pitchFamily="2" charset="0"/>
                        <a:ea typeface="Roboto Condensed" panose="02000000000000000000" pitchFamily="2" charset="0"/>
                      </a:endParaRPr>
                    </a:p>
                  </a:txBody>
                  <a:tcPr/>
                </a:tc>
                <a:tc>
                  <a:txBody>
                    <a:bodyPr/>
                    <a:lstStyle/>
                    <a:p>
                      <a:pPr marL="108000"/>
                      <a:endParaRPr lang="en-US" sz="16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578269245"/>
                  </a:ext>
                </a:extLst>
              </a:tr>
            </a:tbl>
          </a:graphicData>
        </a:graphic>
      </p:graphicFrame>
    </p:spTree>
    <p:extLst>
      <p:ext uri="{BB962C8B-B14F-4D97-AF65-F5344CB8AC3E}">
        <p14:creationId xmlns:p14="http://schemas.microsoft.com/office/powerpoint/2010/main" val="394650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FD1587A-69CA-2246-9E6E-3C1797029637}"/>
              </a:ext>
            </a:extLst>
          </p:cNvPr>
          <p:cNvGraphicFramePr>
            <a:graphicFrameLocks noGrp="1"/>
          </p:cNvGraphicFramePr>
          <p:nvPr>
            <p:extLst>
              <p:ext uri="{D42A27DB-BD31-4B8C-83A1-F6EECF244321}">
                <p14:modId xmlns:p14="http://schemas.microsoft.com/office/powerpoint/2010/main" val="1096860432"/>
              </p:ext>
            </p:extLst>
          </p:nvPr>
        </p:nvGraphicFramePr>
        <p:xfrm>
          <a:off x="565355" y="201326"/>
          <a:ext cx="11061290" cy="6262984"/>
        </p:xfrm>
        <a:graphic>
          <a:graphicData uri="http://schemas.openxmlformats.org/drawingml/2006/table">
            <a:tbl>
              <a:tblPr/>
              <a:tblGrid>
                <a:gridCol w="1231077">
                  <a:extLst>
                    <a:ext uri="{9D8B030D-6E8A-4147-A177-3AD203B41FA5}">
                      <a16:colId xmlns:a16="http://schemas.microsoft.com/office/drawing/2014/main" val="1060388409"/>
                    </a:ext>
                  </a:extLst>
                </a:gridCol>
                <a:gridCol w="881966">
                  <a:extLst>
                    <a:ext uri="{9D8B030D-6E8A-4147-A177-3AD203B41FA5}">
                      <a16:colId xmlns:a16="http://schemas.microsoft.com/office/drawing/2014/main" val="1119890755"/>
                    </a:ext>
                  </a:extLst>
                </a:gridCol>
                <a:gridCol w="1322941">
                  <a:extLst>
                    <a:ext uri="{9D8B030D-6E8A-4147-A177-3AD203B41FA5}">
                      <a16:colId xmlns:a16="http://schemas.microsoft.com/office/drawing/2014/main" val="929258891"/>
                    </a:ext>
                  </a:extLst>
                </a:gridCol>
                <a:gridCol w="3233861">
                  <a:extLst>
                    <a:ext uri="{9D8B030D-6E8A-4147-A177-3AD203B41FA5}">
                      <a16:colId xmlns:a16="http://schemas.microsoft.com/office/drawing/2014/main" val="3789882938"/>
                    </a:ext>
                  </a:extLst>
                </a:gridCol>
                <a:gridCol w="2341419">
                  <a:extLst>
                    <a:ext uri="{9D8B030D-6E8A-4147-A177-3AD203B41FA5}">
                      <a16:colId xmlns:a16="http://schemas.microsoft.com/office/drawing/2014/main" val="602266885"/>
                    </a:ext>
                  </a:extLst>
                </a:gridCol>
                <a:gridCol w="2050026">
                  <a:extLst>
                    <a:ext uri="{9D8B030D-6E8A-4147-A177-3AD203B41FA5}">
                      <a16:colId xmlns:a16="http://schemas.microsoft.com/office/drawing/2014/main" val="3649729922"/>
                    </a:ext>
                  </a:extLst>
                </a:gridCol>
              </a:tblGrid>
              <a:tr h="107135">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Date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Week</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Type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Title </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Required </a:t>
                      </a:r>
                      <a:br>
                        <a:rPr lang="en-US" sz="1100" b="1" i="0" u="none" strike="noStrike" dirty="0">
                          <a:solidFill>
                            <a:srgbClr val="000000"/>
                          </a:solidFill>
                          <a:effectLst/>
                          <a:latin typeface="Roboto Condensed" panose="02000000000000000000" pitchFamily="2" charset="0"/>
                          <a:ea typeface="Roboto Condensed" panose="02000000000000000000" pitchFamily="2" charset="0"/>
                        </a:rPr>
                      </a:br>
                      <a:r>
                        <a:rPr lang="en-US" sz="1100" b="1" i="0" u="none" strike="noStrike" dirty="0">
                          <a:solidFill>
                            <a:srgbClr val="000000"/>
                          </a:solidFill>
                          <a:effectLst/>
                          <a:latin typeface="Roboto Condensed" panose="02000000000000000000" pitchFamily="2" charset="0"/>
                          <a:ea typeface="Roboto Condensed" panose="02000000000000000000" pitchFamily="2" charset="0"/>
                        </a:rPr>
                        <a:t>Readings </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Assignments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9096321"/>
                  </a:ext>
                </a:extLst>
              </a:tr>
              <a:tr h="173065">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100" b="1" i="1" u="none" strike="noStrike" dirty="0">
                          <a:solidFill>
                            <a:srgbClr val="000000"/>
                          </a:solidFill>
                          <a:effectLst/>
                          <a:latin typeface="Roboto Condensed" panose="02000000000000000000" pitchFamily="2" charset="0"/>
                          <a:ea typeface="Roboto Condensed" panose="02000000000000000000" pitchFamily="2" charset="0"/>
                        </a:rPr>
                        <a:t>Cycle 1: Introduction to computational methods and text analysis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7895600"/>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30/10/23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Lecture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Introduction to computational methods in Communication Science</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Kramer et al. (2014)</a:t>
                      </a:r>
                    </a:p>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Van Atteveldt &amp; Peng (2018)</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592980"/>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31/10/23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Data Wrangling using the tidyverse and tidytext</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7575475"/>
                  </a:ext>
                </a:extLst>
              </a:tr>
              <a:tr h="173065">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02/11/23</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Exploratory Data Analysis and Data Visualization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100" b="0" i="0" u="none" strike="noStrike" dirty="0">
                          <a:solidFill>
                            <a:srgbClr val="000000"/>
                          </a:solidFill>
                          <a:effectLst/>
                          <a:latin typeface="Roboto Condensed" panose="02000000000000000000" pitchFamily="2" charset="0"/>
                          <a:ea typeface="Roboto Condensed" panose="02000000000000000000" pitchFamily="2" charset="0"/>
                        </a:rPr>
                        <a:t>Homework Assignment 1</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346901"/>
                  </a:ext>
                </a:extLst>
              </a:tr>
              <a:tr h="189547">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06/11/23</a:t>
                      </a:r>
                      <a:br>
                        <a:rPr lang="en-US" sz="1100" b="0" i="0" u="none" strike="noStrike">
                          <a:solidFill>
                            <a:srgbClr val="000000"/>
                          </a:solidFill>
                          <a:effectLst/>
                          <a:latin typeface="Roboto Condensed" panose="02000000000000000000" pitchFamily="2" charset="0"/>
                          <a:ea typeface="Roboto Condensed" panose="02000000000000000000" pitchFamily="2" charset="0"/>
                        </a:rPr>
                      </a:br>
                      <a:br>
                        <a:rPr lang="en-US" sz="1100" b="0" i="0" u="none" strike="noStrike">
                          <a:solidFill>
                            <a:srgbClr val="000000"/>
                          </a:solidFill>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Automated Text Analysis and Dictionary Approaches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Welbers et al. (2014)</a:t>
                      </a:r>
                      <a:endParaRPr lang="en-US" sz="1100" dirty="0">
                        <a:effectLst/>
                        <a:latin typeface="Roboto Condensed" panose="02000000000000000000" pitchFamily="2" charset="0"/>
                        <a:ea typeface="Roboto Condensed" panose="02000000000000000000" pitchFamily="2" charset="0"/>
                      </a:endParaRPr>
                    </a:p>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Heidenreich et al. (2020)</a:t>
                      </a:r>
                    </a:p>
                    <a:p>
                      <a:pPr marL="171450" indent="-171450" rtl="0" fontAlgn="t">
                        <a:spcBef>
                          <a:spcPts val="0"/>
                        </a:spcBef>
                        <a:spcAft>
                          <a:spcPts val="0"/>
                        </a:spcAft>
                        <a:buFont typeface="Arial" panose="020B0604020202020204" pitchFamily="34" charset="0"/>
                        <a:buChar char="•"/>
                      </a:pPr>
                      <a:r>
                        <a:rPr lang="en-US" sz="1100" b="0" i="0" u="none" strike="noStrike" dirty="0" err="1">
                          <a:solidFill>
                            <a:srgbClr val="000000"/>
                          </a:solidFill>
                          <a:effectLst/>
                          <a:latin typeface="Roboto Condensed" panose="02000000000000000000" pitchFamily="2" charset="0"/>
                          <a:ea typeface="Roboto Condensed" panose="02000000000000000000" pitchFamily="2" charset="0"/>
                        </a:rPr>
                        <a:t>Mellado</a:t>
                      </a:r>
                      <a:r>
                        <a:rPr lang="en-US" sz="1100" b="0" i="0" u="none" strike="noStrike" dirty="0">
                          <a:solidFill>
                            <a:srgbClr val="000000"/>
                          </a:solidFill>
                          <a:effectLst/>
                          <a:latin typeface="Roboto Condensed" panose="02000000000000000000" pitchFamily="2" charset="0"/>
                          <a:ea typeface="Roboto Condensed" panose="02000000000000000000" pitchFamily="2" charset="0"/>
                        </a:rPr>
                        <a:t> et al. (2021)</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620903"/>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07/11/23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Basic Text Analysis using </a:t>
                      </a:r>
                      <a:r>
                        <a:rPr lang="en-US" sz="1100" b="0" i="0" u="none" strike="noStrike" dirty="0" err="1">
                          <a:solidFill>
                            <a:srgbClr val="000000"/>
                          </a:solidFill>
                          <a:effectLst/>
                          <a:latin typeface="Roboto Condensed" panose="02000000000000000000" pitchFamily="2" charset="0"/>
                          <a:ea typeface="Roboto Condensed" panose="02000000000000000000" pitchFamily="2" charset="0"/>
                        </a:rPr>
                        <a:t>tidytext</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254"/>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09/11/23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Dictionary Approaches using tidytext</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100" b="0" i="0" u="none" strike="noStrike" dirty="0">
                          <a:solidFill>
                            <a:srgbClr val="000000"/>
                          </a:solidFill>
                          <a:effectLst/>
                          <a:latin typeface="Roboto Condensed" panose="02000000000000000000" pitchFamily="2" charset="0"/>
                          <a:ea typeface="Roboto Condensed" panose="02000000000000000000" pitchFamily="2" charset="0"/>
                        </a:rPr>
                        <a:t>Homework Assignment 2</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1168378"/>
                  </a:ext>
                </a:extLst>
              </a:tr>
              <a:tr h="173065">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100" b="1" i="1" u="none" strike="noStrike" dirty="0">
                          <a:solidFill>
                            <a:srgbClr val="000000"/>
                          </a:solidFill>
                          <a:effectLst/>
                          <a:latin typeface="Roboto Condensed" panose="02000000000000000000" pitchFamily="2" charset="0"/>
                          <a:ea typeface="Roboto Condensed" panose="02000000000000000000" pitchFamily="2" charset="0"/>
                        </a:rPr>
                        <a:t>Cycle 2: Text Classification using Machine Learning</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465169"/>
                  </a:ext>
                </a:extLst>
              </a:tr>
              <a:tr h="181306">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13/11/23</a:t>
                      </a:r>
                      <a:br>
                        <a:rPr lang="en-US" sz="1100" b="0" i="0" u="none" strike="noStrike">
                          <a:solidFill>
                            <a:srgbClr val="000000"/>
                          </a:solidFill>
                          <a:effectLst/>
                          <a:latin typeface="Roboto Condensed" panose="02000000000000000000" pitchFamily="2" charset="0"/>
                          <a:ea typeface="Roboto Condensed" panose="02000000000000000000" pitchFamily="2" charset="0"/>
                        </a:rPr>
                      </a:br>
                      <a:br>
                        <a:rPr lang="en-US" sz="1100" b="0" i="0" u="none" strike="noStrike">
                          <a:solidFill>
                            <a:srgbClr val="000000"/>
                          </a:solidFill>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Text Classification using Classic Machine Learning</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van Atteveldt et al. (2021)</a:t>
                      </a:r>
                    </a:p>
                    <a:p>
                      <a:pPr marL="171450" indent="-171450" rtl="0" fontAlgn="t">
                        <a:spcBef>
                          <a:spcPts val="0"/>
                        </a:spcBef>
                        <a:spcAft>
                          <a:spcPts val="0"/>
                        </a:spcAft>
                        <a:buFont typeface="Arial" panose="020B0604020202020204" pitchFamily="34" charset="0"/>
                        <a:buChar char="•"/>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Su et al. (2018)</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495864"/>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14/11/23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Supervised text classification using Naive Bayes and SVM</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7002524"/>
                  </a:ext>
                </a:extLst>
              </a:tr>
              <a:tr h="173065">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16/11/23</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3</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Practical session</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Supervised text classification with neural networks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100" b="0" i="0" u="none" strike="noStrike" dirty="0">
                          <a:solidFill>
                            <a:srgbClr val="000000"/>
                          </a:solidFill>
                          <a:effectLst/>
                          <a:latin typeface="Roboto Condensed" panose="02000000000000000000" pitchFamily="2" charset="0"/>
                          <a:ea typeface="Roboto Condensed" panose="02000000000000000000" pitchFamily="2" charset="0"/>
                        </a:rPr>
                        <a:t>Homework Assignment 3</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7373027"/>
                  </a:ext>
                </a:extLst>
              </a:tr>
              <a:tr h="181306">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20/11/23</a:t>
                      </a:r>
                      <a:br>
                        <a:rPr lang="en-US" sz="1100" b="0" i="0" u="none" strike="noStrike">
                          <a:solidFill>
                            <a:srgbClr val="000000"/>
                          </a:solidFill>
                          <a:effectLst/>
                          <a:latin typeface="Roboto Condensed" panose="02000000000000000000" pitchFamily="2" charset="0"/>
                          <a:ea typeface="Roboto Condensed" panose="02000000000000000000" pitchFamily="2" charset="0"/>
                        </a:rPr>
                      </a:br>
                      <a:br>
                        <a:rPr lang="en-US" sz="1100" b="0" i="0" u="none" strike="noStrike">
                          <a:solidFill>
                            <a:srgbClr val="000000"/>
                          </a:solidFill>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4</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Word Embeddings, Transformers and Large Language Models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100" b="0" i="0" u="none" strike="noStrike" dirty="0" err="1">
                          <a:solidFill>
                            <a:srgbClr val="000000"/>
                          </a:solidFill>
                          <a:effectLst/>
                          <a:latin typeface="Roboto Condensed" panose="02000000000000000000" pitchFamily="2" charset="0"/>
                          <a:ea typeface="Roboto Condensed" panose="02000000000000000000" pitchFamily="2" charset="0"/>
                        </a:rPr>
                        <a:t>t.b.a</a:t>
                      </a:r>
                      <a:r>
                        <a:rPr lang="en-US" sz="1100" b="0" i="0" u="none" strike="noStrike" dirty="0">
                          <a:solidFill>
                            <a:srgbClr val="000000"/>
                          </a:solidFill>
                          <a:effectLst/>
                          <a:latin typeface="Roboto Condensed" panose="02000000000000000000" pitchFamily="2" charset="0"/>
                          <a:ea typeface="Roboto Condensed" panose="02000000000000000000" pitchFamily="2" charset="0"/>
                        </a:rPr>
                        <a:t>.</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24137"/>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21/11/23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4</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Text classification using Transformers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8328439"/>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23/11/23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4</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Zero-Shot Classification using GPT-4</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100" b="0" i="0" u="none" strike="noStrike" dirty="0">
                          <a:solidFill>
                            <a:srgbClr val="000000"/>
                          </a:solidFill>
                          <a:effectLst/>
                          <a:latin typeface="Roboto Condensed" panose="02000000000000000000" pitchFamily="2" charset="0"/>
                          <a:ea typeface="Roboto Condensed" panose="02000000000000000000" pitchFamily="2" charset="0"/>
                        </a:rPr>
                        <a:t>Homework Assignment 4</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228249"/>
                  </a:ext>
                </a:extLst>
              </a:tr>
              <a:tr h="173065">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01/12/23</a:t>
                      </a:r>
                      <a:br>
                        <a:rPr lang="en-US" sz="1100" b="0" i="0" u="none" strike="noStrike" dirty="0">
                          <a:solidFill>
                            <a:srgbClr val="000000"/>
                          </a:solidFill>
                          <a:effectLst/>
                          <a:latin typeface="Roboto Condensed" panose="02000000000000000000" pitchFamily="2" charset="0"/>
                          <a:ea typeface="Roboto Condensed" panose="02000000000000000000" pitchFamily="2" charset="0"/>
                        </a:rPr>
                      </a:br>
                      <a:r>
                        <a:rPr lang="en-US" sz="1100" b="0" i="0" u="none" strike="noStrike" dirty="0">
                          <a:solidFill>
                            <a:srgbClr val="000000"/>
                          </a:solidFill>
                          <a:effectLst/>
                          <a:latin typeface="Roboto Condensed" panose="02000000000000000000" pitchFamily="2" charset="0"/>
                          <a:ea typeface="Roboto Condensed" panose="02000000000000000000" pitchFamily="2" charset="0"/>
                        </a:rPr>
                        <a:t>08:30</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5</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Exam week</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r>
                        <a:rPr lang="en-US" sz="1100" b="0" i="0" u="none" strike="noStrike" dirty="0">
                          <a:solidFill>
                            <a:srgbClr val="000000"/>
                          </a:solidFill>
                          <a:effectLst/>
                          <a:latin typeface="Roboto Condensed" panose="02000000000000000000" pitchFamily="2" charset="0"/>
                          <a:ea typeface="Roboto Condensed" panose="02000000000000000000" pitchFamily="2" charset="0"/>
                        </a:rPr>
                        <a:t>Written exam</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extLst>
                  <a:ext uri="{0D108BD9-81ED-4DB2-BD59-A6C34878D82A}">
                    <a16:rowId xmlns:a16="http://schemas.microsoft.com/office/drawing/2014/main" val="2268100953"/>
                  </a:ext>
                </a:extLst>
              </a:tr>
            </a:tbl>
          </a:graphicData>
        </a:graphic>
      </p:graphicFrame>
      <p:sp>
        <p:nvSpPr>
          <p:cNvPr id="5" name="Rectangle 1">
            <a:extLst>
              <a:ext uri="{FF2B5EF4-FFF2-40B4-BE49-F238E27FC236}">
                <a16:creationId xmlns:a16="http://schemas.microsoft.com/office/drawing/2014/main" id="{8C3851E1-979F-DF43-B324-42C87E3421C3}"/>
              </a:ext>
            </a:extLst>
          </p:cNvPr>
          <p:cNvSpPr>
            <a:spLocks noChangeArrowheads="1"/>
          </p:cNvSpPr>
          <p:nvPr/>
        </p:nvSpPr>
        <p:spPr bwMode="auto">
          <a:xfrm>
            <a:off x="-19356111" y="1643063"/>
            <a:ext cx="3686941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8558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AE972F8-924F-1247-B13E-B186370C6612}"/>
              </a:ext>
            </a:extLst>
          </p:cNvPr>
          <p:cNvGraphicFramePr>
            <a:graphicFrameLocks noGrp="1"/>
          </p:cNvGraphicFramePr>
          <p:nvPr>
            <p:ph idx="1"/>
            <p:extLst>
              <p:ext uri="{D42A27DB-BD31-4B8C-83A1-F6EECF244321}">
                <p14:modId xmlns:p14="http://schemas.microsoft.com/office/powerpoint/2010/main" val="4069562656"/>
              </p:ext>
            </p:extLst>
          </p:nvPr>
        </p:nvGraphicFramePr>
        <p:xfrm>
          <a:off x="565355" y="1545160"/>
          <a:ext cx="11061290" cy="3767680"/>
        </p:xfrm>
        <a:graphic>
          <a:graphicData uri="http://schemas.openxmlformats.org/drawingml/2006/table">
            <a:tbl>
              <a:tblPr/>
              <a:tblGrid>
                <a:gridCol w="1231077">
                  <a:extLst>
                    <a:ext uri="{9D8B030D-6E8A-4147-A177-3AD203B41FA5}">
                      <a16:colId xmlns:a16="http://schemas.microsoft.com/office/drawing/2014/main" val="2050281113"/>
                    </a:ext>
                  </a:extLst>
                </a:gridCol>
                <a:gridCol w="881966">
                  <a:extLst>
                    <a:ext uri="{9D8B030D-6E8A-4147-A177-3AD203B41FA5}">
                      <a16:colId xmlns:a16="http://schemas.microsoft.com/office/drawing/2014/main" val="3123195411"/>
                    </a:ext>
                  </a:extLst>
                </a:gridCol>
                <a:gridCol w="1322941">
                  <a:extLst>
                    <a:ext uri="{9D8B030D-6E8A-4147-A177-3AD203B41FA5}">
                      <a16:colId xmlns:a16="http://schemas.microsoft.com/office/drawing/2014/main" val="2206836166"/>
                    </a:ext>
                  </a:extLst>
                </a:gridCol>
                <a:gridCol w="3233861">
                  <a:extLst>
                    <a:ext uri="{9D8B030D-6E8A-4147-A177-3AD203B41FA5}">
                      <a16:colId xmlns:a16="http://schemas.microsoft.com/office/drawing/2014/main" val="3154775647"/>
                    </a:ext>
                  </a:extLst>
                </a:gridCol>
                <a:gridCol w="2554019">
                  <a:extLst>
                    <a:ext uri="{9D8B030D-6E8A-4147-A177-3AD203B41FA5}">
                      <a16:colId xmlns:a16="http://schemas.microsoft.com/office/drawing/2014/main" val="2184578578"/>
                    </a:ext>
                  </a:extLst>
                </a:gridCol>
                <a:gridCol w="1837426">
                  <a:extLst>
                    <a:ext uri="{9D8B030D-6E8A-4147-A177-3AD203B41FA5}">
                      <a16:colId xmlns:a16="http://schemas.microsoft.com/office/drawing/2014/main" val="2355688929"/>
                    </a:ext>
                  </a:extLst>
                </a:gridCol>
              </a:tblGrid>
              <a:tr h="173065">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Date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Week</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Type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Title </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Required </a:t>
                      </a:r>
                      <a:br>
                        <a:rPr lang="en-US" sz="1100" b="1" i="0" u="none" strike="noStrike" dirty="0">
                          <a:solidFill>
                            <a:srgbClr val="000000"/>
                          </a:solidFill>
                          <a:effectLst/>
                          <a:latin typeface="Roboto Condensed" panose="02000000000000000000" pitchFamily="2" charset="0"/>
                          <a:ea typeface="Roboto Condensed" panose="02000000000000000000" pitchFamily="2" charset="0"/>
                        </a:rPr>
                      </a:br>
                      <a:r>
                        <a:rPr lang="en-US" sz="1100" b="1" i="0" u="none" strike="noStrike" dirty="0">
                          <a:solidFill>
                            <a:srgbClr val="000000"/>
                          </a:solidFill>
                          <a:effectLst/>
                          <a:latin typeface="Roboto Condensed" panose="02000000000000000000" pitchFamily="2" charset="0"/>
                          <a:ea typeface="Roboto Condensed" panose="02000000000000000000" pitchFamily="2" charset="0"/>
                        </a:rPr>
                        <a:t>Readings </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Assignments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341742"/>
                  </a:ext>
                </a:extLst>
              </a:tr>
              <a:tr h="173065">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100" b="1" i="1" u="none" strike="noStrike" dirty="0">
                          <a:solidFill>
                            <a:srgbClr val="000000"/>
                          </a:solidFill>
                          <a:effectLst/>
                          <a:latin typeface="Roboto Condensed" panose="02000000000000000000" pitchFamily="2" charset="0"/>
                          <a:ea typeface="Roboto Condensed" panose="02000000000000000000" pitchFamily="2" charset="0"/>
                        </a:rPr>
                        <a:t>Cycle 3: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9160519"/>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04/12/23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6</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Lecture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Introduction to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Creation of small project groups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863523"/>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05/12/23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6</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Practical session</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6531460"/>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07/12/23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6</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9665714"/>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11/12/23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7</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1" i="1" u="none" strike="noStrike">
                          <a:solidFill>
                            <a:srgbClr val="000000"/>
                          </a:solidFill>
                          <a:effectLst/>
                          <a:latin typeface="Roboto Condensed" panose="02000000000000000000" pitchFamily="2" charset="0"/>
                          <a:ea typeface="Roboto Condensed" panose="02000000000000000000" pitchFamily="2" charset="0"/>
                        </a:rPr>
                        <a:t>No lecture</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2526316"/>
                  </a:ext>
                </a:extLst>
              </a:tr>
              <a:tr h="173065">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12/12/23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7</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836744"/>
                  </a:ext>
                </a:extLst>
              </a:tr>
              <a:tr h="230753">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14/12/23</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7</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100" b="0" i="0" u="none" strike="noStrike">
                          <a:solidFill>
                            <a:srgbClr val="000000"/>
                          </a:solidFill>
                          <a:effectLst/>
                          <a:latin typeface="Roboto Condensed" panose="02000000000000000000" pitchFamily="2" charset="0"/>
                          <a:ea typeface="Roboto Condensed" panose="02000000000000000000" pitchFamily="2" charset="0"/>
                        </a:rPr>
                        <a:t>Submission of group assignment in the 17th of December</a:t>
                      </a: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414222"/>
                  </a:ext>
                </a:extLst>
              </a:tr>
              <a:tr h="173065">
                <a:tc>
                  <a:txBody>
                    <a:bodyPr/>
                    <a:lstStyle/>
                    <a:p>
                      <a:pPr fontAlgn="t"/>
                      <a:br>
                        <a:rPr lang="en-US" sz="1100">
                          <a:effectLst/>
                          <a:latin typeface="Roboto Condensed" panose="02000000000000000000" pitchFamily="2" charset="0"/>
                          <a:ea typeface="Roboto Condensed" panose="02000000000000000000" pitchFamily="2" charset="0"/>
                        </a:rPr>
                      </a:br>
                      <a:endParaRPr lang="en-US" sz="11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Summary</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965601"/>
                  </a:ext>
                </a:extLst>
              </a:tr>
              <a:tr h="173065">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19/12/21</a:t>
                      </a:r>
                      <a:br>
                        <a:rPr lang="en-US" sz="1100" b="0" i="0" u="none" strike="noStrike" dirty="0">
                          <a:solidFill>
                            <a:srgbClr val="000000"/>
                          </a:solidFill>
                          <a:effectLst/>
                          <a:latin typeface="Roboto Condensed" panose="02000000000000000000" pitchFamily="2" charset="0"/>
                          <a:ea typeface="Roboto Condensed" panose="02000000000000000000" pitchFamily="2" charset="0"/>
                        </a:rPr>
                      </a:br>
                      <a:r>
                        <a:rPr lang="en-US" sz="1100" b="0" i="0" u="none" strike="noStrike" dirty="0">
                          <a:solidFill>
                            <a:srgbClr val="000000"/>
                          </a:solidFill>
                          <a:effectLst/>
                          <a:latin typeface="Roboto Condensed" panose="02000000000000000000" pitchFamily="2" charset="0"/>
                          <a:ea typeface="Roboto Condensed" panose="02000000000000000000" pitchFamily="2" charset="0"/>
                        </a:rPr>
                        <a:t>9:00-12.00</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8</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1" i="0" u="none" strike="noStrike" dirty="0">
                          <a:solidFill>
                            <a:srgbClr val="000000"/>
                          </a:solidFill>
                          <a:effectLst/>
                          <a:latin typeface="Roboto Condensed" panose="02000000000000000000" pitchFamily="2" charset="0"/>
                          <a:ea typeface="Roboto Condensed" panose="02000000000000000000" pitchFamily="2" charset="0"/>
                        </a:rPr>
                        <a:t>Mini-Conference</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Presentation of working group projects</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100" dirty="0">
                          <a:effectLst/>
                          <a:latin typeface="Roboto Condensed" panose="02000000000000000000" pitchFamily="2" charset="0"/>
                          <a:ea typeface="Roboto Condensed" panose="02000000000000000000" pitchFamily="2" charset="0"/>
                        </a:rPr>
                      </a:b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100" b="0" i="0" u="none" strike="noStrike" dirty="0">
                          <a:solidFill>
                            <a:srgbClr val="000000"/>
                          </a:solidFill>
                          <a:effectLst/>
                          <a:latin typeface="Roboto Condensed" panose="02000000000000000000" pitchFamily="2" charset="0"/>
                          <a:ea typeface="Roboto Condensed" panose="02000000000000000000" pitchFamily="2" charset="0"/>
                        </a:rPr>
                        <a:t>Presentation of findings </a:t>
                      </a:r>
                      <a:endParaRPr lang="en-US" sz="11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extLst>
                  <a:ext uri="{0D108BD9-81ED-4DB2-BD59-A6C34878D82A}">
                    <a16:rowId xmlns:a16="http://schemas.microsoft.com/office/drawing/2014/main" val="3318276797"/>
                  </a:ext>
                </a:extLst>
              </a:tr>
            </a:tbl>
          </a:graphicData>
        </a:graphic>
      </p:graphicFrame>
    </p:spTree>
    <p:extLst>
      <p:ext uri="{BB962C8B-B14F-4D97-AF65-F5344CB8AC3E}">
        <p14:creationId xmlns:p14="http://schemas.microsoft.com/office/powerpoint/2010/main" val="77364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27864A-AD4F-2F46-A8CC-C2B38A0DEEB1}"/>
              </a:ext>
            </a:extLst>
          </p:cNvPr>
          <p:cNvGraphicFramePr>
            <a:graphicFrameLocks noGrp="1"/>
          </p:cNvGraphicFramePr>
          <p:nvPr>
            <p:extLst>
              <p:ext uri="{D42A27DB-BD31-4B8C-83A1-F6EECF244321}">
                <p14:modId xmlns:p14="http://schemas.microsoft.com/office/powerpoint/2010/main" val="1297891647"/>
              </p:ext>
            </p:extLst>
          </p:nvPr>
        </p:nvGraphicFramePr>
        <p:xfrm>
          <a:off x="89963" y="290830"/>
          <a:ext cx="12012073" cy="6162040"/>
        </p:xfrm>
        <a:graphic>
          <a:graphicData uri="http://schemas.openxmlformats.org/drawingml/2006/table">
            <a:tbl>
              <a:tblPr firstRow="1" bandRow="1">
                <a:tableStyleId>{5C22544A-7EE6-4342-B048-85BDC9FD1C3A}</a:tableStyleId>
              </a:tblPr>
              <a:tblGrid>
                <a:gridCol w="434973">
                  <a:extLst>
                    <a:ext uri="{9D8B030D-6E8A-4147-A177-3AD203B41FA5}">
                      <a16:colId xmlns:a16="http://schemas.microsoft.com/office/drawing/2014/main" val="3770098580"/>
                    </a:ext>
                  </a:extLst>
                </a:gridCol>
                <a:gridCol w="2273923">
                  <a:extLst>
                    <a:ext uri="{9D8B030D-6E8A-4147-A177-3AD203B41FA5}">
                      <a16:colId xmlns:a16="http://schemas.microsoft.com/office/drawing/2014/main" val="2822803055"/>
                    </a:ext>
                  </a:extLst>
                </a:gridCol>
                <a:gridCol w="9303177">
                  <a:extLst>
                    <a:ext uri="{9D8B030D-6E8A-4147-A177-3AD203B41FA5}">
                      <a16:colId xmlns:a16="http://schemas.microsoft.com/office/drawing/2014/main" val="190540705"/>
                    </a:ext>
                  </a:extLst>
                </a:gridCol>
              </a:tblGrid>
              <a:tr h="370840">
                <a:tc>
                  <a:txBody>
                    <a:bodyPr/>
                    <a:lstStyle/>
                    <a:p>
                      <a:r>
                        <a:rPr lang="en-US" sz="1400" dirty="0">
                          <a:latin typeface="Roboto Condensed" panose="02000000000000000000" pitchFamily="2" charset="0"/>
                          <a:ea typeface="Roboto Condensed" panose="02000000000000000000" pitchFamily="2" charset="0"/>
                        </a:rPr>
                        <a:t>#</a:t>
                      </a:r>
                    </a:p>
                  </a:txBody>
                  <a:tcPr/>
                </a:tc>
                <a:tc>
                  <a:txBody>
                    <a:bodyPr/>
                    <a:lstStyle/>
                    <a:p>
                      <a:r>
                        <a:rPr lang="en-US" sz="1400" dirty="0">
                          <a:latin typeface="Roboto Condensed" panose="02000000000000000000" pitchFamily="2" charset="0"/>
                          <a:ea typeface="Roboto Condensed" panose="02000000000000000000" pitchFamily="2" charset="0"/>
                        </a:rPr>
                        <a:t>Principle</a:t>
                      </a:r>
                    </a:p>
                  </a:txBody>
                  <a:tcPr/>
                </a:tc>
                <a:tc>
                  <a:txBody>
                    <a:bodyPr/>
                    <a:lstStyle/>
                    <a:p>
                      <a:r>
                        <a:rPr lang="en-US" sz="1400" dirty="0">
                          <a:latin typeface="Roboto Condensed" panose="02000000000000000000" pitchFamily="2" charset="0"/>
                          <a:ea typeface="Roboto Condensed" panose="02000000000000000000" pitchFamily="2" charset="0"/>
                        </a:rPr>
                        <a:t>Important aspects</a:t>
                      </a:r>
                    </a:p>
                  </a:txBody>
                  <a:tcPr/>
                </a:tc>
                <a:extLst>
                  <a:ext uri="{0D108BD9-81ED-4DB2-BD59-A6C34878D82A}">
                    <a16:rowId xmlns:a16="http://schemas.microsoft.com/office/drawing/2014/main" val="2748719694"/>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1.</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Ensure privacy and data security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Prioritize informed consent and data privacy, if possible obtain permission for data use.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Most importantly, ensure the protection of individuals' sensitive information via strict data management and protection rules</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When using proprietary software and algorithms, consider risks of sharing subject data with the companies operating them (e.g., </a:t>
                      </a:r>
                      <a:r>
                        <a:rPr lang="en-US" sz="1400" dirty="0" err="1">
                          <a:solidFill>
                            <a:schemeClr val="tx1">
                              <a:lumMod val="85000"/>
                              <a:lumOff val="15000"/>
                            </a:schemeClr>
                          </a:solidFill>
                          <a:latin typeface="Roboto Condensed" panose="02000000000000000000" pitchFamily="2" charset="0"/>
                          <a:ea typeface="Roboto Condensed" panose="02000000000000000000" pitchFamily="2" charset="0"/>
                        </a:rPr>
                        <a:t>OpenAI</a:t>
                      </a: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 Google, etc.)</a:t>
                      </a:r>
                    </a:p>
                  </a:txBody>
                  <a:tcPr/>
                </a:tc>
                <a:extLst>
                  <a:ext uri="{0D108BD9-81ED-4DB2-BD59-A6C34878D82A}">
                    <a16:rowId xmlns:a16="http://schemas.microsoft.com/office/drawing/2014/main" val="1323100643"/>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2.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Prevent bias and ensure fairness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Ensure that text classification models are designed to be fair, with strategies in place to identify and mitigate biases in the data and algorithms.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Regularly assess the performance of text classification models and be committed to refining them to enhance accuracy and fairness. Overall, put a strong emphasis on validation!</a:t>
                      </a:r>
                    </a:p>
                  </a:txBody>
                  <a:tcPr/>
                </a:tc>
                <a:extLst>
                  <a:ext uri="{0D108BD9-81ED-4DB2-BD59-A6C34878D82A}">
                    <a16:rowId xmlns:a16="http://schemas.microsoft.com/office/drawing/2014/main" val="2173092153"/>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3.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Strive for transparency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Use transparent and interpretable text classification models if possible, allowing users to understand how decisions are made and to address concerns regarding model opacity.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Share more complex models for re-use and evaluation.</a:t>
                      </a:r>
                    </a:p>
                  </a:txBody>
                  <a:tcPr/>
                </a:tc>
                <a:extLst>
                  <a:ext uri="{0D108BD9-81ED-4DB2-BD59-A6C34878D82A}">
                    <a16:rowId xmlns:a16="http://schemas.microsoft.com/office/drawing/2014/main" val="2631507762"/>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4.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Be mindful about conducting social experiments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If possible, obtain informed consent and ensure thorough debriefing</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If that is not possible or undesired, thoroughly assess potential negative consequences of the study.  Only if they are acceptable or not different from everyday use of technology, the study may be ethical to conduct (think about psychological consequences, discrimination, political implications…)</a:t>
                      </a:r>
                    </a:p>
                  </a:txBody>
                  <a:tcPr/>
                </a:tc>
                <a:extLst>
                  <a:ext uri="{0D108BD9-81ED-4DB2-BD59-A6C34878D82A}">
                    <a16:rowId xmlns:a16="http://schemas.microsoft.com/office/drawing/2014/main" val="1835604108"/>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5.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Reduce environmental impact</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 lot of task do NOT require the use of computationally extensive approaches (e.g., the fine-tuning of large language models); test performance on smaller subsets before wasting energy on using an overly complex approach for a simple task</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Assess the impact of your research: Is it worth using this much energy in light of expected impact?</a:t>
                      </a:r>
                    </a:p>
                  </a:txBody>
                  <a:tcPr/>
                </a:tc>
                <a:extLst>
                  <a:ext uri="{0D108BD9-81ED-4DB2-BD59-A6C34878D82A}">
                    <a16:rowId xmlns:a16="http://schemas.microsoft.com/office/drawing/2014/main" val="2129688870"/>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6.</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Ensure cross-cultural sensitivity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Acknowledge and respect cultural differences in language and context, adapting text classification models to be sensitive to various cultural norms and nuances.</a:t>
                      </a:r>
                    </a:p>
                  </a:txBody>
                  <a:tcPr/>
                </a:tc>
                <a:extLst>
                  <a:ext uri="{0D108BD9-81ED-4DB2-BD59-A6C34878D82A}">
                    <a16:rowId xmlns:a16="http://schemas.microsoft.com/office/drawing/2014/main" val="2729821217"/>
                  </a:ext>
                </a:extLst>
              </a:tr>
              <a:tr h="37084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7.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Engage with peers, subjects, community and stakeholders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Engage with relevant communities and stakeholders to gather feedback, understand concerns, and involve them in shaping the development and application of text classification methods.</a:t>
                      </a:r>
                    </a:p>
                  </a:txBody>
                  <a:tcPr/>
                </a:tc>
                <a:extLst>
                  <a:ext uri="{0D108BD9-81ED-4DB2-BD59-A6C34878D82A}">
                    <a16:rowId xmlns:a16="http://schemas.microsoft.com/office/drawing/2014/main" val="4029400300"/>
                  </a:ext>
                </a:extLst>
              </a:tr>
            </a:tbl>
          </a:graphicData>
        </a:graphic>
      </p:graphicFrame>
    </p:spTree>
    <p:extLst>
      <p:ext uri="{BB962C8B-B14F-4D97-AF65-F5344CB8AC3E}">
        <p14:creationId xmlns:p14="http://schemas.microsoft.com/office/powerpoint/2010/main" val="420698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TotalTime>
  <Words>885</Words>
  <Application>Microsoft Macintosh PowerPoint</Application>
  <PresentationFormat>Widescreen</PresentationFormat>
  <Paragraphs>194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 Condensed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2023-10-23T08:07:00Z</dcterms:created>
  <dcterms:modified xsi:type="dcterms:W3CDTF">2023-10-27T14:09:00Z</dcterms:modified>
</cp:coreProperties>
</file>