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Lst>
  <p:sldSz cx="15846425"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9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57"/>
    <p:restoredTop sz="96192"/>
  </p:normalViewPr>
  <p:slideViewPr>
    <p:cSldViewPr snapToGrid="0" snapToObjects="1" showGuides="1">
      <p:cViewPr varScale="1">
        <p:scale>
          <a:sx n="114" d="100"/>
          <a:sy n="114" d="100"/>
        </p:scale>
        <p:origin x="1232" y="184"/>
      </p:cViewPr>
      <p:guideLst>
        <p:guide orient="horz" pos="2880"/>
        <p:guide pos="49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80803" y="1496484"/>
            <a:ext cx="11884819" cy="3183467"/>
          </a:xfrm>
        </p:spPr>
        <p:txBody>
          <a:bodyPr anchor="b"/>
          <a:lstStyle>
            <a:lvl1pPr algn="ctr">
              <a:defRPr sz="7798"/>
            </a:lvl1pPr>
          </a:lstStyle>
          <a:p>
            <a:r>
              <a:rPr lang="en-US"/>
              <a:t>Click to edit Master title style</a:t>
            </a:r>
            <a:endParaRPr lang="en-US" dirty="0"/>
          </a:p>
        </p:txBody>
      </p:sp>
      <p:sp>
        <p:nvSpPr>
          <p:cNvPr id="3" name="Subtitle 2"/>
          <p:cNvSpPr>
            <a:spLocks noGrp="1"/>
          </p:cNvSpPr>
          <p:nvPr>
            <p:ph type="subTitle" idx="1"/>
          </p:nvPr>
        </p:nvSpPr>
        <p:spPr>
          <a:xfrm>
            <a:off x="1980803" y="4802717"/>
            <a:ext cx="11884819" cy="2207683"/>
          </a:xfrm>
        </p:spPr>
        <p:txBody>
          <a:bodyPr/>
          <a:lstStyle>
            <a:lvl1pPr marL="0" indent="0" algn="ctr">
              <a:buNone/>
              <a:defRPr sz="3119"/>
            </a:lvl1pPr>
            <a:lvl2pPr marL="594223" indent="0" algn="ctr">
              <a:buNone/>
              <a:defRPr sz="2599"/>
            </a:lvl2pPr>
            <a:lvl3pPr marL="1188446" indent="0" algn="ctr">
              <a:buNone/>
              <a:defRPr sz="2339"/>
            </a:lvl3pPr>
            <a:lvl4pPr marL="1782669" indent="0" algn="ctr">
              <a:buNone/>
              <a:defRPr sz="2080"/>
            </a:lvl4pPr>
            <a:lvl5pPr marL="2376891" indent="0" algn="ctr">
              <a:buNone/>
              <a:defRPr sz="2080"/>
            </a:lvl5pPr>
            <a:lvl6pPr marL="2971114" indent="0" algn="ctr">
              <a:buNone/>
              <a:defRPr sz="2080"/>
            </a:lvl6pPr>
            <a:lvl7pPr marL="3565337" indent="0" algn="ctr">
              <a:buNone/>
              <a:defRPr sz="2080"/>
            </a:lvl7pPr>
            <a:lvl8pPr marL="4159560" indent="0" algn="ctr">
              <a:buNone/>
              <a:defRPr sz="2080"/>
            </a:lvl8pPr>
            <a:lvl9pPr marL="4753783" indent="0" algn="ctr">
              <a:buNone/>
              <a:defRPr sz="20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5438E-8328-FD47-AB6C-7BC1D9D14C52}"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353384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5438E-8328-FD47-AB6C-7BC1D9D14C52}"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128358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40098" y="486833"/>
            <a:ext cx="341688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89442" y="486833"/>
            <a:ext cx="10052576"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5438E-8328-FD47-AB6C-7BC1D9D14C52}"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274636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5438E-8328-FD47-AB6C-7BC1D9D14C52}"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233862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1188" y="2279652"/>
            <a:ext cx="13667542" cy="3803649"/>
          </a:xfrm>
        </p:spPr>
        <p:txBody>
          <a:bodyPr anchor="b"/>
          <a:lstStyle>
            <a:lvl1pPr>
              <a:defRPr sz="7798"/>
            </a:lvl1pPr>
          </a:lstStyle>
          <a:p>
            <a:r>
              <a:rPr lang="en-US"/>
              <a:t>Click to edit Master title style</a:t>
            </a:r>
            <a:endParaRPr lang="en-US" dirty="0"/>
          </a:p>
        </p:txBody>
      </p:sp>
      <p:sp>
        <p:nvSpPr>
          <p:cNvPr id="3" name="Text Placeholder 2"/>
          <p:cNvSpPr>
            <a:spLocks noGrp="1"/>
          </p:cNvSpPr>
          <p:nvPr>
            <p:ph type="body" idx="1"/>
          </p:nvPr>
        </p:nvSpPr>
        <p:spPr>
          <a:xfrm>
            <a:off x="1081188" y="6119285"/>
            <a:ext cx="13667542" cy="2000249"/>
          </a:xfrm>
        </p:spPr>
        <p:txBody>
          <a:bodyPr/>
          <a:lstStyle>
            <a:lvl1pPr marL="0" indent="0">
              <a:buNone/>
              <a:defRPr sz="3119">
                <a:solidFill>
                  <a:schemeClr val="tx1">
                    <a:tint val="75000"/>
                  </a:schemeClr>
                </a:solidFill>
              </a:defRPr>
            </a:lvl1pPr>
            <a:lvl2pPr marL="594223" indent="0">
              <a:buNone/>
              <a:defRPr sz="2599">
                <a:solidFill>
                  <a:schemeClr val="tx1">
                    <a:tint val="75000"/>
                  </a:schemeClr>
                </a:solidFill>
              </a:defRPr>
            </a:lvl2pPr>
            <a:lvl3pPr marL="1188446" indent="0">
              <a:buNone/>
              <a:defRPr sz="2339">
                <a:solidFill>
                  <a:schemeClr val="tx1">
                    <a:tint val="75000"/>
                  </a:schemeClr>
                </a:solidFill>
              </a:defRPr>
            </a:lvl3pPr>
            <a:lvl4pPr marL="1782669" indent="0">
              <a:buNone/>
              <a:defRPr sz="2080">
                <a:solidFill>
                  <a:schemeClr val="tx1">
                    <a:tint val="75000"/>
                  </a:schemeClr>
                </a:solidFill>
              </a:defRPr>
            </a:lvl4pPr>
            <a:lvl5pPr marL="2376891" indent="0">
              <a:buNone/>
              <a:defRPr sz="2080">
                <a:solidFill>
                  <a:schemeClr val="tx1">
                    <a:tint val="75000"/>
                  </a:schemeClr>
                </a:solidFill>
              </a:defRPr>
            </a:lvl5pPr>
            <a:lvl6pPr marL="2971114" indent="0">
              <a:buNone/>
              <a:defRPr sz="2080">
                <a:solidFill>
                  <a:schemeClr val="tx1">
                    <a:tint val="75000"/>
                  </a:schemeClr>
                </a:solidFill>
              </a:defRPr>
            </a:lvl6pPr>
            <a:lvl7pPr marL="3565337" indent="0">
              <a:buNone/>
              <a:defRPr sz="2080">
                <a:solidFill>
                  <a:schemeClr val="tx1">
                    <a:tint val="75000"/>
                  </a:schemeClr>
                </a:solidFill>
              </a:defRPr>
            </a:lvl7pPr>
            <a:lvl8pPr marL="4159560" indent="0">
              <a:buNone/>
              <a:defRPr sz="2080">
                <a:solidFill>
                  <a:schemeClr val="tx1">
                    <a:tint val="75000"/>
                  </a:schemeClr>
                </a:solidFill>
              </a:defRPr>
            </a:lvl8pPr>
            <a:lvl9pPr marL="4753783" indent="0">
              <a:buNone/>
              <a:defRPr sz="20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5438E-8328-FD47-AB6C-7BC1D9D14C52}" type="datetimeFigureOut">
              <a:rPr lang="en-US" smtClean="0"/>
              <a:t>10/28/24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90844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89442" y="2434167"/>
            <a:ext cx="6734731"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22252" y="2434167"/>
            <a:ext cx="6734731"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5438E-8328-FD47-AB6C-7BC1D9D14C52}" type="datetimeFigureOut">
              <a:rPr lang="en-US" smtClean="0"/>
              <a:t>10/28/24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7332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1505" y="486834"/>
            <a:ext cx="13667542"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1506" y="2241551"/>
            <a:ext cx="6703780" cy="1098549"/>
          </a:xfrm>
        </p:spPr>
        <p:txBody>
          <a:bodyPr anchor="b"/>
          <a:lstStyle>
            <a:lvl1pPr marL="0" indent="0">
              <a:buNone/>
              <a:defRPr sz="3119" b="1"/>
            </a:lvl1pPr>
            <a:lvl2pPr marL="594223" indent="0">
              <a:buNone/>
              <a:defRPr sz="2599" b="1"/>
            </a:lvl2pPr>
            <a:lvl3pPr marL="1188446" indent="0">
              <a:buNone/>
              <a:defRPr sz="2339" b="1"/>
            </a:lvl3pPr>
            <a:lvl4pPr marL="1782669" indent="0">
              <a:buNone/>
              <a:defRPr sz="2080" b="1"/>
            </a:lvl4pPr>
            <a:lvl5pPr marL="2376891" indent="0">
              <a:buNone/>
              <a:defRPr sz="2080" b="1"/>
            </a:lvl5pPr>
            <a:lvl6pPr marL="2971114" indent="0">
              <a:buNone/>
              <a:defRPr sz="2080" b="1"/>
            </a:lvl6pPr>
            <a:lvl7pPr marL="3565337" indent="0">
              <a:buNone/>
              <a:defRPr sz="2080" b="1"/>
            </a:lvl7pPr>
            <a:lvl8pPr marL="4159560" indent="0">
              <a:buNone/>
              <a:defRPr sz="2080" b="1"/>
            </a:lvl8pPr>
            <a:lvl9pPr marL="4753783" indent="0">
              <a:buNone/>
              <a:defRPr sz="2080" b="1"/>
            </a:lvl9pPr>
          </a:lstStyle>
          <a:p>
            <a:pPr lvl="0"/>
            <a:r>
              <a:rPr lang="en-US"/>
              <a:t>Click to edit Master text styles</a:t>
            </a:r>
          </a:p>
        </p:txBody>
      </p:sp>
      <p:sp>
        <p:nvSpPr>
          <p:cNvPr id="4" name="Content Placeholder 3"/>
          <p:cNvSpPr>
            <a:spLocks noGrp="1"/>
          </p:cNvSpPr>
          <p:nvPr>
            <p:ph sz="half" idx="2"/>
          </p:nvPr>
        </p:nvSpPr>
        <p:spPr>
          <a:xfrm>
            <a:off x="1091506" y="3340100"/>
            <a:ext cx="670378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22252" y="2241551"/>
            <a:ext cx="6736795" cy="1098549"/>
          </a:xfrm>
        </p:spPr>
        <p:txBody>
          <a:bodyPr anchor="b"/>
          <a:lstStyle>
            <a:lvl1pPr marL="0" indent="0">
              <a:buNone/>
              <a:defRPr sz="3119" b="1"/>
            </a:lvl1pPr>
            <a:lvl2pPr marL="594223" indent="0">
              <a:buNone/>
              <a:defRPr sz="2599" b="1"/>
            </a:lvl2pPr>
            <a:lvl3pPr marL="1188446" indent="0">
              <a:buNone/>
              <a:defRPr sz="2339" b="1"/>
            </a:lvl3pPr>
            <a:lvl4pPr marL="1782669" indent="0">
              <a:buNone/>
              <a:defRPr sz="2080" b="1"/>
            </a:lvl4pPr>
            <a:lvl5pPr marL="2376891" indent="0">
              <a:buNone/>
              <a:defRPr sz="2080" b="1"/>
            </a:lvl5pPr>
            <a:lvl6pPr marL="2971114" indent="0">
              <a:buNone/>
              <a:defRPr sz="2080" b="1"/>
            </a:lvl6pPr>
            <a:lvl7pPr marL="3565337" indent="0">
              <a:buNone/>
              <a:defRPr sz="2080" b="1"/>
            </a:lvl7pPr>
            <a:lvl8pPr marL="4159560" indent="0">
              <a:buNone/>
              <a:defRPr sz="2080" b="1"/>
            </a:lvl8pPr>
            <a:lvl9pPr marL="4753783" indent="0">
              <a:buNone/>
              <a:defRPr sz="2080" b="1"/>
            </a:lvl9pPr>
          </a:lstStyle>
          <a:p>
            <a:pPr lvl="0"/>
            <a:r>
              <a:rPr lang="en-US"/>
              <a:t>Click to edit Master text styles</a:t>
            </a:r>
          </a:p>
        </p:txBody>
      </p:sp>
      <p:sp>
        <p:nvSpPr>
          <p:cNvPr id="6" name="Content Placeholder 5"/>
          <p:cNvSpPr>
            <a:spLocks noGrp="1"/>
          </p:cNvSpPr>
          <p:nvPr>
            <p:ph sz="quarter" idx="4"/>
          </p:nvPr>
        </p:nvSpPr>
        <p:spPr>
          <a:xfrm>
            <a:off x="8022252" y="3340100"/>
            <a:ext cx="673679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5438E-8328-FD47-AB6C-7BC1D9D14C52}" type="datetimeFigureOut">
              <a:rPr lang="en-US" smtClean="0"/>
              <a:t>10/28/24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176448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5438E-8328-FD47-AB6C-7BC1D9D14C52}" type="datetimeFigureOut">
              <a:rPr lang="en-US" smtClean="0"/>
              <a:t>10/28/24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77763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5438E-8328-FD47-AB6C-7BC1D9D14C52}" type="datetimeFigureOut">
              <a:rPr lang="en-US" smtClean="0"/>
              <a:t>10/28/24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252386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1506" y="609600"/>
            <a:ext cx="5110884" cy="2133600"/>
          </a:xfrm>
        </p:spPr>
        <p:txBody>
          <a:bodyPr anchor="b"/>
          <a:lstStyle>
            <a:lvl1pPr>
              <a:defRPr sz="4159"/>
            </a:lvl1pPr>
          </a:lstStyle>
          <a:p>
            <a:r>
              <a:rPr lang="en-US"/>
              <a:t>Click to edit Master title style</a:t>
            </a:r>
            <a:endParaRPr lang="en-US" dirty="0"/>
          </a:p>
        </p:txBody>
      </p:sp>
      <p:sp>
        <p:nvSpPr>
          <p:cNvPr id="3" name="Content Placeholder 2"/>
          <p:cNvSpPr>
            <a:spLocks noGrp="1"/>
          </p:cNvSpPr>
          <p:nvPr>
            <p:ph idx="1"/>
          </p:nvPr>
        </p:nvSpPr>
        <p:spPr>
          <a:xfrm>
            <a:off x="6736794" y="1316567"/>
            <a:ext cx="8022253" cy="6498167"/>
          </a:xfrm>
        </p:spPr>
        <p:txBody>
          <a:bodyPr/>
          <a:lstStyle>
            <a:lvl1pPr>
              <a:defRPr sz="4159"/>
            </a:lvl1pPr>
            <a:lvl2pPr>
              <a:defRPr sz="3639"/>
            </a:lvl2pPr>
            <a:lvl3pPr>
              <a:defRPr sz="3119"/>
            </a:lvl3pPr>
            <a:lvl4pPr>
              <a:defRPr sz="2599"/>
            </a:lvl4pPr>
            <a:lvl5pPr>
              <a:defRPr sz="2599"/>
            </a:lvl5pPr>
            <a:lvl6pPr>
              <a:defRPr sz="2599"/>
            </a:lvl6pPr>
            <a:lvl7pPr>
              <a:defRPr sz="2599"/>
            </a:lvl7pPr>
            <a:lvl8pPr>
              <a:defRPr sz="2599"/>
            </a:lvl8pPr>
            <a:lvl9pPr>
              <a:defRPr sz="25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1506" y="2743200"/>
            <a:ext cx="5110884" cy="5082117"/>
          </a:xfrm>
        </p:spPr>
        <p:txBody>
          <a:bodyPr/>
          <a:lstStyle>
            <a:lvl1pPr marL="0" indent="0">
              <a:buNone/>
              <a:defRPr sz="2080"/>
            </a:lvl1pPr>
            <a:lvl2pPr marL="594223" indent="0">
              <a:buNone/>
              <a:defRPr sz="1820"/>
            </a:lvl2pPr>
            <a:lvl3pPr marL="1188446" indent="0">
              <a:buNone/>
              <a:defRPr sz="1560"/>
            </a:lvl3pPr>
            <a:lvl4pPr marL="1782669" indent="0">
              <a:buNone/>
              <a:defRPr sz="1300"/>
            </a:lvl4pPr>
            <a:lvl5pPr marL="2376891" indent="0">
              <a:buNone/>
              <a:defRPr sz="1300"/>
            </a:lvl5pPr>
            <a:lvl6pPr marL="2971114" indent="0">
              <a:buNone/>
              <a:defRPr sz="1300"/>
            </a:lvl6pPr>
            <a:lvl7pPr marL="3565337" indent="0">
              <a:buNone/>
              <a:defRPr sz="1300"/>
            </a:lvl7pPr>
            <a:lvl8pPr marL="4159560" indent="0">
              <a:buNone/>
              <a:defRPr sz="1300"/>
            </a:lvl8pPr>
            <a:lvl9pPr marL="4753783"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CDF5438E-8328-FD47-AB6C-7BC1D9D14C52}" type="datetimeFigureOut">
              <a:rPr lang="en-US" smtClean="0"/>
              <a:t>10/28/24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4096702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1506" y="609600"/>
            <a:ext cx="5110884" cy="2133600"/>
          </a:xfrm>
        </p:spPr>
        <p:txBody>
          <a:bodyPr anchor="b"/>
          <a:lstStyle>
            <a:lvl1pPr>
              <a:defRPr sz="41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736794" y="1316567"/>
            <a:ext cx="8022253" cy="6498167"/>
          </a:xfrm>
        </p:spPr>
        <p:txBody>
          <a:bodyPr anchor="t"/>
          <a:lstStyle>
            <a:lvl1pPr marL="0" indent="0">
              <a:buNone/>
              <a:defRPr sz="4159"/>
            </a:lvl1pPr>
            <a:lvl2pPr marL="594223" indent="0">
              <a:buNone/>
              <a:defRPr sz="3639"/>
            </a:lvl2pPr>
            <a:lvl3pPr marL="1188446" indent="0">
              <a:buNone/>
              <a:defRPr sz="3119"/>
            </a:lvl3pPr>
            <a:lvl4pPr marL="1782669" indent="0">
              <a:buNone/>
              <a:defRPr sz="2599"/>
            </a:lvl4pPr>
            <a:lvl5pPr marL="2376891" indent="0">
              <a:buNone/>
              <a:defRPr sz="2599"/>
            </a:lvl5pPr>
            <a:lvl6pPr marL="2971114" indent="0">
              <a:buNone/>
              <a:defRPr sz="2599"/>
            </a:lvl6pPr>
            <a:lvl7pPr marL="3565337" indent="0">
              <a:buNone/>
              <a:defRPr sz="2599"/>
            </a:lvl7pPr>
            <a:lvl8pPr marL="4159560" indent="0">
              <a:buNone/>
              <a:defRPr sz="2599"/>
            </a:lvl8pPr>
            <a:lvl9pPr marL="4753783" indent="0">
              <a:buNone/>
              <a:defRPr sz="2599"/>
            </a:lvl9pPr>
          </a:lstStyle>
          <a:p>
            <a:r>
              <a:rPr lang="en-US"/>
              <a:t>Click icon to add picture</a:t>
            </a:r>
            <a:endParaRPr lang="en-US" dirty="0"/>
          </a:p>
        </p:txBody>
      </p:sp>
      <p:sp>
        <p:nvSpPr>
          <p:cNvPr id="4" name="Text Placeholder 3"/>
          <p:cNvSpPr>
            <a:spLocks noGrp="1"/>
          </p:cNvSpPr>
          <p:nvPr>
            <p:ph type="body" sz="half" idx="2"/>
          </p:nvPr>
        </p:nvSpPr>
        <p:spPr>
          <a:xfrm>
            <a:off x="1091506" y="2743200"/>
            <a:ext cx="5110884" cy="5082117"/>
          </a:xfrm>
        </p:spPr>
        <p:txBody>
          <a:bodyPr/>
          <a:lstStyle>
            <a:lvl1pPr marL="0" indent="0">
              <a:buNone/>
              <a:defRPr sz="2080"/>
            </a:lvl1pPr>
            <a:lvl2pPr marL="594223" indent="0">
              <a:buNone/>
              <a:defRPr sz="1820"/>
            </a:lvl2pPr>
            <a:lvl3pPr marL="1188446" indent="0">
              <a:buNone/>
              <a:defRPr sz="1560"/>
            </a:lvl3pPr>
            <a:lvl4pPr marL="1782669" indent="0">
              <a:buNone/>
              <a:defRPr sz="1300"/>
            </a:lvl4pPr>
            <a:lvl5pPr marL="2376891" indent="0">
              <a:buNone/>
              <a:defRPr sz="1300"/>
            </a:lvl5pPr>
            <a:lvl6pPr marL="2971114" indent="0">
              <a:buNone/>
              <a:defRPr sz="1300"/>
            </a:lvl6pPr>
            <a:lvl7pPr marL="3565337" indent="0">
              <a:buNone/>
              <a:defRPr sz="1300"/>
            </a:lvl7pPr>
            <a:lvl8pPr marL="4159560" indent="0">
              <a:buNone/>
              <a:defRPr sz="1300"/>
            </a:lvl8pPr>
            <a:lvl9pPr marL="4753783"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CDF5438E-8328-FD47-AB6C-7BC1D9D14C52}" type="datetimeFigureOut">
              <a:rPr lang="en-US" smtClean="0"/>
              <a:t>10/28/24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6FE54-0D74-9A49-B012-C652A6F237A0}" type="slidenum">
              <a:rPr lang="en-US" smtClean="0"/>
              <a:t>‹#›</a:t>
            </a:fld>
            <a:endParaRPr lang="en-US"/>
          </a:p>
        </p:txBody>
      </p:sp>
    </p:spTree>
    <p:extLst>
      <p:ext uri="{BB962C8B-B14F-4D97-AF65-F5344CB8AC3E}">
        <p14:creationId xmlns:p14="http://schemas.microsoft.com/office/powerpoint/2010/main" val="338095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9442" y="486834"/>
            <a:ext cx="13667542"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9442" y="2434167"/>
            <a:ext cx="13667542"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9442" y="8475134"/>
            <a:ext cx="3565446" cy="486833"/>
          </a:xfrm>
          <a:prstGeom prst="rect">
            <a:avLst/>
          </a:prstGeom>
        </p:spPr>
        <p:txBody>
          <a:bodyPr vert="horz" lIns="91440" tIns="45720" rIns="91440" bIns="45720" rtlCol="0" anchor="ctr"/>
          <a:lstStyle>
            <a:lvl1pPr algn="l">
              <a:defRPr sz="1560">
                <a:solidFill>
                  <a:schemeClr val="tx1">
                    <a:tint val="75000"/>
                  </a:schemeClr>
                </a:solidFill>
              </a:defRPr>
            </a:lvl1pPr>
          </a:lstStyle>
          <a:p>
            <a:fld id="{CDF5438E-8328-FD47-AB6C-7BC1D9D14C52}" type="datetimeFigureOut">
              <a:rPr lang="en-US" smtClean="0"/>
              <a:t>10/28/24</a:t>
            </a:fld>
            <a:endParaRPr lang="en-US"/>
          </a:p>
        </p:txBody>
      </p:sp>
      <p:sp>
        <p:nvSpPr>
          <p:cNvPr id="5" name="Footer Placeholder 4"/>
          <p:cNvSpPr>
            <a:spLocks noGrp="1"/>
          </p:cNvSpPr>
          <p:nvPr>
            <p:ph type="ftr" sz="quarter" idx="3"/>
          </p:nvPr>
        </p:nvSpPr>
        <p:spPr>
          <a:xfrm>
            <a:off x="5249129" y="8475134"/>
            <a:ext cx="5348168" cy="486833"/>
          </a:xfrm>
          <a:prstGeom prst="rect">
            <a:avLst/>
          </a:prstGeom>
        </p:spPr>
        <p:txBody>
          <a:bodyPr vert="horz" lIns="91440" tIns="45720" rIns="91440" bIns="45720" rtlCol="0" anchor="ctr"/>
          <a:lstStyle>
            <a:lvl1pPr algn="ctr">
              <a:defRPr sz="15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191537" y="8475134"/>
            <a:ext cx="3565446" cy="486833"/>
          </a:xfrm>
          <a:prstGeom prst="rect">
            <a:avLst/>
          </a:prstGeom>
        </p:spPr>
        <p:txBody>
          <a:bodyPr vert="horz" lIns="91440" tIns="45720" rIns="91440" bIns="45720" rtlCol="0" anchor="ctr"/>
          <a:lstStyle>
            <a:lvl1pPr algn="r">
              <a:defRPr sz="1560">
                <a:solidFill>
                  <a:schemeClr val="tx1">
                    <a:tint val="75000"/>
                  </a:schemeClr>
                </a:solidFill>
              </a:defRPr>
            </a:lvl1pPr>
          </a:lstStyle>
          <a:p>
            <a:fld id="{B226FE54-0D74-9A49-B012-C652A6F237A0}" type="slidenum">
              <a:rPr lang="en-US" smtClean="0"/>
              <a:t>‹#›</a:t>
            </a:fld>
            <a:endParaRPr lang="en-US"/>
          </a:p>
        </p:txBody>
      </p:sp>
    </p:spTree>
    <p:extLst>
      <p:ext uri="{BB962C8B-B14F-4D97-AF65-F5344CB8AC3E}">
        <p14:creationId xmlns:p14="http://schemas.microsoft.com/office/powerpoint/2010/main" val="1151314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188446" rtl="0" eaLnBrk="1" latinLnBrk="0" hangingPunct="1">
        <a:lnSpc>
          <a:spcPct val="90000"/>
        </a:lnSpc>
        <a:spcBef>
          <a:spcPct val="0"/>
        </a:spcBef>
        <a:buNone/>
        <a:defRPr sz="5719" kern="1200">
          <a:solidFill>
            <a:schemeClr val="tx1"/>
          </a:solidFill>
          <a:latin typeface="+mj-lt"/>
          <a:ea typeface="+mj-ea"/>
          <a:cs typeface="+mj-cs"/>
        </a:defRPr>
      </a:lvl1pPr>
    </p:titleStyle>
    <p:bodyStyle>
      <a:lvl1pPr marL="297111" indent="-297111" algn="l" defTabSz="1188446" rtl="0" eaLnBrk="1" latinLnBrk="0" hangingPunct="1">
        <a:lnSpc>
          <a:spcPct val="90000"/>
        </a:lnSpc>
        <a:spcBef>
          <a:spcPts val="1300"/>
        </a:spcBef>
        <a:buFont typeface="Arial" panose="020B0604020202020204" pitchFamily="34" charset="0"/>
        <a:buChar char="•"/>
        <a:defRPr sz="3639" kern="1200">
          <a:solidFill>
            <a:schemeClr val="tx1"/>
          </a:solidFill>
          <a:latin typeface="+mn-lt"/>
          <a:ea typeface="+mn-ea"/>
          <a:cs typeface="+mn-cs"/>
        </a:defRPr>
      </a:lvl1pPr>
      <a:lvl2pPr marL="891334" indent="-297111" algn="l" defTabSz="1188446" rtl="0" eaLnBrk="1" latinLnBrk="0" hangingPunct="1">
        <a:lnSpc>
          <a:spcPct val="90000"/>
        </a:lnSpc>
        <a:spcBef>
          <a:spcPts val="650"/>
        </a:spcBef>
        <a:buFont typeface="Arial" panose="020B0604020202020204" pitchFamily="34" charset="0"/>
        <a:buChar char="•"/>
        <a:defRPr sz="3119" kern="1200">
          <a:solidFill>
            <a:schemeClr val="tx1"/>
          </a:solidFill>
          <a:latin typeface="+mn-lt"/>
          <a:ea typeface="+mn-ea"/>
          <a:cs typeface="+mn-cs"/>
        </a:defRPr>
      </a:lvl2pPr>
      <a:lvl3pPr marL="1485557" indent="-297111" algn="l" defTabSz="1188446" rtl="0" eaLnBrk="1" latinLnBrk="0" hangingPunct="1">
        <a:lnSpc>
          <a:spcPct val="90000"/>
        </a:lnSpc>
        <a:spcBef>
          <a:spcPts val="650"/>
        </a:spcBef>
        <a:buFont typeface="Arial" panose="020B0604020202020204" pitchFamily="34" charset="0"/>
        <a:buChar char="•"/>
        <a:defRPr sz="2599" kern="1200">
          <a:solidFill>
            <a:schemeClr val="tx1"/>
          </a:solidFill>
          <a:latin typeface="+mn-lt"/>
          <a:ea typeface="+mn-ea"/>
          <a:cs typeface="+mn-cs"/>
        </a:defRPr>
      </a:lvl3pPr>
      <a:lvl4pPr marL="2079780" indent="-297111" algn="l" defTabSz="1188446"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4pPr>
      <a:lvl5pPr marL="2674003" indent="-297111" algn="l" defTabSz="1188446"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5pPr>
      <a:lvl6pPr marL="3268226" indent="-297111" algn="l" defTabSz="1188446"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6pPr>
      <a:lvl7pPr marL="3862448" indent="-297111" algn="l" defTabSz="1188446"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7pPr>
      <a:lvl8pPr marL="4456671" indent="-297111" algn="l" defTabSz="1188446"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8pPr>
      <a:lvl9pPr marL="5050894" indent="-297111" algn="l" defTabSz="1188446" rtl="0" eaLnBrk="1" latinLnBrk="0" hangingPunct="1">
        <a:lnSpc>
          <a:spcPct val="90000"/>
        </a:lnSpc>
        <a:spcBef>
          <a:spcPts val="650"/>
        </a:spcBef>
        <a:buFont typeface="Arial" panose="020B0604020202020204" pitchFamily="34" charset="0"/>
        <a:buChar char="•"/>
        <a:defRPr sz="2339" kern="1200">
          <a:solidFill>
            <a:schemeClr val="tx1"/>
          </a:solidFill>
          <a:latin typeface="+mn-lt"/>
          <a:ea typeface="+mn-ea"/>
          <a:cs typeface="+mn-cs"/>
        </a:defRPr>
      </a:lvl9pPr>
    </p:bodyStyle>
    <p:otherStyle>
      <a:defPPr>
        <a:defRPr lang="en-US"/>
      </a:defPPr>
      <a:lvl1pPr marL="0" algn="l" defTabSz="1188446" rtl="0" eaLnBrk="1" latinLnBrk="0" hangingPunct="1">
        <a:defRPr sz="2339" kern="1200">
          <a:solidFill>
            <a:schemeClr val="tx1"/>
          </a:solidFill>
          <a:latin typeface="+mn-lt"/>
          <a:ea typeface="+mn-ea"/>
          <a:cs typeface="+mn-cs"/>
        </a:defRPr>
      </a:lvl1pPr>
      <a:lvl2pPr marL="594223" algn="l" defTabSz="1188446" rtl="0" eaLnBrk="1" latinLnBrk="0" hangingPunct="1">
        <a:defRPr sz="2339" kern="1200">
          <a:solidFill>
            <a:schemeClr val="tx1"/>
          </a:solidFill>
          <a:latin typeface="+mn-lt"/>
          <a:ea typeface="+mn-ea"/>
          <a:cs typeface="+mn-cs"/>
        </a:defRPr>
      </a:lvl2pPr>
      <a:lvl3pPr marL="1188446" algn="l" defTabSz="1188446" rtl="0" eaLnBrk="1" latinLnBrk="0" hangingPunct="1">
        <a:defRPr sz="2339" kern="1200">
          <a:solidFill>
            <a:schemeClr val="tx1"/>
          </a:solidFill>
          <a:latin typeface="+mn-lt"/>
          <a:ea typeface="+mn-ea"/>
          <a:cs typeface="+mn-cs"/>
        </a:defRPr>
      </a:lvl3pPr>
      <a:lvl4pPr marL="1782669" algn="l" defTabSz="1188446" rtl="0" eaLnBrk="1" latinLnBrk="0" hangingPunct="1">
        <a:defRPr sz="2339" kern="1200">
          <a:solidFill>
            <a:schemeClr val="tx1"/>
          </a:solidFill>
          <a:latin typeface="+mn-lt"/>
          <a:ea typeface="+mn-ea"/>
          <a:cs typeface="+mn-cs"/>
        </a:defRPr>
      </a:lvl4pPr>
      <a:lvl5pPr marL="2376891" algn="l" defTabSz="1188446" rtl="0" eaLnBrk="1" latinLnBrk="0" hangingPunct="1">
        <a:defRPr sz="2339" kern="1200">
          <a:solidFill>
            <a:schemeClr val="tx1"/>
          </a:solidFill>
          <a:latin typeface="+mn-lt"/>
          <a:ea typeface="+mn-ea"/>
          <a:cs typeface="+mn-cs"/>
        </a:defRPr>
      </a:lvl5pPr>
      <a:lvl6pPr marL="2971114" algn="l" defTabSz="1188446" rtl="0" eaLnBrk="1" latinLnBrk="0" hangingPunct="1">
        <a:defRPr sz="2339" kern="1200">
          <a:solidFill>
            <a:schemeClr val="tx1"/>
          </a:solidFill>
          <a:latin typeface="+mn-lt"/>
          <a:ea typeface="+mn-ea"/>
          <a:cs typeface="+mn-cs"/>
        </a:defRPr>
      </a:lvl6pPr>
      <a:lvl7pPr marL="3565337" algn="l" defTabSz="1188446" rtl="0" eaLnBrk="1" latinLnBrk="0" hangingPunct="1">
        <a:defRPr sz="2339" kern="1200">
          <a:solidFill>
            <a:schemeClr val="tx1"/>
          </a:solidFill>
          <a:latin typeface="+mn-lt"/>
          <a:ea typeface="+mn-ea"/>
          <a:cs typeface="+mn-cs"/>
        </a:defRPr>
      </a:lvl7pPr>
      <a:lvl8pPr marL="4159560" algn="l" defTabSz="1188446" rtl="0" eaLnBrk="1" latinLnBrk="0" hangingPunct="1">
        <a:defRPr sz="2339" kern="1200">
          <a:solidFill>
            <a:schemeClr val="tx1"/>
          </a:solidFill>
          <a:latin typeface="+mn-lt"/>
          <a:ea typeface="+mn-ea"/>
          <a:cs typeface="+mn-cs"/>
        </a:defRPr>
      </a:lvl8pPr>
      <a:lvl9pPr marL="4753783" algn="l" defTabSz="1188446" rtl="0" eaLnBrk="1" latinLnBrk="0" hangingPunct="1">
        <a:defRPr sz="2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5EF03F-4C83-CD4F-AB14-8813949459EE}"/>
              </a:ext>
            </a:extLst>
          </p:cNvPr>
          <p:cNvGraphicFramePr>
            <a:graphicFrameLocks noGrp="1"/>
          </p:cNvGraphicFramePr>
          <p:nvPr>
            <p:extLst>
              <p:ext uri="{D42A27DB-BD31-4B8C-83A1-F6EECF244321}">
                <p14:modId xmlns:p14="http://schemas.microsoft.com/office/powerpoint/2010/main" val="1202714554"/>
              </p:ext>
            </p:extLst>
          </p:nvPr>
        </p:nvGraphicFramePr>
        <p:xfrm>
          <a:off x="330200" y="425670"/>
          <a:ext cx="15100297" cy="7380155"/>
        </p:xfrm>
        <a:graphic>
          <a:graphicData uri="http://schemas.openxmlformats.org/drawingml/2006/table">
            <a:tbl>
              <a:tblPr firstRow="1" bandRow="1">
                <a:tableStyleId>{2D5ABB26-0587-4C30-8999-92F81FD0307C}</a:tableStyleId>
              </a:tblPr>
              <a:tblGrid>
                <a:gridCol w="1475969">
                  <a:extLst>
                    <a:ext uri="{9D8B030D-6E8A-4147-A177-3AD203B41FA5}">
                      <a16:colId xmlns:a16="http://schemas.microsoft.com/office/drawing/2014/main" val="1581961028"/>
                    </a:ext>
                  </a:extLst>
                </a:gridCol>
                <a:gridCol w="3406082">
                  <a:extLst>
                    <a:ext uri="{9D8B030D-6E8A-4147-A177-3AD203B41FA5}">
                      <a16:colId xmlns:a16="http://schemas.microsoft.com/office/drawing/2014/main" val="353899809"/>
                    </a:ext>
                  </a:extLst>
                </a:gridCol>
                <a:gridCol w="3406082">
                  <a:extLst>
                    <a:ext uri="{9D8B030D-6E8A-4147-A177-3AD203B41FA5}">
                      <a16:colId xmlns:a16="http://schemas.microsoft.com/office/drawing/2014/main" val="274899623"/>
                    </a:ext>
                  </a:extLst>
                </a:gridCol>
                <a:gridCol w="3406082">
                  <a:extLst>
                    <a:ext uri="{9D8B030D-6E8A-4147-A177-3AD203B41FA5}">
                      <a16:colId xmlns:a16="http://schemas.microsoft.com/office/drawing/2014/main" val="1593474058"/>
                    </a:ext>
                  </a:extLst>
                </a:gridCol>
                <a:gridCol w="3406082">
                  <a:extLst>
                    <a:ext uri="{9D8B030D-6E8A-4147-A177-3AD203B41FA5}">
                      <a16:colId xmlns:a16="http://schemas.microsoft.com/office/drawing/2014/main" val="3445715525"/>
                    </a:ext>
                  </a:extLst>
                </a:gridCol>
              </a:tblGrid>
              <a:tr h="608092">
                <a:tc>
                  <a:txBody>
                    <a:bodyPr/>
                    <a:lstStyle/>
                    <a:p>
                      <a:endParaRPr lang="en-US" sz="1600" dirty="0">
                        <a:solidFill>
                          <a:schemeClr val="bg1"/>
                        </a:solidFill>
                        <a:latin typeface="Roboto Condensed" panose="02000000000000000000" pitchFamily="2" charset="0"/>
                        <a:ea typeface="Roboto Condensed" panose="02000000000000000000" pitchFamily="2" charset="0"/>
                      </a:endParaRPr>
                    </a:p>
                  </a:txBody>
                  <a:tcPr anchor="ctr">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108000"/>
                      <a:r>
                        <a:rPr lang="en-US" sz="1600" b="1" dirty="0">
                          <a:solidFill>
                            <a:schemeClr val="bg1"/>
                          </a:solidFill>
                          <a:latin typeface="Roboto Condensed" panose="02000000000000000000" pitchFamily="2" charset="0"/>
                          <a:ea typeface="Roboto Condensed" panose="02000000000000000000" pitchFamily="2" charset="0"/>
                        </a:rPr>
                        <a:t>Rule-Based </a:t>
                      </a:r>
                      <a:br>
                        <a:rPr lang="en-US" sz="1600" b="1" dirty="0">
                          <a:solidFill>
                            <a:schemeClr val="bg1"/>
                          </a:solidFill>
                          <a:latin typeface="Roboto Condensed" panose="02000000000000000000" pitchFamily="2" charset="0"/>
                          <a:ea typeface="Roboto Condensed" panose="02000000000000000000" pitchFamily="2" charset="0"/>
                        </a:rPr>
                      </a:br>
                      <a:r>
                        <a:rPr lang="en-US" sz="1600" b="1" dirty="0">
                          <a:solidFill>
                            <a:schemeClr val="bg1"/>
                          </a:solidFill>
                          <a:latin typeface="Roboto Condensed" panose="02000000000000000000" pitchFamily="2" charset="0"/>
                          <a:ea typeface="Roboto Condensed" panose="02000000000000000000" pitchFamily="2" charset="0"/>
                        </a:rPr>
                        <a:t>Analyses</a:t>
                      </a:r>
                    </a:p>
                  </a:txBody>
                  <a:tcPr anchor="ctr">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108000"/>
                      <a:r>
                        <a:rPr lang="en-US" sz="1600" b="1" dirty="0">
                          <a:solidFill>
                            <a:schemeClr val="bg1"/>
                          </a:solidFill>
                          <a:latin typeface="Roboto Condensed" panose="02000000000000000000" pitchFamily="2" charset="0"/>
                          <a:ea typeface="Roboto Condensed" panose="02000000000000000000" pitchFamily="2" charset="0"/>
                        </a:rPr>
                        <a:t>Unsupervised </a:t>
                      </a:r>
                      <a:br>
                        <a:rPr lang="en-US" sz="1600" b="1" dirty="0">
                          <a:solidFill>
                            <a:schemeClr val="bg1"/>
                          </a:solidFill>
                          <a:latin typeface="Roboto Condensed" panose="02000000000000000000" pitchFamily="2" charset="0"/>
                          <a:ea typeface="Roboto Condensed" panose="02000000000000000000" pitchFamily="2" charset="0"/>
                        </a:rPr>
                      </a:br>
                      <a:r>
                        <a:rPr lang="en-US" sz="1600" b="1" dirty="0">
                          <a:solidFill>
                            <a:schemeClr val="bg1"/>
                          </a:solidFill>
                          <a:latin typeface="Roboto Condensed" panose="02000000000000000000" pitchFamily="2" charset="0"/>
                          <a:ea typeface="Roboto Condensed" panose="02000000000000000000" pitchFamily="2" charset="0"/>
                        </a:rPr>
                        <a:t>Machine Learning</a:t>
                      </a:r>
                    </a:p>
                  </a:txBody>
                  <a:tcPr anchor="ctr">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108000"/>
                      <a:r>
                        <a:rPr lang="en-US" sz="1600" b="1" dirty="0">
                          <a:solidFill>
                            <a:schemeClr val="bg1"/>
                          </a:solidFill>
                          <a:latin typeface="Roboto Condensed" panose="02000000000000000000" pitchFamily="2" charset="0"/>
                          <a:ea typeface="Roboto Condensed" panose="02000000000000000000" pitchFamily="2" charset="0"/>
                        </a:rPr>
                        <a:t>Supervised</a:t>
                      </a:r>
                      <a:br>
                        <a:rPr lang="en-US" sz="1600" b="1" dirty="0">
                          <a:solidFill>
                            <a:schemeClr val="bg1"/>
                          </a:solidFill>
                          <a:latin typeface="Roboto Condensed" panose="02000000000000000000" pitchFamily="2" charset="0"/>
                          <a:ea typeface="Roboto Condensed" panose="02000000000000000000" pitchFamily="2" charset="0"/>
                        </a:rPr>
                      </a:br>
                      <a:r>
                        <a:rPr lang="en-US" sz="1600" b="1" dirty="0">
                          <a:solidFill>
                            <a:schemeClr val="bg1"/>
                          </a:solidFill>
                          <a:latin typeface="Roboto Condensed" panose="02000000000000000000" pitchFamily="2" charset="0"/>
                          <a:ea typeface="Roboto Condensed" panose="02000000000000000000" pitchFamily="2" charset="0"/>
                        </a:rPr>
                        <a:t>Machine Learning</a:t>
                      </a:r>
                    </a:p>
                  </a:txBody>
                  <a:tcPr anchor="ctr">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marL="108000"/>
                      <a:r>
                        <a:rPr lang="en-US" sz="1600" b="1" dirty="0">
                          <a:solidFill>
                            <a:schemeClr val="bg1"/>
                          </a:solidFill>
                          <a:latin typeface="Roboto Condensed" panose="02000000000000000000" pitchFamily="2" charset="0"/>
                          <a:ea typeface="Roboto Condensed" panose="02000000000000000000" pitchFamily="2" charset="0"/>
                        </a:rPr>
                        <a:t>Semi-Supervised Training </a:t>
                      </a:r>
                      <a:br>
                        <a:rPr lang="en-US" sz="1600" b="1" dirty="0">
                          <a:solidFill>
                            <a:schemeClr val="bg1"/>
                          </a:solidFill>
                          <a:latin typeface="Roboto Condensed" panose="02000000000000000000" pitchFamily="2" charset="0"/>
                          <a:ea typeface="Roboto Condensed" panose="02000000000000000000" pitchFamily="2" charset="0"/>
                        </a:rPr>
                      </a:br>
                      <a:r>
                        <a:rPr lang="en-US" sz="1600" b="1" dirty="0">
                          <a:solidFill>
                            <a:schemeClr val="bg1"/>
                          </a:solidFill>
                          <a:latin typeface="Roboto Condensed" panose="02000000000000000000" pitchFamily="2" charset="0"/>
                          <a:ea typeface="Roboto Condensed" panose="02000000000000000000" pitchFamily="2" charset="0"/>
                        </a:rPr>
                        <a:t>and Transfer Learning</a:t>
                      </a:r>
                    </a:p>
                  </a:txBody>
                  <a:tcPr anchor="ctr">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438658193"/>
                  </a:ext>
                </a:extLst>
              </a:tr>
              <a:tr h="1935753">
                <a:tc>
                  <a:txBody>
                    <a:bodyPr/>
                    <a:lstStyle/>
                    <a:p>
                      <a:pPr>
                        <a:spcBef>
                          <a:spcPts val="600"/>
                        </a:spcBef>
                        <a:spcAft>
                          <a:spcPts val="600"/>
                        </a:spcAft>
                      </a:pPr>
                      <a:r>
                        <a:rPr lang="en-US" sz="1600" dirty="0">
                          <a:latin typeface="Roboto Condensed" panose="02000000000000000000" pitchFamily="2" charset="0"/>
                          <a:ea typeface="Roboto Condensed" panose="02000000000000000000" pitchFamily="2" charset="0"/>
                        </a:rPr>
                        <a:t>Description</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Code/annotate unlabeled texts based on keywords, expressions or concepts based on pre-defined word lists</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Finding clusters or patterns of words that co-occur in unlabeled texts</a:t>
                      </a:r>
                    </a:p>
                    <a:p>
                      <a:pPr marL="108000">
                        <a:spcBef>
                          <a:spcPts val="600"/>
                        </a:spcBef>
                        <a:spcAft>
                          <a:spcPts val="600"/>
                        </a:spcAft>
                      </a:pPr>
                      <a:br>
                        <a:rPr lang="en-US" sz="1600" dirty="0">
                          <a:latin typeface="Roboto Condensed" panose="02000000000000000000" pitchFamily="2" charset="0"/>
                          <a:ea typeface="Roboto Condensed" panose="02000000000000000000" pitchFamily="2" charset="0"/>
                        </a:rPr>
                      </a:br>
                      <a:endParaRPr lang="en-US" sz="1600" i="1" dirty="0">
                        <a:solidFill>
                          <a:schemeClr val="accent1">
                            <a:lumMod val="75000"/>
                          </a:schemeClr>
                        </a:solidFill>
                        <a:latin typeface="Roboto Condensed" panose="02000000000000000000" pitchFamily="2" charset="0"/>
                        <a:ea typeface="Roboto Condensed" panose="02000000000000000000" pitchFamily="2" charset="0"/>
                      </a:endParaRP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Training a model on already labeled texts (</a:t>
                      </a:r>
                      <a:r>
                        <a:rPr lang="en-US" sz="1600" i="1" dirty="0">
                          <a:latin typeface="Roboto Condensed" panose="02000000000000000000" pitchFamily="2" charset="0"/>
                          <a:ea typeface="Roboto Condensed" panose="02000000000000000000" pitchFamily="2" charset="0"/>
                        </a:rPr>
                        <a:t>training data</a:t>
                      </a:r>
                      <a:r>
                        <a:rPr lang="en-US" sz="1600" dirty="0">
                          <a:latin typeface="Roboto Condensed" panose="02000000000000000000" pitchFamily="2" charset="0"/>
                          <a:ea typeface="Roboto Condensed" panose="02000000000000000000" pitchFamily="2" charset="0"/>
                        </a:rPr>
                        <a:t>), validate it (on labeled </a:t>
                      </a:r>
                      <a:r>
                        <a:rPr lang="en-US" sz="1600" i="1" dirty="0">
                          <a:latin typeface="Roboto Condensed" panose="02000000000000000000" pitchFamily="2" charset="0"/>
                          <a:ea typeface="Roboto Condensed" panose="02000000000000000000" pitchFamily="2" charset="0"/>
                        </a:rPr>
                        <a:t>test data</a:t>
                      </a:r>
                      <a:r>
                        <a:rPr lang="en-US" sz="1600" dirty="0">
                          <a:latin typeface="Roboto Condensed" panose="02000000000000000000" pitchFamily="2" charset="0"/>
                          <a:ea typeface="Roboto Condensed" panose="02000000000000000000" pitchFamily="2" charset="0"/>
                        </a:rPr>
                        <a:t>) to then annotate unlabeled text (unlabeled </a:t>
                      </a:r>
                      <a:r>
                        <a:rPr lang="en-US" sz="1600" i="1" dirty="0">
                          <a:latin typeface="Roboto Condensed" panose="02000000000000000000" pitchFamily="2" charset="0"/>
                          <a:ea typeface="Roboto Condensed" panose="02000000000000000000" pitchFamily="2" charset="0"/>
                        </a:rPr>
                        <a:t>new data</a:t>
                      </a:r>
                      <a:r>
                        <a:rPr lang="en-US" sz="1600" dirty="0">
                          <a:latin typeface="Roboto Condensed" panose="02000000000000000000" pitchFamily="2" charset="0"/>
                          <a:ea typeface="Roboto Condensed" panose="02000000000000000000" pitchFamily="2" charset="0"/>
                        </a:rPr>
                        <a:t>)</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108000">
                        <a:spcBef>
                          <a:spcPts val="600"/>
                        </a:spcBef>
                        <a:spcAft>
                          <a:spcPts val="600"/>
                        </a:spcAft>
                      </a:pPr>
                      <a:r>
                        <a:rPr lang="en-US" sz="1600" i="0" dirty="0">
                          <a:solidFill>
                            <a:schemeClr val="tx1"/>
                          </a:solidFill>
                          <a:latin typeface="Roboto Condensed" panose="02000000000000000000" pitchFamily="2" charset="0"/>
                          <a:ea typeface="Roboto Condensed" panose="02000000000000000000" pitchFamily="2" charset="0"/>
                        </a:rPr>
                        <a:t>Training a model on a large corpus in a semi-supervised fashion (e.g., word prediction in random word masking tasks) to ”learn the language”. Resulting model then completes a completely new task (e.g., labeling a text) without further training</a:t>
                      </a:r>
                    </a:p>
                    <a:p>
                      <a:pPr marL="108000">
                        <a:spcBef>
                          <a:spcPts val="600"/>
                        </a:spcBef>
                        <a:spcAft>
                          <a:spcPts val="600"/>
                        </a:spcAft>
                      </a:pPr>
                      <a:endParaRPr lang="en-US" sz="1600" i="0" dirty="0">
                        <a:solidFill>
                          <a:schemeClr val="tx1"/>
                        </a:solidFill>
                        <a:latin typeface="Roboto Condensed" panose="02000000000000000000" pitchFamily="2" charset="0"/>
                        <a:ea typeface="Roboto Condensed" panose="02000000000000000000" pitchFamily="2" charset="0"/>
                      </a:endParaRP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3872034326"/>
                  </a:ext>
                </a:extLst>
              </a:tr>
              <a:tr h="1777909">
                <a:tc>
                  <a:txBody>
                    <a:bodyPr/>
                    <a:lstStyle/>
                    <a:p>
                      <a:pPr>
                        <a:spcBef>
                          <a:spcPts val="600"/>
                        </a:spcBef>
                        <a:spcAft>
                          <a:spcPts val="600"/>
                        </a:spcAft>
                      </a:pPr>
                      <a:r>
                        <a:rPr lang="en-US" sz="1600" dirty="0">
                          <a:latin typeface="Roboto Condensed" panose="02000000000000000000" pitchFamily="2" charset="0"/>
                          <a:ea typeface="Roboto Condensed" panose="02000000000000000000" pitchFamily="2" charset="0"/>
                        </a:rPr>
                        <a:t>Logic</a:t>
                      </a:r>
                    </a:p>
                  </a:txBody>
                  <a:tcPr>
                    <a:solidFill>
                      <a:schemeClr val="bg1">
                        <a:lumMod val="95000"/>
                      </a:schemeClr>
                    </a:solidFill>
                  </a:tcPr>
                </a:tc>
                <a:tc>
                  <a:txBody>
                    <a:bodyPr/>
                    <a:lstStyle/>
                    <a:p>
                      <a:pPr marL="108000">
                        <a:spcBef>
                          <a:spcPts val="600"/>
                        </a:spcBef>
                        <a:spcAft>
                          <a:spcPts val="600"/>
                        </a:spcAft>
                      </a:pPr>
                      <a:r>
                        <a:rPr lang="en-US" sz="1600" i="1" dirty="0">
                          <a:solidFill>
                            <a:schemeClr val="accent1">
                              <a:lumMod val="75000"/>
                            </a:schemeClr>
                          </a:solidFill>
                          <a:latin typeface="Roboto Condensed" panose="02000000000000000000" pitchFamily="2" charset="0"/>
                          <a:ea typeface="Roboto Condensed" panose="02000000000000000000" pitchFamily="2" charset="0"/>
                        </a:rPr>
                        <a:t>"if word X occurs, the text means Y"</a:t>
                      </a:r>
                    </a:p>
                  </a:txBody>
                  <a:tcPr>
                    <a:solidFill>
                      <a:schemeClr val="bg1">
                        <a:lumMod val="95000"/>
                      </a:schemeClr>
                    </a:solidFill>
                  </a:tcPr>
                </a:tc>
                <a:tc>
                  <a:txBody>
                    <a:bodyPr/>
                    <a:lstStyle/>
                    <a:p>
                      <a:pPr marL="108000">
                        <a:spcBef>
                          <a:spcPts val="600"/>
                        </a:spcBef>
                        <a:spcAft>
                          <a:spcPts val="600"/>
                        </a:spcAft>
                      </a:pPr>
                      <a:r>
                        <a:rPr lang="en-US" sz="1600" i="1" dirty="0">
                          <a:solidFill>
                            <a:schemeClr val="accent1">
                              <a:lumMod val="75000"/>
                            </a:schemeClr>
                          </a:solidFill>
                          <a:latin typeface="Roboto Condensed" panose="02000000000000000000" pitchFamily="2" charset="0"/>
                          <a:ea typeface="Roboto Condensed" panose="02000000000000000000" pitchFamily="2" charset="0"/>
                        </a:rPr>
                        <a:t>”these words form a pattern, which I think means X"</a:t>
                      </a:r>
                    </a:p>
                  </a:txBody>
                  <a:tcPr>
                    <a:solidFill>
                      <a:schemeClr val="bg1">
                        <a:lumMod val="95000"/>
                      </a:schemeClr>
                    </a:solidFill>
                  </a:tcPr>
                </a:tc>
                <a:tc>
                  <a:txBody>
                    <a:bodyPr/>
                    <a:lstStyle/>
                    <a:p>
                      <a:pPr marL="108000">
                        <a:spcBef>
                          <a:spcPts val="600"/>
                        </a:spcBef>
                        <a:spcAft>
                          <a:spcPts val="600"/>
                        </a:spcAft>
                      </a:pPr>
                      <a:r>
                        <a:rPr lang="en-US" sz="1600" i="1" dirty="0">
                          <a:solidFill>
                            <a:schemeClr val="accent1">
                              <a:lumMod val="75000"/>
                            </a:schemeClr>
                          </a:solidFill>
                          <a:latin typeface="Roboto Condensed" panose="02000000000000000000" pitchFamily="2" charset="0"/>
                          <a:ea typeface="Roboto Condensed" panose="02000000000000000000" pitchFamily="2" charset="0"/>
                        </a:rPr>
                        <a:t>”text X is like other texts in the training data that were labeled negative, so X is probably also negative"</a:t>
                      </a:r>
                    </a:p>
                  </a:txBody>
                  <a:tcPr>
                    <a:solidFill>
                      <a:schemeClr val="bg1">
                        <a:lumMod val="95000"/>
                      </a:schemeClr>
                    </a:solidFill>
                  </a:tcPr>
                </a:tc>
                <a:tc>
                  <a:txBody>
                    <a:bodyPr/>
                    <a:lstStyle/>
                    <a:p>
                      <a:pPr marL="108000">
                        <a:spcBef>
                          <a:spcPts val="600"/>
                        </a:spcBef>
                        <a:spcAft>
                          <a:spcPts val="600"/>
                        </a:spcAft>
                      </a:pPr>
                      <a:r>
                        <a:rPr lang="en-US" sz="1600" i="1" dirty="0">
                          <a:solidFill>
                            <a:schemeClr val="accent1">
                              <a:lumMod val="75000"/>
                            </a:schemeClr>
                          </a:solidFill>
                          <a:latin typeface="Roboto Condensed" panose="02000000000000000000" pitchFamily="2" charset="0"/>
                          <a:ea typeface="Roboto Condensed" panose="02000000000000000000" pitchFamily="2" charset="0"/>
                        </a:rPr>
                        <a:t>"Based on the relationships between words, phrases, and contexts learned from vast amounts of text data, the model understands that text X shares similarities with texts that tend to be labeled as negative, so X is likely negative."</a:t>
                      </a:r>
                    </a:p>
                  </a:txBody>
                  <a:tcPr>
                    <a:solidFill>
                      <a:schemeClr val="bg1">
                        <a:lumMod val="95000"/>
                      </a:schemeClr>
                    </a:solidFill>
                  </a:tcPr>
                </a:tc>
                <a:extLst>
                  <a:ext uri="{0D108BD9-81ED-4DB2-BD59-A6C34878D82A}">
                    <a16:rowId xmlns:a16="http://schemas.microsoft.com/office/drawing/2014/main" val="4196793431"/>
                  </a:ext>
                </a:extLst>
              </a:tr>
              <a:tr h="1122890">
                <a:tc>
                  <a:txBody>
                    <a:bodyPr/>
                    <a:lstStyle/>
                    <a:p>
                      <a:pPr>
                        <a:spcBef>
                          <a:spcPts val="600"/>
                        </a:spcBef>
                        <a:spcAft>
                          <a:spcPts val="600"/>
                        </a:spcAft>
                      </a:pPr>
                      <a:r>
                        <a:rPr lang="en-US" sz="1600" dirty="0">
                          <a:latin typeface="Roboto Condensed" panose="02000000000000000000" pitchFamily="2" charset="0"/>
                          <a:ea typeface="Roboto Condensed" panose="02000000000000000000" pitchFamily="2" charset="0"/>
                        </a:rPr>
                        <a:t>Meaning assignment</a:t>
                      </a:r>
                    </a:p>
                  </a:txBody>
                  <a:tcPr>
                    <a:solidFill>
                      <a:schemeClr val="tx2">
                        <a:lumMod val="20000"/>
                        <a:lumOff val="80000"/>
                      </a:schemeClr>
                    </a:solidFill>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Meaning of text-word associations is assigned by researcher a priori</a:t>
                      </a:r>
                    </a:p>
                  </a:txBody>
                  <a:tcPr>
                    <a:solidFill>
                      <a:schemeClr val="tx2">
                        <a:lumMod val="20000"/>
                        <a:lumOff val="80000"/>
                      </a:schemeClr>
                    </a:solidFill>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Meaning is assigned a posteriori by the researcher by interpreting the resulting clusters of words</a:t>
                      </a:r>
                    </a:p>
                  </a:txBody>
                  <a:tcPr>
                    <a:solidFill>
                      <a:schemeClr val="tx2">
                        <a:lumMod val="20000"/>
                        <a:lumOff val="80000"/>
                      </a:schemeClr>
                    </a:solidFill>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Meaning of text-word-associations is generalized from human coding of the training material</a:t>
                      </a:r>
                    </a:p>
                    <a:p>
                      <a:pPr marL="108000">
                        <a:spcBef>
                          <a:spcPts val="600"/>
                        </a:spcBef>
                        <a:spcAft>
                          <a:spcPts val="600"/>
                        </a:spcAft>
                      </a:pPr>
                      <a:endParaRPr lang="en-US" sz="1600" dirty="0">
                        <a:latin typeface="Roboto Condensed" panose="02000000000000000000" pitchFamily="2" charset="0"/>
                        <a:ea typeface="Roboto Condensed" panose="02000000000000000000" pitchFamily="2" charset="0"/>
                      </a:endParaRPr>
                    </a:p>
                  </a:txBody>
                  <a:tcPr>
                    <a:solidFill>
                      <a:schemeClr val="tx2">
                        <a:lumMod val="20000"/>
                        <a:lumOff val="80000"/>
                      </a:schemeClr>
                    </a:solidFill>
                  </a:tcPr>
                </a:tc>
                <a:tc>
                  <a:txBody>
                    <a:bodyPr/>
                    <a:lstStyle/>
                    <a:p>
                      <a:pPr marL="108000">
                        <a:spcBef>
                          <a:spcPts val="600"/>
                        </a:spcBef>
                        <a:spcAft>
                          <a:spcPts val="600"/>
                        </a:spcAft>
                      </a:pPr>
                      <a:r>
                        <a:rPr lang="en-US" sz="1600" dirty="0">
                          <a:latin typeface="Roboto Condensed" panose="02000000000000000000" pitchFamily="2" charset="0"/>
                          <a:ea typeface="Roboto Condensed" panose="02000000000000000000" pitchFamily="2" charset="0"/>
                        </a:rPr>
                        <a:t>Meaning is automatically provided by the model</a:t>
                      </a:r>
                    </a:p>
                  </a:txBody>
                  <a:tcPr>
                    <a:solidFill>
                      <a:schemeClr val="tx2">
                        <a:lumMod val="20000"/>
                        <a:lumOff val="80000"/>
                      </a:schemeClr>
                    </a:solidFill>
                  </a:tcPr>
                </a:tc>
                <a:extLst>
                  <a:ext uri="{0D108BD9-81ED-4DB2-BD59-A6C34878D82A}">
                    <a16:rowId xmlns:a16="http://schemas.microsoft.com/office/drawing/2014/main" val="3365060947"/>
                  </a:ext>
                </a:extLst>
              </a:tr>
              <a:tr h="1031258">
                <a:tc>
                  <a:txBody>
                    <a:bodyPr/>
                    <a:lstStyle/>
                    <a:p>
                      <a:pPr>
                        <a:spcBef>
                          <a:spcPts val="600"/>
                        </a:spcBef>
                        <a:spcAft>
                          <a:spcPts val="600"/>
                        </a:spcAft>
                      </a:pPr>
                      <a:r>
                        <a:rPr lang="en-US" sz="1600" dirty="0">
                          <a:latin typeface="Roboto Condensed" panose="02000000000000000000" pitchFamily="2" charset="0"/>
                          <a:ea typeface="Roboto Condensed" panose="02000000000000000000" pitchFamily="2" charset="0"/>
                        </a:rPr>
                        <a:t>Examples</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08000" indent="-285750">
                        <a:spcBef>
                          <a:spcPts val="600"/>
                        </a:spcBef>
                        <a:spcAft>
                          <a:spcPts val="600"/>
                        </a:spcAft>
                        <a:buFont typeface="Arial" panose="020B0604020202020204" pitchFamily="34" charset="0"/>
                        <a:buChar char="•"/>
                      </a:pPr>
                      <a:r>
                        <a:rPr lang="en-US" sz="1600" dirty="0">
                          <a:latin typeface="Roboto Condensed" panose="02000000000000000000" pitchFamily="2" charset="0"/>
                          <a:ea typeface="Roboto Condensed" panose="02000000000000000000" pitchFamily="2" charset="0"/>
                        </a:rPr>
                        <a:t>Dictionary approaches</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0988" indent="-280988">
                        <a:spcBef>
                          <a:spcPts val="600"/>
                        </a:spcBef>
                        <a:spcAft>
                          <a:spcPts val="600"/>
                        </a:spcAft>
                        <a:buFont typeface="Arial" panose="020B0604020202020204" pitchFamily="34" charset="0"/>
                        <a:buChar char="•"/>
                        <a:tabLst/>
                      </a:pPr>
                      <a:r>
                        <a:rPr lang="en-US" sz="1600" dirty="0">
                          <a:latin typeface="Roboto Condensed" panose="02000000000000000000" pitchFamily="2" charset="0"/>
                          <a:ea typeface="Roboto Condensed" panose="02000000000000000000" pitchFamily="2" charset="0"/>
                        </a:rPr>
                        <a:t>Unsupervised topic modeling</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11150" indent="-282575">
                        <a:spcBef>
                          <a:spcPts val="600"/>
                        </a:spcBef>
                        <a:spcAft>
                          <a:spcPts val="600"/>
                        </a:spcAft>
                        <a:buFont typeface="Arial" panose="020B0604020202020204" pitchFamily="34" charset="0"/>
                        <a:buChar char="•"/>
                        <a:tabLst/>
                      </a:pPr>
                      <a:r>
                        <a:rPr lang="en-US" sz="1600" dirty="0">
                          <a:latin typeface="Roboto Condensed" panose="02000000000000000000" pitchFamily="2" charset="0"/>
                          <a:ea typeface="Roboto Condensed" panose="02000000000000000000" pitchFamily="2" charset="0"/>
                        </a:rPr>
                        <a:t>Training a text classifier using algorithms such as Naïve Bayes, SVM, neural networks</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0988" indent="-280988">
                        <a:spcBef>
                          <a:spcPts val="600"/>
                        </a:spcBef>
                        <a:spcAft>
                          <a:spcPts val="600"/>
                        </a:spcAft>
                        <a:buFont typeface="Arial" panose="020B0604020202020204" pitchFamily="34" charset="0"/>
                        <a:buChar char="•"/>
                        <a:tabLst/>
                      </a:pPr>
                      <a:r>
                        <a:rPr lang="en-US" sz="1600" dirty="0">
                          <a:latin typeface="Roboto Condensed" panose="02000000000000000000" pitchFamily="2" charset="0"/>
                          <a:ea typeface="Roboto Condensed" panose="02000000000000000000" pitchFamily="2" charset="0"/>
                        </a:rPr>
                        <a:t>Text classification using pre-trained large language models (e.g., GPT, Llama, Claude…)</a:t>
                      </a:r>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08050340"/>
                  </a:ext>
                </a:extLst>
              </a:tr>
              <a:tr h="528725">
                <a:tc>
                  <a:txBody>
                    <a:bodyPr/>
                    <a:lstStyle/>
                    <a:p>
                      <a:endParaRPr lang="en-US" sz="1600" dirty="0">
                        <a:latin typeface="Roboto Condensed" panose="02000000000000000000" pitchFamily="2" charset="0"/>
                        <a:ea typeface="Roboto Condensed"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marL="108000"/>
                      <a:endParaRPr lang="en-US" sz="1600" dirty="0">
                        <a:latin typeface="Roboto Condensed" panose="02000000000000000000" pitchFamily="2" charset="0"/>
                        <a:ea typeface="Roboto Condensed"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marL="108000"/>
                      <a:endParaRPr lang="en-US" sz="1600" dirty="0">
                        <a:latin typeface="Roboto Condensed" panose="02000000000000000000" pitchFamily="2" charset="0"/>
                        <a:ea typeface="Roboto Condensed"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marL="108000"/>
                      <a:endParaRPr lang="en-US" sz="1600">
                        <a:latin typeface="Roboto Condensed" panose="02000000000000000000" pitchFamily="2" charset="0"/>
                        <a:ea typeface="Roboto Condensed" panose="02000000000000000000" pitchFamily="2" charset="0"/>
                      </a:endParaRPr>
                    </a:p>
                  </a:txBody>
                  <a:tcPr>
                    <a:lnT w="12700" cap="flat" cmpd="sng" algn="ctr">
                      <a:solidFill>
                        <a:schemeClr val="tx1"/>
                      </a:solidFill>
                      <a:prstDash val="solid"/>
                      <a:round/>
                      <a:headEnd type="none" w="med" len="med"/>
                      <a:tailEnd type="none" w="med" len="med"/>
                    </a:lnT>
                  </a:tcPr>
                </a:tc>
                <a:tc>
                  <a:txBody>
                    <a:bodyPr/>
                    <a:lstStyle/>
                    <a:p>
                      <a:pPr marL="108000"/>
                      <a:endParaRPr lang="en-US" sz="1600" dirty="0">
                        <a:latin typeface="Roboto Condensed" panose="02000000000000000000" pitchFamily="2" charset="0"/>
                        <a:ea typeface="Roboto Condensed" panose="02000000000000000000" pitchFamily="2"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78269245"/>
                  </a:ext>
                </a:extLst>
              </a:tr>
            </a:tbl>
          </a:graphicData>
        </a:graphic>
      </p:graphicFrame>
    </p:spTree>
    <p:extLst>
      <p:ext uri="{BB962C8B-B14F-4D97-AF65-F5344CB8AC3E}">
        <p14:creationId xmlns:p14="http://schemas.microsoft.com/office/powerpoint/2010/main" val="394650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FD1587A-69CA-2246-9E6E-3C1797029637}"/>
              </a:ext>
            </a:extLst>
          </p:cNvPr>
          <p:cNvGraphicFramePr>
            <a:graphicFrameLocks noGrp="1"/>
          </p:cNvGraphicFramePr>
          <p:nvPr>
            <p:extLst>
              <p:ext uri="{D42A27DB-BD31-4B8C-83A1-F6EECF244321}">
                <p14:modId xmlns:p14="http://schemas.microsoft.com/office/powerpoint/2010/main" val="286675182"/>
              </p:ext>
            </p:extLst>
          </p:nvPr>
        </p:nvGraphicFramePr>
        <p:xfrm>
          <a:off x="651752" y="640408"/>
          <a:ext cx="14319115" cy="7863184"/>
        </p:xfrm>
        <a:graphic>
          <a:graphicData uri="http://schemas.openxmlformats.org/drawingml/2006/table">
            <a:tbl>
              <a:tblPr/>
              <a:tblGrid>
                <a:gridCol w="1593660">
                  <a:extLst>
                    <a:ext uri="{9D8B030D-6E8A-4147-A177-3AD203B41FA5}">
                      <a16:colId xmlns:a16="http://schemas.microsoft.com/office/drawing/2014/main" val="1060388409"/>
                    </a:ext>
                  </a:extLst>
                </a:gridCol>
                <a:gridCol w="1141727">
                  <a:extLst>
                    <a:ext uri="{9D8B030D-6E8A-4147-A177-3AD203B41FA5}">
                      <a16:colId xmlns:a16="http://schemas.microsoft.com/office/drawing/2014/main" val="1119890755"/>
                    </a:ext>
                  </a:extLst>
                </a:gridCol>
                <a:gridCol w="1712580">
                  <a:extLst>
                    <a:ext uri="{9D8B030D-6E8A-4147-A177-3AD203B41FA5}">
                      <a16:colId xmlns:a16="http://schemas.microsoft.com/office/drawing/2014/main" val="929258891"/>
                    </a:ext>
                  </a:extLst>
                </a:gridCol>
                <a:gridCol w="4186314">
                  <a:extLst>
                    <a:ext uri="{9D8B030D-6E8A-4147-A177-3AD203B41FA5}">
                      <a16:colId xmlns:a16="http://schemas.microsoft.com/office/drawing/2014/main" val="3789882938"/>
                    </a:ext>
                  </a:extLst>
                </a:gridCol>
                <a:gridCol w="3031025">
                  <a:extLst>
                    <a:ext uri="{9D8B030D-6E8A-4147-A177-3AD203B41FA5}">
                      <a16:colId xmlns:a16="http://schemas.microsoft.com/office/drawing/2014/main" val="602266885"/>
                    </a:ext>
                  </a:extLst>
                </a:gridCol>
                <a:gridCol w="2653809">
                  <a:extLst>
                    <a:ext uri="{9D8B030D-6E8A-4147-A177-3AD203B41FA5}">
                      <a16:colId xmlns:a16="http://schemas.microsoft.com/office/drawing/2014/main" val="3649729922"/>
                    </a:ext>
                  </a:extLst>
                </a:gridCol>
              </a:tblGrid>
              <a:tr h="367625">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Date</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Week</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Type</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Title </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Required </a:t>
                      </a:r>
                      <a:br>
                        <a:rPr lang="en-US" sz="1400" b="1" i="0" u="none" strike="noStrike" dirty="0">
                          <a:solidFill>
                            <a:srgbClr val="000000"/>
                          </a:solidFill>
                          <a:effectLst/>
                          <a:latin typeface="Roboto Condensed" panose="02000000000000000000" pitchFamily="2" charset="0"/>
                          <a:ea typeface="Roboto Condensed" panose="02000000000000000000" pitchFamily="2" charset="0"/>
                        </a:rPr>
                      </a:br>
                      <a:r>
                        <a:rPr lang="en-US" sz="1400" b="1" i="0" u="none" strike="noStrike" dirty="0">
                          <a:solidFill>
                            <a:srgbClr val="000000"/>
                          </a:solidFill>
                          <a:effectLst/>
                          <a:latin typeface="Roboto Condensed" panose="02000000000000000000" pitchFamily="2" charset="0"/>
                          <a:ea typeface="Roboto Condensed" panose="02000000000000000000" pitchFamily="2" charset="0"/>
                        </a:rPr>
                        <a:t>Readings </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Assignments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9096321"/>
                  </a:ext>
                </a:extLst>
              </a:tr>
              <a:tr h="367625">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gridSpan="5">
                  <a:txBody>
                    <a:bodyPr/>
                    <a:lstStyle/>
                    <a:p>
                      <a:pPr rtl="0" fontAlgn="t">
                        <a:spcBef>
                          <a:spcPts val="0"/>
                        </a:spcBef>
                        <a:spcAft>
                          <a:spcPts val="0"/>
                        </a:spcAft>
                      </a:pPr>
                      <a:r>
                        <a:rPr lang="en-US" sz="1400" b="1" i="1" u="none" strike="noStrike" dirty="0">
                          <a:solidFill>
                            <a:srgbClr val="000000"/>
                          </a:solidFill>
                          <a:effectLst/>
                          <a:latin typeface="Roboto Condensed" panose="02000000000000000000" pitchFamily="2" charset="0"/>
                          <a:ea typeface="Roboto Condensed" panose="02000000000000000000" pitchFamily="2" charset="0"/>
                        </a:rPr>
                        <a:t>Cycle 1: Introduction to computational methods and text analysis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7895600"/>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28/10/24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1</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Lecture</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Introduction to computational methods in Communication Science</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Kramer et al. (2014)</a:t>
                      </a:r>
                    </a:p>
                    <a:p>
                      <a:pPr marL="171450" indent="-1714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Van Atteveldt &amp; Peng (2018)</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rtl="0" fontAlgn="t">
                        <a:spcBef>
                          <a:spcPts val="0"/>
                        </a:spcBef>
                        <a:spcAft>
                          <a:spcPts val="0"/>
                        </a:spcAft>
                        <a:buFont typeface="Arial" panose="020B0604020202020204" pitchFamily="34" charset="0"/>
                        <a:buNone/>
                      </a:pPr>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592980"/>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29/10/24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1</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Data Wrangling using the </a:t>
                      </a:r>
                      <a:r>
                        <a:rPr lang="en-US" sz="1400" b="0" i="0" u="none" strike="noStrike" dirty="0" err="1">
                          <a:solidFill>
                            <a:srgbClr val="000000"/>
                          </a:solidFill>
                          <a:effectLst/>
                          <a:latin typeface="Roboto Condensed" panose="02000000000000000000" pitchFamily="2" charset="0"/>
                          <a:ea typeface="Roboto Condensed" panose="02000000000000000000" pitchFamily="2" charset="0"/>
                        </a:rPr>
                        <a:t>tidyverse</a:t>
                      </a:r>
                      <a:r>
                        <a:rPr lang="en-US" sz="1400" b="0" i="0" u="none" strike="noStrike" dirty="0">
                          <a:solidFill>
                            <a:srgbClr val="000000"/>
                          </a:solidFill>
                          <a:effectLst/>
                          <a:latin typeface="Roboto Condensed" panose="02000000000000000000" pitchFamily="2" charset="0"/>
                          <a:ea typeface="Roboto Condensed" panose="02000000000000000000" pitchFamily="2" charset="0"/>
                        </a:rPr>
                        <a:t> and </a:t>
                      </a:r>
                      <a:r>
                        <a:rPr lang="en-US" sz="1400" b="0" i="0" u="none" strike="noStrike" dirty="0" err="1">
                          <a:solidFill>
                            <a:srgbClr val="000000"/>
                          </a:solidFill>
                          <a:effectLst/>
                          <a:latin typeface="Roboto Condensed" panose="02000000000000000000" pitchFamily="2" charset="0"/>
                          <a:ea typeface="Roboto Condensed" panose="02000000000000000000" pitchFamily="2" charset="0"/>
                        </a:rPr>
                        <a:t>tidytext</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7575475"/>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31/10/24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1</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Practical session</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Exploratory Data Analysis and Data Visualization</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400" b="0" i="0" u="none" strike="noStrike" dirty="0">
                          <a:solidFill>
                            <a:srgbClr val="000000"/>
                          </a:solidFill>
                          <a:effectLst/>
                          <a:latin typeface="Roboto Condensed" panose="02000000000000000000" pitchFamily="2" charset="0"/>
                          <a:ea typeface="Roboto Condensed" panose="02000000000000000000" pitchFamily="2" charset="0"/>
                        </a:rPr>
                        <a:t>Homework Assignment 1</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346901"/>
                  </a:ext>
                </a:extLst>
              </a:tr>
              <a:tr h="634243">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04/11/24</a:t>
                      </a:r>
                      <a:br>
                        <a:rPr lang="en-US" sz="1400" b="0" i="0" u="none" strike="noStrike" dirty="0">
                          <a:solidFill>
                            <a:srgbClr val="000000"/>
                          </a:solidFill>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2</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a:solidFill>
                            <a:srgbClr val="000000"/>
                          </a:solidFill>
                          <a:effectLst/>
                          <a:latin typeface="Roboto Condensed" panose="02000000000000000000" pitchFamily="2" charset="0"/>
                          <a:ea typeface="Roboto Condensed" panose="02000000000000000000" pitchFamily="2" charset="0"/>
                        </a:rPr>
                        <a:t>Lecture</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Automated Text Analysis and Dictionary Approaches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Welbers et al. (2014)</a:t>
                      </a:r>
                      <a:endParaRPr lang="en-US" sz="1400" dirty="0">
                        <a:effectLst/>
                        <a:latin typeface="Roboto Condensed" panose="02000000000000000000" pitchFamily="2" charset="0"/>
                        <a:ea typeface="Roboto Condensed" panose="02000000000000000000" pitchFamily="2" charset="0"/>
                      </a:endParaRPr>
                    </a:p>
                    <a:p>
                      <a:pPr marL="171450" indent="-1714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Heidenreich et al. (2020)</a:t>
                      </a:r>
                    </a:p>
                    <a:p>
                      <a:pPr marL="171450" indent="-171450" rtl="0" fontAlgn="t">
                        <a:spcBef>
                          <a:spcPts val="0"/>
                        </a:spcBef>
                        <a:spcAft>
                          <a:spcPts val="0"/>
                        </a:spcAft>
                        <a:buFont typeface="Arial" panose="020B0604020202020204" pitchFamily="34" charset="0"/>
                        <a:buChar char="•"/>
                      </a:pPr>
                      <a:r>
                        <a:rPr lang="en-US" sz="1400" b="0" i="0" u="none" strike="noStrike" dirty="0" err="1">
                          <a:solidFill>
                            <a:srgbClr val="000000"/>
                          </a:solidFill>
                          <a:effectLst/>
                          <a:latin typeface="Roboto Condensed" panose="02000000000000000000" pitchFamily="2" charset="0"/>
                          <a:ea typeface="Roboto Condensed" panose="02000000000000000000" pitchFamily="2" charset="0"/>
                        </a:rPr>
                        <a:t>Mellado</a:t>
                      </a:r>
                      <a:r>
                        <a:rPr lang="en-US" sz="1400" b="0" i="0" u="none" strike="noStrike" dirty="0">
                          <a:solidFill>
                            <a:srgbClr val="000000"/>
                          </a:solidFill>
                          <a:effectLst/>
                          <a:latin typeface="Roboto Condensed" panose="02000000000000000000" pitchFamily="2" charset="0"/>
                          <a:ea typeface="Roboto Condensed" panose="02000000000000000000" pitchFamily="2" charset="0"/>
                        </a:rPr>
                        <a:t> et al. (2021)</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rtl="0" fontAlgn="t">
                        <a:spcBef>
                          <a:spcPts val="0"/>
                        </a:spcBef>
                        <a:spcAft>
                          <a:spcPts val="0"/>
                        </a:spcAft>
                        <a:buFont typeface="Arial" panose="020B0604020202020204" pitchFamily="34" charset="0"/>
                        <a:buNone/>
                      </a:pP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5620903"/>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05/11/24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2</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Basic Text Analysis using </a:t>
                      </a:r>
                      <a:r>
                        <a:rPr lang="en-US" sz="1400" b="0" i="0" u="none" strike="noStrike" dirty="0" err="1">
                          <a:solidFill>
                            <a:srgbClr val="000000"/>
                          </a:solidFill>
                          <a:effectLst/>
                          <a:latin typeface="Roboto Condensed" panose="02000000000000000000" pitchFamily="2" charset="0"/>
                          <a:ea typeface="Roboto Condensed" panose="02000000000000000000" pitchFamily="2" charset="0"/>
                        </a:rPr>
                        <a:t>tidytext</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254"/>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06/11/24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2</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Dictionary Approaches using tidytext</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400" b="0" i="0" u="none" strike="noStrike" dirty="0">
                          <a:solidFill>
                            <a:srgbClr val="000000"/>
                          </a:solidFill>
                          <a:effectLst/>
                          <a:latin typeface="Roboto Condensed" panose="02000000000000000000" pitchFamily="2" charset="0"/>
                          <a:ea typeface="Roboto Condensed" panose="02000000000000000000" pitchFamily="2" charset="0"/>
                        </a:rPr>
                        <a:t>Homework Assignment 2</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1168378"/>
                  </a:ext>
                </a:extLst>
              </a:tr>
              <a:tr h="367625">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gridSpan="5">
                  <a:txBody>
                    <a:bodyPr/>
                    <a:lstStyle/>
                    <a:p>
                      <a:pPr rtl="0" fontAlgn="t">
                        <a:spcBef>
                          <a:spcPts val="0"/>
                        </a:spcBef>
                        <a:spcAft>
                          <a:spcPts val="0"/>
                        </a:spcAft>
                      </a:pPr>
                      <a:r>
                        <a:rPr lang="en-US" sz="1400" b="1" i="1" u="none" strike="noStrike" dirty="0">
                          <a:solidFill>
                            <a:srgbClr val="000000"/>
                          </a:solidFill>
                          <a:effectLst/>
                          <a:latin typeface="Roboto Condensed" panose="02000000000000000000" pitchFamily="2" charset="0"/>
                          <a:ea typeface="Roboto Condensed" panose="02000000000000000000" pitchFamily="2" charset="0"/>
                        </a:rPr>
                        <a:t>Cycle 2: Text Classification using Machine Learning and Transformers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5465169"/>
                  </a:ext>
                </a:extLst>
              </a:tr>
              <a:tr h="53907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11/11/24</a:t>
                      </a:r>
                      <a:br>
                        <a:rPr lang="en-US" sz="1400" b="0" i="0" u="none" strike="noStrike" dirty="0">
                          <a:solidFill>
                            <a:srgbClr val="000000"/>
                          </a:solidFill>
                          <a:effectLst/>
                          <a:latin typeface="Roboto Condensed" panose="02000000000000000000" pitchFamily="2" charset="0"/>
                          <a:ea typeface="Roboto Condensed" panose="02000000000000000000" pitchFamily="2" charset="0"/>
                        </a:rPr>
                      </a:br>
                      <a:br>
                        <a:rPr lang="en-US" sz="1400" b="0" i="0" u="none" strike="noStrike" dirty="0">
                          <a:solidFill>
                            <a:srgbClr val="000000"/>
                          </a:solidFill>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3</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a:solidFill>
                            <a:srgbClr val="000000"/>
                          </a:solidFill>
                          <a:effectLst/>
                          <a:latin typeface="Roboto Condensed" panose="02000000000000000000" pitchFamily="2" charset="0"/>
                          <a:ea typeface="Roboto Condensed" panose="02000000000000000000" pitchFamily="2" charset="0"/>
                        </a:rPr>
                        <a:t>Lecture</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Text Classification using Machine Learning and Word-Embeddings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van Atteveldt et al. (2021)</a:t>
                      </a:r>
                    </a:p>
                    <a:p>
                      <a:pPr marL="171450" indent="-1714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Su et al. (2018)</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rtl="0" fontAlgn="t">
                        <a:spcBef>
                          <a:spcPts val="0"/>
                        </a:spcBef>
                        <a:spcAft>
                          <a:spcPts val="0"/>
                        </a:spcAft>
                        <a:buFont typeface="Arial" panose="020B0604020202020204" pitchFamily="34" charset="0"/>
                        <a:buNone/>
                      </a:pPr>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8495864"/>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12/11/24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3</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Supervised text classification using Naive Bayes and neural networks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7002524"/>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14/11/24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3</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Practical session</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Supervised text classification with word-embeddings and neural networks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400" b="0" i="0" u="none" strike="noStrike" dirty="0">
                          <a:solidFill>
                            <a:srgbClr val="000000"/>
                          </a:solidFill>
                          <a:effectLst/>
                          <a:latin typeface="Roboto Condensed" panose="02000000000000000000" pitchFamily="2" charset="0"/>
                          <a:ea typeface="Roboto Condensed" panose="02000000000000000000" pitchFamily="2" charset="0"/>
                        </a:rPr>
                        <a:t>Homework Assignment 3</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7373027"/>
                  </a:ext>
                </a:extLst>
              </a:tr>
              <a:tr h="53907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18/11/24</a:t>
                      </a:r>
                      <a:br>
                        <a:rPr lang="en-US" sz="1400" b="0" i="0" u="none" strike="noStrike" dirty="0">
                          <a:solidFill>
                            <a:srgbClr val="000000"/>
                          </a:solidFill>
                          <a:effectLst/>
                          <a:latin typeface="Roboto Condensed" panose="02000000000000000000" pitchFamily="2" charset="0"/>
                          <a:ea typeface="Roboto Condensed" panose="02000000000000000000" pitchFamily="2" charset="0"/>
                        </a:rPr>
                      </a:br>
                      <a:br>
                        <a:rPr lang="en-US" sz="1400" b="0" i="0" u="none" strike="noStrike" dirty="0">
                          <a:solidFill>
                            <a:srgbClr val="000000"/>
                          </a:solidFill>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4</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a:solidFill>
                            <a:srgbClr val="000000"/>
                          </a:solidFill>
                          <a:effectLst/>
                          <a:latin typeface="Roboto Condensed" panose="02000000000000000000" pitchFamily="2" charset="0"/>
                          <a:ea typeface="Roboto Condensed" panose="02000000000000000000" pitchFamily="2" charset="0"/>
                        </a:rPr>
                        <a:t>Lecture</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Transformers and Large Language Models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Kroon et al., 2023</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rtl="0" fontAlgn="t">
                        <a:spcBef>
                          <a:spcPts val="0"/>
                        </a:spcBef>
                        <a:spcAft>
                          <a:spcPts val="0"/>
                        </a:spcAft>
                        <a:buFont typeface="Arial" panose="020B0604020202020204" pitchFamily="34" charset="0"/>
                        <a:buNone/>
                      </a:pPr>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824137"/>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19/11/24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4</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Zero-Shot Classification using GPT-4 &amp; Llama</a:t>
                      </a:r>
                    </a:p>
                    <a:p>
                      <a:pPr rtl="0" fontAlgn="t">
                        <a:spcBef>
                          <a:spcPts val="0"/>
                        </a:spcBef>
                        <a:spcAft>
                          <a:spcPts val="0"/>
                        </a:spcAft>
                      </a:pPr>
                      <a:endParaRPr lang="en-US" sz="1400" b="0" i="0" u="none" strike="noStrike" dirty="0">
                        <a:solidFill>
                          <a:srgbClr val="000000"/>
                        </a:solidFill>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8328439"/>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21/11/24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4</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Few-Shot Classification using GPT-4 &amp; Llama</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400" b="0" i="0" u="none" strike="noStrike" dirty="0">
                          <a:solidFill>
                            <a:srgbClr val="000000"/>
                          </a:solidFill>
                          <a:effectLst/>
                          <a:latin typeface="Roboto Condensed" panose="02000000000000000000" pitchFamily="2" charset="0"/>
                          <a:ea typeface="Roboto Condensed" panose="02000000000000000000" pitchFamily="2" charset="0"/>
                        </a:rPr>
                        <a:t>Homework Assignment 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2228249"/>
                  </a:ext>
                </a:extLst>
              </a:tr>
              <a:tr h="367625">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29/11/24</a:t>
                      </a:r>
                      <a:br>
                        <a:rPr lang="en-US" sz="1400" b="0" i="0" u="none" strike="noStrike" dirty="0">
                          <a:solidFill>
                            <a:srgbClr val="000000"/>
                          </a:solidFill>
                          <a:effectLst/>
                          <a:latin typeface="Roboto Condensed" panose="02000000000000000000" pitchFamily="2" charset="0"/>
                          <a:ea typeface="Roboto Condensed" panose="02000000000000000000" pitchFamily="2" charset="0"/>
                        </a:rPr>
                      </a:br>
                      <a:r>
                        <a:rPr lang="en-US" sz="1400" b="0" i="0" u="none" strike="noStrike" dirty="0">
                          <a:solidFill>
                            <a:srgbClr val="000000"/>
                          </a:solidFill>
                          <a:effectLst/>
                          <a:latin typeface="Roboto Condensed" panose="02000000000000000000" pitchFamily="2" charset="0"/>
                          <a:ea typeface="Roboto Condensed" panose="02000000000000000000" pitchFamily="2" charset="0"/>
                        </a:rPr>
                        <a:t>08:30</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5</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Exam week</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fontAlgn="t"/>
                      <a:r>
                        <a:rPr lang="en-US" sz="1400" b="0" i="0" u="none" strike="noStrike" dirty="0">
                          <a:solidFill>
                            <a:srgbClr val="000000"/>
                          </a:solidFill>
                          <a:effectLst/>
                          <a:latin typeface="Roboto Condensed" panose="02000000000000000000" pitchFamily="2" charset="0"/>
                          <a:ea typeface="Roboto Condensed" panose="02000000000000000000" pitchFamily="2" charset="0"/>
                        </a:rPr>
                        <a:t>Written exam</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extLst>
                  <a:ext uri="{0D108BD9-81ED-4DB2-BD59-A6C34878D82A}">
                    <a16:rowId xmlns:a16="http://schemas.microsoft.com/office/drawing/2014/main" val="2268100953"/>
                  </a:ext>
                </a:extLst>
              </a:tr>
            </a:tbl>
          </a:graphicData>
        </a:graphic>
      </p:graphicFrame>
      <p:sp>
        <p:nvSpPr>
          <p:cNvPr id="5" name="Rectangle 1">
            <a:extLst>
              <a:ext uri="{FF2B5EF4-FFF2-40B4-BE49-F238E27FC236}">
                <a16:creationId xmlns:a16="http://schemas.microsoft.com/office/drawing/2014/main" id="{8C3851E1-979F-DF43-B324-42C87E3421C3}"/>
              </a:ext>
            </a:extLst>
          </p:cNvPr>
          <p:cNvSpPr>
            <a:spLocks noChangeArrowheads="1"/>
          </p:cNvSpPr>
          <p:nvPr/>
        </p:nvSpPr>
        <p:spPr bwMode="auto">
          <a:xfrm>
            <a:off x="-17528899" y="2829997"/>
            <a:ext cx="368694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8558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AE972F8-924F-1247-B13E-B186370C6612}"/>
              </a:ext>
            </a:extLst>
          </p:cNvPr>
          <p:cNvGraphicFramePr>
            <a:graphicFrameLocks noGrp="1"/>
          </p:cNvGraphicFramePr>
          <p:nvPr>
            <p:ph idx="1"/>
            <p:extLst>
              <p:ext uri="{D42A27DB-BD31-4B8C-83A1-F6EECF244321}">
                <p14:modId xmlns:p14="http://schemas.microsoft.com/office/powerpoint/2010/main" val="2319204663"/>
              </p:ext>
            </p:extLst>
          </p:nvPr>
        </p:nvGraphicFramePr>
        <p:xfrm>
          <a:off x="642026" y="1741251"/>
          <a:ext cx="14221838" cy="5369667"/>
        </p:xfrm>
        <a:graphic>
          <a:graphicData uri="http://schemas.openxmlformats.org/drawingml/2006/table">
            <a:tbl>
              <a:tblPr/>
              <a:tblGrid>
                <a:gridCol w="1582833">
                  <a:extLst>
                    <a:ext uri="{9D8B030D-6E8A-4147-A177-3AD203B41FA5}">
                      <a16:colId xmlns:a16="http://schemas.microsoft.com/office/drawing/2014/main" val="2050281113"/>
                    </a:ext>
                  </a:extLst>
                </a:gridCol>
                <a:gridCol w="1133970">
                  <a:extLst>
                    <a:ext uri="{9D8B030D-6E8A-4147-A177-3AD203B41FA5}">
                      <a16:colId xmlns:a16="http://schemas.microsoft.com/office/drawing/2014/main" val="3123195411"/>
                    </a:ext>
                  </a:extLst>
                </a:gridCol>
                <a:gridCol w="1700945">
                  <a:extLst>
                    <a:ext uri="{9D8B030D-6E8A-4147-A177-3AD203B41FA5}">
                      <a16:colId xmlns:a16="http://schemas.microsoft.com/office/drawing/2014/main" val="2206836166"/>
                    </a:ext>
                  </a:extLst>
                </a:gridCol>
                <a:gridCol w="4157874">
                  <a:extLst>
                    <a:ext uri="{9D8B030D-6E8A-4147-A177-3AD203B41FA5}">
                      <a16:colId xmlns:a16="http://schemas.microsoft.com/office/drawing/2014/main" val="3154775647"/>
                    </a:ext>
                  </a:extLst>
                </a:gridCol>
                <a:gridCol w="3283781">
                  <a:extLst>
                    <a:ext uri="{9D8B030D-6E8A-4147-A177-3AD203B41FA5}">
                      <a16:colId xmlns:a16="http://schemas.microsoft.com/office/drawing/2014/main" val="2184578578"/>
                    </a:ext>
                  </a:extLst>
                </a:gridCol>
                <a:gridCol w="2362435">
                  <a:extLst>
                    <a:ext uri="{9D8B030D-6E8A-4147-A177-3AD203B41FA5}">
                      <a16:colId xmlns:a16="http://schemas.microsoft.com/office/drawing/2014/main" val="2355688929"/>
                    </a:ext>
                  </a:extLst>
                </a:gridCol>
              </a:tblGrid>
              <a:tr h="513040">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Date</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Week</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Type</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Title </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Required </a:t>
                      </a:r>
                      <a:br>
                        <a:rPr lang="en-US" sz="1400" b="1" i="0" u="none" strike="noStrike" dirty="0">
                          <a:solidFill>
                            <a:srgbClr val="000000"/>
                          </a:solidFill>
                          <a:effectLst/>
                          <a:latin typeface="Roboto Condensed" panose="02000000000000000000" pitchFamily="2" charset="0"/>
                          <a:ea typeface="Roboto Condensed" panose="02000000000000000000" pitchFamily="2" charset="0"/>
                        </a:rPr>
                      </a:br>
                      <a:r>
                        <a:rPr lang="en-US" sz="1400" b="1" i="0" u="none" strike="noStrike" dirty="0">
                          <a:solidFill>
                            <a:srgbClr val="000000"/>
                          </a:solidFill>
                          <a:effectLst/>
                          <a:latin typeface="Roboto Condensed" panose="02000000000000000000" pitchFamily="2" charset="0"/>
                          <a:ea typeface="Roboto Condensed" panose="02000000000000000000" pitchFamily="2" charset="0"/>
                        </a:rPr>
                        <a:t>Readings </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Assignments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341742"/>
                  </a:ext>
                </a:extLst>
              </a:tr>
              <a:tr h="513040">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gridSpan="5">
                  <a:txBody>
                    <a:bodyPr/>
                    <a:lstStyle/>
                    <a:p>
                      <a:pPr rtl="0" fontAlgn="t">
                        <a:spcBef>
                          <a:spcPts val="0"/>
                        </a:spcBef>
                        <a:spcAft>
                          <a:spcPts val="0"/>
                        </a:spcAft>
                      </a:pPr>
                      <a:r>
                        <a:rPr lang="en-US" sz="1400" b="1" i="1" u="none" strike="noStrike" dirty="0">
                          <a:solidFill>
                            <a:srgbClr val="000000"/>
                          </a:solidFill>
                          <a:effectLst/>
                          <a:latin typeface="Roboto Condensed" panose="02000000000000000000" pitchFamily="2" charset="0"/>
                          <a:ea typeface="Roboto Condensed" panose="02000000000000000000" pitchFamily="2" charset="0"/>
                        </a:rPr>
                        <a:t>Cycle 3: Group Projects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9160519"/>
                  </a:ext>
                </a:extLst>
              </a:tr>
              <a:tr h="513040">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02/12/24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6</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Lecture</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Introduction to group projects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Creation of small project groups</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3863523"/>
                  </a:ext>
                </a:extLst>
              </a:tr>
              <a:tr h="513040">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03/12/24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6</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Practical session</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Meeting with teachers to discuss group projects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6531460"/>
                  </a:ext>
                </a:extLst>
              </a:tr>
              <a:tr h="513040">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05/12/24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6</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Meeting with teachers to discuss group projects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9665714"/>
                  </a:ext>
                </a:extLst>
              </a:tr>
              <a:tr h="513040">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09/12/24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7</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1" i="1" u="none" strike="noStrike">
                          <a:solidFill>
                            <a:srgbClr val="000000"/>
                          </a:solidFill>
                          <a:effectLst/>
                          <a:latin typeface="Roboto Condensed" panose="02000000000000000000" pitchFamily="2" charset="0"/>
                          <a:ea typeface="Roboto Condensed" panose="02000000000000000000" pitchFamily="2" charset="0"/>
                        </a:rPr>
                        <a:t>No lecture</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2526316"/>
                  </a:ext>
                </a:extLst>
              </a:tr>
              <a:tr h="513040">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10/12/24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7</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Meeting with teachers to discuss group projects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a:effectLst/>
                          <a:latin typeface="Roboto Condensed" panose="02000000000000000000" pitchFamily="2" charset="0"/>
                          <a:ea typeface="Roboto Condensed" panose="02000000000000000000" pitchFamily="2" charset="0"/>
                        </a:rPr>
                      </a:b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836744"/>
                  </a:ext>
                </a:extLst>
              </a:tr>
              <a:tr h="752307">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12/12/24</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7</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a:solidFill>
                            <a:srgbClr val="000000"/>
                          </a:solidFill>
                          <a:effectLst/>
                          <a:latin typeface="Roboto Condensed" panose="02000000000000000000" pitchFamily="2" charset="0"/>
                          <a:ea typeface="Roboto Condensed" panose="02000000000000000000" pitchFamily="2" charset="0"/>
                        </a:rPr>
                        <a:t>Practical session</a:t>
                      </a:r>
                      <a:endParaRPr lang="en-US" sz="140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Meeting with teachers to discuss group projects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Submission of group assignment in the 15th of December</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414222"/>
                  </a:ext>
                </a:extLst>
              </a:tr>
              <a:tr h="513040">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gridSpan="5">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Summary</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7CBA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9965601"/>
                  </a:ext>
                </a:extLst>
              </a:tr>
              <a:tr h="513040">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16/12/23</a:t>
                      </a:r>
                      <a:br>
                        <a:rPr lang="en-US" sz="1400" b="0" i="0" u="none" strike="noStrike" dirty="0">
                          <a:solidFill>
                            <a:srgbClr val="000000"/>
                          </a:solidFill>
                          <a:effectLst/>
                          <a:latin typeface="Roboto Condensed" panose="02000000000000000000" pitchFamily="2" charset="0"/>
                          <a:ea typeface="Roboto Condensed" panose="02000000000000000000" pitchFamily="2" charset="0"/>
                        </a:rPr>
                      </a:br>
                      <a:r>
                        <a:rPr lang="en-US" sz="1400" b="0" i="0" u="none" strike="noStrike" dirty="0">
                          <a:solidFill>
                            <a:srgbClr val="000000"/>
                          </a:solidFill>
                          <a:effectLst/>
                          <a:latin typeface="Roboto Condensed" panose="02000000000000000000" pitchFamily="2" charset="0"/>
                          <a:ea typeface="Roboto Condensed" panose="02000000000000000000" pitchFamily="2" charset="0"/>
                        </a:rPr>
                        <a:t>9:00-12.00</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8</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400" b="1" i="0" u="none" strike="noStrike" dirty="0">
                          <a:solidFill>
                            <a:srgbClr val="000000"/>
                          </a:solidFill>
                          <a:effectLst/>
                          <a:latin typeface="Roboto Condensed" panose="02000000000000000000" pitchFamily="2" charset="0"/>
                          <a:ea typeface="Roboto Condensed" panose="02000000000000000000" pitchFamily="2" charset="0"/>
                        </a:rPr>
                        <a:t>Mini-Conference</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Presentation of working group projects</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fontAlgn="t"/>
                      <a:br>
                        <a:rPr lang="en-US" sz="1400" dirty="0">
                          <a:effectLst/>
                          <a:latin typeface="Roboto Condensed" panose="02000000000000000000" pitchFamily="2" charset="0"/>
                          <a:ea typeface="Roboto Condensed" panose="02000000000000000000" pitchFamily="2" charset="0"/>
                        </a:rPr>
                      </a:b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rtl="0" fontAlgn="t">
                        <a:spcBef>
                          <a:spcPts val="0"/>
                        </a:spcBef>
                        <a:spcAft>
                          <a:spcPts val="0"/>
                        </a:spcAft>
                      </a:pPr>
                      <a:r>
                        <a:rPr lang="en-US" sz="1400" b="0" i="0" u="none" strike="noStrike" dirty="0">
                          <a:solidFill>
                            <a:srgbClr val="000000"/>
                          </a:solidFill>
                          <a:effectLst/>
                          <a:latin typeface="Roboto Condensed" panose="02000000000000000000" pitchFamily="2" charset="0"/>
                          <a:ea typeface="Roboto Condensed" panose="02000000000000000000" pitchFamily="2" charset="0"/>
                        </a:rPr>
                        <a:t>Presentation of findings </a:t>
                      </a:r>
                      <a:endParaRPr lang="en-US" sz="1400" dirty="0">
                        <a:effectLst/>
                        <a:latin typeface="Roboto Condensed" panose="02000000000000000000" pitchFamily="2" charset="0"/>
                        <a:ea typeface="Roboto Condensed" panose="02000000000000000000" pitchFamily="2" charset="0"/>
                      </a:endParaRPr>
                    </a:p>
                  </a:txBody>
                  <a:tcPr marL="18543" marR="18543" marT="12362" marB="1236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extLst>
                  <a:ext uri="{0D108BD9-81ED-4DB2-BD59-A6C34878D82A}">
                    <a16:rowId xmlns:a16="http://schemas.microsoft.com/office/drawing/2014/main" val="3318276797"/>
                  </a:ext>
                </a:extLst>
              </a:tr>
            </a:tbl>
          </a:graphicData>
        </a:graphic>
      </p:graphicFrame>
    </p:spTree>
    <p:extLst>
      <p:ext uri="{BB962C8B-B14F-4D97-AF65-F5344CB8AC3E}">
        <p14:creationId xmlns:p14="http://schemas.microsoft.com/office/powerpoint/2010/main" val="77364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27864A-AD4F-2F46-A8CC-C2B38A0DEEB1}"/>
              </a:ext>
            </a:extLst>
          </p:cNvPr>
          <p:cNvGraphicFramePr>
            <a:graphicFrameLocks noGrp="1"/>
          </p:cNvGraphicFramePr>
          <p:nvPr>
            <p:extLst>
              <p:ext uri="{D42A27DB-BD31-4B8C-83A1-F6EECF244321}">
                <p14:modId xmlns:p14="http://schemas.microsoft.com/office/powerpoint/2010/main" val="1297891647"/>
              </p:ext>
            </p:extLst>
          </p:nvPr>
        </p:nvGraphicFramePr>
        <p:xfrm>
          <a:off x="1917178" y="1433831"/>
          <a:ext cx="12012073" cy="6394450"/>
        </p:xfrm>
        <a:graphic>
          <a:graphicData uri="http://schemas.openxmlformats.org/drawingml/2006/table">
            <a:tbl>
              <a:tblPr firstRow="1" bandRow="1">
                <a:tableStyleId>{5C22544A-7EE6-4342-B048-85BDC9FD1C3A}</a:tableStyleId>
              </a:tblPr>
              <a:tblGrid>
                <a:gridCol w="434973">
                  <a:extLst>
                    <a:ext uri="{9D8B030D-6E8A-4147-A177-3AD203B41FA5}">
                      <a16:colId xmlns:a16="http://schemas.microsoft.com/office/drawing/2014/main" val="3770098580"/>
                    </a:ext>
                  </a:extLst>
                </a:gridCol>
                <a:gridCol w="2273923">
                  <a:extLst>
                    <a:ext uri="{9D8B030D-6E8A-4147-A177-3AD203B41FA5}">
                      <a16:colId xmlns:a16="http://schemas.microsoft.com/office/drawing/2014/main" val="2822803055"/>
                    </a:ext>
                  </a:extLst>
                </a:gridCol>
                <a:gridCol w="9303177">
                  <a:extLst>
                    <a:ext uri="{9D8B030D-6E8A-4147-A177-3AD203B41FA5}">
                      <a16:colId xmlns:a16="http://schemas.microsoft.com/office/drawing/2014/main" val="190540705"/>
                    </a:ext>
                  </a:extLst>
                </a:gridCol>
              </a:tblGrid>
              <a:tr h="370840">
                <a:tc>
                  <a:txBody>
                    <a:bodyPr/>
                    <a:lstStyle/>
                    <a:p>
                      <a:r>
                        <a:rPr lang="en-US" sz="1400" dirty="0">
                          <a:latin typeface="Roboto Condensed" panose="02000000000000000000" pitchFamily="2" charset="0"/>
                          <a:ea typeface="Roboto Condensed" panose="02000000000000000000" pitchFamily="2" charset="0"/>
                        </a:rPr>
                        <a:t>#</a:t>
                      </a:r>
                    </a:p>
                  </a:txBody>
                  <a:tcPr/>
                </a:tc>
                <a:tc>
                  <a:txBody>
                    <a:bodyPr/>
                    <a:lstStyle/>
                    <a:p>
                      <a:r>
                        <a:rPr lang="en-US" sz="1400" dirty="0">
                          <a:latin typeface="Roboto Condensed" panose="02000000000000000000" pitchFamily="2" charset="0"/>
                          <a:ea typeface="Roboto Condensed" panose="02000000000000000000" pitchFamily="2" charset="0"/>
                        </a:rPr>
                        <a:t>Principle</a:t>
                      </a:r>
                    </a:p>
                  </a:txBody>
                  <a:tcPr/>
                </a:tc>
                <a:tc>
                  <a:txBody>
                    <a:bodyPr/>
                    <a:lstStyle/>
                    <a:p>
                      <a:r>
                        <a:rPr lang="en-US" sz="1400" dirty="0">
                          <a:latin typeface="Roboto Condensed" panose="02000000000000000000" pitchFamily="2" charset="0"/>
                          <a:ea typeface="Roboto Condensed" panose="02000000000000000000" pitchFamily="2" charset="0"/>
                        </a:rPr>
                        <a:t>Important aspects</a:t>
                      </a:r>
                    </a:p>
                  </a:txBody>
                  <a:tcPr/>
                </a:tc>
                <a:extLst>
                  <a:ext uri="{0D108BD9-81ED-4DB2-BD59-A6C34878D82A}">
                    <a16:rowId xmlns:a16="http://schemas.microsoft.com/office/drawing/2014/main" val="2748719694"/>
                  </a:ext>
                </a:extLst>
              </a:tr>
              <a:tr h="109728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1.</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Ensure privacy and data security</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Prioritize informed consent and data privacy, if possible obtain permission for data use. </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Most importantly, ensure the protection of individuals' sensitive information via strict data management and protection rules</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When using proprietary software and algorithms, consider risks of sharing subject data with the companies operating them (e.g., </a:t>
                      </a:r>
                      <a:r>
                        <a:rPr lang="en-US" sz="1400" dirty="0" err="1">
                          <a:solidFill>
                            <a:schemeClr val="tx1">
                              <a:lumMod val="85000"/>
                              <a:lumOff val="15000"/>
                            </a:schemeClr>
                          </a:solidFill>
                          <a:latin typeface="Roboto Condensed" panose="02000000000000000000" pitchFamily="2" charset="0"/>
                          <a:ea typeface="Roboto Condensed" panose="02000000000000000000" pitchFamily="2" charset="0"/>
                        </a:rPr>
                        <a:t>OpenAI</a:t>
                      </a: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 Google, etc.)</a:t>
                      </a:r>
                    </a:p>
                  </a:txBody>
                  <a:tcPr/>
                </a:tc>
                <a:extLst>
                  <a:ext uri="{0D108BD9-81ED-4DB2-BD59-A6C34878D82A}">
                    <a16:rowId xmlns:a16="http://schemas.microsoft.com/office/drawing/2014/main" val="1323100643"/>
                  </a:ext>
                </a:extLst>
              </a:tr>
              <a:tr h="102108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2.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Prevent bias and ensure fairness</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Ensure that text classification models are designed to be fair, with strategies in place to identify and mitigate biases in the data and algorithms. </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Regularly assess the performance of text classification models and be committed to refining them to enhance accuracy and fairness. Overall, put a strong emphasis on validation!</a:t>
                      </a:r>
                    </a:p>
                  </a:txBody>
                  <a:tcPr/>
                </a:tc>
                <a:extLst>
                  <a:ext uri="{0D108BD9-81ED-4DB2-BD59-A6C34878D82A}">
                    <a16:rowId xmlns:a16="http://schemas.microsoft.com/office/drawing/2014/main" val="2173092153"/>
                  </a:ext>
                </a:extLst>
              </a:tr>
              <a:tr h="80772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3.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Strive for transparency</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Use transparent and interpretable text classification models if possible, allowing users to understand how decisions are made and to address concerns regarding model opacity. </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Share more complex models for re-use and evaluation.</a:t>
                      </a:r>
                    </a:p>
                  </a:txBody>
                  <a:tcPr/>
                </a:tc>
                <a:extLst>
                  <a:ext uri="{0D108BD9-81ED-4DB2-BD59-A6C34878D82A}">
                    <a16:rowId xmlns:a16="http://schemas.microsoft.com/office/drawing/2014/main" val="2631507762"/>
                  </a:ext>
                </a:extLst>
              </a:tr>
              <a:tr h="102108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4.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Be mindful about conducting social experiments</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If possible, obtain informed consent and ensure thorough debriefing</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If that is not possible or undesired, thoroughly assess potential negative consequences of the study.  Only if they are acceptable or not different from everyday use of technology, the study may be ethical to conduct (think about psychological consequences, discrimination, political implications…)</a:t>
                      </a:r>
                    </a:p>
                  </a:txBody>
                  <a:tcPr/>
                </a:tc>
                <a:extLst>
                  <a:ext uri="{0D108BD9-81ED-4DB2-BD59-A6C34878D82A}">
                    <a16:rowId xmlns:a16="http://schemas.microsoft.com/office/drawing/2014/main" val="1835604108"/>
                  </a:ext>
                </a:extLst>
              </a:tr>
              <a:tr h="80772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5.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Reduce environmental impact</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A lot of task do NOT require the use of computationally extensive approaches (e.g., the fine-tuning of large language models); test performance on smaller subsets before wasting energy on using an overly complex approach for a simple task</a:t>
                      </a:r>
                    </a:p>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Assess the impact of your research: Is it worth using this much energy in light of expected impact?</a:t>
                      </a:r>
                    </a:p>
                  </a:txBody>
                  <a:tcPr/>
                </a:tc>
                <a:extLst>
                  <a:ext uri="{0D108BD9-81ED-4DB2-BD59-A6C34878D82A}">
                    <a16:rowId xmlns:a16="http://schemas.microsoft.com/office/drawing/2014/main" val="2129688870"/>
                  </a:ext>
                </a:extLst>
              </a:tr>
              <a:tr h="52578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6.</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Ensure cross-cultural sensitivity</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Acknowledge and respect cultural differences in language and context, adapting text classification models to be sensitive to various cultural norms and nuances.</a:t>
                      </a:r>
                    </a:p>
                  </a:txBody>
                  <a:tcPr/>
                </a:tc>
                <a:extLst>
                  <a:ext uri="{0D108BD9-81ED-4DB2-BD59-A6C34878D82A}">
                    <a16:rowId xmlns:a16="http://schemas.microsoft.com/office/drawing/2014/main" val="2729821217"/>
                  </a:ext>
                </a:extLst>
              </a:tr>
              <a:tr h="742950">
                <a:tc>
                  <a:txBody>
                    <a:bodyPr/>
                    <a:lstStyle/>
                    <a:p>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7. </a:t>
                      </a:r>
                    </a:p>
                  </a:txBody>
                  <a:tcPr/>
                </a:tc>
                <a:tc>
                  <a:txBody>
                    <a:bodyPr/>
                    <a:lstStyle/>
                    <a:p>
                      <a:r>
                        <a:rPr lang="en-US" sz="1400" b="1" dirty="0">
                          <a:solidFill>
                            <a:schemeClr val="tx1">
                              <a:lumMod val="85000"/>
                              <a:lumOff val="15000"/>
                            </a:schemeClr>
                          </a:solidFill>
                          <a:latin typeface="Roboto Condensed" panose="02000000000000000000" pitchFamily="2" charset="0"/>
                          <a:ea typeface="Roboto Condensed" panose="02000000000000000000" pitchFamily="2" charset="0"/>
                        </a:rPr>
                        <a:t>Engage with peers, subjects, community and stakeholders</a:t>
                      </a:r>
                    </a:p>
                  </a:txBody>
                  <a:tcPr/>
                </a:tc>
                <a:tc>
                  <a:txBody>
                    <a:bodyPr/>
                    <a:lstStyle/>
                    <a:p>
                      <a:pPr marL="285750" indent="-285750">
                        <a:spcAft>
                          <a:spcPts val="600"/>
                        </a:spcAft>
                        <a:buFont typeface="Arial" panose="020B0604020202020204" pitchFamily="34" charset="0"/>
                        <a:buChar char="•"/>
                      </a:pPr>
                      <a:r>
                        <a:rPr lang="en-US" sz="1400" dirty="0">
                          <a:solidFill>
                            <a:schemeClr val="tx1">
                              <a:lumMod val="85000"/>
                              <a:lumOff val="15000"/>
                            </a:schemeClr>
                          </a:solidFill>
                          <a:latin typeface="Roboto Condensed" panose="02000000000000000000" pitchFamily="2" charset="0"/>
                          <a:ea typeface="Roboto Condensed" panose="02000000000000000000" pitchFamily="2" charset="0"/>
                        </a:rPr>
                        <a:t>Engage with relevant communities and stakeholders to gather feedback, understand concerns, and involve them in shaping the development and application of text classification methods.</a:t>
                      </a:r>
                    </a:p>
                  </a:txBody>
                  <a:tcPr/>
                </a:tc>
                <a:extLst>
                  <a:ext uri="{0D108BD9-81ED-4DB2-BD59-A6C34878D82A}">
                    <a16:rowId xmlns:a16="http://schemas.microsoft.com/office/drawing/2014/main" val="4029400300"/>
                  </a:ext>
                </a:extLst>
              </a:tr>
            </a:tbl>
          </a:graphicData>
        </a:graphic>
      </p:graphicFrame>
    </p:spTree>
    <p:extLst>
      <p:ext uri="{BB962C8B-B14F-4D97-AF65-F5344CB8AC3E}">
        <p14:creationId xmlns:p14="http://schemas.microsoft.com/office/powerpoint/2010/main" val="420698999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3785</TotalTime>
  <Words>1037</Words>
  <Application>Microsoft Macintosh PowerPoint</Application>
  <PresentationFormat>Custom</PresentationFormat>
  <Paragraphs>198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Roboto Condensed</vt:lpstr>
      <vt:lpstr>Office 2013 - 2022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Masur, P.K. (Philipp)</cp:lastModifiedBy>
  <cp:revision>16</cp:revision>
  <dcterms:created xsi:type="dcterms:W3CDTF">2023-10-23T08:07:00Z</dcterms:created>
  <dcterms:modified xsi:type="dcterms:W3CDTF">2024-10-28T14:55:13Z</dcterms:modified>
</cp:coreProperties>
</file>