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1" r:id="rId6"/>
    <p:sldId id="262" r:id="rId7"/>
    <p:sldId id="263" r:id="rId8"/>
    <p:sldId id="259" r:id="rId9"/>
    <p:sldId id="267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0481-9F79-4539-6659-7BCA6195A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9A3BB-FD5D-7328-307D-76B6657F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075E-FFD0-E3FF-0219-A29AB2FC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D871-9E50-BBB1-6789-B08815DD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A1EF-9013-214D-7FB6-80C00388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1AD-D4FB-2988-F98E-A848C712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81B0C-92EB-7AE1-A5F0-820539FF4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3328-CD35-F564-5621-40306C8C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98323-F7DD-215F-119C-812C28EF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ADE4-1E83-BC00-BB1E-A0AAFBD7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359B0-CEBA-213F-D286-752669C0E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72BD0-BE74-F67E-2870-B16A0F8A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BA75-69E3-6090-7EA7-B0156BFC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6D8D-0DD7-2BD7-D8EF-4D43A59F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6DC8-B4AE-6E30-22B6-CB2C98BC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9168-102A-FBD9-CFCB-D33E5AD0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ED19-8DE4-571C-23E1-BEF34543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1539-CED7-7466-ED3A-8D0CAE06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BCD9-2592-D7DF-D076-F14AB9BF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6DB1-AE26-021D-8CBF-4B663819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E197-98DD-74AA-376E-50CF1BA4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26B7-83AC-2FE2-27EC-189B5676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23A0-8EA6-9FEF-843E-CFCE7886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069B5-1062-E1BE-E3BB-C94CC102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D2D2-4358-B253-C6D7-AEA82AA1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D178-190E-D4D9-06E2-D51A1958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711B-A0E5-D626-FD1F-09EDDB6B1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EAEA3-B481-488C-1801-56F4E6AB7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225C0-819B-53C0-F7A6-7B18DB82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DF40-B0ED-68E9-B85A-52FA50D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8494-5491-6505-4D12-412F4173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E042-3AA0-F0AF-B6C5-E82B40AF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6D9D-DA6B-69A8-C7C1-78283223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1FC94-B47D-96C2-BFAF-FD166E5B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7FBF-8704-5CBD-ECDA-C1D5B604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04360-BADD-6455-4436-F6D5E3D85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E9267-259E-3B75-6521-E489240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60D2F-0B67-76BC-19E5-FD60E1A7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EE477-109D-E843-B504-1924F04F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66BC-0805-DC93-32DB-5F8A2E5F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90C66-4F3D-0D3D-DF30-65803F3E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240C5-3948-66D9-8903-E5A2280A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F35CB-872D-F514-5BE6-EB897FB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39FC8-9D00-9C4B-B330-DE2574AE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7B413-501A-880F-AC9C-FECC923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E2094-32FD-E0CB-9C4D-B7D3E87C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D504-BC67-15E3-A9C5-40E1DD9D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740D-66FA-F7A7-EFD9-37734A36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9D97-DADD-63A3-8707-715E0B28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1528C-AE2E-C5F7-29DB-3996D513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3C741-4682-3BEA-0E34-48C13F51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622B-6B7A-F564-B90A-01B4D1E4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3032-FEF5-DABB-BBB4-26B80A32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65886-4B2E-4BCD-9519-FDB2E09F5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C8EAF-4BE5-928D-628C-D5B6AFC20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9B5D-6173-C2A5-A9A8-38C3B15E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05B02-74C8-8AE8-A479-7E3BA62B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A3450-618F-97CF-1745-CCCEB0CF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1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3F5A4-CF2A-657D-FC3A-81C0F9D8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3919-D572-318E-45A8-7A2AA4CD0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28D7D-A9AF-9C44-C72B-F2CFC51EA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A648-6139-443D-82D6-8CDBC82A7F0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250F-47A8-20F6-70E1-457D41243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FC4B-8646-ADC2-6D3E-EEA5C8E11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CAC6-DEBA-4340-BBE1-56B16D379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C20D671-17F7-AE03-49D2-CB63F82F8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BD0E172-17D6-E60D-F8F9-FD93C7B0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 Consumption: Disc To Digital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Group-B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78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2DEB5-A7BE-299A-E01A-719EAD97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3" y="1"/>
            <a:ext cx="12203633" cy="6851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AECBA0-0054-5DA4-82A4-434619203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3" y="6531"/>
            <a:ext cx="4809652" cy="3564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4DD177-523C-0F87-2B24-B0190A5D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3" y="3425735"/>
            <a:ext cx="4809652" cy="34534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6BD08D-B37C-0F30-5E88-E22973BE6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86" y="99341"/>
            <a:ext cx="4708644" cy="3564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25AD8D-8CCE-7248-EA14-A99B35BEA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86" y="3385829"/>
            <a:ext cx="4708644" cy="347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87D44-BAF9-DD9D-FEDB-817CAFA88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1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C4D26-E10A-5B86-03B0-3AAF7954E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7" y="66041"/>
            <a:ext cx="5801535" cy="4467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17216-3E51-2DE1-5C36-51CAEE33D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72" y="2088797"/>
            <a:ext cx="600158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83E077-64C3-BF54-90ED-83B612AA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294" y="-102703"/>
            <a:ext cx="12582293" cy="7063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1BE4E-C52D-39CF-57CB-F8EFDE2BB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480"/>
            <a:ext cx="12192000" cy="4511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B5B7F-BBEE-DAD8-A336-BC044ACF25AF}"/>
              </a:ext>
            </a:extLst>
          </p:cNvPr>
          <p:cNvSpPr txBox="1"/>
          <p:nvPr/>
        </p:nvSpPr>
        <p:spPr>
          <a:xfrm>
            <a:off x="2992245" y="0"/>
            <a:ext cx="9590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Conclusion</a:t>
            </a:r>
          </a:p>
        </p:txBody>
      </p:sp>
    </p:spTree>
    <p:extLst>
      <p:ext uri="{BB962C8B-B14F-4D97-AF65-F5344CB8AC3E}">
        <p14:creationId xmlns:p14="http://schemas.microsoft.com/office/powerpoint/2010/main" val="31865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740E1A-D5D9-CA88-B7E1-57F2BF375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6"/>
            <a:ext cx="12128740" cy="68512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C2B80-993E-C6D7-FF22-5B5057EE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3071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 consumer music consumption has shifted from discs to digital, what other industries have had to adapt to support this consumer trend? 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06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4832B-ADE1-0C26-7DFE-4EAA9B79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2" y="133814"/>
            <a:ext cx="11496638" cy="6010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C889A-9F09-F81E-680A-B67B83A7DE13}"/>
              </a:ext>
            </a:extLst>
          </p:cNvPr>
          <p:cNvSpPr txBox="1"/>
          <p:nvPr/>
        </p:nvSpPr>
        <p:spPr>
          <a:xfrm>
            <a:off x="367990" y="6144322"/>
            <a:ext cx="572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https://www.riaa.com/u-s-sales-database/</a:t>
            </a:r>
          </a:p>
        </p:txBody>
      </p:sp>
    </p:spTree>
    <p:extLst>
      <p:ext uri="{BB962C8B-B14F-4D97-AF65-F5344CB8AC3E}">
        <p14:creationId xmlns:p14="http://schemas.microsoft.com/office/powerpoint/2010/main" val="33500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B6C56-782D-AAE6-444C-F2C76DB1E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00BF4-D11E-BBAB-C05A-D09CD6D7E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" y="117088"/>
            <a:ext cx="4795024" cy="3596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F68A7-6ABC-CED3-3201-CE4EBB0FE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45" y="117088"/>
            <a:ext cx="4795025" cy="35962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B9FE7D-B223-E7E6-1AC5-86DFDFF21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80" y="3161371"/>
            <a:ext cx="4928839" cy="3696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960CCF-7BBE-A2A2-A7CB-5067C73D8443}"/>
              </a:ext>
            </a:extLst>
          </p:cNvPr>
          <p:cNvSpPr txBox="1"/>
          <p:nvPr/>
        </p:nvSpPr>
        <p:spPr>
          <a:xfrm>
            <a:off x="312235" y="2976705"/>
            <a:ext cx="134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1985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BF143-5391-F771-4FB5-C6CD00399D8D}"/>
              </a:ext>
            </a:extLst>
          </p:cNvPr>
          <p:cNvSpPr txBox="1"/>
          <p:nvPr/>
        </p:nvSpPr>
        <p:spPr>
          <a:xfrm>
            <a:off x="7359805" y="2229574"/>
            <a:ext cx="104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1991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BD83C-810A-FF4F-280A-4B2905F120EC}"/>
              </a:ext>
            </a:extLst>
          </p:cNvPr>
          <p:cNvSpPr txBox="1"/>
          <p:nvPr/>
        </p:nvSpPr>
        <p:spPr>
          <a:xfrm>
            <a:off x="3891776" y="5943600"/>
            <a:ext cx="141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110576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73B0C-CACC-DF5C-E63D-F08B59D6F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186FF-59BC-5072-B545-5EC2AE169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5" y="24161"/>
            <a:ext cx="3404839" cy="3404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2FA442-5A27-E647-6760-9D703CC03E0B}"/>
              </a:ext>
            </a:extLst>
          </p:cNvPr>
          <p:cNvSpPr txBox="1"/>
          <p:nvPr/>
        </p:nvSpPr>
        <p:spPr>
          <a:xfrm>
            <a:off x="9114264" y="2051825"/>
            <a:ext cx="3077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proxima-nova"/>
              </a:rPr>
              <a:t>“Vinyl is my preferred medium. It always has been. I like the way it sounds. I like the listening experience. I even like the packaging,” he said. “I think an album tells a story. It's all about the artist painting that picture in your mind. And the package sets the tone.”, Ben A. 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DDE05-D78A-4D12-B912-EA6233AB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" y="24161"/>
            <a:ext cx="4727374" cy="35473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7504E9-4B08-24E4-9CCB-326CFDC86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" y="3286510"/>
            <a:ext cx="4729772" cy="35473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9DE02D-5715-DFC1-A485-894B93D19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20" y="3286509"/>
            <a:ext cx="4630646" cy="3547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516EF5-C99C-D225-73ED-94AB43C83DF3}"/>
              </a:ext>
            </a:extLst>
          </p:cNvPr>
          <p:cNvSpPr txBox="1"/>
          <p:nvPr/>
        </p:nvSpPr>
        <p:spPr>
          <a:xfrm>
            <a:off x="3278460" y="189571"/>
            <a:ext cx="987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40B89E-0FAF-6820-EF2F-6EB34E59F8A2}"/>
              </a:ext>
            </a:extLst>
          </p:cNvPr>
          <p:cNvSpPr txBox="1"/>
          <p:nvPr/>
        </p:nvSpPr>
        <p:spPr>
          <a:xfrm>
            <a:off x="3278460" y="3790474"/>
            <a:ext cx="92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DB9881-D9BB-1F87-D230-93C79B01293E}"/>
              </a:ext>
            </a:extLst>
          </p:cNvPr>
          <p:cNvSpPr txBox="1"/>
          <p:nvPr/>
        </p:nvSpPr>
        <p:spPr>
          <a:xfrm>
            <a:off x="4962293" y="3467308"/>
            <a:ext cx="2445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2022 Physical Only</a:t>
            </a:r>
          </a:p>
        </p:txBody>
      </p:sp>
    </p:spTree>
    <p:extLst>
      <p:ext uri="{BB962C8B-B14F-4D97-AF65-F5344CB8AC3E}">
        <p14:creationId xmlns:p14="http://schemas.microsoft.com/office/powerpoint/2010/main" val="304227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AD192-4A5B-2399-93B6-AF1038032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5"/>
            <a:ext cx="12191999" cy="6859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DDBA0-FA2B-41A0-2872-5250EB262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348"/>
            <a:ext cx="5780084" cy="4618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F7D88-54DE-148E-56D6-8EAD1BF60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33" y="1570348"/>
            <a:ext cx="5727766" cy="46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92AD1-1CC0-A24B-B84C-5413FD099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A2177-55BE-E769-6022-F47108C15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74919"/>
            <a:ext cx="5296829" cy="428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85560-6F59-03F0-1278-D9D12B682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70" y="2549090"/>
            <a:ext cx="5296830" cy="4286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683EF-4956-4AD3-A40F-6688EC4208C9}"/>
              </a:ext>
            </a:extLst>
          </p:cNvPr>
          <p:cNvSpPr txBox="1"/>
          <p:nvPr/>
        </p:nvSpPr>
        <p:spPr>
          <a:xfrm>
            <a:off x="9902283" y="591015"/>
            <a:ext cx="2289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RIP MCA</a:t>
            </a:r>
          </a:p>
        </p:txBody>
      </p:sp>
    </p:spTree>
    <p:extLst>
      <p:ext uri="{BB962C8B-B14F-4D97-AF65-F5344CB8AC3E}">
        <p14:creationId xmlns:p14="http://schemas.microsoft.com/office/powerpoint/2010/main" val="2457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FAD4D7-62AF-1E4C-8816-0B2E279D6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E753B-7D11-33CD-C9A1-191F6AE4A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89" y="1393903"/>
            <a:ext cx="5472113" cy="3412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3D4EAE-9B2B-FA8B-CE63-D4C246CABADA}"/>
              </a:ext>
            </a:extLst>
          </p:cNvPr>
          <p:cNvSpPr txBox="1"/>
          <p:nvPr/>
        </p:nvSpPr>
        <p:spPr>
          <a:xfrm>
            <a:off x="6401383" y="379142"/>
            <a:ext cx="6779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Total Music Revenue 1989-2022</a:t>
            </a:r>
          </a:p>
        </p:txBody>
      </p:sp>
    </p:spTree>
    <p:extLst>
      <p:ext uri="{BB962C8B-B14F-4D97-AF65-F5344CB8AC3E}">
        <p14:creationId xmlns:p14="http://schemas.microsoft.com/office/powerpoint/2010/main" val="393442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4DACEE-03BB-BB9B-F63C-C7F40447C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EBCD31-3534-7A6C-653C-B3876E5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8" y="2602467"/>
            <a:ext cx="5517996" cy="4189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3F52E-406B-F95C-566B-6127C0979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47" y="115745"/>
            <a:ext cx="5675494" cy="430898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DD15FE8-2912-CDFD-73C3-07D8C7EEF8C6}"/>
              </a:ext>
            </a:extLst>
          </p:cNvPr>
          <p:cNvSpPr/>
          <p:nvPr/>
        </p:nvSpPr>
        <p:spPr>
          <a:xfrm>
            <a:off x="4181707" y="4424732"/>
            <a:ext cx="529237" cy="92361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52340-0E1E-47B7-248D-7A2475A0A917}"/>
              </a:ext>
            </a:extLst>
          </p:cNvPr>
          <p:cNvSpPr txBox="1"/>
          <p:nvPr/>
        </p:nvSpPr>
        <p:spPr>
          <a:xfrm>
            <a:off x="552542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69A5D-DC06-ABE0-F67A-24086DE012CA}"/>
              </a:ext>
            </a:extLst>
          </p:cNvPr>
          <p:cNvSpPr txBox="1"/>
          <p:nvPr/>
        </p:nvSpPr>
        <p:spPr>
          <a:xfrm>
            <a:off x="4095061" y="3886200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F000E6-11A4-7A8A-7391-33B0F05F08E8}"/>
              </a:ext>
            </a:extLst>
          </p:cNvPr>
          <p:cNvCxnSpPr>
            <a:cxnSpLocks/>
          </p:cNvCxnSpPr>
          <p:nvPr/>
        </p:nvCxnSpPr>
        <p:spPr>
          <a:xfrm flipV="1">
            <a:off x="8742556" y="446049"/>
            <a:ext cx="0" cy="3440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43D20-C8AD-3FCC-3C40-204E13682075}"/>
              </a:ext>
            </a:extLst>
          </p:cNvPr>
          <p:cNvSpPr txBox="1"/>
          <p:nvPr/>
        </p:nvSpPr>
        <p:spPr>
          <a:xfrm>
            <a:off x="552542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B50E1-99CF-F962-A9AC-E5B17B560C8F}"/>
              </a:ext>
            </a:extLst>
          </p:cNvPr>
          <p:cNvSpPr txBox="1"/>
          <p:nvPr/>
        </p:nvSpPr>
        <p:spPr>
          <a:xfrm>
            <a:off x="552542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71A84-9E18-DA62-EBC9-BFC4011091D6}"/>
              </a:ext>
            </a:extLst>
          </p:cNvPr>
          <p:cNvSpPr txBox="1"/>
          <p:nvPr/>
        </p:nvSpPr>
        <p:spPr>
          <a:xfrm>
            <a:off x="552542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F5D0C-4695-B153-BB38-50AF05ED20EA}"/>
              </a:ext>
            </a:extLst>
          </p:cNvPr>
          <p:cNvSpPr txBox="1"/>
          <p:nvPr/>
        </p:nvSpPr>
        <p:spPr>
          <a:xfrm>
            <a:off x="552542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4F780-50B0-B211-0780-BA501768CD9F}"/>
              </a:ext>
            </a:extLst>
          </p:cNvPr>
          <p:cNvSpPr txBox="1"/>
          <p:nvPr/>
        </p:nvSpPr>
        <p:spPr>
          <a:xfrm>
            <a:off x="7616283" y="1449659"/>
            <a:ext cx="129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1999/2000</a:t>
            </a:r>
          </a:p>
          <a:p>
            <a:r>
              <a:rPr lang="en-US" dirty="0"/>
              <a:t>Napster</a:t>
            </a:r>
          </a:p>
          <a:p>
            <a:r>
              <a:rPr lang="en-US" dirty="0" err="1"/>
              <a:t>Limewire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33732-F639-312F-5B49-DDF2AAE86958}"/>
              </a:ext>
            </a:extLst>
          </p:cNvPr>
          <p:cNvCxnSpPr>
            <a:cxnSpLocks/>
          </p:cNvCxnSpPr>
          <p:nvPr/>
        </p:nvCxnSpPr>
        <p:spPr>
          <a:xfrm flipV="1">
            <a:off x="9255512" y="2776654"/>
            <a:ext cx="0" cy="110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6B1CF8-A59D-A636-A105-66A2977ACFBA}"/>
              </a:ext>
            </a:extLst>
          </p:cNvPr>
          <p:cNvSpPr txBox="1"/>
          <p:nvPr/>
        </p:nvSpPr>
        <p:spPr>
          <a:xfrm>
            <a:off x="9291168" y="3008261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 </a:t>
            </a:r>
            <a:r>
              <a:rPr lang="en-US" dirty="0" err="1"/>
              <a:t>Itunes</a:t>
            </a:r>
            <a:endParaRPr lang="en-US" dirty="0"/>
          </a:p>
          <a:p>
            <a:r>
              <a:rPr lang="en-US" dirty="0" err="1"/>
              <a:t>Istore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0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8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8676</TotalTime>
  <Words>131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proxima-nova</vt:lpstr>
      <vt:lpstr>Slack-Lato</vt:lpstr>
      <vt:lpstr>Office Theme</vt:lpstr>
      <vt:lpstr>Music Consumption: Disc To Digital By Group-B</vt:lpstr>
      <vt:lpstr>As consumer music consumption has shifted from discs to digital, what other industries have had to adapt to support this consumer trend?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Consumption: Disc To Digital By Group-B</dc:title>
  <dc:creator>Charles Phillips</dc:creator>
  <cp:lastModifiedBy>Charles Phillips</cp:lastModifiedBy>
  <cp:revision>14</cp:revision>
  <dcterms:created xsi:type="dcterms:W3CDTF">2023-09-02T14:07:43Z</dcterms:created>
  <dcterms:modified xsi:type="dcterms:W3CDTF">2023-09-12T01:09:28Z</dcterms:modified>
</cp:coreProperties>
</file>