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0691495" cy="151193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07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77" d="100"/>
          <a:sy n="77" d="100"/>
        </p:scale>
        <p:origin x="-816" y="-84"/>
      </p:cViewPr>
      <p:guideLst>
        <p:guide orient="horz" pos="4840"/>
        <p:guide pos="337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9BD5E8-FD4F-4A22-BBED-06E35280DEDB}" type="doc">
      <dgm:prSet loTypeId="list" loCatId="list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4E25CFDD-5F84-4C50-94F2-5B15FDD2F2F2}">
      <dgm:prSet phldrT="[Text]" phldr="0" custT="1"/>
      <dgm:spPr>
        <a:solidFill>
          <a:srgbClr val="FFC000"/>
        </a:solidFill>
      </dgm:spPr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MY" sz="1200" dirty="0">
              <a:solidFill>
                <a:schemeClr val="tx1"/>
              </a:solidFill>
              <a:latin typeface="Tw Cen MT" panose="020B0602020104020603" pitchFamily="34" charset="0"/>
              <a:sym typeface="+mn-ea"/>
            </a:rPr>
            <a:t>The examination of VF requires experience and </a:t>
          </a:r>
          <a:r>
            <a:rPr lang="en-MY" sz="1200" dirty="0">
              <a:solidFill>
                <a:schemeClr val="tx1"/>
              </a:solidFill>
              <a:latin typeface="Tw Cen MT" panose="020B0602020104020603" pitchFamily="34" charset="0"/>
              <a:sym typeface="+mn-ea"/>
            </a:rPr>
            <a:t>skills of</a:t>
          </a:r>
          <a:r>
            <a:rPr lang="en-MY" sz="1200" dirty="0">
              <a:solidFill>
                <a:schemeClr val="tx1"/>
              </a:solidFill>
              <a:latin typeface="Tw Cen MT" panose="020B0602020104020603" pitchFamily="34" charset="0"/>
              <a:sym typeface="+mn-ea"/>
            </a:rPr>
            <a:t> and </a:t>
          </a:r>
          <a:r>
            <a:rPr lang="en-MY" sz="1200" dirty="0">
              <a:solidFill>
                <a:schemeClr val="tx1"/>
              </a:solidFill>
              <a:latin typeface="Tw Cen MT" panose="020B0602020104020603" pitchFamily="34" charset="0"/>
              <a:sym typeface="+mn-ea"/>
            </a:rPr>
            <a:t>expert.</a:t>
          </a:r>
          <a:r>
            <a:rPr lang="en-MY" sz="1200" dirty="0" smtClean="0">
              <a:solidFill>
                <a:schemeClr val="tx1"/>
              </a:solidFill>
              <a:latin typeface="Tw Cen MT" panose="020B0602020104020603" pitchFamily="34" charset="0"/>
              <a:sym typeface="+mn-ea"/>
            </a:rPr>
            <a:t/>
          </a:r>
          <a:endParaRPr lang="en-MY" sz="1200" dirty="0" smtClean="0">
            <a:solidFill>
              <a:schemeClr val="tx1"/>
            </a:solidFill>
            <a:latin typeface="Tw Cen MT" panose="020B0602020104020603" pitchFamily="34" charset="0"/>
            <a:sym typeface="+mn-ea"/>
          </a:endParaRPr>
        </a:p>
      </dgm:t>
    </dgm:pt>
    <dgm:pt modelId="{2DBF7ECC-4FD6-4CCC-A09A-F47CC537F52C}" cxnId="{A38BC8C0-5C93-48C7-8A4E-87014FDEDB67}" type="parTrans">
      <dgm:prSet/>
      <dgm:spPr/>
      <dgm:t>
        <a:bodyPr/>
        <a:lstStyle/>
        <a:p>
          <a:endParaRPr lang="en-US" sz="4200">
            <a:solidFill>
              <a:schemeClr val="tx1"/>
            </a:solidFill>
          </a:endParaRPr>
        </a:p>
      </dgm:t>
    </dgm:pt>
    <dgm:pt modelId="{A0F909CF-F303-4933-B356-4AB86DA3231A}" cxnId="{A38BC8C0-5C93-48C7-8A4E-87014FDEDB67}" type="sibTrans">
      <dgm:prSet/>
      <dgm:spPr/>
      <dgm:t>
        <a:bodyPr/>
        <a:lstStyle/>
        <a:p>
          <a:endParaRPr lang="en-US" sz="4200">
            <a:solidFill>
              <a:schemeClr val="tx1"/>
            </a:solidFill>
          </a:endParaRPr>
        </a:p>
      </dgm:t>
    </dgm:pt>
    <dgm:pt modelId="{5EA8EB58-4946-41ED-85EB-584628E84879}">
      <dgm:prSet phldrT="[Text]" phldr="0" custT="1"/>
      <dgm:spPr>
        <a:solidFill>
          <a:srgbClr val="FFC000"/>
        </a:solidFill>
      </dgm:spPr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MY" sz="1200" dirty="0">
              <a:solidFill>
                <a:schemeClr val="tx1"/>
              </a:solidFill>
              <a:latin typeface="Tw Cen MT" panose="020B0602020104020603" pitchFamily="34" charset="0"/>
              <a:sym typeface="+mn-ea"/>
            </a:rPr>
            <a:t>The examination of VF requires huge amount of time to detect type of disease. </a:t>
          </a:r>
          <a:r>
            <a:rPr lang="en-US" sz="1200" dirty="0">
              <a:solidFill>
                <a:schemeClr val="tx1"/>
              </a:solidFill>
              <a:latin typeface="Tw Cen MT" panose="020B0602020104020603" pitchFamily="34" charset="0"/>
              <a:sym typeface="+mn-ea"/>
            </a:rPr>
            <a:t>Compare to using CNN only require couple of time to detect disease</a:t>
          </a:r>
          <a:r>
            <a:rPr lang="en-US" sz="1200" b="0" dirty="0" smtClean="0">
              <a:solidFill>
                <a:schemeClr val="tx1"/>
              </a:solidFill>
              <a:latin typeface="Tw Cen MT" panose="020B0602020104020603" pitchFamily="34" charset="0"/>
              <a:sym typeface="+mn-ea"/>
            </a:rPr>
            <a:t/>
          </a:r>
          <a:endParaRPr lang="en-US" sz="1200" b="0" dirty="0" smtClean="0">
            <a:solidFill>
              <a:schemeClr val="tx1"/>
            </a:solidFill>
            <a:latin typeface="Tw Cen MT" panose="020B0602020104020603" pitchFamily="34" charset="0"/>
            <a:sym typeface="+mn-ea"/>
          </a:endParaRPr>
        </a:p>
      </dgm:t>
    </dgm:pt>
    <dgm:pt modelId="{1E91CFC6-14E1-4A45-ABA3-678020631770}" cxnId="{38215672-05F8-43BD-B066-C7ACF3CFA8DF}" type="parTrans">
      <dgm:prSet/>
      <dgm:spPr/>
      <dgm:t>
        <a:bodyPr/>
        <a:lstStyle/>
        <a:p>
          <a:endParaRPr lang="en-US" sz="4200">
            <a:solidFill>
              <a:schemeClr val="tx1"/>
            </a:solidFill>
          </a:endParaRPr>
        </a:p>
      </dgm:t>
    </dgm:pt>
    <dgm:pt modelId="{4BDB9109-3DF7-4F8E-A59B-2A76F4A4F1B7}" cxnId="{38215672-05F8-43BD-B066-C7ACF3CFA8DF}" type="sibTrans">
      <dgm:prSet/>
      <dgm:spPr/>
      <dgm:t>
        <a:bodyPr/>
        <a:lstStyle/>
        <a:p>
          <a:endParaRPr lang="en-US" sz="4200">
            <a:solidFill>
              <a:schemeClr val="tx1"/>
            </a:solidFill>
          </a:endParaRPr>
        </a:p>
      </dgm:t>
    </dgm:pt>
    <dgm:pt modelId="{4CB7FFA9-0049-484C-A568-F9C3C9C4FF83}" type="pres">
      <dgm:prSet presAssocID="{E79BD5E8-FD4F-4A22-BBED-06E35280DEDB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FB35017-7F34-48F1-AB5A-5378DDEBE8D4}" type="pres">
      <dgm:prSet presAssocID="{4E25CFDD-5F84-4C50-94F2-5B15FDD2F2F2}" presName="composite" presStyleCnt="0"/>
      <dgm:spPr/>
    </dgm:pt>
    <dgm:pt modelId="{81C0ECFB-ECF0-4831-AAD1-FBB255231449}" type="pres">
      <dgm:prSet presAssocID="{4E25CFDD-5F84-4C50-94F2-5B15FDD2F2F2}" presName="imgShp" presStyleLbl="fgImgPlace1" presStyleIdx="0" presStyleCnt="2" custLinFactNeighborX="-44927" custLinFactNeighborY="863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  <dgm:t>
        <a:bodyPr/>
        <a:lstStyle/>
        <a:p>
          <a:endParaRPr lang="en-US"/>
        </a:p>
      </dgm:t>
    </dgm:pt>
    <dgm:pt modelId="{7E193973-B4AA-4B6D-BEAD-46FE7D2553B9}" type="pres">
      <dgm:prSet presAssocID="{4E25CFDD-5F84-4C50-94F2-5B15FDD2F2F2}" presName="txShp" presStyleLbl="node1" presStyleIdx="0" presStyleCnt="2" custScaleX="139856" custScaleY="807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7536A6-0DBD-49C6-BFAE-E1B1E074C010}" type="pres">
      <dgm:prSet presAssocID="{A0F909CF-F303-4933-B356-4AB86DA3231A}" presName="spacing" presStyleCnt="0"/>
      <dgm:spPr/>
      <dgm:t>
        <a:bodyPr/>
        <a:lstStyle/>
        <a:p>
          <a:endParaRPr lang="en-US"/>
        </a:p>
      </dgm:t>
    </dgm:pt>
    <dgm:pt modelId="{4B0024DF-F598-4522-8BC9-A247E20D85F7}" type="pres">
      <dgm:prSet presAssocID="{5EA8EB58-4946-41ED-85EB-584628E84879}" presName="composite" presStyleCnt="0"/>
      <dgm:spPr/>
    </dgm:pt>
    <dgm:pt modelId="{DF52FD63-9DFF-4637-8B3B-A35C5D90A816}" type="pres">
      <dgm:prSet presAssocID="{5EA8EB58-4946-41ED-85EB-584628E84879}" presName="imgShp" presStyleLbl="fgImgPlace1" presStyleIdx="1" presStyleCnt="2" custLinFactNeighborX="-46354" custLinFactNeighborY="-23270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  <dgm:t>
        <a:bodyPr/>
        <a:lstStyle/>
        <a:p>
          <a:endParaRPr lang="en-US"/>
        </a:p>
      </dgm:t>
    </dgm:pt>
    <dgm:pt modelId="{492C5A7C-AF31-46ED-BA8C-69699A4A4683}" type="pres">
      <dgm:prSet presAssocID="{5EA8EB58-4946-41ED-85EB-584628E84879}" presName="txShp" presStyleLbl="node1" presStyleIdx="1" presStyleCnt="2" custScaleX="137840" custScaleY="90899" custLinFactNeighborX="3225" custLinFactNeighborY="-263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8BC8C0-5C93-48C7-8A4E-87014FDEDB67}" srcId="{E79BD5E8-FD4F-4A22-BBED-06E35280DEDB}" destId="{4E25CFDD-5F84-4C50-94F2-5B15FDD2F2F2}" srcOrd="0" destOrd="0" parTransId="{2DBF7ECC-4FD6-4CCC-A09A-F47CC537F52C}" sibTransId="{A0F909CF-F303-4933-B356-4AB86DA3231A}"/>
    <dgm:cxn modelId="{38215672-05F8-43BD-B066-C7ACF3CFA8DF}" srcId="{E79BD5E8-FD4F-4A22-BBED-06E35280DEDB}" destId="{5EA8EB58-4946-41ED-85EB-584628E84879}" srcOrd="1" destOrd="0" parTransId="{1E91CFC6-14E1-4A45-ABA3-678020631770}" sibTransId="{4BDB9109-3DF7-4F8E-A59B-2A76F4A4F1B7}"/>
    <dgm:cxn modelId="{E340F6E4-C95A-4318-B599-B31A5E647897}" type="presOf" srcId="{E79BD5E8-FD4F-4A22-BBED-06E35280DEDB}" destId="{4CB7FFA9-0049-484C-A568-F9C3C9C4FF83}" srcOrd="0" destOrd="0" presId="urn:microsoft.com/office/officeart/2005/8/layout/vList3"/>
    <dgm:cxn modelId="{AFB0257E-1B1F-4B65-9880-E46FB579E55C}" type="presParOf" srcId="{4CB7FFA9-0049-484C-A568-F9C3C9C4FF83}" destId="{CFB35017-7F34-48F1-AB5A-5378DDEBE8D4}" srcOrd="0" destOrd="0" presId="urn:microsoft.com/office/officeart/2005/8/layout/vList3"/>
    <dgm:cxn modelId="{F7643932-06E8-4185-BD68-3C558B8587C6}" type="presParOf" srcId="{CFB35017-7F34-48F1-AB5A-5378DDEBE8D4}" destId="{81C0ECFB-ECF0-4831-AAD1-FBB255231449}" srcOrd="0" destOrd="0" presId="urn:microsoft.com/office/officeart/2005/8/layout/vList3"/>
    <dgm:cxn modelId="{D56D3BF2-A332-4FF5-B3E9-9C5C83016B3E}" type="presParOf" srcId="{CFB35017-7F34-48F1-AB5A-5378DDEBE8D4}" destId="{7E193973-B4AA-4B6D-BEAD-46FE7D2553B9}" srcOrd="1" destOrd="0" presId="urn:microsoft.com/office/officeart/2005/8/layout/vList3"/>
    <dgm:cxn modelId="{77046386-1336-48DC-A286-08861DA9F3BD}" type="presOf" srcId="{4E25CFDD-5F84-4C50-94F2-5B15FDD2F2F2}" destId="{7E193973-B4AA-4B6D-BEAD-46FE7D2553B9}" srcOrd="0" destOrd="0" presId="urn:microsoft.com/office/officeart/2005/8/layout/vList3"/>
    <dgm:cxn modelId="{E42493D2-CA18-4F0A-9850-B7335CEE8D7D}" type="presParOf" srcId="{4CB7FFA9-0049-484C-A568-F9C3C9C4FF83}" destId="{1B7536A6-0DBD-49C6-BFAE-E1B1E074C010}" srcOrd="1" destOrd="0" presId="urn:microsoft.com/office/officeart/2005/8/layout/vList3"/>
    <dgm:cxn modelId="{77BBA6C4-5672-42B2-ADC1-EBF18E115ACA}" type="presOf" srcId="{A0F909CF-F303-4933-B356-4AB86DA3231A}" destId="{1B7536A6-0DBD-49C6-BFAE-E1B1E074C010}" srcOrd="0" destOrd="0" presId="urn:microsoft.com/office/officeart/2005/8/layout/vList3"/>
    <dgm:cxn modelId="{E3D67B38-240F-49D3-A6C7-C2446E3C519E}" type="presParOf" srcId="{4CB7FFA9-0049-484C-A568-F9C3C9C4FF83}" destId="{4B0024DF-F598-4522-8BC9-A247E20D85F7}" srcOrd="2" destOrd="0" presId="urn:microsoft.com/office/officeart/2005/8/layout/vList3"/>
    <dgm:cxn modelId="{670E1CFA-222E-42A5-9A92-42715D8BC3BD}" type="presParOf" srcId="{4B0024DF-F598-4522-8BC9-A247E20D85F7}" destId="{DF52FD63-9DFF-4637-8B3B-A35C5D90A816}" srcOrd="0" destOrd="2" presId="urn:microsoft.com/office/officeart/2005/8/layout/vList3"/>
    <dgm:cxn modelId="{FFFBE58C-AFFA-4E48-8925-7F5E036BD3C7}" type="presParOf" srcId="{4B0024DF-F598-4522-8BC9-A247E20D85F7}" destId="{492C5A7C-AF31-46ED-BA8C-69699A4A4683}" srcOrd="1" destOrd="2" presId="urn:microsoft.com/office/officeart/2005/8/layout/vList3"/>
    <dgm:cxn modelId="{4A66074C-FBE6-4B49-8DD8-671FF1FD85C3}" type="presOf" srcId="{5EA8EB58-4946-41ED-85EB-584628E84879}" destId="{492C5A7C-AF31-46ED-BA8C-69699A4A4683}" srcOrd="0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193973-B4AA-4B6D-BEAD-46FE7D2553B9}">
      <dsp:nvSpPr>
        <dsp:cNvPr id="0" name=""/>
        <dsp:cNvSpPr/>
      </dsp:nvSpPr>
      <dsp:spPr>
        <a:xfrm rot="10800000">
          <a:off x="503319" y="248023"/>
          <a:ext cx="13382643" cy="2037243"/>
        </a:xfrm>
        <a:prstGeom prst="homePlate">
          <a:avLst/>
        </a:prstGeom>
        <a:solidFill>
          <a:srgbClr val="FFC000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654" tIns="152400" rIns="284480" bIns="152400" numCol="1" spcCol="1270" anchor="ctr" anchorCtr="0">
          <a:noAutofit/>
        </a:bodyPr>
        <a:lstStyle/>
        <a:p>
          <a:pPr lvl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MY" sz="4000" kern="1200" dirty="0">
              <a:solidFill>
                <a:schemeClr val="tx1"/>
              </a:solidFill>
              <a:latin typeface="Tw Cen MT" panose="020B0602020104020603" pitchFamily="34" charset="0"/>
              <a:sym typeface="+mn-ea"/>
            </a:rPr>
            <a:t>The examination of VF requires experience and skills of and expert.</a:t>
          </a:r>
          <a:endParaRPr lang="en-MY" sz="4000" kern="1200" dirty="0" smtClean="0">
            <a:solidFill>
              <a:schemeClr val="tx1"/>
            </a:solidFill>
            <a:latin typeface="Tw Cen MT" panose="020B0602020104020603" pitchFamily="34" charset="0"/>
            <a:sym typeface="+mn-ea"/>
          </a:endParaRPr>
        </a:p>
      </dsp:txBody>
      <dsp:txXfrm rot="10800000">
        <a:off x="1012630" y="248023"/>
        <a:ext cx="12873332" cy="2037243"/>
      </dsp:txXfrm>
    </dsp:sp>
    <dsp:sp modelId="{81C0ECFB-ECF0-4831-AAD1-FBB255231449}">
      <dsp:nvSpPr>
        <dsp:cNvPr id="0" name=""/>
        <dsp:cNvSpPr/>
      </dsp:nvSpPr>
      <dsp:spPr>
        <a:xfrm>
          <a:off x="15022" y="222829"/>
          <a:ext cx="2523183" cy="2523183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2C5A7C-AF31-46ED-BA8C-69699A4A4683}">
      <dsp:nvSpPr>
        <dsp:cNvPr id="0" name=""/>
        <dsp:cNvSpPr/>
      </dsp:nvSpPr>
      <dsp:spPr>
        <a:xfrm rot="10800000">
          <a:off x="908370" y="2730753"/>
          <a:ext cx="13189734" cy="2293548"/>
        </a:xfrm>
        <a:prstGeom prst="homePlate">
          <a:avLst/>
        </a:prstGeom>
        <a:solidFill>
          <a:srgbClr val="FFC000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654" tIns="137160" rIns="256032" bIns="137160" numCol="1" spcCol="1270" anchor="ctr" anchorCtr="0">
          <a:noAutofit/>
        </a:bodyPr>
        <a:lstStyle/>
        <a:p>
          <a:pPr lvl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MY" sz="3600" kern="1200" dirty="0">
              <a:solidFill>
                <a:schemeClr val="tx1"/>
              </a:solidFill>
              <a:latin typeface="Tw Cen MT" panose="020B0602020104020603" pitchFamily="34" charset="0"/>
              <a:sym typeface="+mn-ea"/>
            </a:rPr>
            <a:t>The examination of VF requires huge amount of time to detect type of disease. </a:t>
          </a:r>
          <a:r>
            <a:rPr lang="en-US" sz="3600" kern="1200" dirty="0">
              <a:solidFill>
                <a:schemeClr val="tx1"/>
              </a:solidFill>
              <a:latin typeface="Tw Cen MT" panose="020B0602020104020603" pitchFamily="34" charset="0"/>
              <a:sym typeface="+mn-ea"/>
            </a:rPr>
            <a:t>Compare to using CNN only require couple of time to detect disease</a:t>
          </a:r>
          <a:endParaRPr lang="en-US" sz="3600" b="0" kern="1200" dirty="0" smtClean="0">
            <a:solidFill>
              <a:schemeClr val="tx1"/>
            </a:solidFill>
            <a:latin typeface="Tw Cen MT" panose="020B0602020104020603" pitchFamily="34" charset="0"/>
            <a:sym typeface="+mn-ea"/>
          </a:endParaRPr>
        </a:p>
      </dsp:txBody>
      <dsp:txXfrm rot="10800000">
        <a:off x="1481757" y="2730753"/>
        <a:ext cx="12616347" cy="2293548"/>
      </dsp:txXfrm>
    </dsp:sp>
    <dsp:sp modelId="{DF52FD63-9DFF-4637-8B3B-A35C5D90A816}">
      <dsp:nvSpPr>
        <dsp:cNvPr id="0" name=""/>
        <dsp:cNvSpPr/>
      </dsp:nvSpPr>
      <dsp:spPr>
        <a:xfrm>
          <a:off x="0" y="2694280"/>
          <a:ext cx="2523183" cy="2523183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type="homePlate" r:blip="" rot="180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2474395"/>
            <a:ext cx="9088041" cy="5263774"/>
          </a:xfrm>
        </p:spPr>
        <p:txBody>
          <a:bodyPr anchor="b"/>
          <a:lstStyle>
            <a:lvl1pPr algn="ctr">
              <a:defRPr sz="701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7941160"/>
            <a:ext cx="8018860" cy="3650342"/>
          </a:xfrm>
        </p:spPr>
        <p:txBody>
          <a:bodyPr/>
          <a:lstStyle>
            <a:lvl1pPr marL="0" indent="0" algn="ctr">
              <a:buNone/>
              <a:defRPr sz="2805"/>
            </a:lvl1pPr>
            <a:lvl2pPr marL="534670" indent="0" algn="ctr">
              <a:buNone/>
              <a:defRPr sz="2340"/>
            </a:lvl2pPr>
            <a:lvl3pPr marL="1069340" indent="0" algn="ctr">
              <a:buNone/>
              <a:defRPr sz="2105"/>
            </a:lvl3pPr>
            <a:lvl4pPr marL="1604010" indent="0" algn="ctr">
              <a:buNone/>
              <a:defRPr sz="1870"/>
            </a:lvl4pPr>
            <a:lvl5pPr marL="2138680" indent="0" algn="ctr">
              <a:buNone/>
              <a:defRPr sz="1870"/>
            </a:lvl5pPr>
            <a:lvl6pPr marL="2672715" indent="0" algn="ctr">
              <a:buNone/>
              <a:defRPr sz="1870"/>
            </a:lvl6pPr>
            <a:lvl7pPr marL="3207385" indent="0" algn="ctr">
              <a:buNone/>
              <a:defRPr sz="1870"/>
            </a:lvl7pPr>
            <a:lvl8pPr marL="3742055" indent="0" algn="ctr">
              <a:buNone/>
              <a:defRPr sz="1870"/>
            </a:lvl8pPr>
            <a:lvl9pPr marL="4276725" indent="0" algn="ctr">
              <a:buNone/>
              <a:defRPr sz="187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9F987-C49C-46EA-973A-BB67FFF6D259}" type="datetimeFigureOut">
              <a:rPr lang="en-MY" smtClean="0"/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0598E-532C-4D09-B734-173E3528B2BB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9F987-C49C-46EA-973A-BB67FFF6D259}" type="datetimeFigureOut">
              <a:rPr lang="en-MY" smtClean="0"/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0598E-532C-4D09-B734-173E3528B2BB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804966"/>
            <a:ext cx="2305422" cy="128129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804966"/>
            <a:ext cx="6782619" cy="128129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9F987-C49C-46EA-973A-BB67FFF6D259}" type="datetimeFigureOut">
              <a:rPr lang="en-MY" smtClean="0"/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0598E-532C-4D09-B734-173E3528B2BB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9F987-C49C-46EA-973A-BB67FFF6D259}" type="datetimeFigureOut">
              <a:rPr lang="en-MY" smtClean="0"/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0598E-532C-4D09-B734-173E3528B2BB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3769342"/>
            <a:ext cx="9221689" cy="6289229"/>
          </a:xfrm>
        </p:spPr>
        <p:txBody>
          <a:bodyPr anchor="b"/>
          <a:lstStyle>
            <a:lvl1pPr>
              <a:defRPr sz="701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10118069"/>
            <a:ext cx="9221689" cy="3307357"/>
          </a:xfrm>
        </p:spPr>
        <p:txBody>
          <a:bodyPr/>
          <a:lstStyle>
            <a:lvl1pPr marL="0" indent="0">
              <a:buNone/>
              <a:defRPr sz="2805">
                <a:solidFill>
                  <a:schemeClr val="tx1"/>
                </a:solidFill>
              </a:defRPr>
            </a:lvl1pPr>
            <a:lvl2pPr marL="534670" indent="0">
              <a:buNone/>
              <a:defRPr sz="2340">
                <a:solidFill>
                  <a:schemeClr val="tx1">
                    <a:tint val="75000"/>
                  </a:schemeClr>
                </a:solidFill>
              </a:defRPr>
            </a:lvl2pPr>
            <a:lvl3pPr marL="1069340" indent="0">
              <a:buNone/>
              <a:defRPr sz="2105">
                <a:solidFill>
                  <a:schemeClr val="tx1">
                    <a:tint val="75000"/>
                  </a:schemeClr>
                </a:solidFill>
              </a:defRPr>
            </a:lvl3pPr>
            <a:lvl4pPr marL="1604010" indent="0">
              <a:buNone/>
              <a:defRPr sz="1870">
                <a:solidFill>
                  <a:schemeClr val="tx1">
                    <a:tint val="75000"/>
                  </a:schemeClr>
                </a:solidFill>
              </a:defRPr>
            </a:lvl4pPr>
            <a:lvl5pPr marL="2138680" indent="0">
              <a:buNone/>
              <a:defRPr sz="1870">
                <a:solidFill>
                  <a:schemeClr val="tx1">
                    <a:tint val="75000"/>
                  </a:schemeClr>
                </a:solidFill>
              </a:defRPr>
            </a:lvl5pPr>
            <a:lvl6pPr marL="2672715" indent="0">
              <a:buNone/>
              <a:defRPr sz="1870">
                <a:solidFill>
                  <a:schemeClr val="tx1">
                    <a:tint val="75000"/>
                  </a:schemeClr>
                </a:solidFill>
              </a:defRPr>
            </a:lvl6pPr>
            <a:lvl7pPr marL="3207385" indent="0">
              <a:buNone/>
              <a:defRPr sz="1870">
                <a:solidFill>
                  <a:schemeClr val="tx1">
                    <a:tint val="75000"/>
                  </a:schemeClr>
                </a:solidFill>
              </a:defRPr>
            </a:lvl7pPr>
            <a:lvl8pPr marL="3742055" indent="0">
              <a:buNone/>
              <a:defRPr sz="1870">
                <a:solidFill>
                  <a:schemeClr val="tx1">
                    <a:tint val="75000"/>
                  </a:schemeClr>
                </a:solidFill>
              </a:defRPr>
            </a:lvl8pPr>
            <a:lvl9pPr marL="4276725" indent="0">
              <a:buNone/>
              <a:defRPr sz="18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9F987-C49C-46EA-973A-BB67FFF6D259}" type="datetimeFigureOut">
              <a:rPr lang="en-MY" smtClean="0"/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0598E-532C-4D09-B734-173E3528B2BB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4024827"/>
            <a:ext cx="4544021" cy="95930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4024827"/>
            <a:ext cx="4544021" cy="95930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9F987-C49C-46EA-973A-BB67FFF6D259}" type="datetimeFigureOut">
              <a:rPr lang="en-MY" smtClean="0"/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0598E-532C-4D09-B734-173E3528B2BB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804969"/>
            <a:ext cx="9221689" cy="29223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3706342"/>
            <a:ext cx="4523137" cy="1816421"/>
          </a:xfrm>
        </p:spPr>
        <p:txBody>
          <a:bodyPr anchor="b"/>
          <a:lstStyle>
            <a:lvl1pPr marL="0" indent="0">
              <a:buNone/>
              <a:defRPr sz="2805" b="1"/>
            </a:lvl1pPr>
            <a:lvl2pPr marL="534670" indent="0">
              <a:buNone/>
              <a:defRPr sz="2340" b="1"/>
            </a:lvl2pPr>
            <a:lvl3pPr marL="1069340" indent="0">
              <a:buNone/>
              <a:defRPr sz="2105" b="1"/>
            </a:lvl3pPr>
            <a:lvl4pPr marL="1604010" indent="0">
              <a:buNone/>
              <a:defRPr sz="1870" b="1"/>
            </a:lvl4pPr>
            <a:lvl5pPr marL="2138680" indent="0">
              <a:buNone/>
              <a:defRPr sz="1870" b="1"/>
            </a:lvl5pPr>
            <a:lvl6pPr marL="2672715" indent="0">
              <a:buNone/>
              <a:defRPr sz="1870" b="1"/>
            </a:lvl6pPr>
            <a:lvl7pPr marL="3207385" indent="0">
              <a:buNone/>
              <a:defRPr sz="1870" b="1"/>
            </a:lvl7pPr>
            <a:lvl8pPr marL="3742055" indent="0">
              <a:buNone/>
              <a:defRPr sz="1870" b="1"/>
            </a:lvl8pPr>
            <a:lvl9pPr marL="4276725" indent="0">
              <a:buNone/>
              <a:defRPr sz="187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5522763"/>
            <a:ext cx="4523137" cy="81231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3706342"/>
            <a:ext cx="4545413" cy="1816421"/>
          </a:xfrm>
        </p:spPr>
        <p:txBody>
          <a:bodyPr anchor="b"/>
          <a:lstStyle>
            <a:lvl1pPr marL="0" indent="0">
              <a:buNone/>
              <a:defRPr sz="2805" b="1"/>
            </a:lvl1pPr>
            <a:lvl2pPr marL="534670" indent="0">
              <a:buNone/>
              <a:defRPr sz="2340" b="1"/>
            </a:lvl2pPr>
            <a:lvl3pPr marL="1069340" indent="0">
              <a:buNone/>
              <a:defRPr sz="2105" b="1"/>
            </a:lvl3pPr>
            <a:lvl4pPr marL="1604010" indent="0">
              <a:buNone/>
              <a:defRPr sz="1870" b="1"/>
            </a:lvl4pPr>
            <a:lvl5pPr marL="2138680" indent="0">
              <a:buNone/>
              <a:defRPr sz="1870" b="1"/>
            </a:lvl5pPr>
            <a:lvl6pPr marL="2672715" indent="0">
              <a:buNone/>
              <a:defRPr sz="1870" b="1"/>
            </a:lvl6pPr>
            <a:lvl7pPr marL="3207385" indent="0">
              <a:buNone/>
              <a:defRPr sz="1870" b="1"/>
            </a:lvl7pPr>
            <a:lvl8pPr marL="3742055" indent="0">
              <a:buNone/>
              <a:defRPr sz="1870" b="1"/>
            </a:lvl8pPr>
            <a:lvl9pPr marL="4276725" indent="0">
              <a:buNone/>
              <a:defRPr sz="187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5522763"/>
            <a:ext cx="4545413" cy="81231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9F987-C49C-46EA-973A-BB67FFF6D259}" type="datetimeFigureOut">
              <a:rPr lang="en-MY" smtClean="0"/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0598E-532C-4D09-B734-173E3528B2BB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9F987-C49C-46EA-973A-BB67FFF6D259}" type="datetimeFigureOut">
              <a:rPr lang="en-MY" smtClean="0"/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0598E-532C-4D09-B734-173E3528B2BB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9F987-C49C-46EA-973A-BB67FFF6D259}" type="datetimeFigureOut">
              <a:rPr lang="en-MY" smtClean="0"/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0598E-532C-4D09-B734-173E3528B2BB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1007957"/>
            <a:ext cx="3448388" cy="3527848"/>
          </a:xfrm>
        </p:spPr>
        <p:txBody>
          <a:bodyPr anchor="b"/>
          <a:lstStyle>
            <a:lvl1pPr>
              <a:defRPr sz="37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2176910"/>
            <a:ext cx="5412730" cy="10744538"/>
          </a:xfrm>
        </p:spPr>
        <p:txBody>
          <a:bodyPr/>
          <a:lstStyle>
            <a:lvl1pPr>
              <a:defRPr sz="3740"/>
            </a:lvl1pPr>
            <a:lvl2pPr>
              <a:defRPr sz="3275"/>
            </a:lvl2pPr>
            <a:lvl3pPr>
              <a:defRPr sz="2805"/>
            </a:lvl3pPr>
            <a:lvl4pPr>
              <a:defRPr sz="2340"/>
            </a:lvl4pPr>
            <a:lvl5pPr>
              <a:defRPr sz="2340"/>
            </a:lvl5pPr>
            <a:lvl6pPr>
              <a:defRPr sz="2340"/>
            </a:lvl6pPr>
            <a:lvl7pPr>
              <a:defRPr sz="2340"/>
            </a:lvl7pPr>
            <a:lvl8pPr>
              <a:defRPr sz="2340"/>
            </a:lvl8pPr>
            <a:lvl9pPr>
              <a:defRPr sz="234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4535805"/>
            <a:ext cx="3448388" cy="8403140"/>
          </a:xfrm>
        </p:spPr>
        <p:txBody>
          <a:bodyPr/>
          <a:lstStyle>
            <a:lvl1pPr marL="0" indent="0">
              <a:buNone/>
              <a:defRPr sz="1870"/>
            </a:lvl1pPr>
            <a:lvl2pPr marL="534670" indent="0">
              <a:buNone/>
              <a:defRPr sz="1635"/>
            </a:lvl2pPr>
            <a:lvl3pPr marL="1069340" indent="0">
              <a:buNone/>
              <a:defRPr sz="1405"/>
            </a:lvl3pPr>
            <a:lvl4pPr marL="1604010" indent="0">
              <a:buNone/>
              <a:defRPr sz="1170"/>
            </a:lvl4pPr>
            <a:lvl5pPr marL="2138680" indent="0">
              <a:buNone/>
              <a:defRPr sz="1170"/>
            </a:lvl5pPr>
            <a:lvl6pPr marL="2672715" indent="0">
              <a:buNone/>
              <a:defRPr sz="1170"/>
            </a:lvl6pPr>
            <a:lvl7pPr marL="3207385" indent="0">
              <a:buNone/>
              <a:defRPr sz="1170"/>
            </a:lvl7pPr>
            <a:lvl8pPr marL="3742055" indent="0">
              <a:buNone/>
              <a:defRPr sz="1170"/>
            </a:lvl8pPr>
            <a:lvl9pPr marL="4276725" indent="0">
              <a:buNone/>
              <a:defRPr sz="117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9F987-C49C-46EA-973A-BB67FFF6D259}" type="datetimeFigureOut">
              <a:rPr lang="en-MY" smtClean="0"/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0598E-532C-4D09-B734-173E3528B2BB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1007957"/>
            <a:ext cx="3448388" cy="3527848"/>
          </a:xfrm>
        </p:spPr>
        <p:txBody>
          <a:bodyPr anchor="b"/>
          <a:lstStyle>
            <a:lvl1pPr>
              <a:defRPr sz="37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2176910"/>
            <a:ext cx="5412730" cy="10744538"/>
          </a:xfrm>
        </p:spPr>
        <p:txBody>
          <a:bodyPr anchor="t"/>
          <a:lstStyle>
            <a:lvl1pPr marL="0" indent="0">
              <a:buNone/>
              <a:defRPr sz="3740"/>
            </a:lvl1pPr>
            <a:lvl2pPr marL="534670" indent="0">
              <a:buNone/>
              <a:defRPr sz="3275"/>
            </a:lvl2pPr>
            <a:lvl3pPr marL="1069340" indent="0">
              <a:buNone/>
              <a:defRPr sz="2805"/>
            </a:lvl3pPr>
            <a:lvl4pPr marL="1604010" indent="0">
              <a:buNone/>
              <a:defRPr sz="2340"/>
            </a:lvl4pPr>
            <a:lvl5pPr marL="2138680" indent="0">
              <a:buNone/>
              <a:defRPr sz="2340"/>
            </a:lvl5pPr>
            <a:lvl6pPr marL="2672715" indent="0">
              <a:buNone/>
              <a:defRPr sz="2340"/>
            </a:lvl6pPr>
            <a:lvl7pPr marL="3207385" indent="0">
              <a:buNone/>
              <a:defRPr sz="2340"/>
            </a:lvl7pPr>
            <a:lvl8pPr marL="3742055" indent="0">
              <a:buNone/>
              <a:defRPr sz="2340"/>
            </a:lvl8pPr>
            <a:lvl9pPr marL="4276725" indent="0">
              <a:buNone/>
              <a:defRPr sz="23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4535805"/>
            <a:ext cx="3448388" cy="8403140"/>
          </a:xfrm>
        </p:spPr>
        <p:txBody>
          <a:bodyPr/>
          <a:lstStyle>
            <a:lvl1pPr marL="0" indent="0">
              <a:buNone/>
              <a:defRPr sz="1870"/>
            </a:lvl1pPr>
            <a:lvl2pPr marL="534670" indent="0">
              <a:buNone/>
              <a:defRPr sz="1635"/>
            </a:lvl2pPr>
            <a:lvl3pPr marL="1069340" indent="0">
              <a:buNone/>
              <a:defRPr sz="1405"/>
            </a:lvl3pPr>
            <a:lvl4pPr marL="1604010" indent="0">
              <a:buNone/>
              <a:defRPr sz="1170"/>
            </a:lvl4pPr>
            <a:lvl5pPr marL="2138680" indent="0">
              <a:buNone/>
              <a:defRPr sz="1170"/>
            </a:lvl5pPr>
            <a:lvl6pPr marL="2672715" indent="0">
              <a:buNone/>
              <a:defRPr sz="1170"/>
            </a:lvl6pPr>
            <a:lvl7pPr marL="3207385" indent="0">
              <a:buNone/>
              <a:defRPr sz="1170"/>
            </a:lvl7pPr>
            <a:lvl8pPr marL="3742055" indent="0">
              <a:buNone/>
              <a:defRPr sz="1170"/>
            </a:lvl8pPr>
            <a:lvl9pPr marL="4276725" indent="0">
              <a:buNone/>
              <a:defRPr sz="117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9F987-C49C-46EA-973A-BB67FFF6D259}" type="datetimeFigureOut">
              <a:rPr lang="en-MY" smtClean="0"/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0598E-532C-4D09-B734-173E3528B2BB}" type="slidenum">
              <a:rPr lang="en-MY" smtClean="0"/>
            </a:fld>
            <a:endParaRPr lang="en-M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804969"/>
            <a:ext cx="9221689" cy="2922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4024827"/>
            <a:ext cx="9221689" cy="9593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14013401"/>
            <a:ext cx="2405658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9F987-C49C-46EA-973A-BB67FFF6D259}" type="datetimeFigureOut">
              <a:rPr lang="en-MY" smtClean="0"/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14013401"/>
            <a:ext cx="3608487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14013401"/>
            <a:ext cx="2405658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0598E-532C-4D09-B734-173E3528B2BB}" type="slidenum">
              <a:rPr lang="en-MY" smtClean="0"/>
            </a:fld>
            <a:endParaRPr lang="en-M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069340" rtl="0" eaLnBrk="1" latinLnBrk="0" hangingPunct="1">
        <a:lnSpc>
          <a:spcPct val="90000"/>
        </a:lnSpc>
        <a:spcBef>
          <a:spcPct val="0"/>
        </a:spcBef>
        <a:buNone/>
        <a:defRPr sz="51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7335" indent="-267335" algn="l" defTabSz="1069340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3275" kern="1200">
          <a:solidFill>
            <a:schemeClr val="tx1"/>
          </a:solidFill>
          <a:latin typeface="+mn-lt"/>
          <a:ea typeface="+mn-ea"/>
          <a:cs typeface="+mn-cs"/>
        </a:defRPr>
      </a:lvl1pPr>
      <a:lvl2pPr marL="802005" indent="-267335" algn="l" defTabSz="1069340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805" kern="1200">
          <a:solidFill>
            <a:schemeClr val="tx1"/>
          </a:solidFill>
          <a:latin typeface="+mn-lt"/>
          <a:ea typeface="+mn-ea"/>
          <a:cs typeface="+mn-cs"/>
        </a:defRPr>
      </a:lvl2pPr>
      <a:lvl3pPr marL="1336675" indent="-267335" algn="l" defTabSz="1069340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871345" indent="-267335" algn="l" defTabSz="1069340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4pPr>
      <a:lvl5pPr marL="2406015" indent="-267335" algn="l" defTabSz="1069340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5pPr>
      <a:lvl6pPr marL="2940050" indent="-267335" algn="l" defTabSz="1069340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6pPr>
      <a:lvl7pPr marL="3474720" indent="-267335" algn="l" defTabSz="1069340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7pPr>
      <a:lvl8pPr marL="4009390" indent="-267335" algn="l" defTabSz="1069340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8pPr>
      <a:lvl9pPr marL="4544060" indent="-267335" algn="l" defTabSz="1069340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9340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1pPr>
      <a:lvl2pPr marL="534670" algn="l" defTabSz="1069340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2pPr>
      <a:lvl3pPr marL="1069340" algn="l" defTabSz="1069340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3pPr>
      <a:lvl4pPr marL="1604010" algn="l" defTabSz="1069340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4pPr>
      <a:lvl5pPr marL="2138680" algn="l" defTabSz="1069340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5pPr>
      <a:lvl6pPr marL="2672715" algn="l" defTabSz="1069340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6pPr>
      <a:lvl7pPr marL="3207385" algn="l" defTabSz="1069340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7pPr>
      <a:lvl8pPr marL="3742055" algn="l" defTabSz="1069340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8pPr>
      <a:lvl9pPr marL="4276725" algn="l" defTabSz="1069340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7" Type="http://schemas.openxmlformats.org/officeDocument/2006/relationships/slideLayout" Target="../slideLayouts/slideLayout1.xml"/><Relationship Id="rId16" Type="http://schemas.microsoft.com/office/2007/relationships/diagramDrawing" Target="../diagrams/drawing1.xml"/><Relationship Id="rId15" Type="http://schemas.openxmlformats.org/officeDocument/2006/relationships/diagramColors" Target="../diagrams/colors1.xml"/><Relationship Id="rId14" Type="http://schemas.openxmlformats.org/officeDocument/2006/relationships/diagramQuickStyle" Target="../diagrams/quickStyle1.xml"/><Relationship Id="rId13" Type="http://schemas.openxmlformats.org/officeDocument/2006/relationships/diagramLayout" Target="../diagrams/layout1.xml"/><Relationship Id="rId12" Type="http://schemas.openxmlformats.org/officeDocument/2006/relationships/diagramData" Target="../diagrams/data1.xml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businesscard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85" y="-28481"/>
            <a:ext cx="10691813" cy="290680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705"/>
          <a:stretch>
            <a:fillRect/>
          </a:stretch>
        </p:blipFill>
        <p:spPr>
          <a:xfrm>
            <a:off x="-244" y="14016362"/>
            <a:ext cx="10691422" cy="1102988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5326815" y="2546835"/>
            <a:ext cx="334584" cy="10506745"/>
            <a:chOff x="5138220" y="2236320"/>
            <a:chExt cx="334584" cy="10506745"/>
          </a:xfrm>
        </p:grpSpPr>
        <p:grpSp>
          <p:nvGrpSpPr>
            <p:cNvPr id="14" name="Group 13"/>
            <p:cNvGrpSpPr/>
            <p:nvPr/>
          </p:nvGrpSpPr>
          <p:grpSpPr>
            <a:xfrm>
              <a:off x="5160480" y="2236320"/>
              <a:ext cx="312324" cy="2845017"/>
              <a:chOff x="5160480" y="2236320"/>
              <a:chExt cx="312324" cy="2845017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5312024" y="2272539"/>
                <a:ext cx="27462" cy="1277003"/>
              </a:xfrm>
              <a:prstGeom prst="rect">
                <a:avLst/>
              </a:prstGeom>
            </p:spPr>
          </p:pic>
          <p:sp>
            <p:nvSpPr>
              <p:cNvPr id="10" name="Oval 9"/>
              <p:cNvSpPr/>
              <p:nvPr/>
            </p:nvSpPr>
            <p:spPr>
              <a:xfrm flipH="1">
                <a:off x="5166989" y="2236320"/>
                <a:ext cx="303088" cy="285421"/>
              </a:xfrm>
              <a:prstGeom prst="ellipse">
                <a:avLst/>
              </a:prstGeom>
              <a:solidFill>
                <a:srgbClr val="1D07B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+mn-ea"/>
                  <a:cs typeface="+mn-cs"/>
                </a:endParaRPr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5308791" y="3765301"/>
                <a:ext cx="27462" cy="1277003"/>
              </a:xfrm>
              <a:prstGeom prst="rect">
                <a:avLst/>
              </a:prstGeom>
            </p:spPr>
          </p:pic>
          <p:sp>
            <p:nvSpPr>
              <p:cNvPr id="11" name="Oval 10"/>
              <p:cNvSpPr/>
              <p:nvPr/>
            </p:nvSpPr>
            <p:spPr>
              <a:xfrm flipH="1">
                <a:off x="5169716" y="3507588"/>
                <a:ext cx="303088" cy="285421"/>
              </a:xfrm>
              <a:prstGeom prst="ellipse">
                <a:avLst/>
              </a:prstGeom>
              <a:solidFill>
                <a:srgbClr val="1D07B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 flipH="1">
                <a:off x="5160480" y="4795916"/>
                <a:ext cx="303088" cy="285421"/>
              </a:xfrm>
              <a:prstGeom prst="ellipse">
                <a:avLst/>
              </a:prstGeom>
              <a:solidFill>
                <a:srgbClr val="A463A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+mn-ea"/>
                  <a:cs typeface="+mn-cs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151244" y="4778856"/>
              <a:ext cx="312324" cy="2845017"/>
              <a:chOff x="5160480" y="2236320"/>
              <a:chExt cx="312324" cy="2845017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5312024" y="2272539"/>
                <a:ext cx="27462" cy="1277003"/>
              </a:xfrm>
              <a:prstGeom prst="rect">
                <a:avLst/>
              </a:prstGeom>
            </p:spPr>
          </p:pic>
          <p:sp>
            <p:nvSpPr>
              <p:cNvPr id="17" name="Oval 16"/>
              <p:cNvSpPr/>
              <p:nvPr/>
            </p:nvSpPr>
            <p:spPr>
              <a:xfrm flipH="1">
                <a:off x="5166989" y="2236320"/>
                <a:ext cx="303088" cy="285421"/>
              </a:xfrm>
              <a:prstGeom prst="ellipse">
                <a:avLst/>
              </a:prstGeom>
              <a:solidFill>
                <a:srgbClr val="1D07B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+mn-ea"/>
                  <a:cs typeface="+mn-cs"/>
                </a:endParaRPr>
              </a:p>
            </p:txBody>
          </p:sp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5308791" y="3765301"/>
                <a:ext cx="27462" cy="1277003"/>
              </a:xfrm>
              <a:prstGeom prst="rect">
                <a:avLst/>
              </a:prstGeom>
            </p:spPr>
          </p:pic>
          <p:sp>
            <p:nvSpPr>
              <p:cNvPr id="19" name="Oval 18"/>
              <p:cNvSpPr/>
              <p:nvPr/>
            </p:nvSpPr>
            <p:spPr>
              <a:xfrm flipH="1">
                <a:off x="5169716" y="3507588"/>
                <a:ext cx="303088" cy="285421"/>
              </a:xfrm>
              <a:prstGeom prst="ellipse">
                <a:avLst/>
              </a:prstGeom>
              <a:solidFill>
                <a:srgbClr val="1D07B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/>
            </p:nvSpPr>
            <p:spPr>
              <a:xfrm flipH="1">
                <a:off x="5160480" y="4795916"/>
                <a:ext cx="303088" cy="285421"/>
              </a:xfrm>
              <a:prstGeom prst="ellipse">
                <a:avLst/>
              </a:prstGeom>
              <a:solidFill>
                <a:srgbClr val="A463A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+mn-ea"/>
                  <a:cs typeface="+mn-cs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142008" y="7338452"/>
              <a:ext cx="312324" cy="2845017"/>
              <a:chOff x="5160480" y="2236320"/>
              <a:chExt cx="312324" cy="2845017"/>
            </a:xfrm>
          </p:grpSpPr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5312024" y="2272539"/>
                <a:ext cx="27462" cy="1277003"/>
              </a:xfrm>
              <a:prstGeom prst="rect">
                <a:avLst/>
              </a:prstGeom>
            </p:spPr>
          </p:pic>
          <p:sp>
            <p:nvSpPr>
              <p:cNvPr id="23" name="Oval 22"/>
              <p:cNvSpPr/>
              <p:nvPr/>
            </p:nvSpPr>
            <p:spPr>
              <a:xfrm flipH="1">
                <a:off x="5166989" y="2236320"/>
                <a:ext cx="303088" cy="285421"/>
              </a:xfrm>
              <a:prstGeom prst="ellipse">
                <a:avLst/>
              </a:prstGeom>
              <a:solidFill>
                <a:srgbClr val="1D07B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+mn-ea"/>
                  <a:cs typeface="+mn-cs"/>
                </a:endParaRPr>
              </a:p>
            </p:txBody>
          </p:sp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5308791" y="3765301"/>
                <a:ext cx="27462" cy="1277003"/>
              </a:xfrm>
              <a:prstGeom prst="rect">
                <a:avLst/>
              </a:prstGeom>
            </p:spPr>
          </p:pic>
          <p:sp>
            <p:nvSpPr>
              <p:cNvPr id="25" name="Oval 24"/>
              <p:cNvSpPr/>
              <p:nvPr/>
            </p:nvSpPr>
            <p:spPr>
              <a:xfrm flipH="1">
                <a:off x="5169716" y="3507588"/>
                <a:ext cx="303088" cy="285421"/>
              </a:xfrm>
              <a:prstGeom prst="ellipse">
                <a:avLst/>
              </a:prstGeom>
              <a:solidFill>
                <a:srgbClr val="1D07B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 flipH="1">
                <a:off x="5160480" y="4795916"/>
                <a:ext cx="303088" cy="285421"/>
              </a:xfrm>
              <a:prstGeom prst="ellipse">
                <a:avLst/>
              </a:prstGeom>
              <a:solidFill>
                <a:srgbClr val="A463A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+mn-ea"/>
                  <a:cs typeface="+mn-cs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5138220" y="9898048"/>
              <a:ext cx="312324" cy="2845017"/>
              <a:chOff x="5160480" y="2236320"/>
              <a:chExt cx="312324" cy="2845017"/>
            </a:xfrm>
          </p:grpSpPr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5312024" y="2272539"/>
                <a:ext cx="27462" cy="1277003"/>
              </a:xfrm>
              <a:prstGeom prst="rect">
                <a:avLst/>
              </a:prstGeom>
            </p:spPr>
          </p:pic>
          <p:sp>
            <p:nvSpPr>
              <p:cNvPr id="29" name="Oval 28"/>
              <p:cNvSpPr/>
              <p:nvPr/>
            </p:nvSpPr>
            <p:spPr>
              <a:xfrm flipH="1">
                <a:off x="5166989" y="2236320"/>
                <a:ext cx="303088" cy="285421"/>
              </a:xfrm>
              <a:prstGeom prst="ellipse">
                <a:avLst/>
              </a:prstGeom>
              <a:solidFill>
                <a:srgbClr val="1D07B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+mn-ea"/>
                  <a:cs typeface="+mn-cs"/>
                </a:endParaRPr>
              </a:p>
            </p:txBody>
          </p:sp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5308791" y="3765301"/>
                <a:ext cx="27462" cy="1277003"/>
              </a:xfrm>
              <a:prstGeom prst="rect">
                <a:avLst/>
              </a:prstGeom>
            </p:spPr>
          </p:pic>
          <p:sp>
            <p:nvSpPr>
              <p:cNvPr id="31" name="Oval 30"/>
              <p:cNvSpPr/>
              <p:nvPr/>
            </p:nvSpPr>
            <p:spPr>
              <a:xfrm flipH="1">
                <a:off x="5169716" y="3507588"/>
                <a:ext cx="303088" cy="285421"/>
              </a:xfrm>
              <a:prstGeom prst="ellipse">
                <a:avLst/>
              </a:prstGeom>
              <a:solidFill>
                <a:srgbClr val="1D07B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+mn-ea"/>
                  <a:cs typeface="+mn-cs"/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 flipH="1">
                <a:off x="5160480" y="4795916"/>
                <a:ext cx="303088" cy="285421"/>
              </a:xfrm>
              <a:prstGeom prst="ellipse">
                <a:avLst/>
              </a:prstGeom>
              <a:solidFill>
                <a:srgbClr val="1D07B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56" name="Rectangle 15"/>
          <p:cNvSpPr>
            <a:spLocks noChangeArrowheads="1"/>
          </p:cNvSpPr>
          <p:nvPr/>
        </p:nvSpPr>
        <p:spPr bwMode="auto">
          <a:xfrm>
            <a:off x="-9070340" y="3560773"/>
            <a:ext cx="106918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8E8E8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6</a:t>
            </a:r>
            <a:endParaRPr kumimoji="0" lang="en-US" altLang="en-US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18"/>
          <p:cNvSpPr>
            <a:spLocks noChangeArrowheads="1"/>
          </p:cNvSpPr>
          <p:nvPr/>
        </p:nvSpPr>
        <p:spPr bwMode="auto">
          <a:xfrm>
            <a:off x="-5681980" y="4145608"/>
            <a:ext cx="106918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rgbClr val="8E8E8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kumimoji="0" lang="en-US" altLang="en-US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806482" y="9350856"/>
            <a:ext cx="4937730" cy="2553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Berlin Sans FB" panose="020E0602020502020306" pitchFamily="34" charset="0"/>
                <a:sym typeface="+mn-ea"/>
              </a:rPr>
              <a:t>The development of deep learning technique for </a:t>
            </a:r>
            <a:r>
              <a:rPr lang="en-MY" altLang="en-US" sz="1600" dirty="0" smtClean="0">
                <a:latin typeface="Berlin Sans FB" panose="020E0602020502020306" pitchFamily="34" charset="0"/>
                <a:sym typeface="+mn-ea"/>
              </a:rPr>
              <a:t>image detection</a:t>
            </a:r>
            <a:r>
              <a:rPr lang="en-US" sz="1600" dirty="0" smtClean="0">
                <a:latin typeface="Berlin Sans FB" panose="020E0602020502020306" pitchFamily="34" charset="0"/>
                <a:sym typeface="+mn-ea"/>
              </a:rPr>
              <a:t> is fast and subjected to </a:t>
            </a:r>
            <a:r>
              <a:rPr lang="en-US" sz="1600" dirty="0">
                <a:latin typeface="Berlin Sans FB" panose="020E0602020502020306" pitchFamily="34" charset="0"/>
                <a:sym typeface="+mn-ea"/>
              </a:rPr>
              <a:t>the amount of training </a:t>
            </a:r>
            <a:r>
              <a:rPr lang="en-US" sz="1600" dirty="0" smtClean="0">
                <a:latin typeface="Berlin Sans FB" panose="020E0602020502020306" pitchFamily="34" charset="0"/>
                <a:sym typeface="+mn-ea"/>
              </a:rPr>
              <a:t>data </a:t>
            </a:r>
            <a:r>
              <a:rPr lang="en-US" sz="1600" dirty="0">
                <a:latin typeface="Berlin Sans FB" panose="020E0602020502020306" pitchFamily="34" charset="0"/>
                <a:sym typeface="+mn-ea"/>
              </a:rPr>
              <a:t>and </a:t>
            </a:r>
            <a:r>
              <a:rPr lang="en-US" sz="1600" dirty="0" smtClean="0">
                <a:latin typeface="Berlin Sans FB" panose="020E0602020502020306" pitchFamily="34" charset="0"/>
                <a:sym typeface="+mn-ea"/>
              </a:rPr>
              <a:t>computer </a:t>
            </a:r>
            <a:r>
              <a:rPr lang="en-US" sz="1600" dirty="0">
                <a:latin typeface="Berlin Sans FB" panose="020E0602020502020306" pitchFamily="34" charset="0"/>
                <a:sym typeface="+mn-ea"/>
              </a:rPr>
              <a:t>power </a:t>
            </a:r>
            <a:r>
              <a:rPr lang="en-US" sz="1600" dirty="0" smtClean="0">
                <a:latin typeface="Berlin Sans FB" panose="020E0602020502020306" pitchFamily="34" charset="0"/>
                <a:sym typeface="+mn-ea"/>
              </a:rPr>
              <a:t>used.  It performed as good </a:t>
            </a:r>
            <a:r>
              <a:rPr lang="en-MY" altLang="en-US" sz="1600" dirty="0" smtClean="0">
                <a:latin typeface="Berlin Sans FB" panose="020E0602020502020306" pitchFamily="34" charset="0"/>
                <a:sym typeface="+mn-ea"/>
              </a:rPr>
              <a:t>visual field defect detection</a:t>
            </a:r>
            <a:r>
              <a:rPr lang="en-US" sz="1600" dirty="0">
                <a:latin typeface="Berlin Sans FB" panose="020E0602020502020306" pitchFamily="34" charset="0"/>
                <a:sym typeface="+mn-ea"/>
              </a:rPr>
              <a:t> systems.</a:t>
            </a:r>
            <a:endParaRPr lang="en-US" sz="1600" dirty="0">
              <a:latin typeface="Berlin Sans FB" panose="020E0602020502020306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Berlin Sans FB" panose="020E0602020502020306" pitchFamily="34" charset="0"/>
                <a:sym typeface="+mn-ea"/>
              </a:rPr>
              <a:t>D</a:t>
            </a:r>
            <a:r>
              <a:rPr lang="en-MY" altLang="en-US" sz="1600" dirty="0" smtClean="0">
                <a:latin typeface="Berlin Sans FB" panose="020E0602020502020306" pitchFamily="34" charset="0"/>
                <a:sym typeface="+mn-ea"/>
              </a:rPr>
              <a:t>ecrease time and work load in medical field to detect defect from visual field images</a:t>
            </a:r>
            <a:r>
              <a:rPr lang="en-US" sz="1600" dirty="0" smtClean="0">
                <a:latin typeface="Berlin Sans FB" panose="020E0602020502020306" pitchFamily="34" charset="0"/>
                <a:sym typeface="+mn-ea"/>
              </a:rPr>
              <a:t>.</a:t>
            </a:r>
            <a:endParaRPr lang="en-US" sz="1600" dirty="0" smtClean="0">
              <a:latin typeface="Berlin Sans FB" panose="020E0602020502020306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Berlin Sans FB" panose="020E0602020502020306" pitchFamily="34" charset="0"/>
                <a:sym typeface="+mn-ea"/>
              </a:rPr>
              <a:t>No human expert required</a:t>
            </a:r>
            <a:r>
              <a:rPr lang="en-US" sz="1600" dirty="0">
                <a:latin typeface="Berlin Sans FB" panose="020E0602020502020306" pitchFamily="34" charset="0"/>
                <a:sym typeface="+mn-ea"/>
              </a:rPr>
              <a:t>.</a:t>
            </a:r>
            <a:endParaRPr lang="en-US" sz="1600" dirty="0">
              <a:latin typeface="Berlin Sans FB" panose="020E0602020502020306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Berlin Sans FB" panose="020E0602020502020306" pitchFamily="34" charset="0"/>
                <a:sym typeface="+mn-ea"/>
              </a:rPr>
              <a:t>W</a:t>
            </a:r>
            <a:r>
              <a:rPr lang="en-US" sz="1600" dirty="0" smtClean="0">
                <a:latin typeface="Berlin Sans FB" panose="020E0602020502020306" pitchFamily="34" charset="0"/>
                <a:sym typeface="+mn-ea"/>
              </a:rPr>
              <a:t>orks </a:t>
            </a:r>
            <a:r>
              <a:rPr lang="en-US" sz="1600" dirty="0">
                <a:latin typeface="Berlin Sans FB" panose="020E0602020502020306" pitchFamily="34" charset="0"/>
                <a:sym typeface="+mn-ea"/>
              </a:rPr>
              <a:t>for almost any kind of sequence-to-sequence </a:t>
            </a:r>
            <a:r>
              <a:rPr lang="en-US" sz="1600" dirty="0" smtClean="0">
                <a:latin typeface="Berlin Sans FB" panose="020E0602020502020306" pitchFamily="34" charset="0"/>
                <a:sym typeface="+mn-ea"/>
              </a:rPr>
              <a:t>problem</a:t>
            </a:r>
            <a:endParaRPr lang="en-MY" sz="1600" dirty="0">
              <a:effectLst/>
              <a:latin typeface="Calibri(body)" charset="0"/>
              <a:ea typeface="Times New Roman" panose="02020603050405020304" pitchFamily="18" charset="0"/>
              <a:cs typeface="Calibri(body)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70200" y="79375"/>
            <a:ext cx="797941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MY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Desktop</a:t>
            </a:r>
            <a:r>
              <a:rPr lang="en-MY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-Based Ddetection</a:t>
            </a:r>
            <a:r>
              <a:rPr lang="en-MY" sz="3200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MY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System </a:t>
            </a:r>
            <a:r>
              <a:rPr lang="en-US" altLang="en-MY" sz="3200" b="1" dirty="0">
                <a:solidFill>
                  <a:schemeClr val="bg1"/>
                </a:solidFill>
              </a:rPr>
              <a:t>of Visual Field Defect for</a:t>
            </a:r>
            <a:r>
              <a:rPr lang="en-MY" altLang="en-MY" sz="3200" b="1" dirty="0" smtClean="0">
                <a:solidFill>
                  <a:schemeClr val="bg1"/>
                </a:solidFill>
                <a:latin typeface="Tw Cen MT" panose="020B0602020104020603" pitchFamily="34" charset="0"/>
                <a:sym typeface="+mn-ea"/>
              </a:rPr>
              <a:t> </a:t>
            </a:r>
            <a:r>
              <a:rPr lang="en-US" altLang="en-MY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Optic Pathway </a:t>
            </a:r>
            <a:endParaRPr lang="en-US" altLang="en-MY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en-MY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Diagnosis using Deep Leaning </a:t>
            </a:r>
            <a:endParaRPr lang="en-US" altLang="en-MY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16375" y="1647766"/>
            <a:ext cx="5356669" cy="6451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en-MY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MASYITAH ABU, NIK ADILAH HANIN ZAHRI</a:t>
            </a:r>
            <a:r>
              <a:rPr lang="en-MY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MY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AMIZA AMIR, MUHAMMAD IZHAM ISMAIL</a:t>
            </a:r>
            <a:endParaRPr lang="en-US" altLang="en-MY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055129" y="11828138"/>
            <a:ext cx="4398380" cy="369326"/>
          </a:xfrm>
          <a:prstGeom prst="rect">
            <a:avLst/>
          </a:prstGeom>
          <a:solidFill>
            <a:srgbClr val="1D07BF"/>
          </a:solidFill>
        </p:spPr>
        <p:txBody>
          <a:bodyPr wrap="square" rtlCol="0">
            <a:spAutoFit/>
          </a:bodyPr>
          <a:lstStyle/>
          <a:p>
            <a:r>
              <a:rPr lang="en-MY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COMMERCIALIZATION</a:t>
            </a:r>
            <a:endParaRPr lang="en-MY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054789" y="8955157"/>
            <a:ext cx="4398380" cy="369326"/>
          </a:xfrm>
          <a:prstGeom prst="rect">
            <a:avLst/>
          </a:prstGeom>
          <a:solidFill>
            <a:srgbClr val="1D07BF"/>
          </a:solidFill>
        </p:spPr>
        <p:txBody>
          <a:bodyPr wrap="square" rtlCol="0">
            <a:spAutoFit/>
          </a:bodyPr>
          <a:lstStyle/>
          <a:p>
            <a:r>
              <a:rPr lang="en-MY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ADVANTAGES</a:t>
            </a:r>
            <a:endParaRPr lang="en-MY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70502" y="6737406"/>
            <a:ext cx="4398380" cy="369326"/>
          </a:xfrm>
          <a:prstGeom prst="rect">
            <a:avLst/>
          </a:prstGeom>
          <a:solidFill>
            <a:srgbClr val="1D07BF"/>
          </a:solidFill>
        </p:spPr>
        <p:txBody>
          <a:bodyPr wrap="square" rtlCol="0">
            <a:spAutoFit/>
          </a:bodyPr>
          <a:lstStyle/>
          <a:p>
            <a:r>
              <a:rPr lang="en-MY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DESCRIPTION</a:t>
            </a:r>
            <a:endParaRPr lang="en-MY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054910" y="5778628"/>
            <a:ext cx="4398380" cy="369326"/>
          </a:xfrm>
          <a:prstGeom prst="rect">
            <a:avLst/>
          </a:prstGeom>
          <a:solidFill>
            <a:srgbClr val="1D07BF"/>
          </a:solidFill>
        </p:spPr>
        <p:txBody>
          <a:bodyPr wrap="square" rtlCol="0">
            <a:spAutoFit/>
          </a:bodyPr>
          <a:lstStyle/>
          <a:p>
            <a:r>
              <a:rPr lang="en-MY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/ RESULT &amp; DISCUSSION</a:t>
            </a:r>
            <a:endParaRPr lang="en-MY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806256" y="2403768"/>
            <a:ext cx="4398380" cy="369326"/>
          </a:xfrm>
          <a:prstGeom prst="rect">
            <a:avLst/>
          </a:prstGeom>
          <a:solidFill>
            <a:srgbClr val="1D07BF"/>
          </a:solidFill>
        </p:spPr>
        <p:txBody>
          <a:bodyPr wrap="square" rtlCol="0">
            <a:spAutoFit/>
          </a:bodyPr>
          <a:lstStyle/>
          <a:p>
            <a:r>
              <a:rPr lang="en-MY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OVERVIEW</a:t>
            </a:r>
            <a:endParaRPr lang="en-MY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55975" y="4462463"/>
            <a:ext cx="4398380" cy="369326"/>
          </a:xfrm>
          <a:prstGeom prst="rect">
            <a:avLst/>
          </a:prstGeom>
          <a:solidFill>
            <a:srgbClr val="1D07BF"/>
          </a:solidFill>
        </p:spPr>
        <p:txBody>
          <a:bodyPr wrap="square" rtlCol="0">
            <a:spAutoFit/>
          </a:bodyPr>
          <a:lstStyle/>
          <a:p>
            <a:r>
              <a:rPr lang="en-MY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MY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89230" y="2293295"/>
            <a:ext cx="4398380" cy="369326"/>
          </a:xfrm>
          <a:prstGeom prst="rect">
            <a:avLst/>
          </a:prstGeom>
          <a:solidFill>
            <a:srgbClr val="1D07BF"/>
          </a:solidFill>
        </p:spPr>
        <p:txBody>
          <a:bodyPr wrap="square" rtlCol="0">
            <a:spAutoFit/>
          </a:bodyPr>
          <a:lstStyle/>
          <a:p>
            <a:r>
              <a:rPr lang="en-MY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NOVELTY &amp; INVENTIVENESS</a:t>
            </a:r>
            <a:endParaRPr lang="en-MY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5" name="Picture 54" descr="Logo, company name&#10;&#10;Description automatically generated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9" y="-28407"/>
            <a:ext cx="2642244" cy="1055964"/>
          </a:xfrm>
          <a:prstGeom prst="rect">
            <a:avLst/>
          </a:prstGeom>
        </p:spPr>
      </p:pic>
      <p:pic>
        <p:nvPicPr>
          <p:cNvPr id="88" name="Picture 87" descr="Logo&#10;&#10;Description automatically generate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150" y="1027557"/>
            <a:ext cx="2447365" cy="1150151"/>
          </a:xfrm>
          <a:prstGeom prst="rect">
            <a:avLst/>
          </a:prstGeom>
          <a:ln>
            <a:noFill/>
          </a:ln>
        </p:spPr>
      </p:pic>
      <p:sp>
        <p:nvSpPr>
          <p:cNvPr id="99" name="Rectangle 98"/>
          <p:cNvSpPr/>
          <p:nvPr/>
        </p:nvSpPr>
        <p:spPr>
          <a:xfrm>
            <a:off x="122175" y="2707512"/>
            <a:ext cx="5047073" cy="1706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500" dirty="0" smtClean="0">
                <a:sym typeface="+mn-ea"/>
              </a:rPr>
              <a:t>To </a:t>
            </a:r>
            <a:r>
              <a:rPr lang="en-US" sz="1500" b="1" u="sng" dirty="0" smtClean="0">
                <a:solidFill>
                  <a:srgbClr val="C00000"/>
                </a:solidFill>
                <a:sym typeface="+mn-ea"/>
              </a:rPr>
              <a:t>design and develop </a:t>
            </a:r>
            <a:r>
              <a:rPr lang="en-US" sz="1500" dirty="0" smtClean="0">
                <a:sym typeface="+mn-ea"/>
              </a:rPr>
              <a:t>a </a:t>
            </a:r>
            <a:r>
              <a:rPr lang="en-US" sz="1500" b="1" u="sng" dirty="0" smtClean="0">
                <a:solidFill>
                  <a:srgbClr val="C00000"/>
                </a:solidFill>
                <a:sym typeface="+mn-ea"/>
              </a:rPr>
              <a:t>Web-based application of </a:t>
            </a:r>
            <a:r>
              <a:rPr lang="en-MY" altLang="en-US" sz="1500" b="1" u="sng" dirty="0" smtClean="0">
                <a:solidFill>
                  <a:srgbClr val="C00000"/>
                </a:solidFill>
                <a:sym typeface="+mn-ea"/>
              </a:rPr>
              <a:t>Visual F</a:t>
            </a:r>
            <a:r>
              <a:rPr lang="en-US" altLang="en-MY" sz="1500" b="1" u="sng" dirty="0" smtClean="0">
                <a:solidFill>
                  <a:srgbClr val="C00000"/>
                </a:solidFill>
                <a:sym typeface="+mn-ea"/>
              </a:rPr>
              <a:t>i</a:t>
            </a:r>
            <a:r>
              <a:rPr lang="en-MY" altLang="en-US" sz="1500" b="1" u="sng" dirty="0" smtClean="0">
                <a:solidFill>
                  <a:srgbClr val="C00000"/>
                </a:solidFill>
                <a:sym typeface="+mn-ea"/>
              </a:rPr>
              <a:t>eld Defect Detection</a:t>
            </a:r>
            <a:r>
              <a:rPr lang="en-US" sz="1500" dirty="0" smtClean="0">
                <a:solidFill>
                  <a:srgbClr val="C00000"/>
                </a:solidFill>
                <a:sym typeface="+mn-ea"/>
              </a:rPr>
              <a:t> </a:t>
            </a:r>
            <a:r>
              <a:rPr lang="en-US" sz="1500" dirty="0" smtClean="0">
                <a:sym typeface="+mn-ea"/>
              </a:rPr>
              <a:t>for</a:t>
            </a:r>
            <a:r>
              <a:rPr lang="en-US" sz="1500" dirty="0" smtClean="0">
                <a:solidFill>
                  <a:srgbClr val="C00000"/>
                </a:solidFill>
                <a:sym typeface="+mn-ea"/>
              </a:rPr>
              <a:t> </a:t>
            </a:r>
            <a:r>
              <a:rPr lang="en-US" sz="1500" b="1" u="sng" dirty="0" smtClean="0">
                <a:solidFill>
                  <a:srgbClr val="C00000"/>
                </a:solidFill>
                <a:sym typeface="+mn-ea"/>
              </a:rPr>
              <a:t>optic pathway disease diagnostics</a:t>
            </a:r>
            <a:r>
              <a:rPr lang="en-US" sz="1500" u="sng" dirty="0" smtClean="0">
                <a:solidFill>
                  <a:srgbClr val="C00000"/>
                </a:solidFill>
                <a:sym typeface="+mn-ea"/>
              </a:rPr>
              <a:t> </a:t>
            </a:r>
            <a:r>
              <a:rPr lang="en-US" sz="1500" dirty="0" smtClean="0">
                <a:sym typeface="+mn-ea"/>
              </a:rPr>
              <a:t>using </a:t>
            </a:r>
            <a:r>
              <a:rPr lang="en-US" sz="1500" b="1" u="sng" dirty="0" smtClean="0">
                <a:solidFill>
                  <a:srgbClr val="C00000"/>
                </a:solidFill>
                <a:sym typeface="+mn-ea"/>
              </a:rPr>
              <a:t>deep learning</a:t>
            </a:r>
            <a:r>
              <a:rPr lang="en-US" sz="1500" dirty="0" smtClean="0">
                <a:sym typeface="+mn-ea"/>
              </a:rPr>
              <a:t>; a sophisticated and evolved </a:t>
            </a:r>
            <a:r>
              <a:rPr lang="en-US" sz="1500" dirty="0">
                <a:sym typeface="+mn-ea"/>
              </a:rPr>
              <a:t>neural networks composed by </a:t>
            </a:r>
            <a:r>
              <a:rPr lang="en-US" sz="1500" dirty="0" smtClean="0">
                <a:sym typeface="+mn-ea"/>
              </a:rPr>
              <a:t>multi-layered models that </a:t>
            </a:r>
            <a:r>
              <a:rPr lang="en-US" sz="1500" b="1" u="sng" dirty="0" smtClean="0">
                <a:solidFill>
                  <a:srgbClr val="C00000"/>
                </a:solidFill>
                <a:sym typeface="+mn-ea"/>
              </a:rPr>
              <a:t>capable </a:t>
            </a:r>
            <a:r>
              <a:rPr lang="en-US" sz="1500" b="1" u="sng" dirty="0">
                <a:solidFill>
                  <a:srgbClr val="C00000"/>
                </a:solidFill>
                <a:sym typeface="+mn-ea"/>
              </a:rPr>
              <a:t>of </a:t>
            </a:r>
            <a:r>
              <a:rPr lang="en-US" sz="1500" b="1" u="sng" dirty="0" smtClean="0">
                <a:solidFill>
                  <a:srgbClr val="C00000"/>
                </a:solidFill>
                <a:sym typeface="+mn-ea"/>
              </a:rPr>
              <a:t>self-learning the </a:t>
            </a:r>
            <a:r>
              <a:rPr lang="en-MY" altLang="en-US" sz="1500" b="1" u="sng" dirty="0" smtClean="0">
                <a:solidFill>
                  <a:srgbClr val="C00000"/>
                </a:solidFill>
                <a:sym typeface="+mn-ea"/>
              </a:rPr>
              <a:t>detection</a:t>
            </a:r>
            <a:r>
              <a:rPr lang="en-US" sz="1500" b="1" u="sng" dirty="0" smtClean="0">
                <a:solidFill>
                  <a:srgbClr val="C00000"/>
                </a:solidFill>
                <a:sym typeface="+mn-ea"/>
              </a:rPr>
              <a:t> task by learning</a:t>
            </a:r>
            <a:r>
              <a:rPr lang="en-US" sz="1500" b="1" dirty="0" smtClean="0">
                <a:solidFill>
                  <a:srgbClr val="C00000"/>
                </a:solidFill>
                <a:sym typeface="+mn-ea"/>
              </a:rPr>
              <a:t> </a:t>
            </a:r>
            <a:r>
              <a:rPr lang="en-US" sz="1500" dirty="0" smtClean="0">
                <a:sym typeface="+mn-ea"/>
              </a:rPr>
              <a:t>from examples (training data) </a:t>
            </a:r>
            <a:r>
              <a:rPr lang="en-US" sz="1500" b="1" u="sng" dirty="0">
                <a:solidFill>
                  <a:srgbClr val="C00000"/>
                </a:solidFill>
                <a:sym typeface="+mn-ea"/>
              </a:rPr>
              <a:t>without </a:t>
            </a:r>
            <a:r>
              <a:rPr lang="en-US" sz="1500" b="1" u="sng" dirty="0" smtClean="0">
                <a:solidFill>
                  <a:srgbClr val="C00000"/>
                </a:solidFill>
                <a:sym typeface="+mn-ea"/>
              </a:rPr>
              <a:t>explicitly </a:t>
            </a:r>
            <a:r>
              <a:rPr lang="en-US" sz="1500" b="1" u="sng" dirty="0">
                <a:solidFill>
                  <a:srgbClr val="C00000"/>
                </a:solidFill>
                <a:sym typeface="+mn-ea"/>
              </a:rPr>
              <a:t>programmed</a:t>
            </a:r>
            <a:r>
              <a:rPr lang="en-US" sz="1500" b="1" dirty="0">
                <a:solidFill>
                  <a:srgbClr val="C00000"/>
                </a:solidFill>
                <a:sym typeface="+mn-ea"/>
              </a:rPr>
              <a:t> </a:t>
            </a:r>
            <a:r>
              <a:rPr lang="en-US" sz="1500" dirty="0">
                <a:sym typeface="+mn-ea"/>
              </a:rPr>
              <a:t>for </a:t>
            </a:r>
            <a:r>
              <a:rPr lang="en-US" sz="1500" dirty="0" smtClean="0">
                <a:sym typeface="+mn-ea"/>
              </a:rPr>
              <a:t>the task and </a:t>
            </a:r>
            <a:r>
              <a:rPr lang="en-US" sz="1500" b="1" u="sng" dirty="0" smtClean="0">
                <a:solidFill>
                  <a:srgbClr val="C00000"/>
                </a:solidFill>
                <a:sym typeface="+mn-ea"/>
              </a:rPr>
              <a:t>without any </a:t>
            </a:r>
            <a:r>
              <a:rPr lang="en-US" sz="1500" b="1" u="sng" dirty="0">
                <a:solidFill>
                  <a:srgbClr val="C00000"/>
                </a:solidFill>
                <a:sym typeface="+mn-ea"/>
              </a:rPr>
              <a:t>human intervention.</a:t>
            </a:r>
            <a:endParaRPr lang="en-MY" sz="1400" b="1" dirty="0" smtClean="0"/>
          </a:p>
        </p:txBody>
      </p:sp>
      <p:sp>
        <p:nvSpPr>
          <p:cNvPr id="100" name="Rectangle 99"/>
          <p:cNvSpPr/>
          <p:nvPr/>
        </p:nvSpPr>
        <p:spPr>
          <a:xfrm>
            <a:off x="6005195" y="12235815"/>
            <a:ext cx="4537075" cy="181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u="sng" dirty="0" smtClean="0">
                <a:solidFill>
                  <a:srgbClr val="C00000"/>
                </a:solidFill>
                <a:sym typeface="+mn-ea"/>
              </a:rPr>
              <a:t>A Desktop-based </a:t>
            </a:r>
            <a:r>
              <a:rPr lang="en-US" sz="1600" b="1" u="sng" dirty="0">
                <a:solidFill>
                  <a:srgbClr val="C00000"/>
                </a:solidFill>
                <a:sym typeface="+mn-ea"/>
              </a:rPr>
              <a:t>application of </a:t>
            </a:r>
            <a:r>
              <a:rPr lang="en-MY" altLang="en-US" sz="1600" b="1" u="sng" dirty="0">
                <a:solidFill>
                  <a:srgbClr val="C00000"/>
                </a:solidFill>
                <a:sym typeface="+mn-ea"/>
              </a:rPr>
              <a:t>Visual </a:t>
            </a:r>
            <a:r>
              <a:rPr lang="en-MY" altLang="en-US" sz="1600" b="1" u="sng" dirty="0" err="1">
                <a:solidFill>
                  <a:srgbClr val="C00000"/>
                </a:solidFill>
                <a:sym typeface="+mn-ea"/>
              </a:rPr>
              <a:t>FIeld</a:t>
            </a:r>
            <a:r>
              <a:rPr lang="en-MY" altLang="en-US" sz="1600" b="1" u="sng" dirty="0">
                <a:solidFill>
                  <a:srgbClr val="C00000"/>
                </a:solidFill>
                <a:sym typeface="+mn-ea"/>
              </a:rPr>
              <a:t> Defect </a:t>
            </a:r>
            <a:r>
              <a:rPr lang="en-MY" altLang="en-US" sz="1600" b="1" u="sng" dirty="0" smtClean="0">
                <a:solidFill>
                  <a:srgbClr val="C00000"/>
                </a:solidFill>
                <a:sym typeface="+mn-ea"/>
              </a:rPr>
              <a:t>Detection</a:t>
            </a:r>
            <a:r>
              <a:rPr lang="en-MY" altLang="en-US" sz="1600" dirty="0" smtClean="0">
                <a:sym typeface="+mn-ea"/>
              </a:rPr>
              <a:t>, which will provide</a:t>
            </a:r>
            <a:r>
              <a:rPr lang="en-US" altLang="en-US" sz="1600" dirty="0" smtClean="0">
                <a:sym typeface="+mn-ea"/>
              </a:rPr>
              <a:t> accurate, effective and efficient mechanism </a:t>
            </a:r>
            <a:r>
              <a:rPr lang="en-US" altLang="en-US" sz="1600" dirty="0">
                <a:sym typeface="+mn-ea"/>
              </a:rPr>
              <a:t>to </a:t>
            </a:r>
            <a:r>
              <a:rPr lang="en-US" altLang="en-US" sz="1600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aid </a:t>
            </a:r>
            <a:r>
              <a:rPr lang="en-US" altLang="en-US" sz="16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ophthalmologists to diagnose and prioritize</a:t>
            </a:r>
            <a:r>
              <a:rPr lang="en-US" altLang="en-US" sz="1600" b="1" dirty="0">
                <a:solidFill>
                  <a:srgbClr val="C00000"/>
                </a:solidFill>
                <a:sym typeface="+mn-ea"/>
              </a:rPr>
              <a:t> </a:t>
            </a:r>
            <a:r>
              <a:rPr lang="en-US" altLang="en-US" sz="1600" dirty="0">
                <a:sym typeface="+mn-ea"/>
              </a:rPr>
              <a:t>based on the severity of the patient's </a:t>
            </a:r>
            <a:r>
              <a:rPr lang="en-US" altLang="en-US" sz="1600" dirty="0" smtClean="0">
                <a:sym typeface="+mn-ea"/>
              </a:rPr>
              <a:t>conditions when </a:t>
            </a:r>
            <a:r>
              <a:rPr lang="en-US" altLang="en-US" sz="16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dealing with </a:t>
            </a:r>
            <a:r>
              <a:rPr lang="en-US" altLang="en-US" sz="16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currently rapid growing medical </a:t>
            </a:r>
            <a:r>
              <a:rPr lang="en-US" altLang="en-US" sz="16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data</a:t>
            </a:r>
            <a:r>
              <a:rPr lang="en-US" altLang="en-US" sz="1600" dirty="0" smtClean="0">
                <a:sym typeface="+mn-ea"/>
              </a:rPr>
              <a:t>, while maintain the quality of  </a:t>
            </a:r>
            <a:r>
              <a:rPr lang="en-US" altLang="en-US" sz="1600" dirty="0">
                <a:sym typeface="+mn-ea"/>
              </a:rPr>
              <a:t>patient healthcare.</a:t>
            </a:r>
            <a:endParaRPr lang="en-MY" sz="1600" dirty="0">
              <a:effectLst/>
              <a:ea typeface="Times New Roman" panose="02020603050405020304" pitchFamily="18" charset="0"/>
            </a:endParaRPr>
          </a:p>
        </p:txBody>
      </p:sp>
      <p:pic>
        <p:nvPicPr>
          <p:cNvPr id="38" name="Picture 37" descr="Logo, company name&#10;&#10;Description automatically generated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48" y="1027557"/>
            <a:ext cx="1248742" cy="1157370"/>
          </a:xfrm>
          <a:prstGeom prst="rect">
            <a:avLst/>
          </a:prstGeom>
          <a:ln>
            <a:noFill/>
          </a:ln>
        </p:spPr>
      </p:pic>
      <p:graphicFrame>
        <p:nvGraphicFramePr>
          <p:cNvPr id="41" name="Table 40"/>
          <p:cNvGraphicFramePr/>
          <p:nvPr/>
        </p:nvGraphicFramePr>
        <p:xfrm>
          <a:off x="6178550" y="6209665"/>
          <a:ext cx="415163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2590"/>
                <a:gridCol w="1209040"/>
              </a:tblGrid>
              <a:tr h="3327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Visual Field Defect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Accuracy (%)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327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central scotoma</a:t>
                      </a:r>
                      <a:endParaRPr lang="en-US" sz="1200">
                        <a:effectLst/>
                      </a:endParaRPr>
                    </a:p>
                  </a:txBody>
                  <a:tcPr marL="68580" marR="6858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91</a:t>
                      </a:r>
                      <a:endParaRPr lang="en-US" sz="1200" dirty="0">
                        <a:effectLst/>
                      </a:endParaRPr>
                    </a:p>
                  </a:txBody>
                  <a:tcPr marL="68580" marR="6858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327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right/left/upper/lower quadratopia</a:t>
                      </a:r>
                      <a:endParaRPr lang="en-US" sz="1200">
                        <a:effectLst/>
                      </a:endParaRPr>
                    </a:p>
                  </a:txBody>
                  <a:tcPr marL="68580" marR="6858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98</a:t>
                      </a:r>
                      <a:endParaRPr lang="en-US" sz="1200" dirty="0">
                        <a:effectLst/>
                      </a:endParaRPr>
                    </a:p>
                  </a:txBody>
                  <a:tcPr marL="68580" marR="6858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327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right/left hemianopia</a:t>
                      </a:r>
                      <a:endParaRPr lang="en-US" sz="1200">
                        <a:effectLst/>
                      </a:endParaRPr>
                    </a:p>
                  </a:txBody>
                  <a:tcPr marL="68580" marR="6858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98</a:t>
                      </a:r>
                      <a:endParaRPr lang="en-US" sz="1200" dirty="0">
                        <a:effectLst/>
                      </a:endParaRPr>
                    </a:p>
                  </a:txBody>
                  <a:tcPr marL="68580" marR="6858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327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vision turnel</a:t>
                      </a:r>
                      <a:endParaRPr lang="en-US" sz="1200">
                        <a:effectLst/>
                      </a:endParaRPr>
                    </a:p>
                  </a:txBody>
                  <a:tcPr marL="68580" marR="6858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100</a:t>
                      </a:r>
                      <a:endParaRPr lang="en-US" sz="1200" dirty="0">
                        <a:effectLst/>
                      </a:endParaRPr>
                    </a:p>
                  </a:txBody>
                  <a:tcPr marL="68580" marR="6858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327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superior/inferior field defect</a:t>
                      </a:r>
                      <a:endParaRPr lang="en-US" sz="1200">
                        <a:effectLst/>
                      </a:endParaRPr>
                    </a:p>
                  </a:txBody>
                  <a:tcPr marL="68580" marR="6858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92</a:t>
                      </a:r>
                      <a:endParaRPr lang="en-US" sz="1200" dirty="0">
                        <a:effectLst/>
                      </a:endParaRPr>
                    </a:p>
                  </a:txBody>
                  <a:tcPr marL="68580" marR="6858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327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Normal</a:t>
                      </a:r>
                      <a:endParaRPr lang="en-US" sz="1200">
                        <a:effectLst/>
                      </a:endParaRPr>
                    </a:p>
                  </a:txBody>
                  <a:tcPr marL="68580" marR="6858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97</a:t>
                      </a:r>
                      <a:endParaRPr lang="en-US" sz="1200" dirty="0">
                        <a:effectLst/>
                      </a:endParaRPr>
                    </a:p>
                  </a:txBody>
                  <a:tcPr marL="68580" marR="68580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32740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Average Accuracy</a:t>
                      </a:r>
                      <a:endParaRPr lang="en-US" sz="1200">
                        <a:effectLst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96</a:t>
                      </a:r>
                      <a:endParaRPr lang="en-US" sz="1200" dirty="0">
                        <a:effectLst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122" name="Picture 1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1135" y="2803525"/>
            <a:ext cx="3325495" cy="2912110"/>
          </a:xfrm>
          <a:prstGeom prst="rect">
            <a:avLst/>
          </a:prstGeom>
        </p:spPr>
      </p:pic>
      <p:sp>
        <p:nvSpPr>
          <p:cNvPr id="123" name="Pentagon 122"/>
          <p:cNvSpPr/>
          <p:nvPr/>
        </p:nvSpPr>
        <p:spPr>
          <a:xfrm rot="10800000">
            <a:off x="3238500" y="10581640"/>
            <a:ext cx="1794510" cy="1149350"/>
          </a:xfrm>
          <a:prstGeom prst="homePlate">
            <a:avLst/>
          </a:prstGeom>
          <a:solidFill>
            <a:srgbClr val="FFC00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5" name="Pentagon 124"/>
          <p:cNvSpPr/>
          <p:nvPr/>
        </p:nvSpPr>
        <p:spPr>
          <a:xfrm rot="10800000">
            <a:off x="3239135" y="7463155"/>
            <a:ext cx="1771015" cy="1073150"/>
          </a:xfrm>
          <a:prstGeom prst="homePlate">
            <a:avLst/>
          </a:prstGeom>
          <a:solidFill>
            <a:srgbClr val="FFC00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6" name="Pentagon 125"/>
          <p:cNvSpPr/>
          <p:nvPr/>
        </p:nvSpPr>
        <p:spPr>
          <a:xfrm>
            <a:off x="563880" y="12446000"/>
            <a:ext cx="1616075" cy="1102995"/>
          </a:xfrm>
          <a:prstGeom prst="homePlate">
            <a:avLst/>
          </a:prstGeom>
          <a:solidFill>
            <a:srgbClr val="FFC00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>
          <a:blip r:embed="rId8"/>
          <a:srcRect l="13054" t="6828" r="13054" b="11608"/>
          <a:stretch>
            <a:fillRect/>
          </a:stretch>
        </p:blipFill>
        <p:spPr>
          <a:xfrm>
            <a:off x="756285" y="7241540"/>
            <a:ext cx="2444115" cy="15170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8" name="Content Placeholder 127"/>
          <p:cNvPicPr>
            <a:picLocks noGrp="1" noChangeAspect="1"/>
          </p:cNvPicPr>
          <p:nvPr>
            <p:ph sz="half" idx="1"/>
          </p:nvPr>
        </p:nvPicPr>
        <p:blipFill>
          <a:blip r:embed="rId9"/>
          <a:srcRect l="28929" t="4359" r="24516" b="17437"/>
          <a:stretch>
            <a:fillRect/>
          </a:stretch>
        </p:blipFill>
        <p:spPr>
          <a:xfrm>
            <a:off x="3453765" y="8758555"/>
            <a:ext cx="1579245" cy="14922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10"/>
          <a:srcRect l="21627" t="4734" r="19963" b="14201"/>
          <a:stretch>
            <a:fillRect/>
          </a:stretch>
        </p:blipFill>
        <p:spPr>
          <a:xfrm>
            <a:off x="805815" y="10250170"/>
            <a:ext cx="2229485" cy="17399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65375" y="12191365"/>
            <a:ext cx="2867660" cy="16122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1" name="TextBox 83"/>
          <p:cNvSpPr txBox="1"/>
          <p:nvPr/>
        </p:nvSpPr>
        <p:spPr>
          <a:xfrm>
            <a:off x="3035300" y="7571740"/>
            <a:ext cx="2415540" cy="138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2F3F3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ctr"/>
            <a:r>
              <a:rPr lang="en-MY" altLang="en-US" sz="1600" dirty="0">
                <a:latin typeface="Berlin Sans FB" panose="020E0602020502020306" pitchFamily="34" charset="0"/>
              </a:rPr>
              <a:t>Home page </a:t>
            </a:r>
            <a:endParaRPr lang="en-MY" altLang="en-US" sz="1600" dirty="0">
              <a:latin typeface="Berlin Sans FB" panose="020E0602020502020306" pitchFamily="34" charset="0"/>
            </a:endParaRPr>
          </a:p>
          <a:p>
            <a:pPr algn="ctr"/>
            <a:r>
              <a:rPr lang="en-MY" altLang="en-US" sz="1600" dirty="0">
                <a:latin typeface="Berlin Sans FB" panose="020E0602020502020306" pitchFamily="34" charset="0"/>
              </a:rPr>
              <a:t>display the introduction</a:t>
            </a:r>
            <a:endParaRPr lang="en-MY" altLang="en-US" sz="1600" dirty="0">
              <a:latin typeface="Berlin Sans FB" panose="020E0602020502020306" pitchFamily="34" charset="0"/>
            </a:endParaRPr>
          </a:p>
          <a:p>
            <a:pPr algn="ctr"/>
            <a:r>
              <a:rPr lang="en-MY" altLang="en-US" sz="1600" dirty="0">
                <a:latin typeface="Berlin Sans FB" panose="020E0602020502020306" pitchFamily="34" charset="0"/>
              </a:rPr>
              <a:t>of the application</a:t>
            </a:r>
            <a:endParaRPr lang="en-MY" altLang="en-US" sz="1600" dirty="0">
              <a:latin typeface="Berlin Sans FB" panose="020E0602020502020306" pitchFamily="34" charset="0"/>
            </a:endParaRPr>
          </a:p>
          <a:p>
            <a:pPr algn="ctr"/>
            <a:r>
              <a:rPr lang="en-MY" altLang="en-US" sz="3600" dirty="0">
                <a:latin typeface="Berlin Sans FB" panose="020E0602020502020306" pitchFamily="34" charset="0"/>
              </a:rPr>
              <a:t> </a:t>
            </a:r>
            <a:endParaRPr lang="en-MY" altLang="en-US" sz="3600" dirty="0">
              <a:latin typeface="Berlin Sans FB" panose="020E0602020502020306" pitchFamily="34" charset="0"/>
            </a:endParaRPr>
          </a:p>
        </p:txBody>
      </p:sp>
      <p:sp>
        <p:nvSpPr>
          <p:cNvPr id="133" name="TextBox 83"/>
          <p:cNvSpPr txBox="1"/>
          <p:nvPr/>
        </p:nvSpPr>
        <p:spPr>
          <a:xfrm>
            <a:off x="3118485" y="10581640"/>
            <a:ext cx="223710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2F3F3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ctr"/>
            <a:r>
              <a:rPr lang="en-US" sz="1600" dirty="0" smtClean="0">
                <a:latin typeface="Berlin Sans FB" panose="020E0602020502020306" pitchFamily="34" charset="0"/>
              </a:rPr>
              <a:t>De</a:t>
            </a:r>
            <a:r>
              <a:rPr lang="en-MY" altLang="en-US" sz="1600" dirty="0" smtClean="0">
                <a:latin typeface="Berlin Sans FB" panose="020E0602020502020306" pitchFamily="34" charset="0"/>
              </a:rPr>
              <a:t>tection system page</a:t>
            </a:r>
            <a:endParaRPr lang="en-MY" altLang="en-US" sz="1600" dirty="0" smtClean="0">
              <a:latin typeface="Berlin Sans FB" panose="020E0602020502020306" pitchFamily="34" charset="0"/>
            </a:endParaRPr>
          </a:p>
          <a:p>
            <a:pPr algn="ctr"/>
            <a:r>
              <a:rPr lang="en-MY" altLang="en-US" sz="1600" dirty="0" smtClean="0">
                <a:latin typeface="Berlin Sans FB" panose="020E0602020502020306" pitchFamily="34" charset="0"/>
              </a:rPr>
              <a:t>detect the visual field defect image based on the image choose</a:t>
            </a:r>
            <a:endParaRPr lang="en-MY" altLang="en-US" sz="1600" dirty="0" smtClean="0">
              <a:latin typeface="Berlin Sans FB" panose="020E0602020502020306" pitchFamily="34" charset="0"/>
            </a:endParaRPr>
          </a:p>
        </p:txBody>
      </p:sp>
      <p:sp>
        <p:nvSpPr>
          <p:cNvPr id="134" name="TextBox 83"/>
          <p:cNvSpPr txBox="1"/>
          <p:nvPr/>
        </p:nvSpPr>
        <p:spPr>
          <a:xfrm>
            <a:off x="391160" y="12472670"/>
            <a:ext cx="178879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2F3F3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ctr"/>
            <a:r>
              <a:rPr lang="en-MY" sz="1600" dirty="0" smtClean="0">
                <a:latin typeface="Berlin Sans FB" panose="020E0602020502020306" pitchFamily="34" charset="0"/>
              </a:rPr>
              <a:t>Instruction page</a:t>
            </a:r>
            <a:endParaRPr lang="en-MY" sz="1600" dirty="0" smtClean="0">
              <a:latin typeface="Berlin Sans FB" panose="020E0602020502020306" pitchFamily="34" charset="0"/>
            </a:endParaRPr>
          </a:p>
          <a:p>
            <a:pPr algn="ctr"/>
            <a:r>
              <a:rPr lang="en-MY" sz="1600" dirty="0">
                <a:latin typeface="Berlin Sans FB" panose="020E0602020502020306" pitchFamily="34" charset="0"/>
              </a:rPr>
              <a:t>Help user how to used this application</a:t>
            </a:r>
            <a:endParaRPr lang="en-MY" sz="1600" dirty="0">
              <a:latin typeface="Berlin Sans FB" panose="020E0602020502020306" pitchFamily="34" charset="0"/>
            </a:endParaRPr>
          </a:p>
        </p:txBody>
      </p:sp>
      <p:graphicFrame>
        <p:nvGraphicFramePr>
          <p:cNvPr id="135" name="Diagram 134"/>
          <p:cNvGraphicFramePr/>
          <p:nvPr/>
        </p:nvGraphicFramePr>
        <p:xfrm>
          <a:off x="742315" y="4915535"/>
          <a:ext cx="4648835" cy="1906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36" name="Pentagon 135"/>
          <p:cNvSpPr/>
          <p:nvPr/>
        </p:nvSpPr>
        <p:spPr>
          <a:xfrm>
            <a:off x="1343025" y="8955405"/>
            <a:ext cx="1736090" cy="958850"/>
          </a:xfrm>
          <a:prstGeom prst="homePlate">
            <a:avLst/>
          </a:prstGeom>
          <a:solidFill>
            <a:srgbClr val="FFC00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7" name="TextBox 83"/>
          <p:cNvSpPr txBox="1"/>
          <p:nvPr/>
        </p:nvSpPr>
        <p:spPr>
          <a:xfrm>
            <a:off x="979805" y="9030970"/>
            <a:ext cx="24034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2F3F3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ctr"/>
            <a:r>
              <a:rPr lang="en-MY" altLang="en-US" sz="1600" dirty="0">
                <a:latin typeface="Berlin Sans FB" panose="020E0602020502020306" pitchFamily="34" charset="0"/>
              </a:rPr>
              <a:t>Menu page</a:t>
            </a:r>
            <a:endParaRPr lang="en-MY" altLang="en-US" sz="1600" dirty="0">
              <a:latin typeface="Berlin Sans FB" panose="020E0602020502020306" pitchFamily="34" charset="0"/>
            </a:endParaRPr>
          </a:p>
          <a:p>
            <a:pPr algn="ctr"/>
            <a:r>
              <a:rPr lang="en-MY" altLang="en-US" sz="1600" dirty="0">
                <a:latin typeface="Berlin Sans FB" panose="020E0602020502020306" pitchFamily="34" charset="0"/>
              </a:rPr>
              <a:t>set menu to enter </a:t>
            </a:r>
            <a:endParaRPr lang="en-MY" altLang="en-US" sz="1600" dirty="0">
              <a:latin typeface="Berlin Sans FB" panose="020E0602020502020306" pitchFamily="34" charset="0"/>
            </a:endParaRPr>
          </a:p>
          <a:p>
            <a:pPr algn="ctr"/>
            <a:r>
              <a:rPr lang="en-MY" altLang="en-US" sz="1600" dirty="0">
                <a:latin typeface="Berlin Sans FB" panose="020E0602020502020306" pitchFamily="34" charset="0"/>
              </a:rPr>
              <a:t>other page</a:t>
            </a:r>
            <a:endParaRPr lang="en-MY" altLang="en-US" sz="1600" dirty="0">
              <a:latin typeface="Berlin Sans FB" panose="020E0602020502020306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1797</Words>
  <Application>WPS Presentation</Application>
  <PresentationFormat>Custom</PresentationFormat>
  <Paragraphs>81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SimSun</vt:lpstr>
      <vt:lpstr>Wingdings</vt:lpstr>
      <vt:lpstr>Verdana</vt:lpstr>
      <vt:lpstr>Times New Roman</vt:lpstr>
      <vt:lpstr>Berlin Sans FB</vt:lpstr>
      <vt:lpstr>Calibri(body)</vt:lpstr>
      <vt:lpstr>Calibri</vt:lpstr>
      <vt:lpstr>Tw Cen MT</vt:lpstr>
      <vt:lpstr>Microsoft YaHei</vt:lpstr>
      <vt:lpstr>Arial Unicode MS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Hasneeza</dc:creator>
  <cp:lastModifiedBy>masyi</cp:lastModifiedBy>
  <cp:revision>56</cp:revision>
  <dcterms:created xsi:type="dcterms:W3CDTF">2020-07-29T08:52:00Z</dcterms:created>
  <dcterms:modified xsi:type="dcterms:W3CDTF">2021-09-04T06:43:32Z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1033-11.2.0.10223</vt:lpwstr>
  </property>
</Properties>
</file>