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7" r:id="rId4"/>
  </p:sldMasterIdLst>
  <p:notesMasterIdLst>
    <p:notesMasterId r:id="rId47"/>
  </p:notesMasterIdLst>
  <p:sldIdLst>
    <p:sldId id="258" r:id="rId5"/>
    <p:sldId id="259" r:id="rId6"/>
    <p:sldId id="260" r:id="rId7"/>
    <p:sldId id="266" r:id="rId8"/>
    <p:sldId id="261" r:id="rId9"/>
    <p:sldId id="262" r:id="rId10"/>
    <p:sldId id="263" r:id="rId11"/>
    <p:sldId id="264" r:id="rId12"/>
    <p:sldId id="268" r:id="rId13"/>
    <p:sldId id="270" r:id="rId14"/>
    <p:sldId id="269" r:id="rId15"/>
    <p:sldId id="271" r:id="rId16"/>
    <p:sldId id="267" r:id="rId17"/>
    <p:sldId id="272" r:id="rId18"/>
    <p:sldId id="274" r:id="rId19"/>
    <p:sldId id="273" r:id="rId20"/>
    <p:sldId id="291" r:id="rId21"/>
    <p:sldId id="275" r:id="rId22"/>
    <p:sldId id="276" r:id="rId23"/>
    <p:sldId id="292" r:id="rId24"/>
    <p:sldId id="277" r:id="rId25"/>
    <p:sldId id="279" r:id="rId26"/>
    <p:sldId id="278" r:id="rId27"/>
    <p:sldId id="293" r:id="rId28"/>
    <p:sldId id="280" r:id="rId29"/>
    <p:sldId id="294" r:id="rId30"/>
    <p:sldId id="281" r:id="rId31"/>
    <p:sldId id="295" r:id="rId32"/>
    <p:sldId id="282" r:id="rId33"/>
    <p:sldId id="283" r:id="rId34"/>
    <p:sldId id="296" r:id="rId35"/>
    <p:sldId id="286" r:id="rId36"/>
    <p:sldId id="297" r:id="rId37"/>
    <p:sldId id="298" r:id="rId38"/>
    <p:sldId id="285" r:id="rId39"/>
    <p:sldId id="300" r:id="rId40"/>
    <p:sldId id="303" r:id="rId41"/>
    <p:sldId id="304" r:id="rId42"/>
    <p:sldId id="305" r:id="rId43"/>
    <p:sldId id="309" r:id="rId44"/>
    <p:sldId id="306" r:id="rId45"/>
    <p:sldId id="310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3EB5"/>
    <a:srgbClr val="E8E8EB"/>
    <a:srgbClr val="7B71E2"/>
    <a:srgbClr val="262626"/>
    <a:srgbClr val="271E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6" d="100"/>
          <a:sy n="76" d="100"/>
        </p:scale>
        <p:origin x="9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44139-E00B-4968-BF2D-2DB5C16FD2B4}" type="datetimeFigureOut">
              <a:rPr lang="en-GB" smtClean="0"/>
              <a:t>15/02/2023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D9DA6C-EF4D-4CD1-800D-8688A519A4A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6213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F37C8C-EF9A-49F4-A8E8-09057FFA0855}" type="datetime1">
              <a:rPr lang="en-US" smtClean="0"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421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EBD8-FC4A-4554-B6A0-3A9F3EB729C7}" type="datetime1">
              <a:rPr lang="en-US" smtClean="0"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89462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EBD8-FC4A-4554-B6A0-3A9F3EB729C7}" type="datetime1">
              <a:rPr lang="en-US" smtClean="0"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63061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889" y="767792"/>
            <a:ext cx="825222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330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E7B6-0ECA-4FA4-BDCC-365D8DF90411}" type="datetime1">
              <a:rPr lang="en-US" smtClean="0"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4E04DA3-36A5-41FF-B4BD-72E58C5EFC08}"/>
              </a:ext>
            </a:extLst>
          </p:cNvPr>
          <p:cNvSpPr/>
          <p:nvPr userDrawn="1"/>
        </p:nvSpPr>
        <p:spPr>
          <a:xfrm>
            <a:off x="822959" y="1754909"/>
            <a:ext cx="7543800" cy="2678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045410C-AB25-46E2-87A7-803150BF7197}"/>
              </a:ext>
            </a:extLst>
          </p:cNvPr>
          <p:cNvCxnSpPr/>
          <p:nvPr userDrawn="1"/>
        </p:nvCxnSpPr>
        <p:spPr>
          <a:xfrm>
            <a:off x="800100" y="748146"/>
            <a:ext cx="7543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183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8E81-3FB1-45BC-8C1E-9B90E55FDB50}" type="datetime1">
              <a:rPr lang="en-US" smtClean="0"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160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3BD7-21AC-4C9C-8BE1-4AA689B36248}" type="datetime1">
              <a:rPr lang="en-US" smtClean="0"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701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13DDF-827F-4C45-A4DF-DDEFB41CFC80}" type="datetime1">
              <a:rPr lang="en-US" smtClean="0"/>
              <a:t>2/15/2023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939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7A47-F414-4E30-B7C7-AEA57494FD8A}" type="datetime1">
              <a:rPr lang="en-US" smtClean="0"/>
              <a:t>2/15/2023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95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EF7B4-93C3-4BAE-8EA3-C71BF46B8A93}" type="datetime1">
              <a:rPr lang="en-US" smtClean="0"/>
              <a:t>2/15/2023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961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5F89-497C-4DFD-9F4C-AEBAE3DB7F79}" type="datetime1">
              <a:rPr lang="en-US" smtClean="0"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073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9CD72-59B7-4EC8-9AE9-9119E77292DA}" type="datetime1">
              <a:rPr lang="en-US" smtClean="0"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076EEBD8-FC4A-4554-B6A0-3A9F3EB729C7}" type="datetime1">
              <a:rPr lang="en-US" smtClean="0"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035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685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9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L8HF-ntS5q4" TargetMode="External"/><Relationship Id="rId2" Type="http://schemas.openxmlformats.org/officeDocument/2006/relationships/hyperlink" Target="https://youtu.be/M0_9EpsxMjY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syitah-abu/Data-Structure-and-Algorithm-in-Pyth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Ksc6103</a:t>
            </a:r>
            <a:br>
              <a:rPr lang="en-US" dirty="0" smtClean="0"/>
            </a:br>
            <a:r>
              <a:rPr lang="en-US" dirty="0" smtClean="0"/>
              <a:t>data STRUCTURE &amp; algorithm analysis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Algorithm Analysis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84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Challenges of Experimental Analysis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91490" indent="-4572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Experimental </a:t>
            </a:r>
            <a:r>
              <a:rPr lang="en-US" sz="2400" b="1" dirty="0">
                <a:solidFill>
                  <a:srgbClr val="FF0000"/>
                </a:solidFill>
              </a:rPr>
              <a:t>running time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depends</a:t>
            </a:r>
            <a:r>
              <a:rPr lang="en-US" sz="2400" dirty="0">
                <a:solidFill>
                  <a:schemeClr val="tx1"/>
                </a:solidFill>
              </a:rPr>
              <a:t> on the </a:t>
            </a:r>
            <a:r>
              <a:rPr lang="en-US" sz="2400" b="1" dirty="0">
                <a:solidFill>
                  <a:srgbClr val="FF0000"/>
                </a:solidFill>
              </a:rPr>
              <a:t>hardware and software </a:t>
            </a:r>
            <a:r>
              <a:rPr lang="en-US" sz="2400" dirty="0">
                <a:solidFill>
                  <a:schemeClr val="tx1"/>
                </a:solidFill>
              </a:rPr>
              <a:t>platform used for implementation. 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491490" indent="-457200">
              <a:buAutoNum type="arabicPeriod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491490" indent="-4572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Experiments </a:t>
            </a:r>
            <a:r>
              <a:rPr lang="en-US" sz="2400" dirty="0">
                <a:solidFill>
                  <a:schemeClr val="tx1"/>
                </a:solidFill>
              </a:rPr>
              <a:t>can be done only on a </a:t>
            </a:r>
            <a:r>
              <a:rPr lang="en-US" sz="2400" b="1" dirty="0">
                <a:solidFill>
                  <a:srgbClr val="FF0000"/>
                </a:solidFill>
              </a:rPr>
              <a:t>limited set of test inputs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491490" indent="-457200">
              <a:buAutoNum type="arabicPeriod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491490" indent="-4572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An </a:t>
            </a:r>
            <a:r>
              <a:rPr lang="en-US" sz="2400" b="1" dirty="0">
                <a:solidFill>
                  <a:srgbClr val="FF0000"/>
                </a:solidFill>
              </a:rPr>
              <a:t>algorithm needs to be fully implemented </a:t>
            </a:r>
            <a:r>
              <a:rPr lang="en-US" sz="2400" dirty="0">
                <a:solidFill>
                  <a:schemeClr val="tx1"/>
                </a:solidFill>
              </a:rPr>
              <a:t>for execution and study its running time experimental.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99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Objectives of Algorithm Analysis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Our goal is to develop an approach of </a:t>
            </a:r>
            <a:r>
              <a:rPr lang="en-US" sz="2800" b="1" dirty="0">
                <a:solidFill>
                  <a:srgbClr val="FF0000"/>
                </a:solidFill>
              </a:rPr>
              <a:t>analyzing the efficiency of algorithms </a:t>
            </a:r>
            <a:r>
              <a:rPr lang="en-US" sz="2800" dirty="0">
                <a:solidFill>
                  <a:schemeClr val="tx1"/>
                </a:solidFill>
              </a:rPr>
              <a:t>that: 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Allows </a:t>
            </a:r>
            <a:r>
              <a:rPr lang="en-US" sz="2400" dirty="0">
                <a:solidFill>
                  <a:schemeClr val="tx1"/>
                </a:solidFill>
              </a:rPr>
              <a:t>us to evaluate relative efficiency of algorithms in a way </a:t>
            </a:r>
            <a:r>
              <a:rPr lang="en-US" sz="2400" b="1" dirty="0">
                <a:solidFill>
                  <a:srgbClr val="FF0000"/>
                </a:solidFill>
              </a:rPr>
              <a:t>that is independent </a:t>
            </a:r>
            <a:r>
              <a:rPr lang="en-US" sz="2400" dirty="0">
                <a:solidFill>
                  <a:schemeClr val="tx1"/>
                </a:solidFill>
              </a:rPr>
              <a:t>of the hardware and software environment. 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Is </a:t>
            </a:r>
            <a:r>
              <a:rPr lang="en-US" sz="2400" dirty="0">
                <a:solidFill>
                  <a:schemeClr val="tx1"/>
                </a:solidFill>
              </a:rPr>
              <a:t>performed by </a:t>
            </a:r>
            <a:r>
              <a:rPr lang="en-US" sz="2400" b="1" dirty="0">
                <a:solidFill>
                  <a:srgbClr val="FF0000"/>
                </a:solidFill>
              </a:rPr>
              <a:t>studying high-level description </a:t>
            </a:r>
            <a:r>
              <a:rPr lang="en-US" sz="2400" dirty="0">
                <a:solidFill>
                  <a:schemeClr val="tx1"/>
                </a:solidFill>
              </a:rPr>
              <a:t>of the algorithm without need for implementation. 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Takes </a:t>
            </a:r>
            <a:r>
              <a:rPr lang="en-US" sz="2400" dirty="0">
                <a:solidFill>
                  <a:schemeClr val="tx1"/>
                </a:solidFill>
              </a:rPr>
              <a:t>into account </a:t>
            </a:r>
            <a:r>
              <a:rPr lang="en-US" sz="2400" b="1" dirty="0">
                <a:solidFill>
                  <a:srgbClr val="FF0000"/>
                </a:solidFill>
              </a:rPr>
              <a:t>all possible inputs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24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Objectives of Algorithm Analysis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57250" y="1739900"/>
                <a:ext cx="7404653" cy="40386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Approach analyzing involves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two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steps: </a:t>
                </a:r>
              </a:p>
              <a:p>
                <a:pPr lvl="1"/>
                <a:r>
                  <a:rPr lang="en-US" b="1" dirty="0" smtClean="0">
                    <a:solidFill>
                      <a:srgbClr val="FF0000"/>
                    </a:solidFill>
                  </a:rPr>
                  <a:t>Counting </a:t>
                </a:r>
                <a:r>
                  <a:rPr lang="en-US" b="1" dirty="0">
                    <a:solidFill>
                      <a:srgbClr val="FF0000"/>
                    </a:solidFill>
                  </a:rPr>
                  <a:t>Primitive Operations </a:t>
                </a:r>
                <a:r>
                  <a:rPr lang="en-US" dirty="0">
                    <a:solidFill>
                      <a:schemeClr val="tx1"/>
                    </a:solidFill>
                  </a:rPr>
                  <a:t>(low-level instruction with fixed execution time).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Example: 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dirty="0" smtClean="0">
                    <a:solidFill>
                      <a:schemeClr val="tx1"/>
                    </a:solidFill>
                  </a:rPr>
                  <a:t>Assigning </a:t>
                </a:r>
                <a:r>
                  <a:rPr lang="en-US" dirty="0">
                    <a:solidFill>
                      <a:schemeClr val="tx1"/>
                    </a:solidFill>
                  </a:rPr>
                  <a:t>an identifier to an object </a:t>
                </a:r>
              </a:p>
              <a:p>
                <a:pPr lvl="2"/>
                <a:r>
                  <a:rPr lang="en-US" dirty="0" smtClean="0">
                    <a:solidFill>
                      <a:schemeClr val="tx1"/>
                    </a:solidFill>
                  </a:rPr>
                  <a:t>Determining </a:t>
                </a:r>
                <a:r>
                  <a:rPr lang="en-US" dirty="0">
                    <a:solidFill>
                      <a:schemeClr val="tx1"/>
                    </a:solidFill>
                  </a:rPr>
                  <a:t>the object associated with an identifier </a:t>
                </a:r>
              </a:p>
              <a:p>
                <a:pPr lvl="2"/>
                <a:r>
                  <a:rPr lang="en-US" dirty="0" smtClean="0">
                    <a:solidFill>
                      <a:schemeClr val="tx1"/>
                    </a:solidFill>
                  </a:rPr>
                  <a:t>Arithmetic </a:t>
                </a:r>
                <a:r>
                  <a:rPr lang="en-US" dirty="0">
                    <a:solidFill>
                      <a:schemeClr val="tx1"/>
                    </a:solidFill>
                  </a:rPr>
                  <a:t>operations </a:t>
                </a:r>
              </a:p>
              <a:p>
                <a:pPr lvl="2"/>
                <a:r>
                  <a:rPr lang="en-US" dirty="0" smtClean="0">
                    <a:solidFill>
                      <a:schemeClr val="tx1"/>
                    </a:solidFill>
                  </a:rPr>
                  <a:t>Comparing </a:t>
                </a:r>
                <a:r>
                  <a:rPr lang="en-US" dirty="0">
                    <a:solidFill>
                      <a:schemeClr val="tx1"/>
                    </a:solidFill>
                  </a:rPr>
                  <a:t>two numbers </a:t>
                </a:r>
              </a:p>
              <a:p>
                <a:pPr lvl="2"/>
                <a:r>
                  <a:rPr lang="en-US" dirty="0" smtClean="0">
                    <a:solidFill>
                      <a:schemeClr val="tx1"/>
                    </a:solidFill>
                  </a:rPr>
                  <a:t>Accessing </a:t>
                </a:r>
                <a:r>
                  <a:rPr lang="en-US" dirty="0">
                    <a:solidFill>
                      <a:schemeClr val="tx1"/>
                    </a:solidFill>
                  </a:rPr>
                  <a:t>an element an array or a list </a:t>
                </a:r>
              </a:p>
              <a:p>
                <a:pPr lvl="2"/>
                <a:r>
                  <a:rPr lang="en-US" dirty="0" smtClean="0">
                    <a:solidFill>
                      <a:schemeClr val="tx1"/>
                    </a:solidFill>
                  </a:rPr>
                  <a:t>Calling </a:t>
                </a:r>
                <a:r>
                  <a:rPr lang="en-US" dirty="0">
                    <a:solidFill>
                      <a:schemeClr val="tx1"/>
                    </a:solidFill>
                  </a:rPr>
                  <a:t>a function ○ Returning from a function. </a:t>
                </a:r>
              </a:p>
              <a:p>
                <a:pPr lvl="1"/>
                <a:r>
                  <a:rPr lang="en-US" b="1" dirty="0" smtClean="0">
                    <a:solidFill>
                      <a:srgbClr val="FF0000"/>
                    </a:solidFill>
                  </a:rPr>
                  <a:t>Measuring </a:t>
                </a:r>
                <a:r>
                  <a:rPr lang="en-US" dirty="0">
                    <a:solidFill>
                      <a:schemeClr val="tx1"/>
                    </a:solidFill>
                  </a:rPr>
                  <a:t>operations as a function of </a:t>
                </a:r>
                <a:r>
                  <a:rPr lang="en-US" b="1" dirty="0">
                    <a:solidFill>
                      <a:srgbClr val="FF0000"/>
                    </a:solidFill>
                  </a:rPr>
                  <a:t>Input size </a:t>
                </a:r>
              </a:p>
              <a:p>
                <a:pPr marL="205740" lvl="1" indent="0">
                  <a:buNone/>
                </a:pPr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20574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05740" lvl="1" indent="0">
                  <a:buNone/>
                </a:pPr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205740" lvl="1" indent="0">
                  <a:buNone/>
                </a:pPr>
                <a:r>
                  <a:rPr lang="en-US" b="1" dirty="0" smtClean="0">
                    <a:solidFill>
                      <a:srgbClr val="FF0000"/>
                    </a:solidFill>
                  </a:rPr>
                  <a:t>Rate </a:t>
                </a:r>
                <a:r>
                  <a:rPr lang="en-US" b="1" dirty="0">
                    <a:solidFill>
                      <a:srgbClr val="FF0000"/>
                    </a:solidFill>
                  </a:rPr>
                  <a:t>of growth</a:t>
                </a:r>
                <a:r>
                  <a:rPr lang="en-US" dirty="0">
                    <a:solidFill>
                      <a:schemeClr val="tx1"/>
                    </a:solidFill>
                  </a:rPr>
                  <a:t>: The rate at which the </a:t>
                </a:r>
                <a:r>
                  <a:rPr lang="en-US" b="1" dirty="0">
                    <a:solidFill>
                      <a:srgbClr val="803EB5"/>
                    </a:solidFill>
                  </a:rPr>
                  <a:t>running time </a:t>
                </a:r>
                <a:r>
                  <a:rPr lang="en-US" dirty="0">
                    <a:solidFill>
                      <a:schemeClr val="tx1"/>
                    </a:solidFill>
                  </a:rPr>
                  <a:t>increases as a function of </a:t>
                </a:r>
                <a:r>
                  <a:rPr lang="en-US" b="1" dirty="0">
                    <a:solidFill>
                      <a:srgbClr val="0070C0"/>
                    </a:solidFill>
                  </a:rPr>
                  <a:t>input size</a:t>
                </a:r>
                <a:r>
                  <a:rPr lang="en-US" dirty="0">
                    <a:solidFill>
                      <a:schemeClr val="tx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7250" y="1739900"/>
                <a:ext cx="7404653" cy="4038600"/>
              </a:xfrm>
              <a:blipFill rotWithShape="0">
                <a:blip r:embed="rId2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46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Types of Analysis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" indent="0"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Worst Case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Defines the input for which the </a:t>
            </a:r>
            <a:r>
              <a:rPr lang="en-US" b="1" dirty="0">
                <a:solidFill>
                  <a:srgbClr val="FF0000"/>
                </a:solidFill>
              </a:rPr>
              <a:t>algorithm takes maximum time </a:t>
            </a:r>
            <a:r>
              <a:rPr lang="en-US" b="1" dirty="0" smtClean="0">
                <a:solidFill>
                  <a:srgbClr val="FF0000"/>
                </a:solidFill>
              </a:rPr>
              <a:t>complete</a:t>
            </a:r>
          </a:p>
          <a:p>
            <a:pPr marL="3429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Best Case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Defines </a:t>
            </a:r>
            <a:r>
              <a:rPr lang="en-US" dirty="0">
                <a:solidFill>
                  <a:schemeClr val="tx1"/>
                </a:solidFill>
              </a:rPr>
              <a:t>the input for which the </a:t>
            </a:r>
            <a:r>
              <a:rPr lang="en-US" b="1" dirty="0">
                <a:solidFill>
                  <a:srgbClr val="FF0000"/>
                </a:solidFill>
              </a:rPr>
              <a:t>algorithm takes minimum time to complete </a:t>
            </a:r>
          </a:p>
          <a:p>
            <a:pPr marL="34290" indent="0"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Average </a:t>
            </a:r>
            <a:r>
              <a:rPr lang="en-US" sz="2400" b="1" dirty="0">
                <a:solidFill>
                  <a:schemeClr val="tx1"/>
                </a:solidFill>
              </a:rPr>
              <a:t>Case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Provides </a:t>
            </a:r>
            <a:r>
              <a:rPr lang="en-US" dirty="0">
                <a:solidFill>
                  <a:schemeClr val="tx1"/>
                </a:solidFill>
              </a:rPr>
              <a:t>an </a:t>
            </a:r>
            <a:r>
              <a:rPr lang="en-US" b="1" dirty="0">
                <a:solidFill>
                  <a:srgbClr val="FF0000"/>
                </a:solidFill>
              </a:rPr>
              <a:t>average prediction about the running-time </a:t>
            </a:r>
            <a:r>
              <a:rPr lang="en-US" dirty="0">
                <a:solidFill>
                  <a:schemeClr val="tx1"/>
                </a:solidFill>
              </a:rPr>
              <a:t>of the algorithm.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Needs </a:t>
            </a:r>
            <a:r>
              <a:rPr lang="en-US" dirty="0">
                <a:solidFill>
                  <a:schemeClr val="tx1"/>
                </a:solidFill>
              </a:rPr>
              <a:t>to have </a:t>
            </a:r>
            <a:r>
              <a:rPr lang="en-US" b="1" dirty="0">
                <a:solidFill>
                  <a:srgbClr val="FF0000"/>
                </a:solidFill>
              </a:rPr>
              <a:t>understanding of probability distribution of input data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08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FOR ANALYSING RATE OF GROWTH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00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Introduction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57251" y="2057400"/>
                <a:ext cx="4324349" cy="4038600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Approximation:</a:t>
                </a:r>
              </a:p>
              <a:p>
                <a:pPr marL="34290" indent="0">
                  <a:buNone/>
                </a:pPr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3429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𝑐𝑎𝑟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bicycle</m:t>
                      </m:r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3429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3429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+100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+500 ≈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3429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3429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7251" y="2057400"/>
                <a:ext cx="4324349" cy="4038600"/>
              </a:xfrm>
              <a:blipFill rotWithShape="0">
                <a:blip r:embed="rId2"/>
                <a:stretch>
                  <a:fillRect t="-1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8747"/>
          <a:stretch/>
        </p:blipFill>
        <p:spPr>
          <a:xfrm>
            <a:off x="5181600" y="609600"/>
            <a:ext cx="3467100" cy="562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44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Introduction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68452622"/>
                  </p:ext>
                </p:extLst>
              </p:nvPr>
            </p:nvGraphicFramePr>
            <p:xfrm>
              <a:off x="857250" y="1778000"/>
              <a:ext cx="7385602" cy="3505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0102"/>
                    <a:gridCol w="1352550"/>
                    <a:gridCol w="455295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Time Complexity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Name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Example</a:t>
                          </a:r>
                          <a:endParaRPr lang="en-US" sz="18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Constant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/>
                            <a:t>Adding an element to the front of a linked list</a:t>
                          </a:r>
                          <a:endParaRPr lang="en-US" sz="18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𝑙𝑜𝑔𝑛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Logarithmic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/>
                            <a:t>Finding an element</a:t>
                          </a:r>
                          <a:r>
                            <a:rPr lang="en-US" sz="1800" baseline="0" dirty="0" smtClean="0"/>
                            <a:t> in a sorted array</a:t>
                          </a:r>
                          <a:endParaRPr lang="en-US" sz="18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Linear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/>
                            <a:t>Finding</a:t>
                          </a:r>
                          <a:r>
                            <a:rPr lang="en-US" sz="1800" baseline="0" dirty="0" smtClean="0"/>
                            <a:t> an element in an unsorted array</a:t>
                          </a:r>
                          <a:endParaRPr lang="en-US" sz="18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𝑛𝑙𝑜𝑔𝑛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Linear Logarithmic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/>
                            <a:t>Sorting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1800" dirty="0" smtClean="0"/>
                            <a:t> items</a:t>
                          </a:r>
                          <a:r>
                            <a:rPr lang="en-US" sz="1800" baseline="0" dirty="0" smtClean="0"/>
                            <a:t> by ‘divide-and-conquer’ – </a:t>
                          </a:r>
                          <a:r>
                            <a:rPr lang="en-US" sz="1800" baseline="0" dirty="0" err="1" smtClean="0"/>
                            <a:t>Mergesort</a:t>
                          </a:r>
                          <a:endParaRPr lang="en-US" sz="18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Quadratic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/>
                            <a:t>Shorted path between two nodes in a graph</a:t>
                          </a:r>
                          <a:endParaRPr lang="en-US" sz="18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Cubic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/>
                            <a:t>Matrix Multiplication</a:t>
                          </a:r>
                          <a:endParaRPr lang="en-US" sz="18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Exponential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/>
                            <a:t>The Towers of Hanoi problem</a:t>
                          </a:r>
                          <a:endParaRPr lang="en-US" sz="18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68452622"/>
                  </p:ext>
                </p:extLst>
              </p:nvPr>
            </p:nvGraphicFramePr>
            <p:xfrm>
              <a:off x="857250" y="1778000"/>
              <a:ext cx="7385602" cy="3505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0102"/>
                    <a:gridCol w="1352550"/>
                    <a:gridCol w="4552950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Time Complexity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Name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Example</a:t>
                          </a:r>
                          <a:endParaRPr lang="en-US" sz="18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Constant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/>
                            <a:t>Adding an element to the front of a linked list</a:t>
                          </a:r>
                          <a:endParaRPr lang="en-US" sz="18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12" t="-280328" r="-400823" b="-5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Logarithmic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/>
                            <a:t>Finding an element</a:t>
                          </a:r>
                          <a:r>
                            <a:rPr lang="en-US" sz="1800" baseline="0" dirty="0" smtClean="0"/>
                            <a:t> in a sorted array</a:t>
                          </a:r>
                          <a:endParaRPr lang="en-US" sz="18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12" t="-380328" r="-400823" b="-4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Linear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/>
                            <a:t>Finding</a:t>
                          </a:r>
                          <a:r>
                            <a:rPr lang="en-US" sz="1800" baseline="0" dirty="0" smtClean="0"/>
                            <a:t> an element in an unsorted array</a:t>
                          </a:r>
                          <a:endParaRPr lang="en-US" sz="1800" dirty="0"/>
                        </a:p>
                      </a:txBody>
                      <a:tcPr anchor="ctr"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12" t="-279048" r="-400823" b="-18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Linear Logarithmic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62299" t="-279048" r="-535" b="-18857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12" t="-652459" r="-40082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Quadratic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/>
                            <a:t>Shorted path between two nodes in a graph</a:t>
                          </a:r>
                          <a:endParaRPr lang="en-US" sz="18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12" t="-752459" r="-40082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Cubic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/>
                            <a:t>Matrix Multiplication</a:t>
                          </a:r>
                          <a:endParaRPr lang="en-US" sz="18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12" t="-852459" r="-40082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Exponential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/>
                            <a:t>The Towers of Hanoi problem</a:t>
                          </a:r>
                          <a:endParaRPr lang="en-US" sz="18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3191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Constant Function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57250" y="1714500"/>
                <a:ext cx="7404653" cy="4038600"/>
              </a:xfrm>
            </p:spPr>
            <p:txBody>
              <a:bodyPr>
                <a:noAutofit/>
              </a:bodyPr>
              <a:lstStyle/>
              <a:p>
                <a:r>
                  <a:rPr lang="en-US" sz="2800" dirty="0" smtClean="0">
                    <a:solidFill>
                      <a:schemeClr val="tx1"/>
                    </a:solidFill>
                  </a:rPr>
                  <a:t>Computation </a:t>
                </a:r>
                <a:r>
                  <a:rPr lang="en-US" sz="2800" dirty="0">
                    <a:solidFill>
                      <a:schemeClr val="tx1"/>
                    </a:solidFill>
                  </a:rPr>
                  <a:t>time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does not change </a:t>
                </a:r>
                <a:r>
                  <a:rPr lang="en-US" sz="2800" dirty="0">
                    <a:solidFill>
                      <a:schemeClr val="tx1"/>
                    </a:solidFill>
                  </a:rPr>
                  <a:t>with input size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sz="2800" dirty="0">
                  <a:solidFill>
                    <a:schemeClr val="tx1"/>
                  </a:solidFill>
                </a:endParaRPr>
              </a:p>
              <a:p>
                <a:pPr marL="3429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marL="34290" indent="0">
                  <a:buNone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sz="2800" dirty="0" smtClean="0">
                    <a:solidFill>
                      <a:schemeClr val="tx1"/>
                    </a:solidFill>
                  </a:rPr>
                  <a:t>Examples</a:t>
                </a:r>
                <a:r>
                  <a:rPr lang="en-US" sz="2800" dirty="0">
                    <a:solidFill>
                      <a:schemeClr val="tx1"/>
                    </a:solidFill>
                  </a:rPr>
                  <a:t>: </a:t>
                </a:r>
              </a:p>
              <a:p>
                <a:pPr lvl="1"/>
                <a:r>
                  <a:rPr lang="en-US" sz="2400" dirty="0" smtClean="0">
                    <a:solidFill>
                      <a:schemeClr val="tx1"/>
                    </a:solidFill>
                  </a:rPr>
                  <a:t>Adding </a:t>
                </a:r>
                <a:r>
                  <a:rPr lang="en-US" sz="2400" dirty="0">
                    <a:solidFill>
                      <a:schemeClr val="tx1"/>
                    </a:solidFill>
                  </a:rPr>
                  <a:t>a number to the front of an array </a:t>
                </a:r>
              </a:p>
              <a:p>
                <a:pPr lvl="1"/>
                <a:r>
                  <a:rPr lang="en-US" sz="2400" dirty="0" smtClean="0">
                    <a:solidFill>
                      <a:schemeClr val="tx1"/>
                    </a:solidFill>
                  </a:rPr>
                  <a:t>Adding </a:t>
                </a:r>
                <a:r>
                  <a:rPr lang="en-US" sz="2400" dirty="0">
                    <a:solidFill>
                      <a:schemeClr val="tx1"/>
                    </a:solidFill>
                  </a:rPr>
                  <a:t>two numbers </a:t>
                </a:r>
              </a:p>
              <a:p>
                <a:pPr lvl="1"/>
                <a:r>
                  <a:rPr lang="en-US" sz="2400" dirty="0" smtClean="0">
                    <a:solidFill>
                      <a:schemeClr val="tx1"/>
                    </a:solidFill>
                  </a:rPr>
                  <a:t>Assigning </a:t>
                </a:r>
                <a:r>
                  <a:rPr lang="en-US" sz="2400" dirty="0">
                    <a:solidFill>
                      <a:schemeClr val="tx1"/>
                    </a:solidFill>
                  </a:rPr>
                  <a:t>a value to a variable </a:t>
                </a:r>
              </a:p>
              <a:p>
                <a:pPr lvl="1"/>
                <a:r>
                  <a:rPr lang="en-US" sz="2400" dirty="0" smtClean="0">
                    <a:solidFill>
                      <a:schemeClr val="tx1"/>
                    </a:solidFill>
                  </a:rPr>
                  <a:t>Comparing </a:t>
                </a:r>
                <a:r>
                  <a:rPr lang="en-US" sz="2400" dirty="0">
                    <a:solidFill>
                      <a:schemeClr val="tx1"/>
                    </a:solidFill>
                  </a:rPr>
                  <a:t>two numbers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7250" y="1714500"/>
                <a:ext cx="7404653" cy="4038600"/>
              </a:xfrm>
              <a:blipFill rotWithShape="0">
                <a:blip r:embed="rId2"/>
                <a:stretch>
                  <a:fillRect l="-741" t="-2413" b="-15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>
                <a:solidFill>
                  <a:schemeClr val="tx1"/>
                </a:solidFill>
              </a:rPr>
              <a:pPr/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92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Logarithmic Function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57251" y="1752600"/>
                <a:ext cx="7404653" cy="43434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Computation time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increases logarithmically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with input size. </a:t>
                </a:r>
              </a:p>
              <a:p>
                <a:pPr marL="34290" indent="0">
                  <a:buNone/>
                </a:pPr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3429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en-US" b="0" dirty="0" smtClean="0">
                  <a:solidFill>
                    <a:schemeClr val="tx1"/>
                  </a:solidFill>
                </a:endParaRPr>
              </a:p>
              <a:p>
                <a:pPr marL="3429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⇔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b="0" dirty="0" smtClean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3429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1=0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In </a:t>
                </a:r>
                <a:r>
                  <a:rPr lang="en-US" dirty="0">
                    <a:solidFill>
                      <a:schemeClr val="tx1"/>
                    </a:solidFill>
                  </a:rPr>
                  <a:t>computer science, we consider base to be 2. By default, we will assume 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3429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Example</a:t>
                </a:r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Finding </a:t>
                </a:r>
                <a:r>
                  <a:rPr lang="en-US" dirty="0">
                    <a:solidFill>
                      <a:schemeClr val="tx1"/>
                    </a:solidFill>
                  </a:rPr>
                  <a:t>an element in a </a:t>
                </a:r>
                <a:r>
                  <a:rPr lang="en-US" b="1" dirty="0">
                    <a:solidFill>
                      <a:srgbClr val="FF0000"/>
                    </a:solidFill>
                  </a:rPr>
                  <a:t>sorted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array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7251" y="1752600"/>
                <a:ext cx="7404653" cy="4343400"/>
              </a:xfrm>
              <a:blipFill rotWithShape="0">
                <a:blip r:embed="rId2"/>
                <a:stretch>
                  <a:fillRect t="-2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>
                <a:solidFill>
                  <a:schemeClr val="tx1"/>
                </a:solidFill>
              </a:rPr>
              <a:pPr/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87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Learning Outcome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Graphic 10" descr="Badge 3 with solid fill">
            <a:extLst>
              <a:ext uri="{FF2B5EF4-FFF2-40B4-BE49-F238E27FC236}">
                <a16:creationId xmlns:a16="http://schemas.microsoft.com/office/drawing/2014/main" xmlns="" id="{ABF469D6-A1EB-4C75-83CE-914F4BDB7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57250" y="4883188"/>
            <a:ext cx="914400" cy="914400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268201"/>
              </p:ext>
            </p:extLst>
          </p:nvPr>
        </p:nvGraphicFramePr>
        <p:xfrm>
          <a:off x="1924050" y="1687829"/>
          <a:ext cx="6684757" cy="453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84757"/>
              </a:tblGrid>
              <a:tr h="151200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Understand the concepts of algorithm complexity and asymptotic analysis. 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1200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Identify the complexity of algorithm using Big-O notation.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1200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Differentiate between Big-O, Big-Omega and Big-Theta.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" name="Graphic 6" descr="Badge 1 with solid fill">
            <a:extLst>
              <a:ext uri="{FF2B5EF4-FFF2-40B4-BE49-F238E27FC236}">
                <a16:creationId xmlns:a16="http://schemas.microsoft.com/office/drawing/2014/main" xmlns="" id="{39668E95-CC3B-43A5-AFF9-6F7D4F63D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57250" y="2007870"/>
            <a:ext cx="914400" cy="914400"/>
          </a:xfrm>
          <a:prstGeom prst="rect">
            <a:avLst/>
          </a:prstGeom>
        </p:spPr>
      </p:pic>
      <p:pic>
        <p:nvPicPr>
          <p:cNvPr id="11" name="Graphic 8" descr="Badge with solid fill">
            <a:extLst>
              <a:ext uri="{FF2B5EF4-FFF2-40B4-BE49-F238E27FC236}">
                <a16:creationId xmlns:a16="http://schemas.microsoft.com/office/drawing/2014/main" xmlns="" id="{049053FE-F5E2-493C-A683-956E9538D6A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57250" y="346967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43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Logarithmic Function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Logarithmic Rules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𝑎𝑐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05740" lvl="1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Examples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2+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𝑙𝑜𝑔𝑛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</m:e>
                    </m:func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by rule 1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func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𝑙𝑜𝑔𝑛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−1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by rule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by rule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.1=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by rule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)/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func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)/2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by rule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4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by rule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5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205740" lvl="1" indent="0">
                  <a:buNone/>
                </a:pPr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70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Linear Function 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The computation time is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increases linearly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with input size. 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pPr marL="3429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Example</a:t>
                </a:r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Finding </a:t>
                </a:r>
                <a:r>
                  <a:rPr lang="en-US" dirty="0">
                    <a:solidFill>
                      <a:schemeClr val="tx1"/>
                    </a:solidFill>
                  </a:rPr>
                  <a:t>an element in an </a:t>
                </a:r>
                <a:r>
                  <a:rPr lang="en-US" b="1" dirty="0">
                    <a:solidFill>
                      <a:srgbClr val="FF0000"/>
                    </a:solidFill>
                  </a:rPr>
                  <a:t>unsorted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array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4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N-Log-N function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3429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The </a:t>
                </a:r>
                <a:r>
                  <a:rPr lang="en-US" dirty="0">
                    <a:solidFill>
                      <a:schemeClr val="tx1"/>
                    </a:solidFill>
                  </a:rPr>
                  <a:t>function </a:t>
                </a:r>
                <a:r>
                  <a:rPr lang="en-US" b="1" dirty="0">
                    <a:solidFill>
                      <a:srgbClr val="FF0000"/>
                    </a:solidFill>
                  </a:rPr>
                  <a:t>grows a little more rapidly than the linear function </a:t>
                </a:r>
                <a:r>
                  <a:rPr lang="en-US" dirty="0">
                    <a:solidFill>
                      <a:schemeClr val="tx1"/>
                    </a:solidFill>
                  </a:rPr>
                  <a:t>and a lot </a:t>
                </a:r>
                <a:r>
                  <a:rPr lang="en-US" b="1" dirty="0">
                    <a:solidFill>
                      <a:srgbClr val="FF0000"/>
                    </a:solidFill>
                  </a:rPr>
                  <a:t>less rapidly than the quadratic function</a:t>
                </a:r>
                <a:r>
                  <a:rPr lang="en-US" dirty="0">
                    <a:solidFill>
                      <a:schemeClr val="tx1"/>
                    </a:solidFill>
                  </a:rPr>
                  <a:t>. 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Example</a:t>
                </a:r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Sorting </a:t>
                </a:r>
                <a:r>
                  <a:rPr lang="en-US" dirty="0">
                    <a:solidFill>
                      <a:schemeClr val="tx1"/>
                    </a:solidFill>
                  </a:rPr>
                  <a:t>n items by </a:t>
                </a:r>
                <a:r>
                  <a:rPr lang="en-US" b="1" dirty="0">
                    <a:solidFill>
                      <a:srgbClr val="FF0000"/>
                    </a:solidFill>
                  </a:rPr>
                  <a:t>‘divide-and-conquer’ (</a:t>
                </a:r>
                <a:r>
                  <a:rPr lang="en-US" b="1" dirty="0" err="1">
                    <a:solidFill>
                      <a:srgbClr val="FF0000"/>
                    </a:solidFill>
                  </a:rPr>
                  <a:t>mergesort</a:t>
                </a:r>
                <a:r>
                  <a:rPr lang="en-US" b="1" dirty="0">
                    <a:solidFill>
                      <a:srgbClr val="FF0000"/>
                    </a:solidFill>
                  </a:rPr>
                  <a:t>) algorithm </a:t>
                </a:r>
                <a:r>
                  <a:rPr lang="en-US" dirty="0">
                    <a:solidFill>
                      <a:schemeClr val="tx1"/>
                    </a:solidFill>
                  </a:rPr>
                  <a:t>- The fastest sorting algorithm possible.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5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quadratic function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3429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Examples</a:t>
                </a:r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Shortest </a:t>
                </a:r>
                <a:r>
                  <a:rPr lang="en-US" dirty="0">
                    <a:solidFill>
                      <a:schemeClr val="tx1"/>
                    </a:solidFill>
                  </a:rPr>
                  <a:t>path between two nodes in a graph. 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Multiplying </a:t>
                </a:r>
                <a:r>
                  <a:rPr lang="en-US" dirty="0">
                    <a:solidFill>
                      <a:schemeClr val="tx1"/>
                    </a:solidFill>
                  </a:rPr>
                  <a:t>two matrices by conventional means. 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Worst </a:t>
                </a:r>
                <a:r>
                  <a:rPr lang="en-US" dirty="0">
                    <a:solidFill>
                      <a:schemeClr val="tx1"/>
                    </a:solidFill>
                  </a:rPr>
                  <a:t>possible sorting algorithm. 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Algorithms </a:t>
                </a:r>
                <a:r>
                  <a:rPr lang="en-US" dirty="0">
                    <a:solidFill>
                      <a:schemeClr val="tx1"/>
                    </a:solidFill>
                  </a:rPr>
                  <a:t>using two nested loops will usually lead to quadratic rate of growth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89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quadratic function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Nested Loops and Quadratic Function</a:t>
                </a:r>
              </a:p>
              <a:p>
                <a:pPr marL="3429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3429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1+2+3+ …+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b="0" dirty="0" smtClean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34290" indent="0">
                  <a:buNone/>
                </a:pPr>
                <a:endParaRPr lang="en-US" b="0" dirty="0" smtClean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3429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2+(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3+(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−2)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+…]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34290" indent="0">
                  <a:buNone/>
                </a:pPr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12" t="-1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0" y="4369629"/>
            <a:ext cx="28194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74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Cubic Function &amp; Other Polynomials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Cubic Function:</a:t>
                </a:r>
              </a:p>
              <a:p>
                <a:pPr marL="3429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Polynomials:</a:t>
                </a:r>
              </a:p>
              <a:p>
                <a:pPr marL="3429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Where </a:t>
                </a:r>
                <a:r>
                  <a:rPr lang="en-US" dirty="0">
                    <a:solidFill>
                      <a:schemeClr val="tx1"/>
                    </a:solidFill>
                  </a:rPr>
                  <a:t>d is the degree of polynomial 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are </a:t>
                </a:r>
                <a:r>
                  <a:rPr lang="en-US" dirty="0">
                    <a:solidFill>
                      <a:schemeClr val="tx1"/>
                    </a:solidFill>
                  </a:rPr>
                  <a:t>the coefficients of the polynomial.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8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Cubic Function &amp; Other Polynomials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Summations:</a:t>
                </a:r>
              </a:p>
              <a:p>
                <a:pPr marL="3429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Examples:</a:t>
                </a:r>
              </a:p>
              <a:p>
                <a:pPr marL="3429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Polynomial functions using this notation can be written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as:</a:t>
                </a:r>
              </a:p>
              <a:p>
                <a:pPr marL="3429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63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Exponential Function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Where </a:t>
            </a:r>
            <a:r>
              <a:rPr lang="en-US" dirty="0">
                <a:solidFill>
                  <a:schemeClr val="tx1"/>
                </a:solidFill>
              </a:rPr>
              <a:t>b is the base and n is the exponent.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Exponent </a:t>
            </a:r>
            <a:r>
              <a:rPr lang="en-US" dirty="0">
                <a:solidFill>
                  <a:schemeClr val="tx1"/>
                </a:solidFill>
              </a:rPr>
              <a:t>Rules: 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Examples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lvl="2"/>
            <a:endParaRPr lang="en-US" dirty="0" smtClean="0">
              <a:solidFill>
                <a:schemeClr val="tx1"/>
              </a:solidFill>
            </a:endParaRP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256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243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16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>
                <a:solidFill>
                  <a:schemeClr val="tx1"/>
                </a:solidFill>
              </a:rPr>
              <a:pPr/>
              <a:t>27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142" y="4903133"/>
            <a:ext cx="5984058" cy="11783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965195" y="1952678"/>
                <a:ext cx="11149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MY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195" y="1952678"/>
                <a:ext cx="1114921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7104" t="-2174" r="-546" b="-32609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463052" y="3086115"/>
                <a:ext cx="1698094" cy="973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b="0" dirty="0" smtClean="0"/>
                  <a:t> </a:t>
                </a: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052" y="3086115"/>
                <a:ext cx="1698094" cy="973280"/>
              </a:xfrm>
              <a:prstGeom prst="rect">
                <a:avLst/>
              </a:prstGeom>
              <a:blipFill rotWithShape="0">
                <a:blip r:embed="rId4"/>
                <a:stretch>
                  <a:fillRect l="-7885" t="-6875" b="-625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57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Exponential Function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Geometric Sums:</a:t>
                </a:r>
              </a:p>
              <a:p>
                <a:pPr marL="3429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B6DB905C-8FA5-46C8-ADF6-492E63524771}" type="mathplaceholder"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Examples: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What is the largest number that can represented in binary notation using n bits?</a:t>
                </a: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20574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1547A424-0FB8-4A35-9ACD-8FA720178FF6}" type="mathplaceholder"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05740" lvl="1" indent="0">
                  <a:buNone/>
                </a:pPr>
                <a:endParaRPr 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205740" lvl="1" indent="0">
                  <a:buNone/>
                </a:pPr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20574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1B41721A-F0F8-413F-88AC-277AC83B6A7F}" type="mathplaceholder"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20574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E226319B-0372-43BB-93BA-E058D5A73FFC}" type="mathplaceholder"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20574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77A8C656-00C7-4F36-BFAB-99881C539B7C}" type="mathplaceholder"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662" r="-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061" y="1638300"/>
            <a:ext cx="2811163" cy="1238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2717" y="3853718"/>
            <a:ext cx="5324511" cy="233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16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Comparing Growth Rates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1" y="1733550"/>
            <a:ext cx="2838449" cy="436245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Ceiling and Floor Function: 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[x]=The largest integer less than or equal to x..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[x]=The smallest integer greater than or equal to x.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958" y="1733550"/>
            <a:ext cx="4876215" cy="412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79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Overview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158" y="1600199"/>
            <a:ext cx="7404653" cy="4623629"/>
          </a:xfrm>
        </p:spPr>
        <p:txBody>
          <a:bodyPr>
            <a:noAutofit/>
          </a:bodyPr>
          <a:lstStyle/>
          <a:p>
            <a:r>
              <a:rPr lang="en-US" sz="1800" b="1" dirty="0" smtClean="0">
                <a:solidFill>
                  <a:schemeClr val="tx1"/>
                </a:solidFill>
              </a:rPr>
              <a:t>Introduction</a:t>
            </a:r>
          </a:p>
          <a:p>
            <a:r>
              <a:rPr lang="en-US" sz="1800" b="1" dirty="0" smtClean="0">
                <a:solidFill>
                  <a:schemeClr val="tx1"/>
                </a:solidFill>
              </a:rPr>
              <a:t>Type of Analyses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Best case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Worst case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Average case</a:t>
            </a:r>
          </a:p>
          <a:p>
            <a:r>
              <a:rPr lang="en-US" sz="1800" b="1" dirty="0" smtClean="0">
                <a:solidFill>
                  <a:schemeClr val="tx1"/>
                </a:solidFill>
              </a:rPr>
              <a:t>Various function used form analyzing rate of growth</a:t>
            </a:r>
          </a:p>
          <a:p>
            <a:r>
              <a:rPr lang="en-US" sz="1800" b="1" dirty="0" smtClean="0">
                <a:solidFill>
                  <a:schemeClr val="tx1"/>
                </a:solidFill>
              </a:rPr>
              <a:t>Asymptotic analysis: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Big-Oh notation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Big-Omega notation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Big-Theta notation</a:t>
            </a:r>
          </a:p>
          <a:p>
            <a:r>
              <a:rPr lang="en-US" sz="1800" b="1" dirty="0" smtClean="0">
                <a:solidFill>
                  <a:schemeClr val="tx1"/>
                </a:solidFill>
              </a:rPr>
              <a:t>Comparison between various kinds of complexities</a:t>
            </a:r>
          </a:p>
          <a:p>
            <a:r>
              <a:rPr lang="en-US" sz="1800" b="1" dirty="0" smtClean="0">
                <a:solidFill>
                  <a:schemeClr val="tx1"/>
                </a:solidFill>
              </a:rPr>
              <a:t>Examples of how efficient algorithms can be modified to reduce computational complexity</a:t>
            </a:r>
          </a:p>
          <a:p>
            <a:r>
              <a:rPr lang="en-US" sz="1800" b="1" dirty="0" smtClean="0">
                <a:solidFill>
                  <a:schemeClr val="tx1"/>
                </a:solidFill>
              </a:rPr>
              <a:t>Summary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24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Comparative Analysis of various growth rates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1" y="3924300"/>
            <a:ext cx="7404653" cy="21717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It shows the importance of good algorithm design.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handicap of an </a:t>
            </a:r>
            <a:r>
              <a:rPr lang="en-US" b="1" dirty="0">
                <a:solidFill>
                  <a:schemeClr val="tx1"/>
                </a:solidFill>
              </a:rPr>
              <a:t>asymptotically slower algorithm </a:t>
            </a:r>
            <a:r>
              <a:rPr lang="en-US" b="1" dirty="0">
                <a:solidFill>
                  <a:srgbClr val="FF0000"/>
                </a:solidFill>
              </a:rPr>
              <a:t>can not </a:t>
            </a:r>
            <a:r>
              <a:rPr lang="en-US" dirty="0">
                <a:solidFill>
                  <a:schemeClr val="tx1"/>
                </a:solidFill>
              </a:rPr>
              <a:t>be overcome by using a </a:t>
            </a:r>
            <a:r>
              <a:rPr lang="en-US" b="1" dirty="0">
                <a:solidFill>
                  <a:schemeClr val="tx1"/>
                </a:solidFill>
              </a:rPr>
              <a:t>dramatic speedup in hardware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An </a:t>
            </a:r>
            <a:r>
              <a:rPr lang="en-US" dirty="0">
                <a:solidFill>
                  <a:schemeClr val="tx1"/>
                </a:solidFill>
              </a:rPr>
              <a:t>asymptotically slow algorithm is beaten in the long run by an asymptotically faster algorithm, even if the constant factor for the faster algorithm is worse.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751" t="3990" r="1641" b="5879"/>
          <a:stretch/>
        </p:blipFill>
        <p:spPr>
          <a:xfrm>
            <a:off x="1948898" y="1796220"/>
            <a:ext cx="5370866" cy="212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03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Comparative Analysis of various growth rates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1" y="1965960"/>
            <a:ext cx="2914649" cy="413004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Maximum size </a:t>
            </a:r>
            <a:r>
              <a:rPr lang="en-US" dirty="0">
                <a:solidFill>
                  <a:schemeClr val="tx1"/>
                </a:solidFill>
              </a:rPr>
              <a:t>of a problem that can be solved in 1 second, 1 minute and 1 hour, for </a:t>
            </a:r>
            <a:r>
              <a:rPr lang="en-US" b="1" dirty="0">
                <a:solidFill>
                  <a:srgbClr val="FF0000"/>
                </a:solidFill>
              </a:rPr>
              <a:t>various running times </a:t>
            </a:r>
            <a:r>
              <a:rPr lang="en-US" dirty="0">
                <a:solidFill>
                  <a:schemeClr val="tx1"/>
                </a:solidFill>
              </a:rPr>
              <a:t>measured in microseconds.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0" y="1845448"/>
            <a:ext cx="4799010" cy="425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28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Asymptotic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23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Introduction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It </a:t>
            </a:r>
            <a:r>
              <a:rPr lang="en-US" dirty="0">
                <a:solidFill>
                  <a:schemeClr val="tx1"/>
                </a:solidFill>
              </a:rPr>
              <a:t>is an approximate </a:t>
            </a:r>
            <a:r>
              <a:rPr lang="en-US" b="1" dirty="0">
                <a:solidFill>
                  <a:schemeClr val="tx1"/>
                </a:solidFill>
              </a:rPr>
              <a:t>analysis an algorithm complexity as </a:t>
            </a:r>
            <a:r>
              <a:rPr lang="en-US" b="1" dirty="0">
                <a:solidFill>
                  <a:srgbClr val="FF0000"/>
                </a:solidFill>
              </a:rPr>
              <a:t>n</a:t>
            </a:r>
            <a:r>
              <a:rPr lang="en-US" b="1" dirty="0">
                <a:solidFill>
                  <a:schemeClr val="tx1"/>
                </a:solidFill>
              </a:rPr>
              <a:t> tends to infinity.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We </a:t>
            </a:r>
            <a:r>
              <a:rPr lang="en-US" dirty="0">
                <a:solidFill>
                  <a:schemeClr val="tx1"/>
                </a:solidFill>
              </a:rPr>
              <a:t>focus on the growth rate of the running time as a function of the input size n.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“Big-Oh” Notation: </a:t>
            </a:r>
            <a:endParaRPr lang="en-US" dirty="0" smtClean="0">
              <a:solidFill>
                <a:schemeClr val="tx1"/>
              </a:solidFill>
            </a:endParaRPr>
          </a:p>
          <a:p>
            <a:pPr marL="3429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3429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b="1" dirty="0">
                <a:solidFill>
                  <a:schemeClr val="tx1"/>
                </a:solidFill>
              </a:rPr>
              <a:t>big-Oh notation </a:t>
            </a:r>
            <a:r>
              <a:rPr lang="en-US" dirty="0">
                <a:solidFill>
                  <a:schemeClr val="tx1"/>
                </a:solidFill>
              </a:rPr>
              <a:t>allows us to say that a </a:t>
            </a:r>
            <a:r>
              <a:rPr lang="en-US" b="1" dirty="0">
                <a:solidFill>
                  <a:srgbClr val="FF0000"/>
                </a:solidFill>
              </a:rPr>
              <a:t>function f(n) is “less than or equal to” another function g(n) </a:t>
            </a:r>
            <a:r>
              <a:rPr lang="en-US" dirty="0">
                <a:solidFill>
                  <a:schemeClr val="tx1"/>
                </a:solidFill>
              </a:rPr>
              <a:t>up to a constant factor and in the asymptotic sense as n grows toward infinity.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en-US" dirty="0">
                <a:solidFill>
                  <a:schemeClr val="tx1"/>
                </a:solidFill>
              </a:rPr>
              <a:t>Big-Oh” notations provides the </a:t>
            </a:r>
            <a:r>
              <a:rPr lang="en-US" b="1" dirty="0">
                <a:solidFill>
                  <a:srgbClr val="FF0000"/>
                </a:solidFill>
              </a:rPr>
              <a:t>tighter upper bound </a:t>
            </a:r>
            <a:r>
              <a:rPr lang="en-US" dirty="0">
                <a:solidFill>
                  <a:schemeClr val="tx1"/>
                </a:solidFill>
              </a:rPr>
              <a:t>of a given function.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662" y="3418619"/>
            <a:ext cx="2920790" cy="81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83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Introduction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878" y="1060012"/>
            <a:ext cx="3916949" cy="28431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16" y="2071343"/>
            <a:ext cx="3552462" cy="359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30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Big-Oh notation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1685150"/>
            <a:ext cx="6139898" cy="481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2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Big-Oh notation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7" y="1699260"/>
            <a:ext cx="6338180" cy="414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82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Some words of Caution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Constant factors in </a:t>
            </a:r>
            <a:r>
              <a:rPr lang="en-US" b="1" dirty="0" smtClean="0">
                <a:solidFill>
                  <a:srgbClr val="FF0000"/>
                </a:solidFill>
              </a:rPr>
              <a:t>Big-Oh notation should not be too large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When using the big-Oh notation, we should at least be somewhat </a:t>
            </a:r>
            <a:r>
              <a:rPr lang="en-US" b="1" dirty="0" smtClean="0">
                <a:solidFill>
                  <a:srgbClr val="FF0000"/>
                </a:solidFill>
              </a:rPr>
              <a:t>mindful of the constant factors and lower-order </a:t>
            </a:r>
            <a:r>
              <a:rPr lang="en-US" dirty="0" smtClean="0">
                <a:solidFill>
                  <a:schemeClr val="tx1"/>
                </a:solidFill>
              </a:rPr>
              <a:t>terms we are “hiding”.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Similarly be </a:t>
            </a:r>
            <a:r>
              <a:rPr lang="en-US" b="1" dirty="0" smtClean="0">
                <a:solidFill>
                  <a:srgbClr val="FF0000"/>
                </a:solidFill>
              </a:rPr>
              <a:t>careful of constants in exponentials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>
                <a:solidFill>
                  <a:schemeClr val="tx1"/>
                </a:solidFill>
              </a:rPr>
              <a:pPr/>
              <a:t>37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37" y="2494694"/>
            <a:ext cx="3969124" cy="1066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721" y="5166264"/>
            <a:ext cx="2821530" cy="97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46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20955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Commonly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used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summations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4" y="609600"/>
            <a:ext cx="5185506" cy="561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84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Examples of Asymptotic Analysis of Algorithm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987" y="1965959"/>
            <a:ext cx="8236774" cy="425786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5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INTRODUCTION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1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Big-Oh notation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Example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Prove that : 3n+2 = O(n)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nswer</a:t>
            </a:r>
          </a:p>
          <a:p>
            <a:pPr marL="34290" indent="0">
              <a:buNone/>
            </a:pPr>
            <a:r>
              <a:rPr lang="en-US" dirty="0" smtClean="0">
                <a:solidFill>
                  <a:schemeClr val="tx1"/>
                </a:solidFill>
                <a:hlinkClick r:id="rId2"/>
              </a:rPr>
              <a:t>https://youtu.be/M0_9EpsxMjY</a:t>
            </a:r>
            <a:endParaRPr lang="en-US" dirty="0" smtClean="0">
              <a:solidFill>
                <a:schemeClr val="tx1"/>
              </a:solidFill>
            </a:endParaRPr>
          </a:p>
          <a:p>
            <a:pPr marL="3429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Other reference for Big Oh</a:t>
            </a:r>
          </a:p>
          <a:p>
            <a:pPr marL="34290" indent="0">
              <a:buNone/>
            </a:pPr>
            <a:r>
              <a:rPr lang="en-US" dirty="0">
                <a:solidFill>
                  <a:schemeClr val="tx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youtu.be/L8HF-ntS5q4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66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Example of Big-Oh (Calculation)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78" y="1724501"/>
            <a:ext cx="8632198" cy="470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4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Material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42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30300" y="3540896"/>
            <a:ext cx="74132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github.com/masyitah-abu/Data-Structure-and-Algorithm-in-Python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83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"/>
            <a:r>
              <a:rPr lang="en-US" dirty="0">
                <a:solidFill>
                  <a:schemeClr val="tx1"/>
                </a:solidFill>
              </a:rPr>
              <a:t>What is an Algorithm?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3429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An </a:t>
            </a:r>
            <a:r>
              <a:rPr lang="en-US" sz="3200" b="1" dirty="0">
                <a:solidFill>
                  <a:schemeClr val="tx1"/>
                </a:solidFill>
              </a:rPr>
              <a:t>algorithm</a:t>
            </a:r>
            <a:r>
              <a:rPr lang="en-US" sz="3200" dirty="0">
                <a:solidFill>
                  <a:schemeClr val="tx1"/>
                </a:solidFill>
              </a:rPr>
              <a:t> is a </a:t>
            </a:r>
            <a:r>
              <a:rPr lang="en-US" sz="3200" b="1" dirty="0">
                <a:solidFill>
                  <a:srgbClr val="FF0000"/>
                </a:solidFill>
              </a:rPr>
              <a:t>step-by-step procedure </a:t>
            </a:r>
            <a:r>
              <a:rPr lang="en-US" sz="3200" dirty="0">
                <a:solidFill>
                  <a:schemeClr val="tx1"/>
                </a:solidFill>
              </a:rPr>
              <a:t>with unambiguous instructions to solve a given problem.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35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What is a data structure?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" indent="0">
              <a:buNone/>
            </a:pPr>
            <a:endParaRPr lang="en-US" sz="3200" dirty="0" smtClean="0">
              <a:solidFill>
                <a:schemeClr val="tx1"/>
              </a:solidFill>
            </a:endParaRPr>
          </a:p>
          <a:p>
            <a:pPr marL="34290" indent="0"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A </a:t>
            </a:r>
            <a:r>
              <a:rPr lang="en-US" sz="3200" b="1" dirty="0">
                <a:solidFill>
                  <a:schemeClr val="tx1"/>
                </a:solidFill>
              </a:rPr>
              <a:t>data structure </a:t>
            </a:r>
            <a:r>
              <a:rPr lang="en-US" sz="3200" dirty="0">
                <a:solidFill>
                  <a:schemeClr val="tx1"/>
                </a:solidFill>
              </a:rPr>
              <a:t>is a </a:t>
            </a:r>
            <a:r>
              <a:rPr lang="en-US" sz="3200" b="1" dirty="0">
                <a:solidFill>
                  <a:srgbClr val="FF0000"/>
                </a:solidFill>
              </a:rPr>
              <a:t>systematic way</a:t>
            </a:r>
            <a:r>
              <a:rPr lang="en-US" sz="3200" dirty="0">
                <a:solidFill>
                  <a:schemeClr val="tx1"/>
                </a:solidFill>
              </a:rPr>
              <a:t> of organizing and accessing data</a:t>
            </a:r>
            <a:r>
              <a:rPr lang="en-US" sz="3200" dirty="0" smtClean="0">
                <a:solidFill>
                  <a:schemeClr val="tx1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63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Why the analysis of Algorithm required?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" indent="0">
              <a:buNone/>
            </a:pPr>
            <a:endParaRPr lang="en-US" sz="3200" dirty="0" smtClean="0">
              <a:solidFill>
                <a:schemeClr val="tx1"/>
              </a:solidFill>
            </a:endParaRPr>
          </a:p>
          <a:p>
            <a:pPr marL="34290" indent="0"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There </a:t>
            </a:r>
            <a:r>
              <a:rPr lang="en-US" sz="3200" dirty="0">
                <a:solidFill>
                  <a:schemeClr val="tx1"/>
                </a:solidFill>
              </a:rPr>
              <a:t>are </a:t>
            </a:r>
            <a:r>
              <a:rPr lang="en-US" sz="3200" b="1" dirty="0">
                <a:solidFill>
                  <a:srgbClr val="FF0000"/>
                </a:solidFill>
              </a:rPr>
              <a:t>multiple algorithms </a:t>
            </a:r>
            <a:r>
              <a:rPr lang="en-US" sz="3200" dirty="0">
                <a:solidFill>
                  <a:schemeClr val="tx1"/>
                </a:solidFill>
              </a:rPr>
              <a:t>for doing things. Algorithm analysis </a:t>
            </a:r>
            <a:r>
              <a:rPr lang="en-US" sz="3200" b="1" dirty="0">
                <a:solidFill>
                  <a:srgbClr val="FF0000"/>
                </a:solidFill>
              </a:rPr>
              <a:t>helps us in selecting the most efficient algorithm </a:t>
            </a:r>
            <a:r>
              <a:rPr lang="en-US" sz="3200" dirty="0">
                <a:solidFill>
                  <a:schemeClr val="tx1"/>
                </a:solidFill>
              </a:rPr>
              <a:t>in terms of time and space consumed.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43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What is the Goal of Algorithm Analysis?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To </a:t>
            </a:r>
            <a:r>
              <a:rPr lang="en-US" sz="3200" b="1" dirty="0">
                <a:solidFill>
                  <a:srgbClr val="FF0000"/>
                </a:solidFill>
              </a:rPr>
              <a:t>compare algorithms </a:t>
            </a:r>
            <a:r>
              <a:rPr lang="en-US" sz="3200" dirty="0">
                <a:solidFill>
                  <a:schemeClr val="tx1"/>
                </a:solidFill>
              </a:rPr>
              <a:t>(or solutions) mainly in terms of running time, also other factors (memory requirement, developer effort etc.).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87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Experiment Analysis of Algorithms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8350" y="1823720"/>
                <a:ext cx="7404653" cy="4038600"/>
              </a:xfrm>
            </p:spPr>
            <p:txBody>
              <a:bodyPr>
                <a:no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Experimentally,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algorithm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is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analyzed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using the following two quantities: 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Running </a:t>
                </a:r>
                <a:r>
                  <a:rPr lang="en-US" dirty="0">
                    <a:solidFill>
                      <a:schemeClr val="tx1"/>
                    </a:solidFill>
                  </a:rPr>
                  <a:t>Time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Static </a:t>
                </a:r>
                <a:r>
                  <a:rPr lang="en-US" dirty="0">
                    <a:solidFill>
                      <a:schemeClr val="tx1"/>
                    </a:solidFill>
                  </a:rPr>
                  <a:t>and Run-time memory requirement. 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/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b="1" dirty="0">
                    <a:solidFill>
                      <a:schemeClr val="tx1"/>
                    </a:solidFill>
                  </a:rPr>
                  <a:t>Run-time</a:t>
                </a:r>
                <a:r>
                  <a:rPr lang="en-US" dirty="0">
                    <a:solidFill>
                      <a:schemeClr val="tx1"/>
                    </a:solidFill>
                  </a:rPr>
                  <a:t> is usually found to be </a:t>
                </a:r>
                <a:r>
                  <a:rPr lang="en-US" b="1" dirty="0">
                    <a:solidFill>
                      <a:srgbClr val="FF0000"/>
                    </a:solidFill>
                  </a:rPr>
                  <a:t>proportional</a:t>
                </a:r>
                <a:r>
                  <a:rPr lang="en-US" dirty="0">
                    <a:solidFill>
                      <a:schemeClr val="tx1"/>
                    </a:solidFill>
                  </a:rPr>
                  <a:t> to the </a:t>
                </a:r>
                <a:r>
                  <a:rPr lang="en-US" b="1" dirty="0">
                    <a:solidFill>
                      <a:schemeClr val="tx1"/>
                    </a:solidFill>
                  </a:rPr>
                  <a:t>size of the input</a:t>
                </a:r>
                <a:r>
                  <a:rPr lang="en-US" dirty="0">
                    <a:solidFill>
                      <a:schemeClr val="tx1"/>
                    </a:solidFill>
                  </a:rPr>
                  <a:t> being processed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3429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r>
                  <a:rPr lang="en-US" b="1" dirty="0" smtClean="0">
                    <a:solidFill>
                      <a:schemeClr val="tx1"/>
                    </a:solidFill>
                  </a:rPr>
                  <a:t>Input </a:t>
                </a:r>
                <a:r>
                  <a:rPr lang="en-US" b="1" dirty="0">
                    <a:solidFill>
                      <a:schemeClr val="tx1"/>
                    </a:solidFill>
                  </a:rPr>
                  <a:t>size </a:t>
                </a:r>
                <a:r>
                  <a:rPr lang="en-US" dirty="0">
                    <a:solidFill>
                      <a:schemeClr val="tx1"/>
                    </a:solidFill>
                  </a:rPr>
                  <a:t>refers to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Size </a:t>
                </a:r>
                <a:r>
                  <a:rPr lang="en-US" dirty="0">
                    <a:solidFill>
                      <a:schemeClr val="tx1"/>
                    </a:solidFill>
                  </a:rPr>
                  <a:t>of an array 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Polynomial </a:t>
                </a:r>
                <a:r>
                  <a:rPr lang="en-US" dirty="0">
                    <a:solidFill>
                      <a:schemeClr val="tx1"/>
                    </a:solidFill>
                  </a:rPr>
                  <a:t>degree 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Number </a:t>
                </a:r>
                <a:r>
                  <a:rPr lang="en-US" dirty="0">
                    <a:solidFill>
                      <a:schemeClr val="tx1"/>
                    </a:solidFill>
                  </a:rPr>
                  <a:t>of elements in a matrix 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Numbers </a:t>
                </a:r>
                <a:r>
                  <a:rPr lang="en-US" dirty="0">
                    <a:solidFill>
                      <a:schemeClr val="tx1"/>
                    </a:solidFill>
                  </a:rPr>
                  <a:t>of bits in a binary representation of input 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Vertices </a:t>
                </a:r>
                <a:r>
                  <a:rPr lang="en-US" dirty="0">
                    <a:solidFill>
                      <a:schemeClr val="tx1"/>
                    </a:solidFill>
                  </a:rPr>
                  <a:t>and edges in a graph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8350" y="1823720"/>
                <a:ext cx="7404653" cy="4038600"/>
              </a:xfrm>
              <a:blipFill rotWithShape="0">
                <a:blip r:embed="rId2"/>
                <a:stretch>
                  <a:fillRect t="-1508" b="-16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24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2365</TotalTime>
  <Words>1107</Words>
  <Application>Microsoft Office PowerPoint</Application>
  <PresentationFormat>On-screen Show (4:3)</PresentationFormat>
  <Paragraphs>307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Calibri</vt:lpstr>
      <vt:lpstr>Cambria Math</vt:lpstr>
      <vt:lpstr>Corbel</vt:lpstr>
      <vt:lpstr>Basis</vt:lpstr>
      <vt:lpstr>Ksc6103 data STRUCTURE &amp; algorithm analysis </vt:lpstr>
      <vt:lpstr>Learning Outcome</vt:lpstr>
      <vt:lpstr>Overview</vt:lpstr>
      <vt:lpstr>INTRODUCTION</vt:lpstr>
      <vt:lpstr>What is an Algorithm?</vt:lpstr>
      <vt:lpstr>What is a data structure?</vt:lpstr>
      <vt:lpstr>Why the analysis of Algorithm required?</vt:lpstr>
      <vt:lpstr>What is the Goal of Algorithm Analysis?</vt:lpstr>
      <vt:lpstr>Experiment Analysis of Algorithms</vt:lpstr>
      <vt:lpstr>Challenges of Experimental Analysis</vt:lpstr>
      <vt:lpstr>Objectives of Algorithm Analysis</vt:lpstr>
      <vt:lpstr>Objectives of Algorithm Analysis</vt:lpstr>
      <vt:lpstr>TYPES OF ANALYSIS</vt:lpstr>
      <vt:lpstr>Types of Analysis</vt:lpstr>
      <vt:lpstr>FUNCTION FOR ANALYSING RATE OF GROWTH</vt:lpstr>
      <vt:lpstr>Introduction</vt:lpstr>
      <vt:lpstr>Introduction</vt:lpstr>
      <vt:lpstr>The Constant Function</vt:lpstr>
      <vt:lpstr>The Logarithmic Function</vt:lpstr>
      <vt:lpstr>The Logarithmic Function</vt:lpstr>
      <vt:lpstr>The Linear Function </vt:lpstr>
      <vt:lpstr>The N-Log-N function</vt:lpstr>
      <vt:lpstr>The quadratic function</vt:lpstr>
      <vt:lpstr>The quadratic function</vt:lpstr>
      <vt:lpstr>Cubic Function &amp; Other Polynomials</vt:lpstr>
      <vt:lpstr>Cubic Function &amp; Other Polynomials</vt:lpstr>
      <vt:lpstr>The Exponential Function</vt:lpstr>
      <vt:lpstr>The Exponential Function</vt:lpstr>
      <vt:lpstr>Comparing Growth Rates</vt:lpstr>
      <vt:lpstr>Comparative Analysis of various growth rates</vt:lpstr>
      <vt:lpstr>Comparative Analysis of various growth rates</vt:lpstr>
      <vt:lpstr>Asymptotic analysis</vt:lpstr>
      <vt:lpstr>Introduction</vt:lpstr>
      <vt:lpstr>Introduction</vt:lpstr>
      <vt:lpstr>Big-Oh notation</vt:lpstr>
      <vt:lpstr>Big-Oh notation</vt:lpstr>
      <vt:lpstr>Some words of Caution </vt:lpstr>
      <vt:lpstr>Commonly  used  summations</vt:lpstr>
      <vt:lpstr>Examples of Asymptotic Analysis of Algorithm</vt:lpstr>
      <vt:lpstr>Big-Oh notation</vt:lpstr>
      <vt:lpstr>Example of Big-Oh (Calculation)</vt:lpstr>
      <vt:lpstr>Lab Material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Samirah Razali</dc:creator>
  <cp:lastModifiedBy>MASYITAH BINTI ABU</cp:lastModifiedBy>
  <cp:revision>101</cp:revision>
  <dcterms:created xsi:type="dcterms:W3CDTF">2021-02-05T05:18:32Z</dcterms:created>
  <dcterms:modified xsi:type="dcterms:W3CDTF">2023-02-15T13:05:21Z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