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41"/>
  </p:notesMasterIdLst>
  <p:sldIdLst>
    <p:sldId id="256" r:id="rId5"/>
    <p:sldId id="257" r:id="rId6"/>
    <p:sldId id="258" r:id="rId7"/>
    <p:sldId id="260" r:id="rId8"/>
    <p:sldId id="262" r:id="rId9"/>
    <p:sldId id="267" r:id="rId10"/>
    <p:sldId id="263" r:id="rId11"/>
    <p:sldId id="264" r:id="rId12"/>
    <p:sldId id="265" r:id="rId13"/>
    <p:sldId id="266" r:id="rId14"/>
    <p:sldId id="308" r:id="rId15"/>
    <p:sldId id="306" r:id="rId16"/>
    <p:sldId id="268" r:id="rId17"/>
    <p:sldId id="269" r:id="rId18"/>
    <p:sldId id="296" r:id="rId19"/>
    <p:sldId id="272" r:id="rId20"/>
    <p:sldId id="273" r:id="rId21"/>
    <p:sldId id="276" r:id="rId22"/>
    <p:sldId id="274" r:id="rId23"/>
    <p:sldId id="275" r:id="rId24"/>
    <p:sldId id="278" r:id="rId25"/>
    <p:sldId id="297" r:id="rId26"/>
    <p:sldId id="289" r:id="rId27"/>
    <p:sldId id="284" r:id="rId28"/>
    <p:sldId id="285" r:id="rId29"/>
    <p:sldId id="299" r:id="rId30"/>
    <p:sldId id="300" r:id="rId31"/>
    <p:sldId id="301" r:id="rId32"/>
    <p:sldId id="305" r:id="rId33"/>
    <p:sldId id="286" r:id="rId34"/>
    <p:sldId id="287" r:id="rId35"/>
    <p:sldId id="291" r:id="rId36"/>
    <p:sldId id="293" r:id="rId37"/>
    <p:sldId id="303" r:id="rId38"/>
    <p:sldId id="30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3EB5"/>
    <a:srgbClr val="E8E8EB"/>
    <a:srgbClr val="7B71E2"/>
    <a:srgbClr val="262626"/>
    <a:srgbClr val="271E2D"/>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1" d="100"/>
          <a:sy n="51" d="100"/>
        </p:scale>
        <p:origin x="72" y="522"/>
      </p:cViewPr>
      <p:guideLst/>
    </p:cSldViewPr>
  </p:slideViewPr>
  <p:notesTextViewPr>
    <p:cViewPr>
      <p:scale>
        <a:sx n="1" d="1"/>
        <a:sy n="1" d="1"/>
      </p:scale>
      <p:origin x="0" y="0"/>
    </p:cViewPr>
  </p:notesTextViewPr>
  <p:sorterViewPr>
    <p:cViewPr>
      <p:scale>
        <a:sx n="100" d="100"/>
        <a:sy n="100" d="100"/>
      </p:scale>
      <p:origin x="0" y="-55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44139-E00B-4968-BF2D-2DB5C16FD2B4}" type="datetimeFigureOut">
              <a:rPr lang="en-GB" smtClean="0"/>
              <a:t>15/02/2023</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9DA6C-EF4D-4CD1-800D-8688A519A4A5}" type="slidenum">
              <a:rPr lang="en-GB" smtClean="0"/>
              <a:t>‹#›</a:t>
            </a:fld>
            <a:endParaRPr lang="en-GB" dirty="0"/>
          </a:p>
        </p:txBody>
      </p:sp>
    </p:spTree>
    <p:extLst>
      <p:ext uri="{BB962C8B-B14F-4D97-AF65-F5344CB8AC3E}">
        <p14:creationId xmlns:p14="http://schemas.microsoft.com/office/powerpoint/2010/main" val="280621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FF37C8C-EF9A-49F4-A8E8-09057FFA0855}" type="datetime1">
              <a:rPr lang="en-US" smtClean="0"/>
              <a:t>2/15/2023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A98EE3D-8CD1-4C3F-BD1C-C98C9596463C}"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5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EEBD8-FC4A-4554-B6A0-3A9F3EB729C7}"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9913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EEBD8-FC4A-4554-B6A0-3A9F3EB729C7}"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3676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45D17-D652-4766-B11C-2E8D8390D957}"/>
              </a:ext>
            </a:extLst>
          </p:cNvPr>
          <p:cNvSpPr>
            <a:spLocks noGrp="1"/>
          </p:cNvSpPr>
          <p:nvPr>
            <p:ph type="title"/>
          </p:nvPr>
        </p:nvSpPr>
        <p:spPr>
          <a:xfrm>
            <a:off x="445889" y="767792"/>
            <a:ext cx="825222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1933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85E7B6-0ECA-4FA4-BDCC-365D8DF90411}"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7" name="Rectangle 6">
            <a:extLst>
              <a:ext uri="{FF2B5EF4-FFF2-40B4-BE49-F238E27FC236}">
                <a16:creationId xmlns="" xmlns:a16="http://schemas.microsoft.com/office/drawing/2014/main" id="{44E04DA3-36A5-41FF-B4BD-72E58C5EFC08}"/>
              </a:ext>
            </a:extLst>
          </p:cNvPr>
          <p:cNvSpPr/>
          <p:nvPr userDrawn="1"/>
        </p:nvSpPr>
        <p:spPr>
          <a:xfrm>
            <a:off x="822959" y="1754909"/>
            <a:ext cx="7543800" cy="267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n>
                <a:solidFill>
                  <a:schemeClr val="bg1"/>
                </a:solidFill>
              </a:ln>
            </a:endParaRPr>
          </a:p>
        </p:txBody>
      </p:sp>
      <p:cxnSp>
        <p:nvCxnSpPr>
          <p:cNvPr id="8" name="Straight Connector 7">
            <a:extLst>
              <a:ext uri="{FF2B5EF4-FFF2-40B4-BE49-F238E27FC236}">
                <a16:creationId xmlns="" xmlns:a16="http://schemas.microsoft.com/office/drawing/2014/main" id="{A045410C-AB25-46E2-87A7-803150BF7197}"/>
              </a:ext>
            </a:extLst>
          </p:cNvPr>
          <p:cNvCxnSpPr/>
          <p:nvPr userDrawn="1"/>
        </p:nvCxnSpPr>
        <p:spPr>
          <a:xfrm>
            <a:off x="822959" y="997530"/>
            <a:ext cx="7543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68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68E81-3FB1-45BC-8C1E-9B90E55FDB50}"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4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33BD7-21AC-4C9C-8BE1-4AA689B36248}" type="datetime1">
              <a:rPr lang="en-US" smtClean="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718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E13DDF-827F-4C45-A4DF-DDEFB41CFC80}" type="datetime1">
              <a:rPr lang="en-US" smtClean="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602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1E7A47-F414-4E30-B7C7-AEA57494FD8A}" type="datetime1">
              <a:rPr lang="en-US" smtClean="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091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EF7B4-93C3-4BAE-8EA3-C71BF46B8A93}" type="datetime1">
              <a:rPr lang="en-US" smtClean="0"/>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476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05F89-497C-4DFD-9F4C-AEBAE3DB7F79}" type="datetime1">
              <a:rPr lang="en-US" smtClean="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1049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9CD72-59B7-4EC8-9AE9-9119E77292DA}" type="datetime1">
              <a:rPr lang="en-US" smtClean="0"/>
              <a:t>2/15/2023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10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076EEBD8-FC4A-4554-B6A0-3A9F3EB729C7}" type="datetime1">
              <a:rPr lang="en-US" smtClean="0"/>
              <a:t>2/15/2023</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8826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85" r:id="rId12"/>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Ksc6103</a:t>
            </a:r>
            <a:br>
              <a:rPr lang="en-US" dirty="0"/>
            </a:br>
            <a:r>
              <a:rPr lang="en-US" dirty="0"/>
              <a:t>data STRUCTURE &amp; algorithm analysis </a:t>
            </a:r>
          </a:p>
        </p:txBody>
      </p:sp>
      <p:sp>
        <p:nvSpPr>
          <p:cNvPr id="3" name="Subtitle 2"/>
          <p:cNvSpPr>
            <a:spLocks noGrp="1"/>
          </p:cNvSpPr>
          <p:nvPr>
            <p:ph type="subTitle" idx="1"/>
          </p:nvPr>
        </p:nvSpPr>
        <p:spPr/>
        <p:txBody>
          <a:bodyPr>
            <a:normAutofit/>
          </a:bodyPr>
          <a:lstStyle/>
          <a:p>
            <a:r>
              <a:rPr lang="en-US" sz="4000" dirty="0" smtClean="0"/>
              <a:t>Recursion</a:t>
            </a:r>
            <a:endParaRPr lang="en-US" sz="4000" dirty="0"/>
          </a:p>
        </p:txBody>
      </p:sp>
      <p:sp>
        <p:nvSpPr>
          <p:cNvPr id="4" name="Slide Number Placeholder 3"/>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530830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The Factorial Function</a:t>
            </a:r>
            <a:endParaRPr lang="en-US" dirty="0">
              <a:solidFill>
                <a:schemeClr val="tx1"/>
              </a:solidFill>
            </a:endParaRPr>
          </a:p>
        </p:txBody>
      </p:sp>
      <p:sp>
        <p:nvSpPr>
          <p:cNvPr id="3" name="Content Placeholder 2"/>
          <p:cNvSpPr>
            <a:spLocks noGrp="1"/>
          </p:cNvSpPr>
          <p:nvPr>
            <p:ph idx="1"/>
          </p:nvPr>
        </p:nvSpPr>
        <p:spPr>
          <a:xfrm>
            <a:off x="367585" y="1113183"/>
            <a:ext cx="4190999" cy="4982817"/>
          </a:xfrm>
        </p:spPr>
        <p:txBody>
          <a:bodyPr>
            <a:normAutofit fontScale="92500" lnSpcReduction="20000"/>
          </a:bodyPr>
          <a:lstStyle/>
          <a:p>
            <a:pPr algn="just"/>
            <a:r>
              <a:rPr lang="en-US" dirty="0">
                <a:solidFill>
                  <a:schemeClr val="tx1"/>
                </a:solidFill>
              </a:rPr>
              <a:t>Each time a function is called, a structure known as an activation record or frame is created to store information about the progress of that invocation of the function. </a:t>
            </a:r>
            <a:endParaRPr lang="en-US" dirty="0" smtClean="0">
              <a:solidFill>
                <a:schemeClr val="tx1"/>
              </a:solidFill>
            </a:endParaRPr>
          </a:p>
          <a:p>
            <a:pPr algn="just"/>
            <a:r>
              <a:rPr lang="en-US" dirty="0" smtClean="0">
                <a:solidFill>
                  <a:schemeClr val="tx1"/>
                </a:solidFill>
              </a:rPr>
              <a:t>Activation </a:t>
            </a:r>
            <a:r>
              <a:rPr lang="en-US" dirty="0">
                <a:solidFill>
                  <a:schemeClr val="tx1"/>
                </a:solidFill>
              </a:rPr>
              <a:t>record includes a namespace for storing the function call parameters and local variables and information about which command in the body of the function is currently executing. </a:t>
            </a:r>
          </a:p>
          <a:p>
            <a:pPr algn="just"/>
            <a:r>
              <a:rPr lang="en-US" dirty="0" smtClean="0">
                <a:solidFill>
                  <a:schemeClr val="tx1"/>
                </a:solidFill>
              </a:rPr>
              <a:t>When </a:t>
            </a:r>
            <a:r>
              <a:rPr lang="en-US" dirty="0">
                <a:solidFill>
                  <a:schemeClr val="tx1"/>
                </a:solidFill>
              </a:rPr>
              <a:t>the execution of a function leads to a </a:t>
            </a:r>
            <a:r>
              <a:rPr lang="en-US" b="1" dirty="0">
                <a:solidFill>
                  <a:srgbClr val="FF0000"/>
                </a:solidFill>
              </a:rPr>
              <a:t>nested function call</a:t>
            </a:r>
            <a:r>
              <a:rPr lang="en-US" dirty="0">
                <a:solidFill>
                  <a:schemeClr val="tx1"/>
                </a:solidFill>
              </a:rPr>
              <a:t>, the execution of the former function call is suspended and its activation record stores the place in the source code at which the flow of control should continue upon return of the nested call. </a:t>
            </a:r>
          </a:p>
          <a:p>
            <a:pPr algn="just"/>
            <a:r>
              <a:rPr lang="en-US" dirty="0" smtClean="0">
                <a:solidFill>
                  <a:schemeClr val="tx1"/>
                </a:solidFill>
              </a:rPr>
              <a:t>There </a:t>
            </a:r>
            <a:r>
              <a:rPr lang="en-US" dirty="0">
                <a:solidFill>
                  <a:schemeClr val="tx1"/>
                </a:solidFill>
              </a:rPr>
              <a:t>is a different activation record for each active call.</a:t>
            </a:r>
          </a:p>
        </p:txBody>
      </p:sp>
      <p:sp>
        <p:nvSpPr>
          <p:cNvPr id="4" name="Slide Number Placeholder 3"/>
          <p:cNvSpPr>
            <a:spLocks noGrp="1"/>
          </p:cNvSpPr>
          <p:nvPr>
            <p:ph type="sldNum" sz="quarter" idx="12"/>
          </p:nvPr>
        </p:nvSpPr>
        <p:spPr/>
        <p:txBody>
          <a:bodyPr/>
          <a:lstStyle/>
          <a:p>
            <a:fld id="{3A98EE3D-8CD1-4C3F-BD1C-C98C9596463C}"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4558584" y="1630680"/>
            <a:ext cx="4261757" cy="4114800"/>
          </a:xfrm>
          <a:prstGeom prst="rect">
            <a:avLst/>
          </a:prstGeom>
        </p:spPr>
      </p:pic>
    </p:spTree>
    <p:extLst>
      <p:ext uri="{BB962C8B-B14F-4D97-AF65-F5344CB8AC3E}">
        <p14:creationId xmlns:p14="http://schemas.microsoft.com/office/powerpoint/2010/main" val="229118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81" y="0"/>
            <a:ext cx="7406640" cy="1356360"/>
          </a:xfrm>
        </p:spPr>
        <p:txBody>
          <a:bodyPr>
            <a:normAutofit/>
          </a:bodyPr>
          <a:lstStyle/>
          <a:p>
            <a:r>
              <a:rPr lang="en-US" dirty="0" smtClean="0">
                <a:solidFill>
                  <a:schemeClr val="tx1"/>
                </a:solidFill>
              </a:rPr>
              <a:t>Fibonacci</a:t>
            </a:r>
            <a:endParaRPr lang="en-US" dirty="0">
              <a:solidFill>
                <a:schemeClr val="tx1"/>
              </a:solidFill>
            </a:endParaRPr>
          </a:p>
        </p:txBody>
      </p:sp>
      <p:sp>
        <p:nvSpPr>
          <p:cNvPr id="3" name="Content Placeholder 2"/>
          <p:cNvSpPr>
            <a:spLocks noGrp="1"/>
          </p:cNvSpPr>
          <p:nvPr>
            <p:ph idx="1"/>
          </p:nvPr>
        </p:nvSpPr>
        <p:spPr>
          <a:xfrm>
            <a:off x="585581" y="1837566"/>
            <a:ext cx="2988863" cy="4209856"/>
          </a:xfrm>
        </p:spPr>
        <p:txBody>
          <a:bodyPr>
            <a:normAutofit/>
          </a:bodyPr>
          <a:lstStyle/>
          <a:p>
            <a:r>
              <a:rPr lang="en-US" dirty="0" smtClean="0">
                <a:solidFill>
                  <a:schemeClr val="tx1"/>
                </a:solidFill>
              </a:rPr>
              <a:t>We </a:t>
            </a:r>
            <a:r>
              <a:rPr lang="en-US" dirty="0">
                <a:solidFill>
                  <a:schemeClr val="tx1"/>
                </a:solidFill>
              </a:rPr>
              <a:t>modify the requirement by making it return two consecutive numbers instead of </a:t>
            </a:r>
            <a:r>
              <a:rPr lang="en-US" dirty="0" smtClean="0">
                <a:solidFill>
                  <a:schemeClr val="tx1"/>
                </a:solidFill>
              </a:rPr>
              <a:t>one.</a:t>
            </a:r>
          </a:p>
          <a:p>
            <a:r>
              <a:rPr lang="en-US" dirty="0" smtClean="0">
                <a:solidFill>
                  <a:schemeClr val="tx1"/>
                </a:solidFill>
              </a:rPr>
              <a:t>Each </a:t>
            </a:r>
            <a:r>
              <a:rPr lang="en-US" dirty="0">
                <a:solidFill>
                  <a:schemeClr val="tx1"/>
                </a:solidFill>
              </a:rPr>
              <a:t>call leads to only one recursive call with problem size reducing by 1 at each call. </a:t>
            </a:r>
          </a:p>
          <a:p>
            <a:r>
              <a:rPr lang="en-US" dirty="0" smtClean="0">
                <a:solidFill>
                  <a:schemeClr val="tx1"/>
                </a:solidFill>
              </a:rPr>
              <a:t>So </a:t>
            </a:r>
            <a:r>
              <a:rPr lang="en-US" dirty="0">
                <a:solidFill>
                  <a:schemeClr val="tx1"/>
                </a:solidFill>
              </a:rPr>
              <a:t>for n elements, n recursive calls are </a:t>
            </a:r>
            <a:r>
              <a:rPr lang="en-US" dirty="0" smtClean="0">
                <a:solidFill>
                  <a:schemeClr val="tx1"/>
                </a:solidFill>
              </a:rPr>
              <a:t>made.</a:t>
            </a:r>
          </a:p>
          <a:p>
            <a:r>
              <a:rPr lang="en-US" dirty="0" smtClean="0">
                <a:solidFill>
                  <a:schemeClr val="tx1"/>
                </a:solidFill>
              </a:rPr>
              <a:t>So </a:t>
            </a:r>
            <a:r>
              <a:rPr lang="en-US" dirty="0">
                <a:solidFill>
                  <a:schemeClr val="tx1"/>
                </a:solidFill>
              </a:rPr>
              <a:t>the time-complexity of </a:t>
            </a:r>
            <a:r>
              <a:rPr lang="en-US" dirty="0" err="1">
                <a:solidFill>
                  <a:schemeClr val="tx1"/>
                </a:solidFill>
              </a:rPr>
              <a:t>good_fibonacci</a:t>
            </a:r>
            <a:r>
              <a:rPr lang="en-US" dirty="0">
                <a:solidFill>
                  <a:schemeClr val="tx1"/>
                </a:solidFill>
              </a:rPr>
              <a:t>(n) is O(n). </a:t>
            </a: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11</a:t>
            </a:fld>
            <a:endParaRPr lang="en-US" dirty="0">
              <a:solidFill>
                <a:schemeClr val="tx1"/>
              </a:solidFill>
            </a:endParaRPr>
          </a:p>
        </p:txBody>
      </p:sp>
      <p:pic>
        <p:nvPicPr>
          <p:cNvPr id="5" name="Picture 4"/>
          <p:cNvPicPr>
            <a:picLocks noChangeAspect="1"/>
          </p:cNvPicPr>
          <p:nvPr/>
        </p:nvPicPr>
        <p:blipFill>
          <a:blip r:embed="rId2"/>
          <a:stretch>
            <a:fillRect/>
          </a:stretch>
        </p:blipFill>
        <p:spPr>
          <a:xfrm>
            <a:off x="4176712" y="1489904"/>
            <a:ext cx="4676775" cy="4733925"/>
          </a:xfrm>
          <a:prstGeom prst="rect">
            <a:avLst/>
          </a:prstGeom>
        </p:spPr>
      </p:pic>
    </p:spTree>
    <p:extLst>
      <p:ext uri="{BB962C8B-B14F-4D97-AF65-F5344CB8AC3E}">
        <p14:creationId xmlns:p14="http://schemas.microsoft.com/office/powerpoint/2010/main" val="1049538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APPLICATION</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12</a:t>
            </a:fld>
            <a:endParaRPr lang="en-US" dirty="0"/>
          </a:p>
        </p:txBody>
      </p:sp>
    </p:spTree>
    <p:extLst>
      <p:ext uri="{BB962C8B-B14F-4D97-AF65-F5344CB8AC3E}">
        <p14:creationId xmlns:p14="http://schemas.microsoft.com/office/powerpoint/2010/main" val="276709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Drawing an English Ruler</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1943176" y="1069975"/>
            <a:ext cx="5053972" cy="5153854"/>
          </a:xfrm>
          <a:prstGeom prst="rect">
            <a:avLst/>
          </a:prstGeom>
        </p:spPr>
      </p:pic>
      <p:sp>
        <p:nvSpPr>
          <p:cNvPr id="4" name="Slide Number Placeholder 3"/>
          <p:cNvSpPr>
            <a:spLocks noGrp="1"/>
          </p:cNvSpPr>
          <p:nvPr>
            <p:ph type="sldNum" sz="quarter" idx="12"/>
          </p:nvPr>
        </p:nvSpPr>
        <p:spPr/>
        <p:txBody>
          <a:bodyPr/>
          <a:lstStyle/>
          <a:p>
            <a:fld id="{3A98EE3D-8CD1-4C3F-BD1C-C98C9596463C}" type="slidenum">
              <a:rPr lang="en-US" smtClean="0"/>
              <a:pPr/>
              <a:t>13</a:t>
            </a:fld>
            <a:endParaRPr lang="en-US" dirty="0"/>
          </a:p>
        </p:txBody>
      </p:sp>
    </p:spTree>
    <p:extLst>
      <p:ext uri="{BB962C8B-B14F-4D97-AF65-F5344CB8AC3E}">
        <p14:creationId xmlns:p14="http://schemas.microsoft.com/office/powerpoint/2010/main" val="826564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Drawing an English Ruler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406244" y="1253032"/>
            <a:ext cx="6304679" cy="4970797"/>
          </a:xfrm>
          <a:prstGeom prst="rect">
            <a:avLst/>
          </a:prstGeom>
        </p:spPr>
      </p:pic>
    </p:spTree>
    <p:extLst>
      <p:ext uri="{BB962C8B-B14F-4D97-AF65-F5344CB8AC3E}">
        <p14:creationId xmlns:p14="http://schemas.microsoft.com/office/powerpoint/2010/main" val="1154557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406640" cy="1356360"/>
          </a:xfrm>
        </p:spPr>
        <p:txBody>
          <a:bodyPr/>
          <a:lstStyle/>
          <a:p>
            <a:r>
              <a:rPr lang="en-US" dirty="0" smtClean="0">
                <a:solidFill>
                  <a:schemeClr val="tx1"/>
                </a:solidFill>
              </a:rPr>
              <a:t>Drawing an English Ruler</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223484" y="1356360"/>
            <a:ext cx="8635094" cy="4810981"/>
          </a:xfrm>
          <a:prstGeom prst="rect">
            <a:avLst/>
          </a:prstGeom>
        </p:spPr>
      </p:pic>
      <p:sp>
        <p:nvSpPr>
          <p:cNvPr id="4" name="Slide Number Placeholder 3"/>
          <p:cNvSpPr>
            <a:spLocks noGrp="1"/>
          </p:cNvSpPr>
          <p:nvPr>
            <p:ph type="sldNum" sz="quarter" idx="12"/>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2559148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File System</a:t>
            </a:r>
            <a:endParaRPr lang="en-US" dirty="0">
              <a:solidFill>
                <a:schemeClr val="tx1"/>
              </a:solidFill>
            </a:endParaRPr>
          </a:p>
        </p:txBody>
      </p:sp>
      <p:sp>
        <p:nvSpPr>
          <p:cNvPr id="3" name="Content Placeholder 2"/>
          <p:cNvSpPr>
            <a:spLocks noGrp="1"/>
          </p:cNvSpPr>
          <p:nvPr>
            <p:ph idx="1"/>
          </p:nvPr>
        </p:nvSpPr>
        <p:spPr>
          <a:xfrm>
            <a:off x="285751" y="1289879"/>
            <a:ext cx="3428999" cy="4933950"/>
          </a:xfrm>
        </p:spPr>
        <p:txBody>
          <a:bodyPr/>
          <a:lstStyle/>
          <a:p>
            <a:pPr algn="just"/>
            <a:r>
              <a:rPr lang="en-US" dirty="0" smtClean="0">
                <a:solidFill>
                  <a:schemeClr val="tx1"/>
                </a:solidFill>
              </a:rPr>
              <a:t>In </a:t>
            </a:r>
            <a:r>
              <a:rPr lang="en-US" b="1" dirty="0">
                <a:solidFill>
                  <a:srgbClr val="FF0000"/>
                </a:solidFill>
              </a:rPr>
              <a:t>modern operating system</a:t>
            </a:r>
            <a:r>
              <a:rPr lang="en-US" dirty="0">
                <a:solidFill>
                  <a:schemeClr val="tx1"/>
                </a:solidFill>
              </a:rPr>
              <a:t>, the file-system directories (or folders) are defined in a recursive way. </a:t>
            </a:r>
          </a:p>
          <a:p>
            <a:pPr algn="just"/>
            <a:r>
              <a:rPr lang="en-US" dirty="0" smtClean="0">
                <a:solidFill>
                  <a:schemeClr val="tx1"/>
                </a:solidFill>
              </a:rPr>
              <a:t>Many </a:t>
            </a:r>
            <a:r>
              <a:rPr lang="en-US" dirty="0">
                <a:solidFill>
                  <a:schemeClr val="tx1"/>
                </a:solidFill>
              </a:rPr>
              <a:t>OS functions such as copying or deleting implement recursive algorithms. </a:t>
            </a:r>
          </a:p>
          <a:p>
            <a:pPr algn="just"/>
            <a:r>
              <a:rPr lang="en-US" dirty="0" smtClean="0">
                <a:solidFill>
                  <a:schemeClr val="tx1"/>
                </a:solidFill>
              </a:rPr>
              <a:t>Example</a:t>
            </a:r>
            <a:r>
              <a:rPr lang="en-US" dirty="0">
                <a:solidFill>
                  <a:schemeClr val="tx1"/>
                </a:solidFill>
              </a:rPr>
              <a:t>: </a:t>
            </a:r>
            <a:r>
              <a:rPr lang="en-US" b="1" dirty="0">
                <a:solidFill>
                  <a:srgbClr val="FF0000"/>
                </a:solidFill>
              </a:rPr>
              <a:t>cumulative disk </a:t>
            </a:r>
            <a:r>
              <a:rPr lang="en-US" dirty="0">
                <a:solidFill>
                  <a:schemeClr val="tx1"/>
                </a:solidFill>
              </a:rPr>
              <a:t>usage for all files and directories within a particular directory.</a:t>
            </a:r>
          </a:p>
        </p:txBody>
      </p:sp>
      <p:sp>
        <p:nvSpPr>
          <p:cNvPr id="4" name="Slide Number Placeholder 3"/>
          <p:cNvSpPr>
            <a:spLocks noGrp="1"/>
          </p:cNvSpPr>
          <p:nvPr>
            <p:ph type="sldNum" sz="quarter" idx="12"/>
          </p:nvPr>
        </p:nvSpPr>
        <p:spPr/>
        <p:txBody>
          <a:bodyPr/>
          <a:lstStyle/>
          <a:p>
            <a:fld id="{3A98EE3D-8CD1-4C3F-BD1C-C98C9596463C}"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3864382" y="1289879"/>
            <a:ext cx="4967035" cy="4644390"/>
          </a:xfrm>
          <a:prstGeom prst="rect">
            <a:avLst/>
          </a:prstGeom>
        </p:spPr>
      </p:pic>
    </p:spTree>
    <p:extLst>
      <p:ext uri="{BB962C8B-B14F-4D97-AF65-F5344CB8AC3E}">
        <p14:creationId xmlns:p14="http://schemas.microsoft.com/office/powerpoint/2010/main" val="3365785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File System</a:t>
            </a:r>
            <a:endParaRPr lang="en-US" dirty="0">
              <a:solidFill>
                <a:schemeClr val="tx1"/>
              </a:solidFill>
            </a:endParaRPr>
          </a:p>
        </p:txBody>
      </p:sp>
      <p:sp>
        <p:nvSpPr>
          <p:cNvPr id="3" name="Content Placeholder 2"/>
          <p:cNvSpPr>
            <a:spLocks noGrp="1"/>
          </p:cNvSpPr>
          <p:nvPr>
            <p:ph idx="1"/>
          </p:nvPr>
        </p:nvSpPr>
        <p:spPr>
          <a:xfrm>
            <a:off x="361951" y="1104900"/>
            <a:ext cx="4038599" cy="4914900"/>
          </a:xfrm>
        </p:spPr>
        <p:txBody>
          <a:bodyPr>
            <a:normAutofit fontScale="92500" lnSpcReduction="20000"/>
          </a:bodyPr>
          <a:lstStyle/>
          <a:p>
            <a:r>
              <a:rPr lang="en-US" dirty="0">
                <a:solidFill>
                  <a:schemeClr val="tx1"/>
                </a:solidFill>
              </a:rPr>
              <a:t>Following functions from Python’s </a:t>
            </a:r>
            <a:r>
              <a:rPr lang="en-US" dirty="0" err="1">
                <a:solidFill>
                  <a:schemeClr val="tx1"/>
                </a:solidFill>
              </a:rPr>
              <a:t>os</a:t>
            </a:r>
            <a:r>
              <a:rPr lang="en-US" dirty="0">
                <a:solidFill>
                  <a:schemeClr val="tx1"/>
                </a:solidFill>
              </a:rPr>
              <a:t> module will be used: </a:t>
            </a:r>
          </a:p>
          <a:p>
            <a:r>
              <a:rPr lang="en-US" b="1" dirty="0" err="1" smtClean="0">
                <a:solidFill>
                  <a:srgbClr val="FF0000"/>
                </a:solidFill>
              </a:rPr>
              <a:t>os.path.getsize</a:t>
            </a:r>
            <a:r>
              <a:rPr lang="en-US" b="1" dirty="0" smtClean="0">
                <a:solidFill>
                  <a:srgbClr val="FF0000"/>
                </a:solidFill>
              </a:rPr>
              <a:t>(path</a:t>
            </a:r>
            <a:r>
              <a:rPr lang="en-US" b="1" dirty="0">
                <a:solidFill>
                  <a:srgbClr val="FF0000"/>
                </a:solidFill>
              </a:rPr>
              <a:t>)</a:t>
            </a:r>
            <a:r>
              <a:rPr lang="en-US" dirty="0">
                <a:solidFill>
                  <a:schemeClr val="tx1"/>
                </a:solidFill>
              </a:rPr>
              <a:t>: </a:t>
            </a:r>
          </a:p>
          <a:p>
            <a:pPr lvl="1"/>
            <a:r>
              <a:rPr lang="en-US" dirty="0" smtClean="0">
                <a:solidFill>
                  <a:schemeClr val="tx1"/>
                </a:solidFill>
              </a:rPr>
              <a:t>Return </a:t>
            </a:r>
            <a:r>
              <a:rPr lang="en-US" dirty="0">
                <a:solidFill>
                  <a:schemeClr val="tx1"/>
                </a:solidFill>
              </a:rPr>
              <a:t>the immediate disk usage (measured in bytes) for the file or directory that is identified by the string </a:t>
            </a:r>
            <a:r>
              <a:rPr lang="en-US" dirty="0" smtClean="0">
                <a:solidFill>
                  <a:schemeClr val="tx1"/>
                </a:solidFill>
              </a:rPr>
              <a:t>path</a:t>
            </a:r>
          </a:p>
          <a:p>
            <a:r>
              <a:rPr lang="en-US" b="1" dirty="0" err="1" smtClean="0">
                <a:solidFill>
                  <a:srgbClr val="FF0000"/>
                </a:solidFill>
              </a:rPr>
              <a:t>os.path.isdir</a:t>
            </a:r>
            <a:r>
              <a:rPr lang="en-US" b="1" dirty="0" smtClean="0">
                <a:solidFill>
                  <a:srgbClr val="FF0000"/>
                </a:solidFill>
              </a:rPr>
              <a:t>(path</a:t>
            </a:r>
            <a:r>
              <a:rPr lang="en-US" b="1" dirty="0">
                <a:solidFill>
                  <a:srgbClr val="FF0000"/>
                </a:solidFill>
              </a:rPr>
              <a:t>)</a:t>
            </a:r>
            <a:r>
              <a:rPr lang="en-US" dirty="0">
                <a:solidFill>
                  <a:schemeClr val="tx1"/>
                </a:solidFill>
              </a:rPr>
              <a:t>: </a:t>
            </a:r>
          </a:p>
          <a:p>
            <a:pPr lvl="1"/>
            <a:r>
              <a:rPr lang="en-US" dirty="0" smtClean="0">
                <a:solidFill>
                  <a:schemeClr val="tx1"/>
                </a:solidFill>
              </a:rPr>
              <a:t>Return </a:t>
            </a:r>
            <a:r>
              <a:rPr lang="en-US" dirty="0">
                <a:solidFill>
                  <a:schemeClr val="tx1"/>
                </a:solidFill>
              </a:rPr>
              <a:t>True if entry designated by string path is a directory; False otherwise </a:t>
            </a:r>
          </a:p>
          <a:p>
            <a:r>
              <a:rPr lang="en-US" b="1" dirty="0" err="1" smtClean="0">
                <a:solidFill>
                  <a:srgbClr val="FF0000"/>
                </a:solidFill>
              </a:rPr>
              <a:t>os.listdir</a:t>
            </a:r>
            <a:r>
              <a:rPr lang="en-US" b="1" dirty="0" smtClean="0">
                <a:solidFill>
                  <a:srgbClr val="FF0000"/>
                </a:solidFill>
              </a:rPr>
              <a:t>(path</a:t>
            </a:r>
            <a:r>
              <a:rPr lang="en-US" b="1" dirty="0">
                <a:solidFill>
                  <a:srgbClr val="FF0000"/>
                </a:solidFill>
              </a:rPr>
              <a:t>)</a:t>
            </a:r>
            <a:r>
              <a:rPr lang="en-US" dirty="0">
                <a:solidFill>
                  <a:schemeClr val="tx1"/>
                </a:solidFill>
              </a:rPr>
              <a:t>: </a:t>
            </a:r>
          </a:p>
          <a:p>
            <a:pPr lvl="1"/>
            <a:r>
              <a:rPr lang="en-US" dirty="0" smtClean="0">
                <a:solidFill>
                  <a:schemeClr val="tx1"/>
                </a:solidFill>
              </a:rPr>
              <a:t>Return </a:t>
            </a:r>
            <a:r>
              <a:rPr lang="en-US" dirty="0">
                <a:solidFill>
                  <a:schemeClr val="tx1"/>
                </a:solidFill>
              </a:rPr>
              <a:t>a list of strings that are the names of all entries within a directory designated by string path </a:t>
            </a:r>
          </a:p>
          <a:p>
            <a:r>
              <a:rPr lang="en-US" b="1" dirty="0" err="1" smtClean="0">
                <a:solidFill>
                  <a:srgbClr val="FF0000"/>
                </a:solidFill>
              </a:rPr>
              <a:t>os.path.join</a:t>
            </a:r>
            <a:r>
              <a:rPr lang="en-US" b="1" dirty="0" smtClean="0">
                <a:solidFill>
                  <a:srgbClr val="FF0000"/>
                </a:solidFill>
              </a:rPr>
              <a:t>(path</a:t>
            </a:r>
            <a:r>
              <a:rPr lang="en-US" b="1" dirty="0">
                <a:solidFill>
                  <a:srgbClr val="FF0000"/>
                </a:solidFill>
              </a:rPr>
              <a:t>, filename)</a:t>
            </a:r>
            <a:r>
              <a:rPr lang="en-US" dirty="0">
                <a:solidFill>
                  <a:schemeClr val="tx1"/>
                </a:solidFill>
              </a:rPr>
              <a:t>: </a:t>
            </a:r>
            <a:endParaRPr lang="en-US" dirty="0" smtClean="0">
              <a:solidFill>
                <a:schemeClr val="tx1"/>
              </a:solidFill>
            </a:endParaRPr>
          </a:p>
          <a:p>
            <a:pPr lvl="1"/>
            <a:r>
              <a:rPr lang="en-US" dirty="0" smtClean="0">
                <a:solidFill>
                  <a:schemeClr val="tx1"/>
                </a:solidFill>
              </a:rPr>
              <a:t>Compose </a:t>
            </a:r>
            <a:r>
              <a:rPr lang="en-US" dirty="0">
                <a:solidFill>
                  <a:schemeClr val="tx1"/>
                </a:solidFill>
              </a:rPr>
              <a:t>the path string and filename string using an appropriate operating system separator between the two (‘/’ in Linux) </a:t>
            </a:r>
          </a:p>
        </p:txBody>
      </p:sp>
      <p:sp>
        <p:nvSpPr>
          <p:cNvPr id="4" name="Slide Number Placeholder 3"/>
          <p:cNvSpPr>
            <a:spLocks noGrp="1"/>
          </p:cNvSpPr>
          <p:nvPr>
            <p:ph type="sldNum" sz="quarter" idx="12"/>
          </p:nvPr>
        </p:nvSpPr>
        <p:spPr/>
        <p:txBody>
          <a:bodyPr/>
          <a:lstStyle/>
          <a:p>
            <a:fld id="{3A98EE3D-8CD1-4C3F-BD1C-C98C9596463C}"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4400550" y="365954"/>
            <a:ext cx="4429125" cy="5857875"/>
          </a:xfrm>
          <a:prstGeom prst="rect">
            <a:avLst/>
          </a:prstGeom>
        </p:spPr>
      </p:pic>
    </p:spTree>
    <p:extLst>
      <p:ext uri="{BB962C8B-B14F-4D97-AF65-F5344CB8AC3E}">
        <p14:creationId xmlns:p14="http://schemas.microsoft.com/office/powerpoint/2010/main" val="58068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Analyzing the time-complexity of recursions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949333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Analyzing Recursive Algorithm</a:t>
            </a:r>
            <a:endParaRPr lang="en-US" dirty="0">
              <a:solidFill>
                <a:schemeClr val="tx1"/>
              </a:solidFill>
            </a:endParaRPr>
          </a:p>
        </p:txBody>
      </p:sp>
      <p:sp>
        <p:nvSpPr>
          <p:cNvPr id="3" name="Content Placeholder 2"/>
          <p:cNvSpPr>
            <a:spLocks noGrp="1"/>
          </p:cNvSpPr>
          <p:nvPr>
            <p:ph idx="1"/>
          </p:nvPr>
        </p:nvSpPr>
        <p:spPr>
          <a:xfrm>
            <a:off x="855264" y="1619250"/>
            <a:ext cx="7404653" cy="4038600"/>
          </a:xfrm>
        </p:spPr>
        <p:txBody>
          <a:bodyPr>
            <a:normAutofit/>
          </a:bodyPr>
          <a:lstStyle/>
          <a:p>
            <a:pPr marL="34290" indent="0">
              <a:buNone/>
            </a:pPr>
            <a:r>
              <a:rPr lang="en-US" sz="3200" dirty="0" smtClean="0">
                <a:solidFill>
                  <a:schemeClr val="tx1"/>
                </a:solidFill>
              </a:rPr>
              <a:t>Computing </a:t>
            </a:r>
            <a:r>
              <a:rPr lang="en-US" sz="3200" dirty="0">
                <a:solidFill>
                  <a:schemeClr val="tx1"/>
                </a:solidFill>
              </a:rPr>
              <a:t>Factorials </a:t>
            </a:r>
          </a:p>
          <a:p>
            <a:pPr lvl="1"/>
            <a:r>
              <a:rPr lang="en-US" sz="2800" dirty="0" smtClean="0">
                <a:solidFill>
                  <a:schemeClr val="tx1"/>
                </a:solidFill>
              </a:rPr>
              <a:t>Each </a:t>
            </a:r>
            <a:r>
              <a:rPr lang="en-US" sz="2800" b="1" dirty="0">
                <a:solidFill>
                  <a:schemeClr val="tx1"/>
                </a:solidFill>
              </a:rPr>
              <a:t>individual activation </a:t>
            </a:r>
            <a:r>
              <a:rPr lang="en-US" sz="2800" dirty="0">
                <a:solidFill>
                  <a:schemeClr val="tx1"/>
                </a:solidFill>
              </a:rPr>
              <a:t>of </a:t>
            </a:r>
            <a:r>
              <a:rPr lang="en-US" sz="2800" b="1" dirty="0">
                <a:solidFill>
                  <a:srgbClr val="FF0000"/>
                </a:solidFill>
              </a:rPr>
              <a:t>factorial() </a:t>
            </a:r>
            <a:r>
              <a:rPr lang="en-US" sz="2800" dirty="0">
                <a:solidFill>
                  <a:schemeClr val="tx1"/>
                </a:solidFill>
              </a:rPr>
              <a:t>executes a constant number of operations. </a:t>
            </a:r>
          </a:p>
          <a:p>
            <a:pPr lvl="1"/>
            <a:r>
              <a:rPr lang="en-US" sz="2800" dirty="0" smtClean="0">
                <a:solidFill>
                  <a:schemeClr val="tx1"/>
                </a:solidFill>
              </a:rPr>
              <a:t>To </a:t>
            </a:r>
            <a:r>
              <a:rPr lang="en-US" sz="2800" dirty="0">
                <a:solidFill>
                  <a:schemeClr val="tx1"/>
                </a:solidFill>
              </a:rPr>
              <a:t>compute </a:t>
            </a:r>
            <a:r>
              <a:rPr lang="en-US" sz="2800" b="1" dirty="0">
                <a:solidFill>
                  <a:srgbClr val="FF0000"/>
                </a:solidFill>
              </a:rPr>
              <a:t>factorial(n)</a:t>
            </a:r>
            <a:r>
              <a:rPr lang="en-US" sz="2800" dirty="0">
                <a:solidFill>
                  <a:schemeClr val="tx1"/>
                </a:solidFill>
              </a:rPr>
              <a:t>, there are </a:t>
            </a:r>
            <a:r>
              <a:rPr lang="en-US" sz="2800" b="1" dirty="0">
                <a:solidFill>
                  <a:srgbClr val="FF0000"/>
                </a:solidFill>
              </a:rPr>
              <a:t>n+1</a:t>
            </a:r>
            <a:r>
              <a:rPr lang="en-US" sz="2800" dirty="0">
                <a:solidFill>
                  <a:schemeClr val="tx1"/>
                </a:solidFill>
              </a:rPr>
              <a:t> activations. </a:t>
            </a:r>
            <a:endParaRPr lang="en-US" sz="2800" dirty="0" smtClean="0">
              <a:solidFill>
                <a:schemeClr val="tx1"/>
              </a:solidFill>
            </a:endParaRPr>
          </a:p>
          <a:p>
            <a:pPr lvl="1"/>
            <a:r>
              <a:rPr lang="en-US" sz="2800" dirty="0" smtClean="0">
                <a:solidFill>
                  <a:schemeClr val="tx1"/>
                </a:solidFill>
              </a:rPr>
              <a:t>The </a:t>
            </a:r>
            <a:r>
              <a:rPr lang="en-US" sz="2800" b="1" dirty="0">
                <a:solidFill>
                  <a:schemeClr val="tx1"/>
                </a:solidFill>
              </a:rPr>
              <a:t>main function </a:t>
            </a:r>
            <a:r>
              <a:rPr lang="en-US" sz="2800" dirty="0">
                <a:solidFill>
                  <a:schemeClr val="tx1"/>
                </a:solidFill>
              </a:rPr>
              <a:t>that calls the factorial() function has its own activation record. </a:t>
            </a:r>
          </a:p>
          <a:p>
            <a:pPr lvl="1"/>
            <a:r>
              <a:rPr lang="en-US" sz="2800" dirty="0" smtClean="0">
                <a:solidFill>
                  <a:schemeClr val="tx1"/>
                </a:solidFill>
              </a:rPr>
              <a:t>Time </a:t>
            </a:r>
            <a:r>
              <a:rPr lang="en-US" sz="2800" dirty="0">
                <a:solidFill>
                  <a:schemeClr val="tx1"/>
                </a:solidFill>
              </a:rPr>
              <a:t>complexity ~ O(n) </a:t>
            </a:r>
          </a:p>
        </p:txBody>
      </p:sp>
      <p:sp>
        <p:nvSpPr>
          <p:cNvPr id="4" name="Slide Number Placeholder 3"/>
          <p:cNvSpPr>
            <a:spLocks noGrp="1"/>
          </p:cNvSpPr>
          <p:nvPr>
            <p:ph type="sldNum" sz="quarter" idx="12"/>
          </p:nvPr>
        </p:nvSpPr>
        <p:spPr/>
        <p:txBody>
          <a:bodyPr/>
          <a:lstStyle/>
          <a:p>
            <a:fld id="{3A98EE3D-8CD1-4C3F-BD1C-C98C9596463C}" type="slidenum">
              <a:rPr lang="en-US" smtClean="0"/>
              <a:pPr/>
              <a:t>19</a:t>
            </a:fld>
            <a:endParaRPr lang="en-US" dirty="0"/>
          </a:p>
        </p:txBody>
      </p:sp>
    </p:spTree>
    <p:extLst>
      <p:ext uri="{BB962C8B-B14F-4D97-AF65-F5344CB8AC3E}">
        <p14:creationId xmlns:p14="http://schemas.microsoft.com/office/powerpoint/2010/main" val="281259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47F5C-50EC-416A-AE8C-6F6BB4225673}"/>
              </a:ext>
            </a:extLst>
          </p:cNvPr>
          <p:cNvSpPr>
            <a:spLocks noGrp="1"/>
          </p:cNvSpPr>
          <p:nvPr>
            <p:ph type="title"/>
          </p:nvPr>
        </p:nvSpPr>
        <p:spPr>
          <a:xfrm>
            <a:off x="402218" y="215537"/>
            <a:ext cx="10058400" cy="767756"/>
          </a:xfrm>
        </p:spPr>
        <p:txBody>
          <a:bodyPr>
            <a:normAutofit/>
          </a:bodyPr>
          <a:lstStyle/>
          <a:p>
            <a:r>
              <a:rPr lang="en-US" dirty="0" smtClean="0">
                <a:solidFill>
                  <a:schemeClr val="tx1"/>
                </a:solidFill>
                <a:latin typeface="Gidole" panose="02000503000000000000" pitchFamily="2" charset="0"/>
              </a:rPr>
              <a:t>LEARNING </a:t>
            </a:r>
            <a:r>
              <a:rPr lang="en-US" dirty="0">
                <a:solidFill>
                  <a:schemeClr val="tx1"/>
                </a:solidFill>
                <a:latin typeface="Gidole" panose="02000503000000000000" pitchFamily="2" charset="0"/>
              </a:rPr>
              <a:t>OUTCOMES</a:t>
            </a:r>
          </a:p>
        </p:txBody>
      </p:sp>
      <p:sp>
        <p:nvSpPr>
          <p:cNvPr id="4" name="Slide Number Placeholder 2">
            <a:extLst>
              <a:ext uri="{FF2B5EF4-FFF2-40B4-BE49-F238E27FC236}">
                <a16:creationId xmlns="" xmlns:a16="http://schemas.microsoft.com/office/drawing/2014/main" id="{D4B1471D-EB3A-425D-9DC7-84569602D212}"/>
              </a:ext>
            </a:extLst>
          </p:cNvPr>
          <p:cNvSpPr>
            <a:spLocks noGrp="1"/>
          </p:cNvSpPr>
          <p:nvPr>
            <p:ph type="sldNum" sz="quarter" idx="12"/>
          </p:nvPr>
        </p:nvSpPr>
        <p:spPr>
          <a:xfrm>
            <a:off x="-1524000" y="6405274"/>
            <a:ext cx="434109" cy="411162"/>
          </a:xfrm>
        </p:spPr>
        <p:txBody>
          <a:bodyPr/>
          <a:lstStyle/>
          <a:p>
            <a:fld id="{3A98EE3D-8CD1-4C3F-BD1C-C98C9596463C}" type="slidenum">
              <a:rPr lang="en-US" smtClean="0"/>
              <a:t>2</a:t>
            </a:fld>
            <a:endParaRPr lang="en-US" dirty="0"/>
          </a:p>
        </p:txBody>
      </p:sp>
      <p:graphicFrame>
        <p:nvGraphicFramePr>
          <p:cNvPr id="5" name="Table 4">
            <a:extLst>
              <a:ext uri="{FF2B5EF4-FFF2-40B4-BE49-F238E27FC236}">
                <a16:creationId xmlns="" xmlns:a16="http://schemas.microsoft.com/office/drawing/2014/main" id="{2C44B106-66CD-4C3D-B744-0FC59021DBA3}"/>
              </a:ext>
            </a:extLst>
          </p:cNvPr>
          <p:cNvGraphicFramePr>
            <a:graphicFrameLocks noGrp="1"/>
          </p:cNvGraphicFramePr>
          <p:nvPr>
            <p:extLst>
              <p:ext uri="{D42A27DB-BD31-4B8C-83A1-F6EECF244321}">
                <p14:modId xmlns:p14="http://schemas.microsoft.com/office/powerpoint/2010/main" val="4135039420"/>
              </p:ext>
            </p:extLst>
          </p:nvPr>
        </p:nvGraphicFramePr>
        <p:xfrm>
          <a:off x="546286" y="1442638"/>
          <a:ext cx="7745247" cy="4536000"/>
        </p:xfrm>
        <a:graphic>
          <a:graphicData uri="http://schemas.openxmlformats.org/drawingml/2006/table">
            <a:tbl>
              <a:tblPr>
                <a:tableStyleId>{5C22544A-7EE6-4342-B048-85BDC9FD1C3A}</a:tableStyleId>
              </a:tblPr>
              <a:tblGrid>
                <a:gridCol w="1060490">
                  <a:extLst>
                    <a:ext uri="{9D8B030D-6E8A-4147-A177-3AD203B41FA5}">
                      <a16:colId xmlns="" xmlns:a16="http://schemas.microsoft.com/office/drawing/2014/main" val="2843700057"/>
                    </a:ext>
                  </a:extLst>
                </a:gridCol>
                <a:gridCol w="6684757">
                  <a:extLst>
                    <a:ext uri="{9D8B030D-6E8A-4147-A177-3AD203B41FA5}">
                      <a16:colId xmlns="" xmlns:a16="http://schemas.microsoft.com/office/drawing/2014/main" val="3526937877"/>
                    </a:ext>
                  </a:extLst>
                </a:gridCol>
              </a:tblGrid>
              <a:tr h="1512000">
                <a:tc>
                  <a:txBody>
                    <a:bodyPr/>
                    <a:lstStyle/>
                    <a:p>
                      <a:pPr algn="just" fontAlgn="ctr"/>
                      <a:endParaRPr lang="en-US" sz="2800" b="0" i="0" u="none" strike="noStrike" dirty="0">
                        <a:solidFill>
                          <a:srgbClr val="000000"/>
                        </a:solidFill>
                        <a:effectLst/>
                        <a:latin typeface="+mn-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ctr"/>
                      <a:r>
                        <a:rPr lang="en-US" sz="2800" u="none" strike="noStrike" dirty="0">
                          <a:effectLst/>
                          <a:latin typeface="+mn-lt"/>
                        </a:rPr>
                        <a:t>Understand the concept of Recursion.</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92023248"/>
                  </a:ext>
                </a:extLst>
              </a:tr>
              <a:tr h="1512000">
                <a:tc>
                  <a:txBody>
                    <a:bodyPr/>
                    <a:lstStyle/>
                    <a:p>
                      <a:pPr algn="just" fontAlgn="ctr"/>
                      <a:endParaRPr lang="en-US" sz="2800" b="0" i="0" u="none" strike="noStrike" dirty="0">
                        <a:solidFill>
                          <a:srgbClr val="000000"/>
                        </a:solidFill>
                        <a:effectLst/>
                        <a:latin typeface="+mn-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ctr"/>
                      <a:r>
                        <a:rPr lang="en-US" sz="2800" u="none" strike="noStrike" dirty="0">
                          <a:effectLst/>
                          <a:latin typeface="+mn-lt"/>
                        </a:rPr>
                        <a:t>Identify the examples of algorithm that apply the use of recursion</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837219285"/>
                  </a:ext>
                </a:extLst>
              </a:tr>
              <a:tr h="1512000">
                <a:tc>
                  <a:txBody>
                    <a:bodyPr/>
                    <a:lstStyle/>
                    <a:p>
                      <a:pPr algn="just" fontAlgn="ctr"/>
                      <a:endParaRPr lang="en-US" sz="2800" b="0" i="0" u="none" strike="noStrike" dirty="0">
                        <a:solidFill>
                          <a:srgbClr val="000000"/>
                        </a:solidFill>
                        <a:effectLst/>
                        <a:latin typeface="+mn-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ctr"/>
                      <a:r>
                        <a:rPr lang="en-US" sz="2800" u="none" strike="noStrike" dirty="0">
                          <a:effectLst/>
                          <a:latin typeface="+mn-lt"/>
                        </a:rPr>
                        <a:t>Explain and evaluate the recursive algorithm and recursive trace.</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73422662"/>
                  </a:ext>
                </a:extLst>
              </a:tr>
            </a:tbl>
          </a:graphicData>
        </a:graphic>
      </p:graphicFrame>
      <p:pic>
        <p:nvPicPr>
          <p:cNvPr id="7" name="Graphic 6" descr="Badge 1 with solid fill">
            <a:extLst>
              <a:ext uri="{FF2B5EF4-FFF2-40B4-BE49-F238E27FC236}">
                <a16:creationId xmlns="" xmlns:a16="http://schemas.microsoft.com/office/drawing/2014/main" id="{39668E95-CC3B-43A5-AFF9-6F7D4F63D5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76916" y="1720934"/>
            <a:ext cx="914400" cy="914400"/>
          </a:xfrm>
          <a:prstGeom prst="rect">
            <a:avLst/>
          </a:prstGeom>
        </p:spPr>
      </p:pic>
      <p:pic>
        <p:nvPicPr>
          <p:cNvPr id="9" name="Graphic 8" descr="Badge with solid fill">
            <a:extLst>
              <a:ext uri="{FF2B5EF4-FFF2-40B4-BE49-F238E27FC236}">
                <a16:creationId xmlns="" xmlns:a16="http://schemas.microsoft.com/office/drawing/2014/main" id="{049053FE-F5E2-493C-A683-956E9538D6AE}"/>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676916" y="3214024"/>
            <a:ext cx="914400" cy="914400"/>
          </a:xfrm>
          <a:prstGeom prst="rect">
            <a:avLst/>
          </a:prstGeom>
        </p:spPr>
      </p:pic>
      <p:pic>
        <p:nvPicPr>
          <p:cNvPr id="11" name="Graphic 10" descr="Badge 3 with solid fill">
            <a:extLst>
              <a:ext uri="{FF2B5EF4-FFF2-40B4-BE49-F238E27FC236}">
                <a16:creationId xmlns="" xmlns:a16="http://schemas.microsoft.com/office/drawing/2014/main" id="{ABF469D6-A1EB-4C75-83CE-914F4BDB73FF}"/>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76916" y="4723334"/>
            <a:ext cx="914400" cy="914400"/>
          </a:xfrm>
          <a:prstGeom prst="rect">
            <a:avLst/>
          </a:prstGeom>
        </p:spPr>
      </p:pic>
    </p:spTree>
    <p:extLst>
      <p:ext uri="{BB962C8B-B14F-4D97-AF65-F5344CB8AC3E}">
        <p14:creationId xmlns:p14="http://schemas.microsoft.com/office/powerpoint/2010/main" val="1367090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89" y="0"/>
            <a:ext cx="7917675" cy="1356360"/>
          </a:xfrm>
        </p:spPr>
        <p:txBody>
          <a:bodyPr/>
          <a:lstStyle/>
          <a:p>
            <a:r>
              <a:rPr lang="en-US" dirty="0" smtClean="0">
                <a:solidFill>
                  <a:schemeClr val="tx1"/>
                </a:solidFill>
              </a:rPr>
              <a:t>Analyzing the English Ruler Example</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5264" y="1356359"/>
                <a:ext cx="7404653" cy="4867469"/>
              </a:xfrm>
            </p:spPr>
            <p:txBody>
              <a:bodyPr>
                <a:noAutofit/>
              </a:bodyPr>
              <a:lstStyle/>
              <a:p>
                <a:pPr marL="34290" indent="0">
                  <a:buNone/>
                </a:pPr>
                <a:r>
                  <a:rPr lang="en-US" sz="2400" dirty="0" smtClean="0">
                    <a:solidFill>
                      <a:schemeClr val="tx1"/>
                    </a:solidFill>
                  </a:rPr>
                  <a:t>Drawing </a:t>
                </a:r>
                <a:r>
                  <a:rPr lang="en-US" sz="2400" dirty="0">
                    <a:solidFill>
                      <a:schemeClr val="tx1"/>
                    </a:solidFill>
                  </a:rPr>
                  <a:t>an English Ruler </a:t>
                </a:r>
                <a:endParaRPr lang="en-US" sz="2400" dirty="0" smtClean="0">
                  <a:solidFill>
                    <a:schemeClr val="tx1"/>
                  </a:solidFill>
                </a:endParaRPr>
              </a:p>
              <a:p>
                <a:pPr lvl="1"/>
                <a:r>
                  <a:rPr lang="en-US" sz="2000" dirty="0" smtClean="0">
                    <a:solidFill>
                      <a:schemeClr val="tx1"/>
                    </a:solidFill>
                  </a:rPr>
                  <a:t>For </a:t>
                </a:r>
                <a:r>
                  <a:rPr lang="en-US" sz="2000" dirty="0">
                    <a:solidFill>
                      <a:schemeClr val="tx1"/>
                    </a:solidFill>
                  </a:rPr>
                  <a:t>c &gt;= 0, a call to </a:t>
                </a:r>
                <a:r>
                  <a:rPr lang="en-US" sz="2000" dirty="0" err="1">
                    <a:solidFill>
                      <a:schemeClr val="tx1"/>
                    </a:solidFill>
                  </a:rPr>
                  <a:t>draw_interval</a:t>
                </a:r>
                <a:r>
                  <a:rPr lang="en-US" sz="2000" dirty="0">
                    <a:solidFill>
                      <a:schemeClr val="tx1"/>
                    </a:solidFill>
                  </a:rPr>
                  <a:t>(c) results in precisely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𝑐</m:t>
                        </m:r>
                      </m:sup>
                    </m:sSup>
                    <m:r>
                      <a:rPr lang="en-US" sz="2000" b="0" i="1" smtClean="0">
                        <a:solidFill>
                          <a:schemeClr val="tx1"/>
                        </a:solidFill>
                        <a:latin typeface="Cambria Math" panose="02040503050406030204" pitchFamily="18" charset="0"/>
                      </a:rPr>
                      <m:t>−1</m:t>
                    </m:r>
                    <m:r>
                      <a:rPr lang="en-US" sz="2000" b="0" i="0" smtClean="0">
                        <a:solidFill>
                          <a:schemeClr val="tx1"/>
                        </a:solidFill>
                        <a:latin typeface="Cambria Math" panose="02040503050406030204" pitchFamily="18" charset="0"/>
                      </a:rPr>
                      <m:t> </m:t>
                    </m:r>
                  </m:oMath>
                </a14:m>
                <a:r>
                  <a:rPr lang="en-US" sz="2000" dirty="0" smtClean="0">
                    <a:solidFill>
                      <a:schemeClr val="tx1"/>
                    </a:solidFill>
                  </a:rPr>
                  <a:t>lines </a:t>
                </a:r>
                <a:r>
                  <a:rPr lang="en-US" sz="2000" dirty="0">
                    <a:solidFill>
                      <a:schemeClr val="tx1"/>
                    </a:solidFill>
                  </a:rPr>
                  <a:t>of output. </a:t>
                </a:r>
                <a:endParaRPr lang="en-US" sz="2000" dirty="0" smtClean="0">
                  <a:solidFill>
                    <a:schemeClr val="tx1"/>
                  </a:solidFill>
                </a:endParaRPr>
              </a:p>
              <a:p>
                <a:pPr lvl="1"/>
                <a:r>
                  <a:rPr lang="en-US" sz="2000" dirty="0" smtClean="0">
                    <a:solidFill>
                      <a:schemeClr val="tx1"/>
                    </a:solidFill>
                  </a:rPr>
                  <a:t>Proof </a:t>
                </a:r>
                <a:r>
                  <a:rPr lang="en-US" sz="2000" dirty="0">
                    <a:solidFill>
                      <a:schemeClr val="tx1"/>
                    </a:solidFill>
                  </a:rPr>
                  <a:t>by Induction: </a:t>
                </a:r>
                <a:endParaRPr lang="en-US" sz="2000" dirty="0" smtClean="0">
                  <a:solidFill>
                    <a:schemeClr val="tx1"/>
                  </a:solidFill>
                </a:endParaRPr>
              </a:p>
              <a:p>
                <a:pPr lvl="2"/>
                <a:r>
                  <a:rPr lang="en-US" dirty="0" smtClean="0">
                    <a:solidFill>
                      <a:schemeClr val="tx1"/>
                    </a:solidFill>
                  </a:rPr>
                  <a:t>Base </a:t>
                </a:r>
                <a:r>
                  <a:rPr lang="en-US" dirty="0">
                    <a:solidFill>
                      <a:schemeClr val="tx1"/>
                    </a:solidFill>
                  </a:rPr>
                  <a:t>case: For c = </a:t>
                </a:r>
                <a:r>
                  <a:rPr lang="en-US" dirty="0" smtClean="0">
                    <a:solidFill>
                      <a:schemeClr val="tx1"/>
                    </a:solidFill>
                  </a:rPr>
                  <a:t>0,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0</m:t>
                        </m:r>
                      </m:sup>
                    </m:sSup>
                    <m:r>
                      <a:rPr lang="en-US" b="0" i="1" smtClean="0">
                        <a:solidFill>
                          <a:schemeClr val="tx1"/>
                        </a:solidFill>
                        <a:latin typeface="Cambria Math" panose="02040503050406030204" pitchFamily="18" charset="0"/>
                      </a:rPr>
                      <m:t>−1=1−1=0</m:t>
                    </m:r>
                  </m:oMath>
                </a14:m>
                <a:r>
                  <a:rPr lang="en-US" dirty="0" smtClean="0">
                    <a:solidFill>
                      <a:schemeClr val="tx1"/>
                    </a:solidFill>
                  </a:rPr>
                  <a:t> (</a:t>
                </a:r>
                <a:r>
                  <a:rPr lang="en-US" dirty="0">
                    <a:solidFill>
                      <a:schemeClr val="tx1"/>
                    </a:solidFill>
                  </a:rPr>
                  <a:t>no lines are drawn) </a:t>
                </a:r>
                <a:endParaRPr lang="en-US" dirty="0" smtClean="0">
                  <a:solidFill>
                    <a:schemeClr val="tx1"/>
                  </a:solidFill>
                </a:endParaRPr>
              </a:p>
              <a:p>
                <a:pPr lvl="1"/>
                <a:r>
                  <a:rPr lang="en-US" sz="2000" dirty="0" smtClean="0">
                    <a:solidFill>
                      <a:schemeClr val="tx1"/>
                    </a:solidFill>
                  </a:rPr>
                  <a:t>Assume </a:t>
                </a:r>
                <a:r>
                  <a:rPr lang="en-US" sz="2000" dirty="0">
                    <a:solidFill>
                      <a:schemeClr val="tx1"/>
                    </a:solidFill>
                  </a:rPr>
                  <a:t>that above proposition holds true for </a:t>
                </a:r>
                <a:r>
                  <a:rPr lang="en-US" sz="2000" dirty="0" smtClean="0">
                    <a:solidFill>
                      <a:schemeClr val="tx1"/>
                    </a:solidFill>
                  </a:rPr>
                  <a:t>c’ = c -1 &lt; c. </a:t>
                </a:r>
                <a:r>
                  <a:rPr lang="en-US" sz="2000" dirty="0">
                    <a:solidFill>
                      <a:schemeClr val="tx1"/>
                    </a:solidFill>
                  </a:rPr>
                  <a:t>Hence, </a:t>
                </a:r>
                <a:r>
                  <a:rPr lang="en-US" sz="2000" dirty="0" err="1" smtClean="0">
                    <a:solidFill>
                      <a:schemeClr val="tx1"/>
                    </a:solidFill>
                  </a:rPr>
                  <a:t>draw_interval</a:t>
                </a:r>
                <a:r>
                  <a:rPr lang="en-US" sz="2000" dirty="0" smtClean="0">
                    <a:solidFill>
                      <a:schemeClr val="tx1"/>
                    </a:solidFill>
                  </a:rPr>
                  <a:t> (</a:t>
                </a:r>
                <a:r>
                  <a:rPr lang="en-US" sz="2000" dirty="0">
                    <a:solidFill>
                      <a:schemeClr val="tx1"/>
                    </a:solidFill>
                  </a:rPr>
                  <a:t>c-1) prints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𝑐</m:t>
                        </m:r>
                        <m:r>
                          <a:rPr lang="en-US" sz="2000" b="0" i="1" smtClean="0">
                            <a:solidFill>
                              <a:schemeClr val="tx1"/>
                            </a:solidFill>
                            <a:latin typeface="Cambria Math" panose="02040503050406030204" pitchFamily="18" charset="0"/>
                          </a:rPr>
                          <m:t>−1</m:t>
                        </m:r>
                      </m:sup>
                    </m:sSup>
                    <m:r>
                      <a:rPr lang="en-US" sz="2000" b="0" i="1" smtClean="0">
                        <a:solidFill>
                          <a:schemeClr val="tx1"/>
                        </a:solidFill>
                        <a:latin typeface="Cambria Math" panose="02040503050406030204" pitchFamily="18" charset="0"/>
                      </a:rPr>
                      <m:t>−1</m:t>
                    </m:r>
                  </m:oMath>
                </a14:m>
                <a:r>
                  <a:rPr lang="en-US" sz="2000" dirty="0" smtClean="0">
                    <a:solidFill>
                      <a:schemeClr val="tx1"/>
                    </a:solidFill>
                  </a:rPr>
                  <a:t> </a:t>
                </a:r>
                <a:r>
                  <a:rPr lang="en-US" sz="2000" dirty="0">
                    <a:solidFill>
                      <a:schemeClr val="tx1"/>
                    </a:solidFill>
                  </a:rPr>
                  <a:t>lines of output </a:t>
                </a:r>
                <a:endParaRPr lang="en-US" sz="2000" dirty="0" smtClean="0">
                  <a:solidFill>
                    <a:schemeClr val="tx1"/>
                  </a:solidFill>
                </a:endParaRPr>
              </a:p>
              <a:p>
                <a:pPr lvl="2"/>
                <a:r>
                  <a:rPr lang="en-US" dirty="0" smtClean="0">
                    <a:solidFill>
                      <a:schemeClr val="tx1"/>
                    </a:solidFill>
                  </a:rPr>
                  <a:t>Inductive </a:t>
                </a:r>
                <a:r>
                  <a:rPr lang="en-US" dirty="0">
                    <a:solidFill>
                      <a:schemeClr val="tx1"/>
                    </a:solidFill>
                  </a:rPr>
                  <a:t>step: Each call to </a:t>
                </a:r>
                <a:r>
                  <a:rPr lang="en-US" dirty="0" err="1">
                    <a:solidFill>
                      <a:schemeClr val="tx1"/>
                    </a:solidFill>
                  </a:rPr>
                  <a:t>draw_interval</a:t>
                </a:r>
                <a:r>
                  <a:rPr lang="en-US" dirty="0">
                    <a:solidFill>
                      <a:schemeClr val="tx1"/>
                    </a:solidFill>
                  </a:rPr>
                  <a:t>(c) for c&gt;0 spawns two calls to </a:t>
                </a:r>
                <a:endParaRPr lang="en-US" dirty="0" smtClean="0">
                  <a:solidFill>
                    <a:schemeClr val="tx1"/>
                  </a:solidFill>
                </a:endParaRPr>
              </a:p>
              <a:p>
                <a:pPr lvl="1"/>
                <a:r>
                  <a:rPr lang="en-US" sz="2000" dirty="0" err="1" smtClean="0">
                    <a:solidFill>
                      <a:schemeClr val="tx1"/>
                    </a:solidFill>
                  </a:rPr>
                  <a:t>draw_interval</a:t>
                </a:r>
                <a:r>
                  <a:rPr lang="en-US" sz="2000" dirty="0" smtClean="0">
                    <a:solidFill>
                      <a:schemeClr val="tx1"/>
                    </a:solidFill>
                  </a:rPr>
                  <a:t>(c-1</a:t>
                </a:r>
                <a:r>
                  <a:rPr lang="en-US" sz="2000" dirty="0">
                    <a:solidFill>
                      <a:schemeClr val="tx1"/>
                    </a:solidFill>
                  </a:rPr>
                  <a:t>) and a single call to </a:t>
                </a:r>
                <a:r>
                  <a:rPr lang="en-US" sz="2000" dirty="0" err="1">
                    <a:solidFill>
                      <a:schemeClr val="tx1"/>
                    </a:solidFill>
                  </a:rPr>
                  <a:t>draw_line</a:t>
                </a:r>
                <a:r>
                  <a:rPr lang="en-US" sz="2000" dirty="0">
                    <a:solidFill>
                      <a:schemeClr val="tx1"/>
                    </a:solidFill>
                  </a:rPr>
                  <a:t>(). </a:t>
                </a:r>
                <a:endParaRPr lang="en-US" sz="2000" dirty="0" smtClean="0">
                  <a:solidFill>
                    <a:schemeClr val="tx1"/>
                  </a:solidFill>
                </a:endParaRPr>
              </a:p>
              <a:p>
                <a:pPr lvl="1"/>
                <a:r>
                  <a:rPr lang="en-US" sz="2000" dirty="0" smtClean="0">
                    <a:solidFill>
                      <a:schemeClr val="tx1"/>
                    </a:solidFill>
                  </a:rPr>
                  <a:t>For </a:t>
                </a:r>
                <a:r>
                  <a:rPr lang="en-US" sz="2000" dirty="0">
                    <a:solidFill>
                      <a:schemeClr val="tx1"/>
                    </a:solidFill>
                  </a:rPr>
                  <a:t>any general c &gt; 0, the number of lines printed</a:t>
                </a:r>
                <a:r>
                  <a:rPr lang="en-US" sz="2000" dirty="0" smtClean="0">
                    <a:solidFill>
                      <a:schemeClr val="tx1"/>
                    </a:solidFill>
                  </a:rPr>
                  <a:t>:</a:t>
                </a:r>
              </a:p>
              <a:p>
                <a:pPr marL="205740" lvl="1" indent="0">
                  <a:buNone/>
                </a:pPr>
                <a:endParaRPr lang="en-US" sz="2000" dirty="0">
                  <a:solidFill>
                    <a:schemeClr val="tx1"/>
                  </a:solidFill>
                </a:endParaRPr>
              </a:p>
              <a:p>
                <a:pPr marL="205740" lvl="1" indent="0" algn="ctr">
                  <a:buNone/>
                </a:pPr>
                <a14:m>
                  <m:oMath xmlns:m="http://schemas.openxmlformats.org/officeDocument/2006/math">
                    <m:r>
                      <a:rPr lang="en-US" sz="2000" b="0" i="1" smtClean="0">
                        <a:solidFill>
                          <a:schemeClr val="tx1"/>
                        </a:solidFill>
                        <a:latin typeface="Cambria Math" panose="02040503050406030204" pitchFamily="18" charset="0"/>
                      </a:rPr>
                      <m:t>1+2.</m:t>
                    </m:r>
                    <m:d>
                      <m:dPr>
                        <m:ctrlPr>
                          <a:rPr lang="en-US" sz="2000" b="0" i="1" smtClean="0">
                            <a:solidFill>
                              <a:schemeClr val="tx1"/>
                            </a:solidFill>
                            <a:latin typeface="Cambria Math" panose="02040503050406030204" pitchFamily="18" charset="0"/>
                          </a:rPr>
                        </m:ctrlPr>
                      </m:dPr>
                      <m:e>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𝑐</m:t>
                            </m:r>
                            <m:r>
                              <a:rPr lang="en-US" sz="2000" b="0" i="1" smtClean="0">
                                <a:solidFill>
                                  <a:schemeClr val="tx1"/>
                                </a:solidFill>
                                <a:latin typeface="Cambria Math" panose="02040503050406030204" pitchFamily="18" charset="0"/>
                              </a:rPr>
                              <m:t>−1</m:t>
                            </m:r>
                          </m:sup>
                        </m:sSup>
                        <m:r>
                          <a:rPr lang="en-US" sz="2000" b="0" i="1" smtClean="0">
                            <a:solidFill>
                              <a:schemeClr val="tx1"/>
                            </a:solidFill>
                            <a:latin typeface="Cambria Math" panose="02040503050406030204" pitchFamily="18" charset="0"/>
                          </a:rPr>
                          <m:t>−1</m:t>
                        </m:r>
                      </m:e>
                    </m:d>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𝑐</m:t>
                        </m:r>
                      </m:sup>
                    </m:sSup>
                    <m:r>
                      <a:rPr lang="en-US" sz="2000" b="0" i="1" smtClean="0">
                        <a:solidFill>
                          <a:schemeClr val="tx1"/>
                        </a:solidFill>
                        <a:latin typeface="Cambria Math" panose="02040503050406030204" pitchFamily="18" charset="0"/>
                      </a:rPr>
                      <m:t>−2= </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𝑐</m:t>
                        </m:r>
                      </m:sup>
                    </m:sSup>
                    <m:r>
                      <a:rPr lang="en-US" sz="2000" b="0" i="1" smtClean="0">
                        <a:solidFill>
                          <a:schemeClr val="tx1"/>
                        </a:solidFill>
                        <a:latin typeface="Cambria Math" panose="02040503050406030204" pitchFamily="18" charset="0"/>
                      </a:rPr>
                      <m:t>−1</m:t>
                    </m:r>
                  </m:oMath>
                </a14:m>
                <a:r>
                  <a:rPr lang="en-US" sz="2000" dirty="0" smtClean="0">
                    <a:solidFill>
                      <a:schemeClr val="tx1"/>
                    </a:solidFill>
                  </a:rPr>
                  <a:t> </a:t>
                </a:r>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5264" y="1356359"/>
                <a:ext cx="7404653" cy="4867469"/>
              </a:xfrm>
              <a:blipFill rotWithShape="0">
                <a:blip r:embed="rId2"/>
                <a:stretch>
                  <a:fillRect l="-741" t="-16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20</a:t>
            </a:fld>
            <a:endParaRPr lang="en-US" dirty="0">
              <a:solidFill>
                <a:schemeClr val="tx1"/>
              </a:solidFill>
            </a:endParaRPr>
          </a:p>
        </p:txBody>
      </p:sp>
    </p:spTree>
    <p:extLst>
      <p:ext uri="{BB962C8B-B14F-4D97-AF65-F5344CB8AC3E}">
        <p14:creationId xmlns:p14="http://schemas.microsoft.com/office/powerpoint/2010/main" val="1397461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054"/>
            <a:ext cx="8343900" cy="1356360"/>
          </a:xfrm>
        </p:spPr>
        <p:txBody>
          <a:bodyPr/>
          <a:lstStyle/>
          <a:p>
            <a:r>
              <a:rPr lang="en-US" dirty="0" smtClean="0">
                <a:solidFill>
                  <a:schemeClr val="tx1"/>
                </a:solidFill>
              </a:rPr>
              <a:t>Analyzing Disk space usage algorithm </a:t>
            </a:r>
            <a:endParaRPr lang="en-US" dirty="0">
              <a:solidFill>
                <a:schemeClr val="tx1"/>
              </a:solidFill>
            </a:endParaRPr>
          </a:p>
        </p:txBody>
      </p:sp>
      <p:sp>
        <p:nvSpPr>
          <p:cNvPr id="3" name="Content Placeholder 2"/>
          <p:cNvSpPr>
            <a:spLocks noGrp="1"/>
          </p:cNvSpPr>
          <p:nvPr>
            <p:ph idx="1"/>
          </p:nvPr>
        </p:nvSpPr>
        <p:spPr>
          <a:xfrm>
            <a:off x="323851" y="1066800"/>
            <a:ext cx="8304297" cy="1785169"/>
          </a:xfrm>
        </p:spPr>
        <p:txBody>
          <a:bodyPr>
            <a:normAutofit/>
          </a:bodyPr>
          <a:lstStyle/>
          <a:p>
            <a:r>
              <a:rPr lang="en-US" dirty="0" smtClean="0">
                <a:solidFill>
                  <a:schemeClr val="tx1"/>
                </a:solidFill>
              </a:rPr>
              <a:t>Total </a:t>
            </a:r>
            <a:r>
              <a:rPr lang="en-US" dirty="0">
                <a:solidFill>
                  <a:schemeClr val="tx1"/>
                </a:solidFill>
              </a:rPr>
              <a:t>number of file-system entries in a given part of the file system is n (n = 19, in this case</a:t>
            </a:r>
            <a:r>
              <a:rPr lang="en-US" dirty="0" smtClean="0">
                <a:solidFill>
                  <a:schemeClr val="tx1"/>
                </a:solidFill>
              </a:rPr>
              <a:t>).</a:t>
            </a:r>
          </a:p>
          <a:p>
            <a:r>
              <a:rPr lang="en-US" dirty="0" smtClean="0">
                <a:solidFill>
                  <a:schemeClr val="tx1"/>
                </a:solidFill>
              </a:rPr>
              <a:t>It </a:t>
            </a:r>
            <a:r>
              <a:rPr lang="en-US" dirty="0">
                <a:solidFill>
                  <a:schemeClr val="tx1"/>
                </a:solidFill>
              </a:rPr>
              <a:t>can be proved by induction that there is exactly one recursive invocation of </a:t>
            </a:r>
            <a:r>
              <a:rPr lang="en-US" dirty="0" err="1">
                <a:solidFill>
                  <a:schemeClr val="tx1"/>
                </a:solidFill>
              </a:rPr>
              <a:t>disk_usage</a:t>
            </a:r>
            <a:r>
              <a:rPr lang="en-US" dirty="0">
                <a:solidFill>
                  <a:schemeClr val="tx1"/>
                </a:solidFill>
              </a:rPr>
              <a:t>() upon each entry at the nesting level k. </a:t>
            </a:r>
          </a:p>
          <a:p>
            <a:r>
              <a:rPr lang="en-US" dirty="0" smtClean="0">
                <a:solidFill>
                  <a:schemeClr val="tx1"/>
                </a:solidFill>
              </a:rPr>
              <a:t>In </a:t>
            </a:r>
            <a:r>
              <a:rPr lang="en-US" dirty="0">
                <a:solidFill>
                  <a:schemeClr val="tx1"/>
                </a:solidFill>
              </a:rPr>
              <a:t>the worst case, it has running time of order </a:t>
            </a: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21</a:t>
            </a:fld>
            <a:endParaRPr lang="en-US" dirty="0">
              <a:solidFill>
                <a:schemeClr val="tx1"/>
              </a:solidFill>
            </a:endParaRPr>
          </a:p>
        </p:txBody>
      </p:sp>
      <p:pic>
        <p:nvPicPr>
          <p:cNvPr id="5" name="Picture 4"/>
          <p:cNvPicPr>
            <a:picLocks noChangeAspect="1"/>
          </p:cNvPicPr>
          <p:nvPr/>
        </p:nvPicPr>
        <p:blipFill>
          <a:blip r:embed="rId2"/>
          <a:stretch>
            <a:fillRect/>
          </a:stretch>
        </p:blipFill>
        <p:spPr>
          <a:xfrm>
            <a:off x="5531800" y="2364581"/>
            <a:ext cx="1465348" cy="376238"/>
          </a:xfrm>
          <a:prstGeom prst="rect">
            <a:avLst/>
          </a:prstGeom>
        </p:spPr>
      </p:pic>
      <p:pic>
        <p:nvPicPr>
          <p:cNvPr id="6" name="Picture 5"/>
          <p:cNvPicPr>
            <a:picLocks noChangeAspect="1"/>
          </p:cNvPicPr>
          <p:nvPr/>
        </p:nvPicPr>
        <p:blipFill>
          <a:blip r:embed="rId3"/>
          <a:stretch>
            <a:fillRect/>
          </a:stretch>
        </p:blipFill>
        <p:spPr>
          <a:xfrm>
            <a:off x="3437023" y="2977391"/>
            <a:ext cx="5191125" cy="3429000"/>
          </a:xfrm>
          <a:prstGeom prst="rect">
            <a:avLst/>
          </a:prstGeom>
        </p:spPr>
      </p:pic>
      <p:sp>
        <p:nvSpPr>
          <p:cNvPr id="8" name="Rectangle 7"/>
          <p:cNvSpPr/>
          <p:nvPr/>
        </p:nvSpPr>
        <p:spPr>
          <a:xfrm>
            <a:off x="323851" y="2851969"/>
            <a:ext cx="2962274" cy="3139321"/>
          </a:xfrm>
          <a:prstGeom prst="rect">
            <a:avLst/>
          </a:prstGeom>
        </p:spPr>
        <p:txBody>
          <a:bodyPr wrap="square">
            <a:spAutoFit/>
          </a:bodyPr>
          <a:lstStyle/>
          <a:p>
            <a:pPr marL="114300" indent="-114300">
              <a:buFont typeface="Arial" panose="020B0604020202020204" pitchFamily="34" charset="0"/>
              <a:buChar char="•"/>
            </a:pPr>
            <a:r>
              <a:rPr lang="en-US" dirty="0"/>
              <a:t>A tighter bound  O(n) will be where n is the total number of entries in the file-system</a:t>
            </a:r>
            <a:r>
              <a:rPr lang="en-US" dirty="0" smtClean="0"/>
              <a:t>.</a:t>
            </a:r>
          </a:p>
          <a:p>
            <a:r>
              <a:rPr lang="en-US" dirty="0" smtClean="0"/>
              <a:t> </a:t>
            </a:r>
            <a:endParaRPr lang="en-US" dirty="0"/>
          </a:p>
          <a:p>
            <a:pPr marL="114300" indent="-114300">
              <a:buFont typeface="Arial" panose="020B0604020202020204" pitchFamily="34" charset="0"/>
              <a:buChar char="•"/>
            </a:pPr>
            <a:r>
              <a:rPr lang="en-US" dirty="0"/>
              <a:t>Amortization: We can sometimes get a tighter bound on a series of operations by considering the cumulative effect, rather than assuming that each achieves a worst case. </a:t>
            </a:r>
          </a:p>
        </p:txBody>
      </p:sp>
    </p:spTree>
    <p:extLst>
      <p:ext uri="{BB962C8B-B14F-4D97-AF65-F5344CB8AC3E}">
        <p14:creationId xmlns:p14="http://schemas.microsoft.com/office/powerpoint/2010/main" val="3522897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98EE3D-8CD1-4C3F-BD1C-C98C9596463C}" type="slidenum">
              <a:rPr lang="en-US" smtClean="0"/>
              <a:pPr/>
              <a:t>22</a:t>
            </a:fld>
            <a:endParaRPr lang="en-US" dirty="0"/>
          </a:p>
        </p:txBody>
      </p:sp>
      <p:sp>
        <p:nvSpPr>
          <p:cNvPr id="5" name="Title 1"/>
          <p:cNvSpPr txBox="1">
            <a:spLocks/>
          </p:cNvSpPr>
          <p:nvPr/>
        </p:nvSpPr>
        <p:spPr>
          <a:xfrm>
            <a:off x="571500" y="-41054"/>
            <a:ext cx="834390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dirty="0" smtClean="0">
                <a:solidFill>
                  <a:schemeClr val="tx1"/>
                </a:solidFill>
              </a:rPr>
              <a:t>Analyzing Disk space usage algorithm </a:t>
            </a:r>
            <a:endParaRPr lang="en-US" dirty="0">
              <a:solidFill>
                <a:schemeClr val="tx1"/>
              </a:solidFill>
            </a:endParaRPr>
          </a:p>
        </p:txBody>
      </p:sp>
      <p:pic>
        <p:nvPicPr>
          <p:cNvPr id="6" name="Picture 5"/>
          <p:cNvPicPr>
            <a:picLocks noChangeAspect="1"/>
          </p:cNvPicPr>
          <p:nvPr/>
        </p:nvPicPr>
        <p:blipFill rotWithShape="1">
          <a:blip r:embed="rId2"/>
          <a:srcRect l="3005"/>
          <a:stretch/>
        </p:blipFill>
        <p:spPr>
          <a:xfrm>
            <a:off x="400050" y="1315306"/>
            <a:ext cx="8191870" cy="4799744"/>
          </a:xfrm>
          <a:prstGeom prst="rect">
            <a:avLst/>
          </a:prstGeom>
        </p:spPr>
      </p:pic>
    </p:spTree>
    <p:extLst>
      <p:ext uri="{BB962C8B-B14F-4D97-AF65-F5344CB8AC3E}">
        <p14:creationId xmlns:p14="http://schemas.microsoft.com/office/powerpoint/2010/main" val="3682023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TYPES </a:t>
            </a:r>
            <a:r>
              <a:rPr lang="en-US" dirty="0" smtClean="0">
                <a:solidFill>
                  <a:schemeClr val="tx1"/>
                </a:solidFill>
              </a:rPr>
              <a:t>OF RECURSION</a:t>
            </a:r>
            <a:endParaRPr lang="en-US" dirty="0">
              <a:solidFill>
                <a:schemeClr val="tx1"/>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467637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106018"/>
            <a:ext cx="7406640" cy="1356360"/>
          </a:xfrm>
        </p:spPr>
        <p:txBody>
          <a:bodyPr/>
          <a:lstStyle/>
          <a:p>
            <a:r>
              <a:rPr lang="en-US" dirty="0" smtClean="0">
                <a:solidFill>
                  <a:schemeClr val="tx1"/>
                </a:solidFill>
              </a:rPr>
              <a:t>Further Example of Recursion </a:t>
            </a:r>
            <a:endParaRPr lang="en-US" dirty="0">
              <a:solidFill>
                <a:schemeClr val="tx1"/>
              </a:solidFill>
            </a:endParaRPr>
          </a:p>
        </p:txBody>
      </p:sp>
      <p:sp>
        <p:nvSpPr>
          <p:cNvPr id="3" name="Content Placeholder 2"/>
          <p:cNvSpPr>
            <a:spLocks noGrp="1"/>
          </p:cNvSpPr>
          <p:nvPr>
            <p:ph idx="1"/>
          </p:nvPr>
        </p:nvSpPr>
        <p:spPr>
          <a:xfrm>
            <a:off x="855264" y="1315278"/>
            <a:ext cx="7404653" cy="4038600"/>
          </a:xfrm>
        </p:spPr>
        <p:txBody>
          <a:bodyPr>
            <a:normAutofit/>
          </a:bodyPr>
          <a:lstStyle/>
          <a:p>
            <a:r>
              <a:rPr lang="en-US" sz="2800" dirty="0" smtClean="0">
                <a:solidFill>
                  <a:schemeClr val="tx1"/>
                </a:solidFill>
              </a:rPr>
              <a:t>Linear </a:t>
            </a:r>
            <a:r>
              <a:rPr lang="en-US" sz="2800" dirty="0">
                <a:solidFill>
                  <a:schemeClr val="tx1"/>
                </a:solidFill>
              </a:rPr>
              <a:t>Recursion - one recursive call starts at most one other. </a:t>
            </a:r>
            <a:endParaRPr lang="en-US" sz="2800" dirty="0" smtClean="0">
              <a:solidFill>
                <a:schemeClr val="tx1"/>
              </a:solidFill>
            </a:endParaRPr>
          </a:p>
          <a:p>
            <a:r>
              <a:rPr lang="en-US" sz="2800" dirty="0" smtClean="0">
                <a:solidFill>
                  <a:schemeClr val="tx1"/>
                </a:solidFill>
              </a:rPr>
              <a:t>Binary </a:t>
            </a:r>
            <a:r>
              <a:rPr lang="en-US" sz="2800" dirty="0">
                <a:solidFill>
                  <a:schemeClr val="tx1"/>
                </a:solidFill>
              </a:rPr>
              <a:t>recursion - one recursive call may start two others. </a:t>
            </a:r>
            <a:endParaRPr lang="en-US" sz="2800" dirty="0" smtClean="0">
              <a:solidFill>
                <a:schemeClr val="tx1"/>
              </a:solidFill>
            </a:endParaRPr>
          </a:p>
          <a:p>
            <a:r>
              <a:rPr lang="en-US" sz="2800" dirty="0" smtClean="0">
                <a:solidFill>
                  <a:schemeClr val="tx1"/>
                </a:solidFill>
              </a:rPr>
              <a:t>Multiple </a:t>
            </a:r>
            <a:r>
              <a:rPr lang="en-US" sz="2800" dirty="0">
                <a:solidFill>
                  <a:schemeClr val="tx1"/>
                </a:solidFill>
              </a:rPr>
              <a:t>recursion - one recursive call may start three or more others. </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24</a:t>
            </a:fld>
            <a:endParaRPr lang="en-US" dirty="0">
              <a:solidFill>
                <a:schemeClr val="tx1"/>
              </a:solidFill>
            </a:endParaRPr>
          </a:p>
        </p:txBody>
      </p:sp>
    </p:spTree>
    <p:extLst>
      <p:ext uri="{BB962C8B-B14F-4D97-AF65-F5344CB8AC3E}">
        <p14:creationId xmlns:p14="http://schemas.microsoft.com/office/powerpoint/2010/main" val="2430568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729" y="119270"/>
            <a:ext cx="7406640" cy="1356360"/>
          </a:xfrm>
        </p:spPr>
        <p:txBody>
          <a:bodyPr/>
          <a:lstStyle/>
          <a:p>
            <a:r>
              <a:rPr lang="en-US" dirty="0" smtClean="0">
                <a:solidFill>
                  <a:schemeClr val="tx1"/>
                </a:solidFill>
              </a:rPr>
              <a:t>Linear Recursion</a:t>
            </a:r>
            <a:endParaRPr lang="en-US" dirty="0">
              <a:solidFill>
                <a:schemeClr val="tx1"/>
              </a:solidFill>
            </a:endParaRPr>
          </a:p>
        </p:txBody>
      </p:sp>
      <p:sp>
        <p:nvSpPr>
          <p:cNvPr id="3" name="Content Placeholder 2"/>
          <p:cNvSpPr>
            <a:spLocks noGrp="1"/>
          </p:cNvSpPr>
          <p:nvPr>
            <p:ph idx="1"/>
          </p:nvPr>
        </p:nvSpPr>
        <p:spPr>
          <a:xfrm>
            <a:off x="724729" y="1475630"/>
            <a:ext cx="7404653" cy="4038600"/>
          </a:xfrm>
        </p:spPr>
        <p:txBody>
          <a:bodyPr>
            <a:noAutofit/>
          </a:bodyPr>
          <a:lstStyle/>
          <a:p>
            <a:pPr marL="34290" indent="0">
              <a:buNone/>
            </a:pPr>
            <a:r>
              <a:rPr lang="en-US" sz="2400" dirty="0">
                <a:solidFill>
                  <a:schemeClr val="tx1"/>
                </a:solidFill>
              </a:rPr>
              <a:t>Linear Recursion - one recursive call starts at most one other. </a:t>
            </a:r>
            <a:endParaRPr lang="en-US" sz="2400" dirty="0" smtClean="0">
              <a:solidFill>
                <a:schemeClr val="tx1"/>
              </a:solidFill>
            </a:endParaRPr>
          </a:p>
          <a:p>
            <a:pPr marL="34290" indent="0">
              <a:buNone/>
            </a:pPr>
            <a:r>
              <a:rPr lang="en-US" sz="2400" dirty="0" smtClean="0">
                <a:solidFill>
                  <a:schemeClr val="tx1"/>
                </a:solidFill>
              </a:rPr>
              <a:t>Examples</a:t>
            </a:r>
            <a:r>
              <a:rPr lang="en-US" sz="2400" dirty="0">
                <a:solidFill>
                  <a:schemeClr val="tx1"/>
                </a:solidFill>
              </a:rPr>
              <a:t>: </a:t>
            </a:r>
            <a:endParaRPr lang="en-US" sz="2400" dirty="0" smtClean="0">
              <a:solidFill>
                <a:schemeClr val="tx1"/>
              </a:solidFill>
            </a:endParaRPr>
          </a:p>
          <a:p>
            <a:pPr marL="34290" indent="0">
              <a:buNone/>
            </a:pPr>
            <a:r>
              <a:rPr lang="en-US" sz="2400" dirty="0" smtClean="0">
                <a:solidFill>
                  <a:schemeClr val="tx1"/>
                </a:solidFill>
              </a:rPr>
              <a:t>	➔ </a:t>
            </a:r>
            <a:r>
              <a:rPr lang="en-US" sz="2400" dirty="0">
                <a:solidFill>
                  <a:schemeClr val="tx1"/>
                </a:solidFill>
              </a:rPr>
              <a:t>Factorial </a:t>
            </a:r>
            <a:endParaRPr lang="en-US" sz="2400" dirty="0" smtClean="0">
              <a:solidFill>
                <a:schemeClr val="tx1"/>
              </a:solidFill>
            </a:endParaRPr>
          </a:p>
          <a:p>
            <a:pPr marL="34290" indent="0">
              <a:buNone/>
            </a:pPr>
            <a:r>
              <a:rPr lang="en-US" sz="2400" dirty="0">
                <a:solidFill>
                  <a:schemeClr val="tx1"/>
                </a:solidFill>
              </a:rPr>
              <a:t>	</a:t>
            </a:r>
            <a:r>
              <a:rPr lang="en-US" sz="2400" dirty="0" smtClean="0">
                <a:solidFill>
                  <a:schemeClr val="tx1"/>
                </a:solidFill>
              </a:rPr>
              <a:t>➔ </a:t>
            </a:r>
            <a:r>
              <a:rPr lang="en-US" sz="2400" dirty="0" err="1">
                <a:solidFill>
                  <a:schemeClr val="tx1"/>
                </a:solidFill>
              </a:rPr>
              <a:t>Good_fibonacci</a:t>
            </a:r>
            <a:r>
              <a:rPr lang="en-US" sz="2400" dirty="0">
                <a:solidFill>
                  <a:schemeClr val="tx1"/>
                </a:solidFill>
              </a:rPr>
              <a:t> </a:t>
            </a:r>
            <a:endParaRPr lang="en-US" sz="2400" dirty="0" smtClean="0">
              <a:solidFill>
                <a:schemeClr val="tx1"/>
              </a:solidFill>
            </a:endParaRPr>
          </a:p>
          <a:p>
            <a:pPr marL="34290" indent="0">
              <a:buNone/>
            </a:pPr>
            <a:r>
              <a:rPr lang="en-US" sz="2400" dirty="0">
                <a:solidFill>
                  <a:schemeClr val="tx1"/>
                </a:solidFill>
              </a:rPr>
              <a:t>	</a:t>
            </a:r>
            <a:r>
              <a:rPr lang="en-US" sz="2400" dirty="0" smtClean="0">
                <a:solidFill>
                  <a:schemeClr val="tx1"/>
                </a:solidFill>
              </a:rPr>
              <a:t>➔ </a:t>
            </a:r>
            <a:r>
              <a:rPr lang="en-US" sz="2400" dirty="0">
                <a:solidFill>
                  <a:schemeClr val="tx1"/>
                </a:solidFill>
              </a:rPr>
              <a:t>Binary search </a:t>
            </a:r>
            <a:endParaRPr lang="en-US" sz="2400" dirty="0" smtClean="0">
              <a:solidFill>
                <a:schemeClr val="tx1"/>
              </a:solidFill>
            </a:endParaRPr>
          </a:p>
          <a:p>
            <a:pPr marL="34290" indent="0">
              <a:buNone/>
            </a:pPr>
            <a:r>
              <a:rPr lang="en-US" sz="2400" dirty="0" smtClean="0">
                <a:solidFill>
                  <a:schemeClr val="tx1"/>
                </a:solidFill>
              </a:rPr>
              <a:t>Linear </a:t>
            </a:r>
            <a:r>
              <a:rPr lang="en-US" sz="2400" dirty="0">
                <a:solidFill>
                  <a:schemeClr val="tx1"/>
                </a:solidFill>
              </a:rPr>
              <a:t>recursion terminology reflects the structure of the recursion trace, not the asymptotic analysis of the running time. </a:t>
            </a: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25</a:t>
            </a:fld>
            <a:endParaRPr lang="en-US" dirty="0">
              <a:solidFill>
                <a:schemeClr val="tx1"/>
              </a:solidFill>
            </a:endParaRPr>
          </a:p>
        </p:txBody>
      </p:sp>
    </p:spTree>
    <p:extLst>
      <p:ext uri="{BB962C8B-B14F-4D97-AF65-F5344CB8AC3E}">
        <p14:creationId xmlns:p14="http://schemas.microsoft.com/office/powerpoint/2010/main" val="1640006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285750"/>
            <a:ext cx="7406640" cy="1356360"/>
          </a:xfrm>
        </p:spPr>
        <p:txBody>
          <a:bodyPr/>
          <a:lstStyle/>
          <a:p>
            <a:r>
              <a:rPr lang="en-US" dirty="0">
                <a:solidFill>
                  <a:schemeClr val="tx1"/>
                </a:solidFill>
              </a:rPr>
              <a:t>Summing the elements of a sequence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35983" y="1769939"/>
            <a:ext cx="8845201" cy="3958590"/>
          </a:xfrm>
          <a:prstGeom prst="rect">
            <a:avLst/>
          </a:prstGeom>
        </p:spPr>
      </p:pic>
    </p:spTree>
    <p:extLst>
      <p:ext uri="{BB962C8B-B14F-4D97-AF65-F5344CB8AC3E}">
        <p14:creationId xmlns:p14="http://schemas.microsoft.com/office/powerpoint/2010/main" val="946875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323850"/>
            <a:ext cx="7406640" cy="1356360"/>
          </a:xfrm>
        </p:spPr>
        <p:txBody>
          <a:bodyPr/>
          <a:lstStyle/>
          <a:p>
            <a:r>
              <a:rPr lang="en-US" dirty="0">
                <a:solidFill>
                  <a:schemeClr val="tx1"/>
                </a:solidFill>
              </a:rPr>
              <a:t>Reversing a Sequence with Recursion</a:t>
            </a:r>
          </a:p>
        </p:txBody>
      </p:sp>
      <p:sp>
        <p:nvSpPr>
          <p:cNvPr id="3" name="Content Placeholder 2"/>
          <p:cNvSpPr>
            <a:spLocks noGrp="1"/>
          </p:cNvSpPr>
          <p:nvPr>
            <p:ph idx="1"/>
          </p:nvPr>
        </p:nvSpPr>
        <p:spPr>
          <a:xfrm>
            <a:off x="857251" y="2057400"/>
            <a:ext cx="2343149" cy="4038600"/>
          </a:xfrm>
        </p:spPr>
        <p:txBody>
          <a:bodyPr/>
          <a:lstStyle/>
          <a:p>
            <a:r>
              <a:rPr lang="en-US" dirty="0" smtClean="0">
                <a:solidFill>
                  <a:schemeClr val="tx1"/>
                </a:solidFill>
              </a:rPr>
              <a:t>The </a:t>
            </a:r>
            <a:r>
              <a:rPr lang="en-US" dirty="0">
                <a:solidFill>
                  <a:schemeClr val="tx1"/>
                </a:solidFill>
              </a:rPr>
              <a:t>code is guaranteed to terminate after a total </a:t>
            </a:r>
            <a:endParaRPr lang="en-US" dirty="0" smtClean="0">
              <a:solidFill>
                <a:schemeClr val="tx1"/>
              </a:solidFill>
            </a:endParaRPr>
          </a:p>
          <a:p>
            <a:pPr marL="34290" indent="0">
              <a:buNone/>
            </a:pPr>
            <a:r>
              <a:rPr lang="en-US" dirty="0">
                <a:solidFill>
                  <a:schemeClr val="tx1"/>
                </a:solidFill>
              </a:rPr>
              <a:t> </a:t>
            </a:r>
            <a:r>
              <a:rPr lang="en-US" dirty="0" smtClean="0">
                <a:solidFill>
                  <a:schemeClr val="tx1"/>
                </a:solidFill>
              </a:rPr>
              <a:t>  </a:t>
            </a:r>
          </a:p>
          <a:p>
            <a:pPr marL="34290" indent="0">
              <a:buNone/>
            </a:pPr>
            <a:r>
              <a:rPr lang="en-US" dirty="0">
                <a:solidFill>
                  <a:schemeClr val="tx1"/>
                </a:solidFill>
              </a:rPr>
              <a:t> </a:t>
            </a:r>
            <a:r>
              <a:rPr lang="en-US" dirty="0" smtClean="0">
                <a:solidFill>
                  <a:schemeClr val="tx1"/>
                </a:solidFill>
              </a:rPr>
              <a:t>  of </a:t>
            </a:r>
            <a:r>
              <a:rPr lang="en-US" dirty="0">
                <a:solidFill>
                  <a:schemeClr val="tx1"/>
                </a:solidFill>
              </a:rPr>
              <a:t>recursive </a:t>
            </a:r>
            <a:r>
              <a:rPr lang="en-US" dirty="0" smtClean="0">
                <a:solidFill>
                  <a:schemeClr val="tx1"/>
                </a:solidFill>
              </a:rPr>
              <a:t>calls.</a:t>
            </a:r>
          </a:p>
          <a:p>
            <a:r>
              <a:rPr lang="en-US" dirty="0" smtClean="0">
                <a:solidFill>
                  <a:schemeClr val="tx1"/>
                </a:solidFill>
              </a:rPr>
              <a:t>Runtime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solidFill>
                  <a:schemeClr val="tx1"/>
                </a:solidFill>
              </a:rPr>
              <a:pPr/>
              <a:t>27</a:t>
            </a:fld>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743074" y="2981324"/>
            <a:ext cx="887329" cy="561975"/>
          </a:xfrm>
          <a:prstGeom prst="rect">
            <a:avLst/>
          </a:prstGeom>
        </p:spPr>
      </p:pic>
      <p:pic>
        <p:nvPicPr>
          <p:cNvPr id="6" name="Picture 5"/>
          <p:cNvPicPr>
            <a:picLocks noChangeAspect="1"/>
          </p:cNvPicPr>
          <p:nvPr/>
        </p:nvPicPr>
        <p:blipFill>
          <a:blip r:embed="rId3"/>
          <a:stretch>
            <a:fillRect/>
          </a:stretch>
        </p:blipFill>
        <p:spPr>
          <a:xfrm>
            <a:off x="2091139" y="4114795"/>
            <a:ext cx="1015514" cy="400051"/>
          </a:xfrm>
          <a:prstGeom prst="rect">
            <a:avLst/>
          </a:prstGeom>
        </p:spPr>
      </p:pic>
      <p:pic>
        <p:nvPicPr>
          <p:cNvPr id="7" name="Picture 6"/>
          <p:cNvPicPr>
            <a:picLocks noChangeAspect="1"/>
          </p:cNvPicPr>
          <p:nvPr/>
        </p:nvPicPr>
        <p:blipFill>
          <a:blip r:embed="rId4"/>
          <a:stretch>
            <a:fillRect/>
          </a:stretch>
        </p:blipFill>
        <p:spPr>
          <a:xfrm>
            <a:off x="3604929" y="1002030"/>
            <a:ext cx="4941974" cy="5531261"/>
          </a:xfrm>
          <a:prstGeom prst="rect">
            <a:avLst/>
          </a:prstGeom>
        </p:spPr>
      </p:pic>
    </p:spTree>
    <p:extLst>
      <p:ext uri="{BB962C8B-B14F-4D97-AF65-F5344CB8AC3E}">
        <p14:creationId xmlns:p14="http://schemas.microsoft.com/office/powerpoint/2010/main" val="2293077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47650"/>
            <a:ext cx="7406640" cy="1356360"/>
          </a:xfrm>
        </p:spPr>
        <p:txBody>
          <a:bodyPr/>
          <a:lstStyle/>
          <a:p>
            <a:r>
              <a:rPr lang="en-US" dirty="0">
                <a:solidFill>
                  <a:schemeClr val="tx1"/>
                </a:solidFill>
              </a:rPr>
              <a:t>Recursive algorithms for computing Powers</a:t>
            </a:r>
          </a:p>
        </p:txBody>
      </p:sp>
      <p:sp>
        <p:nvSpPr>
          <p:cNvPr id="4" name="Slide Number Placeholder 3"/>
          <p:cNvSpPr>
            <a:spLocks noGrp="1"/>
          </p:cNvSpPr>
          <p:nvPr>
            <p:ph type="sldNum" sz="quarter" idx="12"/>
          </p:nvPr>
        </p:nvSpPr>
        <p:spPr/>
        <p:txBody>
          <a:bodyPr/>
          <a:lstStyle/>
          <a:p>
            <a:fld id="{3A98EE3D-8CD1-4C3F-BD1C-C98C9596463C}"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295274" y="1604010"/>
            <a:ext cx="4750355" cy="2529840"/>
          </a:xfrm>
          <a:prstGeom prst="rect">
            <a:avLst/>
          </a:prstGeom>
        </p:spPr>
      </p:pic>
      <p:pic>
        <p:nvPicPr>
          <p:cNvPr id="7" name="Picture 6"/>
          <p:cNvPicPr>
            <a:picLocks noChangeAspect="1"/>
          </p:cNvPicPr>
          <p:nvPr/>
        </p:nvPicPr>
        <p:blipFill>
          <a:blip r:embed="rId3"/>
          <a:stretch>
            <a:fillRect/>
          </a:stretch>
        </p:blipFill>
        <p:spPr>
          <a:xfrm>
            <a:off x="3828636" y="2960370"/>
            <a:ext cx="4724814" cy="3713077"/>
          </a:xfrm>
          <a:prstGeom prst="rect">
            <a:avLst/>
          </a:prstGeom>
        </p:spPr>
      </p:pic>
    </p:spTree>
    <p:extLst>
      <p:ext uri="{BB962C8B-B14F-4D97-AF65-F5344CB8AC3E}">
        <p14:creationId xmlns:p14="http://schemas.microsoft.com/office/powerpoint/2010/main" val="1154024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98EE3D-8CD1-4C3F-BD1C-C98C9596463C}" type="slidenum">
              <a:rPr lang="en-US" smtClean="0"/>
              <a:pPr/>
              <a:t>29</a:t>
            </a:fld>
            <a:endParaRPr lang="en-US" dirty="0"/>
          </a:p>
        </p:txBody>
      </p:sp>
      <p:sp>
        <p:nvSpPr>
          <p:cNvPr id="5" name="Title 1"/>
          <p:cNvSpPr txBox="1">
            <a:spLocks/>
          </p:cNvSpPr>
          <p:nvPr/>
        </p:nvSpPr>
        <p:spPr>
          <a:xfrm>
            <a:off x="247650" y="247650"/>
            <a:ext cx="914400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US" dirty="0" smtClean="0">
                <a:solidFill>
                  <a:schemeClr val="tx1"/>
                </a:solidFill>
              </a:rPr>
              <a:t>Recursive algorithms for computing Powers</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0" y="1604010"/>
            <a:ext cx="4152900" cy="5219700"/>
          </a:xfrm>
          <a:prstGeom prst="rect">
            <a:avLst/>
          </a:prstGeom>
        </p:spPr>
      </p:pic>
      <p:pic>
        <p:nvPicPr>
          <p:cNvPr id="7" name="Picture 6"/>
          <p:cNvPicPr>
            <a:picLocks noChangeAspect="1"/>
          </p:cNvPicPr>
          <p:nvPr/>
        </p:nvPicPr>
        <p:blipFill>
          <a:blip r:embed="rId3"/>
          <a:stretch>
            <a:fillRect/>
          </a:stretch>
        </p:blipFill>
        <p:spPr>
          <a:xfrm>
            <a:off x="4152900" y="925830"/>
            <a:ext cx="4516713" cy="5868430"/>
          </a:xfrm>
          <a:prstGeom prst="rect">
            <a:avLst/>
          </a:prstGeom>
        </p:spPr>
      </p:pic>
    </p:spTree>
    <p:extLst>
      <p:ext uri="{BB962C8B-B14F-4D97-AF65-F5344CB8AC3E}">
        <p14:creationId xmlns:p14="http://schemas.microsoft.com/office/powerpoint/2010/main" val="176611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6096"/>
            <a:ext cx="7406640" cy="1356360"/>
          </a:xfrm>
        </p:spPr>
        <p:txBody>
          <a:bodyPr/>
          <a:lstStyle/>
          <a:p>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rPr>
              <a:t>Introduction</a:t>
            </a:r>
          </a:p>
          <a:p>
            <a:r>
              <a:rPr lang="en-US" dirty="0" smtClean="0">
                <a:solidFill>
                  <a:schemeClr val="tx1"/>
                </a:solidFill>
              </a:rPr>
              <a:t>Recursion Example</a:t>
            </a:r>
          </a:p>
          <a:p>
            <a:r>
              <a:rPr lang="en-US" dirty="0" smtClean="0">
                <a:solidFill>
                  <a:schemeClr val="tx1"/>
                </a:solidFill>
              </a:rPr>
              <a:t>Analyzing the time-complexity of recursions</a:t>
            </a:r>
          </a:p>
          <a:p>
            <a:r>
              <a:rPr lang="en-US" dirty="0" smtClean="0">
                <a:solidFill>
                  <a:schemeClr val="tx1"/>
                </a:solidFill>
              </a:rPr>
              <a:t>Types of Recursion</a:t>
            </a:r>
          </a:p>
          <a:p>
            <a:r>
              <a:rPr lang="en-US" dirty="0" smtClean="0">
                <a:solidFill>
                  <a:schemeClr val="tx1"/>
                </a:solidFill>
              </a:rPr>
              <a:t>Designing Recursive Algorithm</a:t>
            </a:r>
          </a:p>
          <a:p>
            <a:r>
              <a:rPr lang="en-US" dirty="0" smtClean="0">
                <a:solidFill>
                  <a:schemeClr val="tx1"/>
                </a:solidFill>
              </a:rPr>
              <a:t>Tower of Hanoi Problem</a:t>
            </a:r>
          </a:p>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2650818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Binary Recursion</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45737" y="1261304"/>
            <a:ext cx="9025693" cy="4962525"/>
          </a:xfrm>
          <a:prstGeom prst="rect">
            <a:avLst/>
          </a:prstGeom>
        </p:spPr>
      </p:pic>
      <p:pic>
        <p:nvPicPr>
          <p:cNvPr id="6" name="Picture 5"/>
          <p:cNvPicPr>
            <a:picLocks noChangeAspect="1"/>
          </p:cNvPicPr>
          <p:nvPr/>
        </p:nvPicPr>
        <p:blipFill>
          <a:blip r:embed="rId3"/>
          <a:stretch>
            <a:fillRect/>
          </a:stretch>
        </p:blipFill>
        <p:spPr>
          <a:xfrm>
            <a:off x="45737" y="3205991"/>
            <a:ext cx="4714875" cy="3200400"/>
          </a:xfrm>
          <a:prstGeom prst="rect">
            <a:avLst/>
          </a:prstGeom>
        </p:spPr>
      </p:pic>
    </p:spTree>
    <p:extLst>
      <p:ext uri="{BB962C8B-B14F-4D97-AF65-F5344CB8AC3E}">
        <p14:creationId xmlns:p14="http://schemas.microsoft.com/office/powerpoint/2010/main" val="2453659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19050"/>
            <a:ext cx="7406640" cy="1356360"/>
          </a:xfrm>
        </p:spPr>
        <p:txBody>
          <a:bodyPr/>
          <a:lstStyle/>
          <a:p>
            <a:r>
              <a:rPr lang="en-US" dirty="0" smtClean="0">
                <a:solidFill>
                  <a:schemeClr val="tx1"/>
                </a:solidFill>
              </a:rPr>
              <a:t>Multiple Recursion</a:t>
            </a:r>
            <a:endParaRPr lang="en-US" dirty="0">
              <a:solidFill>
                <a:schemeClr val="tx1"/>
              </a:solidFill>
            </a:endParaRPr>
          </a:p>
        </p:txBody>
      </p:sp>
      <p:sp>
        <p:nvSpPr>
          <p:cNvPr id="3" name="Content Placeholder 2"/>
          <p:cNvSpPr>
            <a:spLocks noGrp="1"/>
          </p:cNvSpPr>
          <p:nvPr>
            <p:ph idx="1"/>
          </p:nvPr>
        </p:nvSpPr>
        <p:spPr>
          <a:xfrm>
            <a:off x="342901" y="1337310"/>
            <a:ext cx="2895599" cy="4038600"/>
          </a:xfrm>
        </p:spPr>
        <p:txBody>
          <a:bodyPr/>
          <a:lstStyle/>
          <a:p>
            <a:r>
              <a:rPr lang="en-US" dirty="0" smtClean="0">
                <a:solidFill>
                  <a:schemeClr val="tx1"/>
                </a:solidFill>
              </a:rPr>
              <a:t>Multiple </a:t>
            </a:r>
            <a:r>
              <a:rPr lang="en-US" dirty="0">
                <a:solidFill>
                  <a:schemeClr val="tx1"/>
                </a:solidFill>
              </a:rPr>
              <a:t>recursion is a process in which a function may take more than two recursive calls. </a:t>
            </a:r>
            <a:endParaRPr lang="en-US" dirty="0" smtClean="0">
              <a:solidFill>
                <a:schemeClr val="tx1"/>
              </a:solidFill>
            </a:endParaRPr>
          </a:p>
          <a:p>
            <a:r>
              <a:rPr lang="en-US" dirty="0" smtClean="0">
                <a:solidFill>
                  <a:schemeClr val="tx1"/>
                </a:solidFill>
              </a:rPr>
              <a:t>Examples</a:t>
            </a:r>
            <a:r>
              <a:rPr lang="en-US" dirty="0">
                <a:solidFill>
                  <a:schemeClr val="tx1"/>
                </a:solidFill>
              </a:rPr>
              <a:t>: </a:t>
            </a:r>
            <a:endParaRPr lang="en-US" dirty="0" smtClean="0">
              <a:solidFill>
                <a:schemeClr val="tx1"/>
              </a:solidFill>
            </a:endParaRPr>
          </a:p>
          <a:p>
            <a:pPr lvl="1"/>
            <a:r>
              <a:rPr lang="en-US" dirty="0" smtClean="0">
                <a:solidFill>
                  <a:schemeClr val="tx1"/>
                </a:solidFill>
              </a:rPr>
              <a:t>Disk </a:t>
            </a:r>
            <a:r>
              <a:rPr lang="en-US" dirty="0">
                <a:solidFill>
                  <a:schemeClr val="tx1"/>
                </a:solidFill>
              </a:rPr>
              <a:t>space usage of a file system. </a:t>
            </a:r>
          </a:p>
          <a:p>
            <a:pPr lvl="1"/>
            <a:r>
              <a:rPr lang="en-US" dirty="0" smtClean="0">
                <a:solidFill>
                  <a:schemeClr val="tx1"/>
                </a:solidFill>
              </a:rPr>
              <a:t>Solving </a:t>
            </a:r>
            <a:r>
              <a:rPr lang="en-US" dirty="0">
                <a:solidFill>
                  <a:schemeClr val="tx1"/>
                </a:solidFill>
              </a:rPr>
              <a:t>combinatorial puzzles.</a:t>
            </a:r>
          </a:p>
        </p:txBody>
      </p:sp>
      <p:sp>
        <p:nvSpPr>
          <p:cNvPr id="4" name="Slide Number Placeholder 3"/>
          <p:cNvSpPr>
            <a:spLocks noGrp="1"/>
          </p:cNvSpPr>
          <p:nvPr>
            <p:ph type="sldNum" sz="quarter" idx="12"/>
          </p:nvPr>
        </p:nvSpPr>
        <p:spPr/>
        <p:txBody>
          <a:bodyPr/>
          <a:lstStyle/>
          <a:p>
            <a:fld id="{3A98EE3D-8CD1-4C3F-BD1C-C98C9596463C}"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3067049" y="1083516"/>
            <a:ext cx="5707217" cy="3393157"/>
          </a:xfrm>
          <a:prstGeom prst="rect">
            <a:avLst/>
          </a:prstGeom>
        </p:spPr>
      </p:pic>
      <p:pic>
        <p:nvPicPr>
          <p:cNvPr id="6" name="Picture 5"/>
          <p:cNvPicPr>
            <a:picLocks noChangeAspect="1"/>
          </p:cNvPicPr>
          <p:nvPr/>
        </p:nvPicPr>
        <p:blipFill>
          <a:blip r:embed="rId3"/>
          <a:stretch>
            <a:fillRect/>
          </a:stretch>
        </p:blipFill>
        <p:spPr>
          <a:xfrm>
            <a:off x="855264" y="4476673"/>
            <a:ext cx="6747593" cy="1866900"/>
          </a:xfrm>
          <a:prstGeom prst="rect">
            <a:avLst/>
          </a:prstGeom>
        </p:spPr>
      </p:pic>
    </p:spTree>
    <p:extLst>
      <p:ext uri="{BB962C8B-B14F-4D97-AF65-F5344CB8AC3E}">
        <p14:creationId xmlns:p14="http://schemas.microsoft.com/office/powerpoint/2010/main" val="1547526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342900"/>
            <a:ext cx="7406640" cy="1356360"/>
          </a:xfrm>
        </p:spPr>
        <p:txBody>
          <a:bodyPr/>
          <a:lstStyle/>
          <a:p>
            <a:r>
              <a:rPr lang="en-US" dirty="0" smtClean="0">
                <a:solidFill>
                  <a:schemeClr val="tx1"/>
                </a:solidFill>
              </a:rPr>
              <a:t>Advantages and Disadvantages of Recursion</a:t>
            </a:r>
            <a:endParaRPr lang="en-US" dirty="0">
              <a:solidFill>
                <a:schemeClr val="tx1"/>
              </a:solidFill>
            </a:endParaRPr>
          </a:p>
        </p:txBody>
      </p:sp>
      <p:sp>
        <p:nvSpPr>
          <p:cNvPr id="3" name="Content Placeholder 2"/>
          <p:cNvSpPr>
            <a:spLocks noGrp="1"/>
          </p:cNvSpPr>
          <p:nvPr>
            <p:ph idx="1"/>
          </p:nvPr>
        </p:nvSpPr>
        <p:spPr>
          <a:xfrm>
            <a:off x="872158" y="1699260"/>
            <a:ext cx="7404653" cy="4038600"/>
          </a:xfrm>
        </p:spPr>
        <p:txBody>
          <a:bodyPr>
            <a:normAutofit/>
          </a:bodyPr>
          <a:lstStyle/>
          <a:p>
            <a:r>
              <a:rPr lang="en-US" sz="2400" dirty="0" smtClean="0">
                <a:solidFill>
                  <a:schemeClr val="tx1"/>
                </a:solidFill>
              </a:rPr>
              <a:t>Advantages </a:t>
            </a:r>
            <a:r>
              <a:rPr lang="en-US" sz="2400" dirty="0">
                <a:solidFill>
                  <a:schemeClr val="tx1"/>
                </a:solidFill>
              </a:rPr>
              <a:t>of Recursion </a:t>
            </a:r>
          </a:p>
          <a:p>
            <a:pPr lvl="1"/>
            <a:r>
              <a:rPr lang="en-US" sz="2000" dirty="0" smtClean="0">
                <a:solidFill>
                  <a:schemeClr val="tx1"/>
                </a:solidFill>
              </a:rPr>
              <a:t>provides </a:t>
            </a:r>
            <a:r>
              <a:rPr lang="en-US" sz="2000" dirty="0">
                <a:solidFill>
                  <a:schemeClr val="tx1"/>
                </a:solidFill>
              </a:rPr>
              <a:t>a succinct way of achieve repetition by avoiding nested </a:t>
            </a:r>
            <a:r>
              <a:rPr lang="en-US" sz="2000" dirty="0" smtClean="0">
                <a:solidFill>
                  <a:schemeClr val="tx1"/>
                </a:solidFill>
              </a:rPr>
              <a:t>loops.</a:t>
            </a:r>
          </a:p>
          <a:p>
            <a:pPr lvl="1"/>
            <a:r>
              <a:rPr lang="en-US" sz="2000" dirty="0" smtClean="0">
                <a:solidFill>
                  <a:schemeClr val="tx1"/>
                </a:solidFill>
              </a:rPr>
              <a:t>Makes </a:t>
            </a:r>
            <a:r>
              <a:rPr lang="en-US" sz="2000" dirty="0">
                <a:solidFill>
                  <a:schemeClr val="tx1"/>
                </a:solidFill>
              </a:rPr>
              <a:t>the code readable and efficient. </a:t>
            </a:r>
          </a:p>
          <a:p>
            <a:r>
              <a:rPr lang="en-US" sz="2400" dirty="0" smtClean="0">
                <a:solidFill>
                  <a:schemeClr val="tx1"/>
                </a:solidFill>
              </a:rPr>
              <a:t>The </a:t>
            </a:r>
            <a:r>
              <a:rPr lang="en-US" sz="2400" dirty="0">
                <a:solidFill>
                  <a:schemeClr val="tx1"/>
                </a:solidFill>
              </a:rPr>
              <a:t>usefulness of recursion comes at a modest cost. </a:t>
            </a:r>
          </a:p>
          <a:p>
            <a:pPr lvl="1"/>
            <a:r>
              <a:rPr lang="en-US" sz="2000" dirty="0" smtClean="0">
                <a:solidFill>
                  <a:schemeClr val="tx1"/>
                </a:solidFill>
              </a:rPr>
              <a:t>Python </a:t>
            </a:r>
            <a:r>
              <a:rPr lang="en-US" sz="2000" dirty="0">
                <a:solidFill>
                  <a:schemeClr val="tx1"/>
                </a:solidFill>
              </a:rPr>
              <a:t>interpreter must maintain activation records that keep track of the state of each nested call. </a:t>
            </a:r>
          </a:p>
          <a:p>
            <a:pPr lvl="1"/>
            <a:r>
              <a:rPr lang="en-US" sz="2000" dirty="0" smtClean="0">
                <a:solidFill>
                  <a:schemeClr val="tx1"/>
                </a:solidFill>
              </a:rPr>
              <a:t>Such </a:t>
            </a:r>
            <a:r>
              <a:rPr lang="en-US" sz="2000" dirty="0">
                <a:solidFill>
                  <a:schemeClr val="tx1"/>
                </a:solidFill>
              </a:rPr>
              <a:t>calls should be avoided where memory is at a premium. </a:t>
            </a:r>
          </a:p>
          <a:p>
            <a:pPr lvl="1"/>
            <a:r>
              <a:rPr lang="en-US" sz="2000" dirty="0" smtClean="0">
                <a:solidFill>
                  <a:schemeClr val="tx1"/>
                </a:solidFill>
              </a:rPr>
              <a:t>Some </a:t>
            </a:r>
            <a:r>
              <a:rPr lang="en-US" sz="2000" dirty="0">
                <a:solidFill>
                  <a:schemeClr val="tx1"/>
                </a:solidFill>
              </a:rPr>
              <a:t>forms of recursion can be eliminated without any use of auxiliary memory. </a:t>
            </a:r>
            <a:r>
              <a:rPr lang="en-US" sz="2000" dirty="0" err="1">
                <a:solidFill>
                  <a:schemeClr val="tx1"/>
                </a:solidFill>
              </a:rPr>
              <a:t>e.g</a:t>
            </a:r>
            <a:r>
              <a:rPr lang="en-US" sz="2000" dirty="0">
                <a:solidFill>
                  <a:schemeClr val="tx1"/>
                </a:solidFill>
              </a:rPr>
              <a:t> - tail recursions.</a:t>
            </a:r>
          </a:p>
        </p:txBody>
      </p:sp>
      <p:sp>
        <p:nvSpPr>
          <p:cNvPr id="4" name="Slide Number Placeholder 3"/>
          <p:cNvSpPr>
            <a:spLocks noGrp="1"/>
          </p:cNvSpPr>
          <p:nvPr>
            <p:ph type="sldNum" sz="quarter" idx="12"/>
          </p:nvPr>
        </p:nvSpPr>
        <p:spPr/>
        <p:txBody>
          <a:bodyPr/>
          <a:lstStyle/>
          <a:p>
            <a:fld id="{3A98EE3D-8CD1-4C3F-BD1C-C98C9596463C}" type="slidenum">
              <a:rPr lang="en-US" smtClean="0"/>
              <a:pPr/>
              <a:t>32</a:t>
            </a:fld>
            <a:endParaRPr lang="en-US" dirty="0"/>
          </a:p>
        </p:txBody>
      </p:sp>
    </p:spTree>
    <p:extLst>
      <p:ext uri="{BB962C8B-B14F-4D97-AF65-F5344CB8AC3E}">
        <p14:creationId xmlns:p14="http://schemas.microsoft.com/office/powerpoint/2010/main" val="1728907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Tower of Hanoi</a:t>
            </a:r>
            <a:endParaRPr lang="en-US" dirty="0">
              <a:solidFill>
                <a:schemeClr val="tx1"/>
              </a:solidFill>
            </a:endParaRPr>
          </a:p>
        </p:txBody>
      </p:sp>
      <p:sp>
        <p:nvSpPr>
          <p:cNvPr id="3" name="Content Placeholder 2"/>
          <p:cNvSpPr>
            <a:spLocks noGrp="1"/>
          </p:cNvSpPr>
          <p:nvPr>
            <p:ph idx="1"/>
          </p:nvPr>
        </p:nvSpPr>
        <p:spPr>
          <a:xfrm>
            <a:off x="270348" y="1127759"/>
            <a:ext cx="4288236" cy="5292091"/>
          </a:xfrm>
        </p:spPr>
        <p:txBody>
          <a:bodyPr>
            <a:normAutofit/>
          </a:bodyPr>
          <a:lstStyle/>
          <a:p>
            <a:r>
              <a:rPr lang="en-US" dirty="0" smtClean="0">
                <a:solidFill>
                  <a:schemeClr val="tx1"/>
                </a:solidFill>
              </a:rPr>
              <a:t>It </a:t>
            </a:r>
            <a:r>
              <a:rPr lang="en-US" dirty="0">
                <a:solidFill>
                  <a:schemeClr val="tx1"/>
                </a:solidFill>
              </a:rPr>
              <a:t>consists of </a:t>
            </a:r>
            <a:r>
              <a:rPr lang="en-US" b="1" dirty="0">
                <a:solidFill>
                  <a:srgbClr val="FF0000"/>
                </a:solidFill>
              </a:rPr>
              <a:t>3 rods </a:t>
            </a:r>
            <a:r>
              <a:rPr lang="en-US" dirty="0">
                <a:solidFill>
                  <a:schemeClr val="tx1"/>
                </a:solidFill>
              </a:rPr>
              <a:t>or </a:t>
            </a:r>
            <a:r>
              <a:rPr lang="en-US" b="1" dirty="0">
                <a:solidFill>
                  <a:srgbClr val="FF0000"/>
                </a:solidFill>
              </a:rPr>
              <a:t>pegs</a:t>
            </a:r>
            <a:r>
              <a:rPr lang="en-US" dirty="0">
                <a:solidFill>
                  <a:schemeClr val="tx1"/>
                </a:solidFill>
              </a:rPr>
              <a:t> or </a:t>
            </a:r>
            <a:r>
              <a:rPr lang="en-US" b="1" dirty="0">
                <a:solidFill>
                  <a:srgbClr val="FF0000"/>
                </a:solidFill>
              </a:rPr>
              <a:t>towers</a:t>
            </a:r>
            <a:r>
              <a:rPr lang="en-US" dirty="0">
                <a:solidFill>
                  <a:schemeClr val="tx1"/>
                </a:solidFill>
              </a:rPr>
              <a:t> a number of disks of different sizes which can slide onto any rod. </a:t>
            </a:r>
            <a:endParaRPr lang="en-US" dirty="0" smtClean="0">
              <a:solidFill>
                <a:schemeClr val="tx1"/>
              </a:solidFill>
            </a:endParaRPr>
          </a:p>
          <a:p>
            <a:r>
              <a:rPr lang="en-US" dirty="0" smtClean="0">
                <a:solidFill>
                  <a:schemeClr val="tx1"/>
                </a:solidFill>
              </a:rPr>
              <a:t>The </a:t>
            </a:r>
            <a:r>
              <a:rPr lang="en-US" dirty="0">
                <a:solidFill>
                  <a:schemeClr val="tx1"/>
                </a:solidFill>
              </a:rPr>
              <a:t>puzzle starts with the disks on one rod in ascending order of its size, smallest at the top, thus making a conical tower shape. </a:t>
            </a:r>
            <a:endParaRPr lang="en-US" dirty="0" smtClean="0">
              <a:solidFill>
                <a:schemeClr val="tx1"/>
              </a:solidFill>
            </a:endParaRPr>
          </a:p>
          <a:p>
            <a:r>
              <a:rPr lang="en-US" dirty="0" smtClean="0">
                <a:solidFill>
                  <a:schemeClr val="tx1"/>
                </a:solidFill>
              </a:rPr>
              <a:t>The </a:t>
            </a:r>
            <a:r>
              <a:rPr lang="en-US" dirty="0">
                <a:solidFill>
                  <a:schemeClr val="tx1"/>
                </a:solidFill>
              </a:rPr>
              <a:t>objective is to move the entire stack to another rod, satisfying the following rules: </a:t>
            </a:r>
            <a:endParaRPr lang="en-US" dirty="0" smtClean="0">
              <a:solidFill>
                <a:schemeClr val="tx1"/>
              </a:solidFill>
            </a:endParaRPr>
          </a:p>
          <a:p>
            <a:pPr lvl="1"/>
            <a:r>
              <a:rPr lang="en-US" dirty="0" smtClean="0">
                <a:solidFill>
                  <a:schemeClr val="tx1"/>
                </a:solidFill>
              </a:rPr>
              <a:t>Only </a:t>
            </a:r>
            <a:r>
              <a:rPr lang="en-US" dirty="0">
                <a:solidFill>
                  <a:schemeClr val="tx1"/>
                </a:solidFill>
              </a:rPr>
              <a:t>one disk may be moved at a time. </a:t>
            </a:r>
            <a:endParaRPr lang="en-US" dirty="0" smtClean="0">
              <a:solidFill>
                <a:schemeClr val="tx1"/>
              </a:solidFill>
            </a:endParaRPr>
          </a:p>
          <a:p>
            <a:pPr lvl="1"/>
            <a:r>
              <a:rPr lang="en-US" dirty="0" smtClean="0">
                <a:solidFill>
                  <a:schemeClr val="tx1"/>
                </a:solidFill>
              </a:rPr>
              <a:t>Each </a:t>
            </a:r>
            <a:r>
              <a:rPr lang="en-US" dirty="0">
                <a:solidFill>
                  <a:schemeClr val="tx1"/>
                </a:solidFill>
              </a:rPr>
              <a:t>move consists of taking the uppermost disk in one rod and sliding onto another rod that may or may not have disks in them. </a:t>
            </a:r>
            <a:endParaRPr lang="en-US" dirty="0" smtClean="0">
              <a:solidFill>
                <a:schemeClr val="tx1"/>
              </a:solidFill>
            </a:endParaRPr>
          </a:p>
          <a:p>
            <a:pPr lvl="1"/>
            <a:r>
              <a:rPr lang="en-US" dirty="0" smtClean="0">
                <a:solidFill>
                  <a:schemeClr val="tx1"/>
                </a:solidFill>
              </a:rPr>
              <a:t> </a:t>
            </a:r>
            <a:r>
              <a:rPr lang="en-US" dirty="0">
                <a:solidFill>
                  <a:schemeClr val="tx1"/>
                </a:solidFill>
              </a:rPr>
              <a:t>No disk may be placed on the top of a smaller disk. </a:t>
            </a:r>
          </a:p>
        </p:txBody>
      </p:sp>
      <p:sp>
        <p:nvSpPr>
          <p:cNvPr id="4" name="Slide Number Placeholder 3"/>
          <p:cNvSpPr>
            <a:spLocks noGrp="1"/>
          </p:cNvSpPr>
          <p:nvPr>
            <p:ph type="sldNum" sz="quarter" idx="12"/>
          </p:nvPr>
        </p:nvSpPr>
        <p:spPr/>
        <p:txBody>
          <a:bodyPr/>
          <a:lstStyle/>
          <a:p>
            <a:fld id="{3A98EE3D-8CD1-4C3F-BD1C-C98C9596463C}"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4558584" y="1335600"/>
            <a:ext cx="4076700" cy="4324350"/>
          </a:xfrm>
          <a:prstGeom prst="rect">
            <a:avLst/>
          </a:prstGeom>
        </p:spPr>
      </p:pic>
    </p:spTree>
    <p:extLst>
      <p:ext uri="{BB962C8B-B14F-4D97-AF65-F5344CB8AC3E}">
        <p14:creationId xmlns:p14="http://schemas.microsoft.com/office/powerpoint/2010/main" val="1013948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79248"/>
            <a:ext cx="7406640" cy="1356360"/>
          </a:xfrm>
        </p:spPr>
        <p:txBody>
          <a:bodyPr/>
          <a:lstStyle/>
          <a:p>
            <a:r>
              <a:rPr lang="en-US" dirty="0" smtClean="0">
                <a:solidFill>
                  <a:schemeClr val="tx1"/>
                </a:solidFill>
              </a:rPr>
              <a:t>Tower of Hanoi</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419100" y="1223962"/>
            <a:ext cx="7707850" cy="2147888"/>
          </a:xfrm>
          <a:prstGeom prst="rect">
            <a:avLst/>
          </a:prstGeom>
        </p:spPr>
      </p:pic>
      <p:pic>
        <p:nvPicPr>
          <p:cNvPr id="7" name="Picture 6"/>
          <p:cNvPicPr>
            <a:picLocks noChangeAspect="1"/>
          </p:cNvPicPr>
          <p:nvPr/>
        </p:nvPicPr>
        <p:blipFill>
          <a:blip r:embed="rId3"/>
          <a:stretch>
            <a:fillRect/>
          </a:stretch>
        </p:blipFill>
        <p:spPr>
          <a:xfrm>
            <a:off x="419100" y="3778664"/>
            <a:ext cx="3618913" cy="1269586"/>
          </a:xfrm>
          <a:prstGeom prst="rect">
            <a:avLst/>
          </a:prstGeom>
        </p:spPr>
      </p:pic>
      <p:pic>
        <p:nvPicPr>
          <p:cNvPr id="8" name="Picture 7"/>
          <p:cNvPicPr>
            <a:picLocks noChangeAspect="1"/>
          </p:cNvPicPr>
          <p:nvPr/>
        </p:nvPicPr>
        <p:blipFill>
          <a:blip r:embed="rId4"/>
          <a:stretch>
            <a:fillRect/>
          </a:stretch>
        </p:blipFill>
        <p:spPr>
          <a:xfrm>
            <a:off x="5236915" y="2886075"/>
            <a:ext cx="3043679" cy="3337754"/>
          </a:xfrm>
          <a:prstGeom prst="rect">
            <a:avLst/>
          </a:prstGeom>
        </p:spPr>
      </p:pic>
    </p:spTree>
    <p:extLst>
      <p:ext uri="{BB962C8B-B14F-4D97-AF65-F5344CB8AC3E}">
        <p14:creationId xmlns:p14="http://schemas.microsoft.com/office/powerpoint/2010/main" val="50905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86" y="38173"/>
            <a:ext cx="7406640" cy="1356360"/>
          </a:xfrm>
        </p:spPr>
        <p:txBody>
          <a:bodyPr/>
          <a:lstStyle/>
          <a:p>
            <a:r>
              <a:rPr lang="en-US" dirty="0" smtClean="0">
                <a:solidFill>
                  <a:schemeClr val="tx1"/>
                </a:solidFill>
              </a:rPr>
              <a:t>Tower of Hanoi</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0" y="1056791"/>
            <a:ext cx="9144000" cy="5167038"/>
          </a:xfrm>
          <a:prstGeom prst="rect">
            <a:avLst/>
          </a:prstGeom>
        </p:spPr>
      </p:pic>
    </p:spTree>
    <p:extLst>
      <p:ext uri="{BB962C8B-B14F-4D97-AF65-F5344CB8AC3E}">
        <p14:creationId xmlns:p14="http://schemas.microsoft.com/office/powerpoint/2010/main" val="1664534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Summary</a:t>
            </a:r>
            <a:endParaRPr lang="en-US" dirty="0">
              <a:solidFill>
                <a:schemeClr val="tx1"/>
              </a:solidFill>
            </a:endParaRPr>
          </a:p>
        </p:txBody>
      </p:sp>
      <p:sp>
        <p:nvSpPr>
          <p:cNvPr id="3" name="Content Placeholder 2"/>
          <p:cNvSpPr>
            <a:spLocks noGrp="1"/>
          </p:cNvSpPr>
          <p:nvPr>
            <p:ph idx="1"/>
          </p:nvPr>
        </p:nvSpPr>
        <p:spPr/>
        <p:txBody>
          <a:bodyPr>
            <a:normAutofit/>
          </a:bodyPr>
          <a:lstStyle/>
          <a:p>
            <a:pPr marL="34290" indent="0">
              <a:buNone/>
            </a:pPr>
            <a:r>
              <a:rPr lang="en-US" sz="2800" dirty="0">
                <a:solidFill>
                  <a:schemeClr val="tx1"/>
                </a:solidFill>
              </a:rPr>
              <a:t>We cover the following topics in this lecture: </a:t>
            </a:r>
            <a:endParaRPr lang="en-US" sz="2800" dirty="0" smtClean="0">
              <a:solidFill>
                <a:schemeClr val="tx1"/>
              </a:solidFill>
            </a:endParaRPr>
          </a:p>
          <a:p>
            <a:pPr lvl="1"/>
            <a:r>
              <a:rPr lang="en-US" sz="2400" dirty="0" smtClean="0">
                <a:solidFill>
                  <a:schemeClr val="tx1"/>
                </a:solidFill>
              </a:rPr>
              <a:t>What </a:t>
            </a:r>
            <a:r>
              <a:rPr lang="en-US" sz="2400" dirty="0">
                <a:solidFill>
                  <a:schemeClr val="tx1"/>
                </a:solidFill>
              </a:rPr>
              <a:t>is recursion and why is it needed? </a:t>
            </a:r>
          </a:p>
          <a:p>
            <a:pPr lvl="1"/>
            <a:r>
              <a:rPr lang="en-US" sz="2400" dirty="0" smtClean="0">
                <a:solidFill>
                  <a:schemeClr val="tx1"/>
                </a:solidFill>
              </a:rPr>
              <a:t>Some </a:t>
            </a:r>
            <a:r>
              <a:rPr lang="en-US" sz="2400" dirty="0">
                <a:solidFill>
                  <a:schemeClr val="tx1"/>
                </a:solidFill>
              </a:rPr>
              <a:t>examples of recursive algorithm </a:t>
            </a:r>
          </a:p>
          <a:p>
            <a:pPr lvl="1"/>
            <a:r>
              <a:rPr lang="en-US" sz="2400" dirty="0" smtClean="0">
                <a:solidFill>
                  <a:schemeClr val="tx1"/>
                </a:solidFill>
              </a:rPr>
              <a:t>Analyzing </a:t>
            </a:r>
            <a:r>
              <a:rPr lang="en-US" sz="2400" dirty="0">
                <a:solidFill>
                  <a:schemeClr val="tx1"/>
                </a:solidFill>
              </a:rPr>
              <a:t>their runtime complexity &amp; memory complexity </a:t>
            </a:r>
          </a:p>
          <a:p>
            <a:pPr lvl="1"/>
            <a:r>
              <a:rPr lang="en-US" sz="2400" dirty="0" smtClean="0">
                <a:solidFill>
                  <a:schemeClr val="tx1"/>
                </a:solidFill>
              </a:rPr>
              <a:t>Different </a:t>
            </a:r>
            <a:r>
              <a:rPr lang="en-US" sz="2400" dirty="0">
                <a:solidFill>
                  <a:schemeClr val="tx1"/>
                </a:solidFill>
              </a:rPr>
              <a:t>types </a:t>
            </a:r>
            <a:r>
              <a:rPr lang="en-US" sz="2400" dirty="0" smtClean="0">
                <a:solidFill>
                  <a:schemeClr val="tx1"/>
                </a:solidFill>
              </a:rPr>
              <a:t>run time analysis of </a:t>
            </a:r>
            <a:r>
              <a:rPr lang="en-US" sz="2400" dirty="0">
                <a:solidFill>
                  <a:schemeClr val="tx1"/>
                </a:solidFill>
              </a:rPr>
              <a:t>recursion </a:t>
            </a:r>
          </a:p>
          <a:p>
            <a:pPr lvl="1"/>
            <a:r>
              <a:rPr lang="en-US" sz="2400" dirty="0" smtClean="0">
                <a:solidFill>
                  <a:schemeClr val="tx1"/>
                </a:solidFill>
              </a:rPr>
              <a:t>Downside </a:t>
            </a:r>
            <a:r>
              <a:rPr lang="en-US" sz="2400" dirty="0">
                <a:solidFill>
                  <a:schemeClr val="tx1"/>
                </a:solidFill>
              </a:rPr>
              <a:t>of recursion</a:t>
            </a:r>
          </a:p>
        </p:txBody>
      </p:sp>
      <p:sp>
        <p:nvSpPr>
          <p:cNvPr id="4" name="Slide Number Placeholder 3"/>
          <p:cNvSpPr>
            <a:spLocks noGrp="1"/>
          </p:cNvSpPr>
          <p:nvPr>
            <p:ph type="sldNum" sz="quarter" idx="12"/>
          </p:nvPr>
        </p:nvSpPr>
        <p:spPr/>
        <p:txBody>
          <a:bodyPr/>
          <a:lstStyle/>
          <a:p>
            <a:fld id="{3A98EE3D-8CD1-4C3F-BD1C-C98C9596463C}" type="slidenum">
              <a:rPr lang="en-US" smtClean="0"/>
              <a:pPr/>
              <a:t>36</a:t>
            </a:fld>
            <a:endParaRPr lang="en-US" dirty="0"/>
          </a:p>
        </p:txBody>
      </p:sp>
    </p:spTree>
    <p:extLst>
      <p:ext uri="{BB962C8B-B14F-4D97-AF65-F5344CB8AC3E}">
        <p14:creationId xmlns:p14="http://schemas.microsoft.com/office/powerpoint/2010/main" val="164973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82100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
            <a:ext cx="7406640" cy="1356360"/>
          </a:xfrm>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687787" y="1235765"/>
            <a:ext cx="7404653" cy="4038600"/>
          </a:xfrm>
        </p:spPr>
        <p:txBody>
          <a:bodyPr>
            <a:noAutofit/>
          </a:bodyPr>
          <a:lstStyle/>
          <a:p>
            <a:pPr marL="34290" indent="0">
              <a:buNone/>
            </a:pPr>
            <a:r>
              <a:rPr lang="en-US" sz="2400" b="1" dirty="0" smtClean="0">
                <a:solidFill>
                  <a:srgbClr val="FF0000"/>
                </a:solidFill>
              </a:rPr>
              <a:t>Two</a:t>
            </a:r>
            <a:r>
              <a:rPr lang="en-US" sz="2400" dirty="0" smtClean="0">
                <a:solidFill>
                  <a:schemeClr val="tx1"/>
                </a:solidFill>
              </a:rPr>
              <a:t> ways to define repetition:</a:t>
            </a:r>
          </a:p>
          <a:p>
            <a:pPr lvl="1"/>
            <a:r>
              <a:rPr lang="en-US" sz="2000" dirty="0" smtClean="0">
                <a:solidFill>
                  <a:schemeClr val="tx1"/>
                </a:solidFill>
              </a:rPr>
              <a:t>Using loops: for-loop, while-loop etc.</a:t>
            </a:r>
          </a:p>
          <a:p>
            <a:pPr lvl="1"/>
            <a:r>
              <a:rPr lang="en-US" sz="2000" dirty="0" smtClean="0">
                <a:solidFill>
                  <a:schemeClr val="tx1"/>
                </a:solidFill>
              </a:rPr>
              <a:t>Using recursion</a:t>
            </a:r>
          </a:p>
          <a:p>
            <a:pPr marL="34290" indent="0">
              <a:buNone/>
            </a:pPr>
            <a:r>
              <a:rPr lang="en-US" sz="2400" dirty="0" smtClean="0">
                <a:solidFill>
                  <a:schemeClr val="tx1"/>
                </a:solidFill>
              </a:rPr>
              <a:t>Recursion: It is a technique by which </a:t>
            </a:r>
            <a:r>
              <a:rPr lang="en-US" sz="2400" b="1" dirty="0">
                <a:solidFill>
                  <a:srgbClr val="FF0000"/>
                </a:solidFill>
              </a:rPr>
              <a:t>a function makes one or more calls</a:t>
            </a:r>
            <a:r>
              <a:rPr lang="en-US" sz="2400" dirty="0">
                <a:solidFill>
                  <a:schemeClr val="tx1"/>
                </a:solidFill>
              </a:rPr>
              <a:t> to itself during execution, or by which a data structure relies upon smaller instances of the very same type of structure in its presentation</a:t>
            </a:r>
            <a:r>
              <a:rPr lang="en-US" sz="2400" dirty="0" smtClean="0">
                <a:solidFill>
                  <a:schemeClr val="tx1"/>
                </a:solidFill>
              </a:rPr>
              <a:t>.</a:t>
            </a:r>
          </a:p>
          <a:p>
            <a:pPr marL="34290" indent="0">
              <a:buNone/>
            </a:pPr>
            <a:endParaRPr lang="en-US" sz="2400" dirty="0">
              <a:solidFill>
                <a:schemeClr val="tx1"/>
              </a:solidFill>
            </a:endParaRPr>
          </a:p>
          <a:p>
            <a:pPr marL="34290" indent="0">
              <a:buNone/>
            </a:pPr>
            <a:r>
              <a:rPr lang="en-US" sz="2400" dirty="0" smtClean="0">
                <a:solidFill>
                  <a:schemeClr val="tx1"/>
                </a:solidFill>
              </a:rPr>
              <a:t>Few real examples of recursion in nature:</a:t>
            </a:r>
          </a:p>
          <a:p>
            <a:pPr lvl="1"/>
            <a:r>
              <a:rPr lang="en-US" sz="2200" dirty="0" smtClean="0">
                <a:solidFill>
                  <a:schemeClr val="tx1"/>
                </a:solidFill>
              </a:rPr>
              <a:t>Fractal patters</a:t>
            </a:r>
          </a:p>
          <a:p>
            <a:pPr lvl="1"/>
            <a:r>
              <a:rPr lang="en-US" sz="2200" dirty="0" smtClean="0">
                <a:solidFill>
                  <a:schemeClr val="tx1"/>
                </a:solidFill>
              </a:rPr>
              <a:t>Russian </a:t>
            </a:r>
            <a:r>
              <a:rPr lang="en-US" sz="2200" dirty="0" err="1" smtClean="0">
                <a:solidFill>
                  <a:schemeClr val="tx1"/>
                </a:solidFill>
              </a:rPr>
              <a:t>Matryoshka</a:t>
            </a:r>
            <a:r>
              <a:rPr lang="en-US" sz="2200" dirty="0" smtClean="0">
                <a:solidFill>
                  <a:schemeClr val="tx1"/>
                </a:solidFill>
              </a:rPr>
              <a:t> Dolls</a:t>
            </a:r>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5770078" y="4629698"/>
            <a:ext cx="2821471" cy="1594131"/>
          </a:xfrm>
          <a:prstGeom prst="rect">
            <a:avLst/>
          </a:prstGeom>
        </p:spPr>
      </p:pic>
    </p:spTree>
    <p:extLst>
      <p:ext uri="{BB962C8B-B14F-4D97-AF65-F5344CB8AC3E}">
        <p14:creationId xmlns:p14="http://schemas.microsoft.com/office/powerpoint/2010/main" val="162836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RECURSION EXAMPLE</a:t>
            </a:r>
            <a:endParaRPr lang="en-US" dirty="0">
              <a:solidFill>
                <a:schemeClr val="tx1"/>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98124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Illustrative Example of recursion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smtClean="0">
                <a:solidFill>
                  <a:schemeClr val="tx1"/>
                </a:solidFill>
              </a:rPr>
              <a:t>Factorial </a:t>
            </a:r>
            <a:r>
              <a:rPr lang="en-US" sz="2800" dirty="0" smtClean="0">
                <a:solidFill>
                  <a:schemeClr val="tx1"/>
                </a:solidFill>
              </a:rPr>
              <a:t>function</a:t>
            </a:r>
          </a:p>
          <a:p>
            <a:r>
              <a:rPr lang="en-US" sz="2800" dirty="0" smtClean="0">
                <a:solidFill>
                  <a:schemeClr val="tx1"/>
                </a:solidFill>
              </a:rPr>
              <a:t>Fibonacci</a:t>
            </a:r>
            <a:endParaRPr lang="en-US" sz="2800" dirty="0" smtClean="0">
              <a:solidFill>
                <a:schemeClr val="tx1"/>
              </a:solidFill>
            </a:endParaRPr>
          </a:p>
          <a:p>
            <a:r>
              <a:rPr lang="en-US" sz="2800" dirty="0" smtClean="0">
                <a:solidFill>
                  <a:schemeClr val="tx1"/>
                </a:solidFill>
              </a:rPr>
              <a:t>English Ruler</a:t>
            </a:r>
          </a:p>
          <a:p>
            <a:r>
              <a:rPr lang="en-US" sz="2800" dirty="0" smtClean="0">
                <a:solidFill>
                  <a:schemeClr val="tx1"/>
                </a:solidFill>
              </a:rPr>
              <a:t>Binary </a:t>
            </a:r>
            <a:r>
              <a:rPr lang="en-US" sz="2800" dirty="0" smtClean="0">
                <a:solidFill>
                  <a:schemeClr val="tx1"/>
                </a:solidFill>
              </a:rPr>
              <a:t>Search (Explain in Topic Search)</a:t>
            </a:r>
            <a:endParaRPr lang="en-US" sz="2800" dirty="0" smtClean="0">
              <a:solidFill>
                <a:schemeClr val="tx1"/>
              </a:solidFill>
            </a:endParaRPr>
          </a:p>
          <a:p>
            <a:r>
              <a:rPr lang="en-US" sz="2800" dirty="0" smtClean="0">
                <a:solidFill>
                  <a:schemeClr val="tx1"/>
                </a:solidFill>
              </a:rPr>
              <a:t>File System</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384273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16096"/>
            <a:ext cx="7406640" cy="1356360"/>
          </a:xfrm>
        </p:spPr>
        <p:txBody>
          <a:bodyPr/>
          <a:lstStyle/>
          <a:p>
            <a:r>
              <a:rPr lang="en-US" dirty="0" smtClean="0">
                <a:solidFill>
                  <a:schemeClr val="tx1"/>
                </a:solidFill>
              </a:rPr>
              <a:t>The </a:t>
            </a:r>
            <a:r>
              <a:rPr lang="en-US" dirty="0">
                <a:solidFill>
                  <a:schemeClr val="tx1"/>
                </a:solidFill>
              </a:rPr>
              <a:t>F</a:t>
            </a:r>
            <a:r>
              <a:rPr lang="en-US" dirty="0" smtClean="0">
                <a:solidFill>
                  <a:schemeClr val="tx1"/>
                </a:solidFill>
              </a:rPr>
              <a:t>actorial </a:t>
            </a:r>
            <a:r>
              <a:rPr lang="en-US" dirty="0">
                <a:solidFill>
                  <a:schemeClr val="tx1"/>
                </a:solidFill>
              </a:rPr>
              <a:t>F</a:t>
            </a:r>
            <a:r>
              <a:rPr lang="en-US" dirty="0" smtClean="0">
                <a:solidFill>
                  <a:schemeClr val="tx1"/>
                </a:solidFill>
              </a:rPr>
              <a:t>unction</a:t>
            </a:r>
            <a:endParaRPr lang="en-US" dirty="0">
              <a:solidFill>
                <a:schemeClr val="tx1"/>
              </a:solidFill>
            </a:endParaRPr>
          </a:p>
        </p:txBody>
      </p:sp>
      <p:sp>
        <p:nvSpPr>
          <p:cNvPr id="3" name="Content Placeholder 2"/>
          <p:cNvSpPr>
            <a:spLocks noGrp="1"/>
          </p:cNvSpPr>
          <p:nvPr>
            <p:ph idx="1"/>
          </p:nvPr>
        </p:nvSpPr>
        <p:spPr>
          <a:xfrm>
            <a:off x="855264" y="1372455"/>
            <a:ext cx="7404653" cy="4851373"/>
          </a:xfrm>
        </p:spPr>
        <p:txBody>
          <a:bodyPr>
            <a:normAutofit lnSpcReduction="10000"/>
          </a:bodyPr>
          <a:lstStyle/>
          <a:p>
            <a:pPr marL="34290" indent="0">
              <a:buNone/>
            </a:pPr>
            <a:r>
              <a:rPr lang="en-US" dirty="0" smtClean="0">
                <a:solidFill>
                  <a:schemeClr val="tx1"/>
                </a:solidFill>
              </a:rPr>
              <a:t>Definition:</a:t>
            </a:r>
          </a:p>
          <a:p>
            <a:pPr marL="34290" indent="0">
              <a:buNone/>
            </a:pPr>
            <a:endParaRPr lang="en-US" dirty="0">
              <a:solidFill>
                <a:schemeClr val="tx1"/>
              </a:solidFill>
            </a:endParaRPr>
          </a:p>
          <a:p>
            <a:pPr marL="34290" indent="0">
              <a:buNone/>
            </a:pPr>
            <a:endParaRPr lang="en-US" dirty="0" smtClean="0">
              <a:solidFill>
                <a:schemeClr val="tx1"/>
              </a:solidFill>
            </a:endParaRPr>
          </a:p>
          <a:p>
            <a:pPr marL="34290" indent="0">
              <a:buNone/>
            </a:pPr>
            <a:endParaRPr lang="en-US" dirty="0">
              <a:solidFill>
                <a:schemeClr val="tx1"/>
              </a:solidFill>
            </a:endParaRPr>
          </a:p>
          <a:p>
            <a:pPr marL="34290" indent="0">
              <a:buNone/>
            </a:pPr>
            <a:r>
              <a:rPr lang="en-US" dirty="0" smtClean="0">
                <a:solidFill>
                  <a:schemeClr val="tx1"/>
                </a:solidFill>
              </a:rPr>
              <a:t>Example:</a:t>
            </a:r>
          </a:p>
          <a:p>
            <a:pPr marL="34290" indent="0">
              <a:buNone/>
            </a:pPr>
            <a:endParaRPr lang="en-US" dirty="0">
              <a:solidFill>
                <a:schemeClr val="tx1"/>
              </a:solidFill>
            </a:endParaRPr>
          </a:p>
          <a:p>
            <a:pPr marL="34290" indent="0">
              <a:buNone/>
            </a:pPr>
            <a:endParaRPr lang="en-US" dirty="0" smtClean="0">
              <a:solidFill>
                <a:schemeClr val="tx1"/>
              </a:solidFill>
            </a:endParaRPr>
          </a:p>
          <a:p>
            <a:pPr marL="34290" indent="0">
              <a:buNone/>
            </a:pPr>
            <a:r>
              <a:rPr lang="en-US" dirty="0" smtClean="0">
                <a:solidFill>
                  <a:schemeClr val="tx1"/>
                </a:solidFill>
              </a:rPr>
              <a:t>Recursive Definition:</a:t>
            </a:r>
          </a:p>
          <a:p>
            <a:pPr marL="34290" indent="0">
              <a:buNone/>
            </a:pPr>
            <a:endParaRPr lang="en-US" dirty="0" smtClean="0">
              <a:solidFill>
                <a:schemeClr val="tx1"/>
              </a:solidFill>
            </a:endParaRPr>
          </a:p>
          <a:p>
            <a:pPr marL="34290" indent="0">
              <a:buNone/>
            </a:pPr>
            <a:endParaRPr lang="en-US" dirty="0">
              <a:solidFill>
                <a:schemeClr val="tx1"/>
              </a:solidFill>
            </a:endParaRPr>
          </a:p>
          <a:p>
            <a:pPr marL="34290" indent="0">
              <a:buNone/>
            </a:pPr>
            <a:endParaRPr lang="en-US" dirty="0">
              <a:solidFill>
                <a:schemeClr val="tx1"/>
              </a:solidFill>
            </a:endParaRPr>
          </a:p>
          <a:p>
            <a:pPr marL="34290" indent="0">
              <a:buNone/>
            </a:pPr>
            <a:r>
              <a:rPr lang="en-US" dirty="0">
                <a:solidFill>
                  <a:schemeClr val="tx1"/>
                </a:solidFill>
              </a:rPr>
              <a:t>A recursive definition contains one non-recursive base case and one or more recursive cases. </a:t>
            </a:r>
          </a:p>
        </p:txBody>
      </p:sp>
      <p:sp>
        <p:nvSpPr>
          <p:cNvPr id="4" name="Slide Number Placeholder 3"/>
          <p:cNvSpPr>
            <a:spLocks noGrp="1"/>
          </p:cNvSpPr>
          <p:nvPr>
            <p:ph type="sldNum" sz="quarter" idx="12"/>
          </p:nvPr>
        </p:nvSpPr>
        <p:spPr/>
        <p:txBody>
          <a:bodyPr/>
          <a:lstStyle/>
          <a:p>
            <a:fld id="{3A98EE3D-8CD1-4C3F-BD1C-C98C9596463C}"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2462212" y="1372456"/>
            <a:ext cx="4878921" cy="1046894"/>
          </a:xfrm>
          <a:prstGeom prst="rect">
            <a:avLst/>
          </a:prstGeom>
        </p:spPr>
      </p:pic>
      <p:pic>
        <p:nvPicPr>
          <p:cNvPr id="6" name="Picture 5"/>
          <p:cNvPicPr>
            <a:picLocks noChangeAspect="1"/>
          </p:cNvPicPr>
          <p:nvPr/>
        </p:nvPicPr>
        <p:blipFill>
          <a:blip r:embed="rId3"/>
          <a:stretch>
            <a:fillRect/>
          </a:stretch>
        </p:blipFill>
        <p:spPr>
          <a:xfrm>
            <a:off x="2462212" y="2933700"/>
            <a:ext cx="2973586" cy="514350"/>
          </a:xfrm>
          <a:prstGeom prst="rect">
            <a:avLst/>
          </a:prstGeom>
        </p:spPr>
      </p:pic>
      <p:pic>
        <p:nvPicPr>
          <p:cNvPr id="7" name="Picture 6"/>
          <p:cNvPicPr>
            <a:picLocks noChangeAspect="1"/>
          </p:cNvPicPr>
          <p:nvPr/>
        </p:nvPicPr>
        <p:blipFill>
          <a:blip r:embed="rId4"/>
          <a:stretch>
            <a:fillRect/>
          </a:stretch>
        </p:blipFill>
        <p:spPr>
          <a:xfrm>
            <a:off x="3477598" y="3782046"/>
            <a:ext cx="3755783" cy="1380504"/>
          </a:xfrm>
          <a:prstGeom prst="rect">
            <a:avLst/>
          </a:prstGeom>
        </p:spPr>
      </p:pic>
    </p:spTree>
    <p:extLst>
      <p:ext uri="{BB962C8B-B14F-4D97-AF65-F5344CB8AC3E}">
        <p14:creationId xmlns:p14="http://schemas.microsoft.com/office/powerpoint/2010/main" val="1093857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0"/>
            <a:ext cx="7406640" cy="1356360"/>
          </a:xfrm>
        </p:spPr>
        <p:txBody>
          <a:bodyPr/>
          <a:lstStyle/>
          <a:p>
            <a:r>
              <a:rPr lang="en-US" dirty="0" smtClean="0">
                <a:solidFill>
                  <a:schemeClr val="tx1"/>
                </a:solidFill>
              </a:rPr>
              <a:t>The Factorial Function</a:t>
            </a:r>
            <a:endParaRPr lang="en-US" dirty="0">
              <a:solidFill>
                <a:schemeClr val="tx1"/>
              </a:solidFill>
            </a:endParaRPr>
          </a:p>
        </p:txBody>
      </p:sp>
      <p:sp>
        <p:nvSpPr>
          <p:cNvPr id="3" name="Content Placeholder 2"/>
          <p:cNvSpPr>
            <a:spLocks noGrp="1"/>
          </p:cNvSpPr>
          <p:nvPr>
            <p:ph idx="1"/>
          </p:nvPr>
        </p:nvSpPr>
        <p:spPr>
          <a:xfrm>
            <a:off x="647701" y="1524000"/>
            <a:ext cx="3714749" cy="4038600"/>
          </a:xfrm>
        </p:spPr>
        <p:txBody>
          <a:bodyPr/>
          <a:lstStyle/>
          <a:p>
            <a:r>
              <a:rPr lang="en-US" dirty="0">
                <a:solidFill>
                  <a:schemeClr val="tx1"/>
                </a:solidFill>
              </a:rPr>
              <a:t>The </a:t>
            </a:r>
            <a:r>
              <a:rPr lang="en-US" b="1" dirty="0">
                <a:solidFill>
                  <a:srgbClr val="FF0000"/>
                </a:solidFill>
              </a:rPr>
              <a:t>number of ways in which n distinct items can be arranged into a sequence</a:t>
            </a:r>
            <a:r>
              <a:rPr lang="en-US" dirty="0">
                <a:solidFill>
                  <a:schemeClr val="tx1"/>
                </a:solidFill>
              </a:rPr>
              <a:t> = n!. In other words, permutation of n items = n!. </a:t>
            </a:r>
            <a:endParaRPr lang="en-US" dirty="0" smtClean="0">
              <a:solidFill>
                <a:schemeClr val="tx1"/>
              </a:solidFill>
            </a:endParaRPr>
          </a:p>
          <a:p>
            <a:r>
              <a:rPr lang="en-US" dirty="0" smtClean="0">
                <a:solidFill>
                  <a:schemeClr val="tx1"/>
                </a:solidFill>
              </a:rPr>
              <a:t>For </a:t>
            </a:r>
            <a:r>
              <a:rPr lang="en-US" dirty="0">
                <a:solidFill>
                  <a:schemeClr val="tx1"/>
                </a:solidFill>
              </a:rPr>
              <a:t>example, the characters a, b and c can be arranged in 3! = 3.2.1 = 6 ways: </a:t>
            </a:r>
            <a:r>
              <a:rPr lang="en-US" dirty="0" err="1">
                <a:solidFill>
                  <a:schemeClr val="tx1"/>
                </a:solidFill>
              </a:rPr>
              <a:t>abc</a:t>
            </a:r>
            <a:r>
              <a:rPr lang="en-US" dirty="0">
                <a:solidFill>
                  <a:schemeClr val="tx1"/>
                </a:solidFill>
              </a:rPr>
              <a:t>, </a:t>
            </a:r>
            <a:r>
              <a:rPr lang="en-US" dirty="0" err="1">
                <a:solidFill>
                  <a:schemeClr val="tx1"/>
                </a:solidFill>
              </a:rPr>
              <a:t>acb</a:t>
            </a:r>
            <a:r>
              <a:rPr lang="en-US" dirty="0">
                <a:solidFill>
                  <a:schemeClr val="tx1"/>
                </a:solidFill>
              </a:rPr>
              <a:t>, bac, </a:t>
            </a:r>
            <a:r>
              <a:rPr lang="en-US" dirty="0" err="1">
                <a:solidFill>
                  <a:schemeClr val="tx1"/>
                </a:solidFill>
              </a:rPr>
              <a:t>bca</a:t>
            </a:r>
            <a:r>
              <a:rPr lang="en-US" dirty="0">
                <a:solidFill>
                  <a:schemeClr val="tx1"/>
                </a:solidFill>
              </a:rPr>
              <a:t>, cab and </a:t>
            </a:r>
            <a:r>
              <a:rPr lang="en-US" dirty="0" err="1">
                <a:solidFill>
                  <a:schemeClr val="tx1"/>
                </a:solidFill>
              </a:rPr>
              <a:t>cba</a:t>
            </a:r>
            <a:r>
              <a:rPr lang="en-US" dirty="0">
                <a:solidFill>
                  <a:schemeClr val="tx1"/>
                </a:solidFill>
              </a:rPr>
              <a:t>. </a:t>
            </a:r>
          </a:p>
        </p:txBody>
      </p:sp>
      <p:sp>
        <p:nvSpPr>
          <p:cNvPr id="4" name="Slide Number Placeholder 3"/>
          <p:cNvSpPr>
            <a:spLocks noGrp="1"/>
          </p:cNvSpPr>
          <p:nvPr>
            <p:ph type="sldNum" sz="quarter" idx="12"/>
          </p:nvPr>
        </p:nvSpPr>
        <p:spPr/>
        <p:txBody>
          <a:bodyPr/>
          <a:lstStyle/>
          <a:p>
            <a:fld id="{3A98EE3D-8CD1-4C3F-BD1C-C98C9596463C}"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4362450" y="2608994"/>
            <a:ext cx="4085822" cy="2953606"/>
          </a:xfrm>
          <a:prstGeom prst="rect">
            <a:avLst/>
          </a:prstGeom>
        </p:spPr>
      </p:pic>
    </p:spTree>
    <p:extLst>
      <p:ext uri="{BB962C8B-B14F-4D97-AF65-F5344CB8AC3E}">
        <p14:creationId xmlns:p14="http://schemas.microsoft.com/office/powerpoint/2010/main" val="2551840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Basis</Template>
  <TotalTime>4543</TotalTime>
  <Words>1183</Words>
  <Application>Microsoft Office PowerPoint</Application>
  <PresentationFormat>On-screen Show (4:3)</PresentationFormat>
  <Paragraphs>187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Corbel</vt:lpstr>
      <vt:lpstr>Gidole</vt:lpstr>
      <vt:lpstr>Basis</vt:lpstr>
      <vt:lpstr>Ksc6103 data STRUCTURE &amp; algorithm analysis </vt:lpstr>
      <vt:lpstr>LEARNING OUTCOMES</vt:lpstr>
      <vt:lpstr>Overview</vt:lpstr>
      <vt:lpstr>INTRODUCTION</vt:lpstr>
      <vt:lpstr>Introduction</vt:lpstr>
      <vt:lpstr>RECURSION EXAMPLE</vt:lpstr>
      <vt:lpstr>Illustrative Example of recursion</vt:lpstr>
      <vt:lpstr>The Factorial Function</vt:lpstr>
      <vt:lpstr>The Factorial Function</vt:lpstr>
      <vt:lpstr>The Factorial Function</vt:lpstr>
      <vt:lpstr>Fibonacci</vt:lpstr>
      <vt:lpstr>APPLICATION</vt:lpstr>
      <vt:lpstr>Drawing an English Ruler</vt:lpstr>
      <vt:lpstr>Drawing an English Ruler</vt:lpstr>
      <vt:lpstr>Drawing an English Ruler</vt:lpstr>
      <vt:lpstr>File System</vt:lpstr>
      <vt:lpstr>File System</vt:lpstr>
      <vt:lpstr>Analyzing the time-complexity of recursions</vt:lpstr>
      <vt:lpstr>Analyzing Recursive Algorithm</vt:lpstr>
      <vt:lpstr>Analyzing the English Ruler Example</vt:lpstr>
      <vt:lpstr>Analyzing Disk space usage algorithm </vt:lpstr>
      <vt:lpstr>PowerPoint Presentation</vt:lpstr>
      <vt:lpstr>TYPES OF RECURSION</vt:lpstr>
      <vt:lpstr>Further Example of Recursion </vt:lpstr>
      <vt:lpstr>Linear Recursion</vt:lpstr>
      <vt:lpstr>Summing the elements of a sequence </vt:lpstr>
      <vt:lpstr>Reversing a Sequence with Recursion</vt:lpstr>
      <vt:lpstr>Recursive algorithms for computing Powers</vt:lpstr>
      <vt:lpstr>PowerPoint Presentation</vt:lpstr>
      <vt:lpstr>Binary Recursion</vt:lpstr>
      <vt:lpstr>Multiple Recursion</vt:lpstr>
      <vt:lpstr>Advantages and Disadvantages of Recursion</vt:lpstr>
      <vt:lpstr>Tower of Hanoi</vt:lpstr>
      <vt:lpstr>Tower of Hanoi</vt:lpstr>
      <vt:lpstr>Tower of Hanoi</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Samirah Razali</dc:creator>
  <cp:lastModifiedBy>MASYITAH BINTI ABU</cp:lastModifiedBy>
  <cp:revision>140</cp:revision>
  <dcterms:created xsi:type="dcterms:W3CDTF">2021-02-05T05:18:32Z</dcterms:created>
  <dcterms:modified xsi:type="dcterms:W3CDTF">2023-02-15T15:07:44Z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