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4"/>
  </p:sldMasterIdLst>
  <p:notesMasterIdLst>
    <p:notesMasterId r:id="rId41"/>
  </p:notesMasterIdLst>
  <p:sldIdLst>
    <p:sldId id="256" r:id="rId5"/>
    <p:sldId id="257" r:id="rId6"/>
    <p:sldId id="258" r:id="rId7"/>
    <p:sldId id="262" r:id="rId8"/>
    <p:sldId id="259" r:id="rId9"/>
    <p:sldId id="268" r:id="rId10"/>
    <p:sldId id="260" r:id="rId11"/>
    <p:sldId id="261" r:id="rId12"/>
    <p:sldId id="263" r:id="rId13"/>
    <p:sldId id="265" r:id="rId14"/>
    <p:sldId id="264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EB5"/>
    <a:srgbClr val="E8E8EB"/>
    <a:srgbClr val="7B71E2"/>
    <a:srgbClr val="262626"/>
    <a:srgbClr val="27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95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4139-E00B-4968-BF2D-2DB5C16FD2B4}" type="datetimeFigureOut">
              <a:rPr lang="en-GB" smtClean="0"/>
              <a:t>15/02/2023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9DA6C-EF4D-4CD1-800D-8688A519A4A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2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F37C8C-EF9A-49F4-A8E8-09057FFA0855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1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BD8-FC4A-4554-B6A0-3A9F3EB729C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335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BD8-FC4A-4554-B6A0-3A9F3EB729C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503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0" y="767794"/>
            <a:ext cx="825222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3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A60C1CB-5B63-419C-A1CD-DB2E58B0E4A6}"/>
              </a:ext>
            </a:extLst>
          </p:cNvPr>
          <p:cNvSpPr/>
          <p:nvPr userDrawn="1"/>
        </p:nvSpPr>
        <p:spPr>
          <a:xfrm>
            <a:off x="4600240" y="0"/>
            <a:ext cx="4543761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sz="1800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001" y="3674372"/>
            <a:ext cx="33336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23458" y="196033"/>
            <a:ext cx="2606383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94603" y="2774487"/>
            <a:ext cx="2897416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603" y="3708118"/>
            <a:ext cx="2897416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054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E7B6-0ECA-4FA4-BDCC-365D8DF90411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4E04DA3-36A5-41FF-B4BD-72E58C5EFC08}"/>
              </a:ext>
            </a:extLst>
          </p:cNvPr>
          <p:cNvSpPr/>
          <p:nvPr userDrawn="1"/>
        </p:nvSpPr>
        <p:spPr>
          <a:xfrm>
            <a:off x="822959" y="1754909"/>
            <a:ext cx="7543800" cy="267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045410C-AB25-46E2-87A7-803150BF7197}"/>
              </a:ext>
            </a:extLst>
          </p:cNvPr>
          <p:cNvCxnSpPr/>
          <p:nvPr userDrawn="1"/>
        </p:nvCxnSpPr>
        <p:spPr>
          <a:xfrm>
            <a:off x="800100" y="748146"/>
            <a:ext cx="754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7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8E81-3FB1-45BC-8C1E-9B90E55FDB50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9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BD7-21AC-4C9C-8BE1-4AA689B36248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3DDF-827F-4C45-A4DF-DDEFB41CFC80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0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7A47-F414-4E30-B7C7-AEA57494FD8A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F7B4-93C3-4BAE-8EA3-C71BF46B8A93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3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5F89-497C-4DFD-9F4C-AEBAE3DB7F79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D72-59B7-4EC8-9AE9-9119E77292DA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076EEBD8-FC4A-4554-B6A0-3A9F3EB729C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5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685" r:id="rId12"/>
    <p:sldLayoutId id="21474836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KSC 6103</a:t>
            </a:r>
            <a:br>
              <a:rPr lang="en-US" dirty="0" smtClean="0"/>
            </a:br>
            <a:r>
              <a:rPr lang="en-US" dirty="0" smtClean="0"/>
              <a:t>Data Structure &amp; algorithm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ARRAY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Array 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76" y="-198783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 Array 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58" y="997226"/>
            <a:ext cx="7404653" cy="4038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Finding the length of an array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Adding/Changing element of an array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Removing/deleting element of an array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Array concatenation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Slicing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Looping through an array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sorting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76" y="-172278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Finding the length of an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184082"/>
            <a:ext cx="7404653" cy="491191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Number of element present in the array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Using </a:t>
            </a:r>
            <a:r>
              <a:rPr lang="en-US" sz="3200" dirty="0" err="1" smtClean="0">
                <a:solidFill>
                  <a:schemeClr val="tx1"/>
                </a:solidFill>
              </a:rPr>
              <a:t>len</a:t>
            </a:r>
            <a:r>
              <a:rPr lang="en-US" sz="3200" dirty="0" smtClean="0">
                <a:solidFill>
                  <a:schemeClr val="tx1"/>
                </a:solidFill>
              </a:rPr>
              <a:t>() function to find the length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 err="1" smtClean="0">
                <a:solidFill>
                  <a:schemeClr val="tx1"/>
                </a:solidFill>
              </a:rPr>
              <a:t>len</a:t>
            </a:r>
            <a:r>
              <a:rPr lang="en-US" sz="3200" dirty="0" smtClean="0">
                <a:solidFill>
                  <a:schemeClr val="tx1"/>
                </a:solidFill>
              </a:rPr>
              <a:t>() function returns an integer value that is equal to the number of elements present in that array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232" y="-172279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Finding the length of an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58" y="904461"/>
            <a:ext cx="7404653" cy="512527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Syntax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err="1" smtClean="0">
                <a:solidFill>
                  <a:schemeClr val="tx1"/>
                </a:solidFill>
              </a:rPr>
              <a:t>len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array_name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3429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Example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from array import *</a:t>
            </a:r>
            <a:endParaRPr lang="en-US" sz="28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a = array(‘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’,[2,4,6,8])</a:t>
            </a:r>
          </a:p>
          <a:p>
            <a:pPr marL="3429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print(</a:t>
            </a:r>
            <a:r>
              <a:rPr lang="en-US" sz="2800" dirty="0" err="1" smtClean="0">
                <a:solidFill>
                  <a:schemeClr val="tx1"/>
                </a:solidFill>
              </a:rPr>
              <a:t>len</a:t>
            </a:r>
            <a:r>
              <a:rPr lang="en-US" sz="2800" dirty="0" smtClean="0">
                <a:solidFill>
                  <a:schemeClr val="tx1"/>
                </a:solidFill>
              </a:rPr>
              <a:t>(a))                                                  Output :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71" y="-172279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Adding elements to an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58" y="1002472"/>
            <a:ext cx="7404653" cy="52213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Using functions to add elements</a:t>
            </a:r>
          </a:p>
          <a:p>
            <a:r>
              <a:rPr lang="en-US" sz="3200" dirty="0">
                <a:solidFill>
                  <a:schemeClr val="tx1"/>
                </a:solidFill>
              </a:rPr>
              <a:t>a</a:t>
            </a:r>
            <a:r>
              <a:rPr lang="en-US" sz="3200" dirty="0" smtClean="0">
                <a:solidFill>
                  <a:schemeClr val="tx1"/>
                </a:solidFill>
              </a:rPr>
              <a:t>ppend() is used to add a single element at the end of an array</a:t>
            </a:r>
          </a:p>
          <a:p>
            <a:r>
              <a:rPr lang="en-US" sz="3200" dirty="0">
                <a:solidFill>
                  <a:schemeClr val="tx1"/>
                </a:solidFill>
              </a:rPr>
              <a:t>e</a:t>
            </a:r>
            <a:r>
              <a:rPr lang="en-US" sz="3200" dirty="0" smtClean="0">
                <a:solidFill>
                  <a:schemeClr val="tx1"/>
                </a:solidFill>
              </a:rPr>
              <a:t>xtend() is used to add a more than one element at the end of an array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Insert() is used to add an element at the specific position in an array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76" y="-172278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3463" y="1050235"/>
            <a:ext cx="7404653" cy="4038600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from array import *</a:t>
            </a:r>
          </a:p>
          <a:p>
            <a:pPr marL="3429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numbers = array(‘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’,[1,2,3])</a:t>
            </a:r>
          </a:p>
          <a:p>
            <a:pPr marL="3429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umbers.append</a:t>
            </a:r>
            <a:r>
              <a:rPr lang="en-US" sz="2400" dirty="0" smtClean="0">
                <a:solidFill>
                  <a:schemeClr val="tx1"/>
                </a:solidFill>
              </a:rPr>
              <a:t>(4)</a:t>
            </a:r>
          </a:p>
          <a:p>
            <a:pPr marL="3429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print(numbers)</a:t>
            </a:r>
          </a:p>
          <a:p>
            <a:pPr marL="3429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numbers.extend</a:t>
            </a:r>
            <a:r>
              <a:rPr lang="en-US" sz="2400" dirty="0" smtClean="0">
                <a:solidFill>
                  <a:schemeClr val="tx1"/>
                </a:solidFill>
              </a:rPr>
              <a:t>([5,6,7])</a:t>
            </a:r>
            <a:endParaRPr lang="en-US" sz="24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print(numbers)</a:t>
            </a:r>
          </a:p>
          <a:p>
            <a:pPr marL="3429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numbers.insert</a:t>
            </a:r>
            <a:r>
              <a:rPr lang="en-US" sz="2400" dirty="0" smtClean="0">
                <a:solidFill>
                  <a:schemeClr val="tx1"/>
                </a:solidFill>
              </a:rPr>
              <a:t>(3,8)</a:t>
            </a:r>
            <a:endParaRPr lang="en-US" sz="24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print(numbers)</a:t>
            </a:r>
          </a:p>
          <a:p>
            <a:pPr marL="3429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711286" y="2693505"/>
            <a:ext cx="3565525" cy="40227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array(‘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’, [1,2,3,4])</a:t>
            </a:r>
          </a:p>
          <a:p>
            <a:pPr marL="3429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array(‘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’, [</a:t>
            </a:r>
            <a:r>
              <a:rPr lang="en-US" sz="2400" dirty="0" smtClean="0">
                <a:solidFill>
                  <a:schemeClr val="tx1"/>
                </a:solidFill>
              </a:rPr>
              <a:t>1,2,3,4,5,6,7])</a:t>
            </a:r>
            <a:endParaRPr lang="en-US" sz="24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array(‘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’, [</a:t>
            </a:r>
            <a:r>
              <a:rPr lang="en-US" sz="2400" dirty="0" smtClean="0">
                <a:solidFill>
                  <a:schemeClr val="tx1"/>
                </a:solidFill>
              </a:rPr>
              <a:t>1,2,3,8,4,5,6,7])</a:t>
            </a:r>
            <a:endParaRPr lang="en-US" sz="24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1476" y="-185531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Removing elements of an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3463" y="1076739"/>
            <a:ext cx="7404653" cy="4038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Functions used to removing elements of an array</a:t>
            </a:r>
          </a:p>
          <a:p>
            <a:r>
              <a:rPr lang="en-US" sz="3200" dirty="0">
                <a:solidFill>
                  <a:schemeClr val="tx1"/>
                </a:solidFill>
              </a:rPr>
              <a:t>p</a:t>
            </a:r>
            <a:r>
              <a:rPr lang="en-US" sz="3200" dirty="0" smtClean="0">
                <a:solidFill>
                  <a:schemeClr val="tx1"/>
                </a:solidFill>
              </a:rPr>
              <a:t>op() is used when we want to remove an element and return it.</a:t>
            </a:r>
          </a:p>
          <a:p>
            <a:r>
              <a:rPr lang="en-US" sz="3200" dirty="0">
                <a:solidFill>
                  <a:schemeClr val="tx1"/>
                </a:solidFill>
              </a:rPr>
              <a:t>r</a:t>
            </a:r>
            <a:r>
              <a:rPr lang="en-US" sz="3200" dirty="0" smtClean="0">
                <a:solidFill>
                  <a:schemeClr val="tx1"/>
                </a:solidFill>
              </a:rPr>
              <a:t>emove() is used when we want to remove an element with a specific value without returning it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76" y="-185530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79" y="1050235"/>
            <a:ext cx="9555481" cy="4038600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mport array as </a:t>
            </a:r>
            <a:r>
              <a:rPr lang="en-US" sz="2800" dirty="0" err="1" smtClean="0">
                <a:solidFill>
                  <a:schemeClr val="tx1"/>
                </a:solidFill>
              </a:rPr>
              <a:t>arr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numbers = </a:t>
            </a:r>
            <a:r>
              <a:rPr lang="en-US" sz="2800" dirty="0" err="1" smtClean="0">
                <a:solidFill>
                  <a:schemeClr val="tx1"/>
                </a:solidFill>
              </a:rPr>
              <a:t>arr.array</a:t>
            </a:r>
            <a:r>
              <a:rPr lang="en-US" sz="2800" dirty="0" smtClean="0">
                <a:solidFill>
                  <a:schemeClr val="tx1"/>
                </a:solidFill>
              </a:rPr>
              <a:t>(‘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’,[10,11,12,12,13])</a:t>
            </a:r>
          </a:p>
          <a:p>
            <a:pPr marL="3429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n</a:t>
            </a:r>
            <a:r>
              <a:rPr lang="en-US" sz="2800" dirty="0" err="1" smtClean="0">
                <a:solidFill>
                  <a:schemeClr val="tx1"/>
                </a:solidFill>
              </a:rPr>
              <a:t>umbers.remove</a:t>
            </a:r>
            <a:r>
              <a:rPr lang="en-US" sz="2800" dirty="0" smtClean="0">
                <a:solidFill>
                  <a:schemeClr val="tx1"/>
                </a:solidFill>
              </a:rPr>
              <a:t>(12)</a:t>
            </a: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print(numbers)                        #output: array(‘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’, [10,11,12,13])</a:t>
            </a:r>
          </a:p>
          <a:p>
            <a:pPr marL="3429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numbers.pop</a:t>
            </a:r>
            <a:r>
              <a:rPr lang="en-US" sz="2800" dirty="0" smtClean="0">
                <a:solidFill>
                  <a:schemeClr val="tx1"/>
                </a:solidFill>
              </a:rPr>
              <a:t>(2)                      #output: 12</a:t>
            </a: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print(numbers)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980" y="-198783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Array 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58" y="944217"/>
            <a:ext cx="9199494" cy="4913244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Array concatenation is done using + sign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Example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mport array as n</a:t>
            </a:r>
          </a:p>
          <a:p>
            <a:pPr marL="3429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a = </a:t>
            </a:r>
            <a:r>
              <a:rPr lang="en-US" sz="2800" dirty="0" err="1" smtClean="0">
                <a:solidFill>
                  <a:schemeClr val="tx1"/>
                </a:solidFill>
              </a:rPr>
              <a:t>n.array</a:t>
            </a:r>
            <a:r>
              <a:rPr lang="en-US" sz="2800" dirty="0" smtClean="0">
                <a:solidFill>
                  <a:schemeClr val="tx1"/>
                </a:solidFill>
              </a:rPr>
              <a:t>(‘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’, [10,11,12,12,13])</a:t>
            </a: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 = </a:t>
            </a:r>
            <a:r>
              <a:rPr lang="en-US" sz="2800" dirty="0" err="1" smtClean="0">
                <a:solidFill>
                  <a:schemeClr val="tx1"/>
                </a:solidFill>
              </a:rPr>
              <a:t>n.array</a:t>
            </a:r>
            <a:r>
              <a:rPr lang="en-US" sz="2800" dirty="0" smtClean="0">
                <a:solidFill>
                  <a:schemeClr val="tx1"/>
                </a:solidFill>
              </a:rPr>
              <a:t>(‘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’, [21,22,35,26,39])</a:t>
            </a: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 = </a:t>
            </a:r>
            <a:r>
              <a:rPr lang="en-US" sz="2800" dirty="0" err="1" smtClean="0">
                <a:solidFill>
                  <a:schemeClr val="tx1"/>
                </a:solidFill>
              </a:rPr>
              <a:t>a+b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print(c)  </a:t>
            </a: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#output:  array(‘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’, [10,11,12,12,13,21,22,35,26,39])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5" y="-207523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Slicing an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43" y="894946"/>
            <a:ext cx="8185051" cy="5694010"/>
          </a:xfrm>
        </p:spPr>
        <p:txBody>
          <a:bodyPr>
            <a:normAutofit fontScale="40000" lnSpcReduction="20000"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An array can be sliced using the :symbol</a:t>
            </a:r>
          </a:p>
          <a:p>
            <a:r>
              <a:rPr lang="en-US" sz="7200" dirty="0" smtClean="0">
                <a:solidFill>
                  <a:schemeClr val="tx1"/>
                </a:solidFill>
              </a:rPr>
              <a:t>This returns a range of elements that we have specified by the index number </a:t>
            </a:r>
          </a:p>
          <a:p>
            <a:endParaRPr lang="en-US" sz="72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7200" dirty="0" smtClean="0">
                <a:solidFill>
                  <a:schemeClr val="tx1"/>
                </a:solidFill>
              </a:rPr>
              <a:t>Example</a:t>
            </a:r>
          </a:p>
          <a:p>
            <a:pPr marL="34290" indent="0">
              <a:buNone/>
            </a:pPr>
            <a:endParaRPr lang="en-US" sz="72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7200" dirty="0">
                <a:solidFill>
                  <a:schemeClr val="tx1"/>
                </a:solidFill>
              </a:rPr>
              <a:t>i</a:t>
            </a:r>
            <a:r>
              <a:rPr lang="en-US" sz="7200" dirty="0" smtClean="0">
                <a:solidFill>
                  <a:schemeClr val="tx1"/>
                </a:solidFill>
              </a:rPr>
              <a:t>mport array as </a:t>
            </a:r>
            <a:r>
              <a:rPr lang="en-US" sz="7200" dirty="0" err="1" smtClean="0">
                <a:solidFill>
                  <a:schemeClr val="tx1"/>
                </a:solidFill>
              </a:rPr>
              <a:t>arr</a:t>
            </a:r>
            <a:endParaRPr lang="en-US" sz="72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7200" dirty="0" err="1" smtClean="0">
                <a:solidFill>
                  <a:schemeClr val="tx1"/>
                </a:solidFill>
              </a:rPr>
              <a:t>number_list</a:t>
            </a:r>
            <a:r>
              <a:rPr lang="en-US" sz="7200" dirty="0" smtClean="0">
                <a:solidFill>
                  <a:schemeClr val="tx1"/>
                </a:solidFill>
              </a:rPr>
              <a:t> = [2,5,62,5,42,52,48,5]</a:t>
            </a:r>
          </a:p>
          <a:p>
            <a:pPr marL="34290" indent="0">
              <a:buNone/>
            </a:pPr>
            <a:endParaRPr lang="en-US" sz="72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7200" dirty="0" smtClean="0">
                <a:solidFill>
                  <a:schemeClr val="tx1"/>
                </a:solidFill>
              </a:rPr>
              <a:t>print(</a:t>
            </a:r>
            <a:r>
              <a:rPr lang="en-US" sz="7200" dirty="0" err="1" smtClean="0">
                <a:solidFill>
                  <a:schemeClr val="tx1"/>
                </a:solidFill>
              </a:rPr>
              <a:t>number_array</a:t>
            </a:r>
            <a:r>
              <a:rPr lang="en-US" sz="7200" dirty="0" smtClean="0">
                <a:solidFill>
                  <a:schemeClr val="tx1"/>
                </a:solidFill>
              </a:rPr>
              <a:t>[2:5]) #2</a:t>
            </a:r>
            <a:r>
              <a:rPr lang="en-US" sz="7200" baseline="30000" dirty="0" smtClean="0">
                <a:solidFill>
                  <a:schemeClr val="tx1"/>
                </a:solidFill>
              </a:rPr>
              <a:t>rd</a:t>
            </a:r>
            <a:r>
              <a:rPr lang="en-US" sz="7200" dirty="0" smtClean="0">
                <a:solidFill>
                  <a:schemeClr val="tx1"/>
                </a:solidFill>
              </a:rPr>
              <a:t> to 4</a:t>
            </a:r>
            <a:r>
              <a:rPr lang="en-US" sz="7200" baseline="30000" dirty="0" smtClean="0">
                <a:solidFill>
                  <a:schemeClr val="tx1"/>
                </a:solidFill>
              </a:rPr>
              <a:t>th</a:t>
            </a:r>
            <a:endParaRPr lang="en-US" sz="72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7200" dirty="0">
                <a:solidFill>
                  <a:schemeClr val="tx1"/>
                </a:solidFill>
              </a:rPr>
              <a:t>print(</a:t>
            </a:r>
            <a:r>
              <a:rPr lang="en-US" sz="7200" dirty="0" err="1">
                <a:solidFill>
                  <a:schemeClr val="tx1"/>
                </a:solidFill>
              </a:rPr>
              <a:t>number_array</a:t>
            </a:r>
            <a:r>
              <a:rPr lang="en-US" sz="7200" dirty="0" smtClean="0">
                <a:solidFill>
                  <a:schemeClr val="tx1"/>
                </a:solidFill>
              </a:rPr>
              <a:t>[:-5</a:t>
            </a:r>
            <a:r>
              <a:rPr lang="en-US" sz="7200" dirty="0">
                <a:solidFill>
                  <a:schemeClr val="tx1"/>
                </a:solidFill>
              </a:rPr>
              <a:t>]) </a:t>
            </a:r>
            <a:r>
              <a:rPr lang="en-US" sz="7200" dirty="0" smtClean="0">
                <a:solidFill>
                  <a:schemeClr val="tx1"/>
                </a:solidFill>
              </a:rPr>
              <a:t> #beginning to </a:t>
            </a:r>
            <a:r>
              <a:rPr lang="en-US" sz="7200" dirty="0">
                <a:solidFill>
                  <a:schemeClr val="tx1"/>
                </a:solidFill>
              </a:rPr>
              <a:t>2</a:t>
            </a:r>
            <a:r>
              <a:rPr lang="en-US" sz="7200" baseline="30000" dirty="0" smtClean="0">
                <a:solidFill>
                  <a:schemeClr val="tx1"/>
                </a:solidFill>
              </a:rPr>
              <a:t>th</a:t>
            </a:r>
            <a:endParaRPr lang="en-US" sz="72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7200" dirty="0" smtClean="0">
                <a:solidFill>
                  <a:schemeClr val="tx1"/>
                </a:solidFill>
              </a:rPr>
              <a:t>print(</a:t>
            </a:r>
            <a:r>
              <a:rPr lang="en-US" sz="7200" dirty="0" err="1" smtClean="0">
                <a:solidFill>
                  <a:schemeClr val="tx1"/>
                </a:solidFill>
              </a:rPr>
              <a:t>number_array</a:t>
            </a:r>
            <a:r>
              <a:rPr lang="en-US" sz="7200" dirty="0" smtClean="0">
                <a:solidFill>
                  <a:schemeClr val="tx1"/>
                </a:solidFill>
              </a:rPr>
              <a:t>[5:])   #5</a:t>
            </a:r>
            <a:r>
              <a:rPr lang="en-US" sz="7200" baseline="30000" dirty="0" smtClean="0">
                <a:solidFill>
                  <a:schemeClr val="tx1"/>
                </a:solidFill>
              </a:rPr>
              <a:t>th</a:t>
            </a:r>
            <a:r>
              <a:rPr lang="en-US" sz="7200" dirty="0" smtClean="0">
                <a:solidFill>
                  <a:schemeClr val="tx1"/>
                </a:solidFill>
              </a:rPr>
              <a:t> </a:t>
            </a:r>
            <a:r>
              <a:rPr lang="en-US" sz="7200" dirty="0">
                <a:solidFill>
                  <a:schemeClr val="tx1"/>
                </a:solidFill>
              </a:rPr>
              <a:t>to </a:t>
            </a:r>
            <a:r>
              <a:rPr lang="en-US" sz="7200" dirty="0" smtClean="0">
                <a:solidFill>
                  <a:schemeClr val="tx1"/>
                </a:solidFill>
              </a:rPr>
              <a:t>end</a:t>
            </a:r>
            <a:endParaRPr lang="en-US" sz="72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7200" dirty="0">
                <a:solidFill>
                  <a:schemeClr val="tx1"/>
                </a:solidFill>
              </a:rPr>
              <a:t>print(</a:t>
            </a:r>
            <a:r>
              <a:rPr lang="en-US" sz="7200" dirty="0" err="1">
                <a:solidFill>
                  <a:schemeClr val="tx1"/>
                </a:solidFill>
              </a:rPr>
              <a:t>number_array</a:t>
            </a:r>
            <a:r>
              <a:rPr lang="en-US" sz="7200" dirty="0" smtClean="0">
                <a:solidFill>
                  <a:schemeClr val="tx1"/>
                </a:solidFill>
              </a:rPr>
              <a:t>[:])     #beginning to end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C44B106-66CD-4C3D-B744-0FC59021DB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6288" y="1442638"/>
          <a:ext cx="7745247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490">
                  <a:extLst>
                    <a:ext uri="{9D8B030D-6E8A-4147-A177-3AD203B41FA5}">
                      <a16:colId xmlns="" xmlns:a16="http://schemas.microsoft.com/office/drawing/2014/main" val="2843700057"/>
                    </a:ext>
                  </a:extLst>
                </a:gridCol>
                <a:gridCol w="6684757">
                  <a:extLst>
                    <a:ext uri="{9D8B030D-6E8A-4147-A177-3AD203B41FA5}">
                      <a16:colId xmlns="" xmlns:a16="http://schemas.microsoft.com/office/drawing/2014/main" val="3526937877"/>
                    </a:ext>
                  </a:extLst>
                </a:gridCol>
              </a:tblGrid>
              <a:tr h="1512000">
                <a:tc>
                  <a:txBody>
                    <a:bodyPr/>
                    <a:lstStyle/>
                    <a:p>
                      <a:pPr algn="just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Understand the concept of </a:t>
                      </a:r>
                      <a:r>
                        <a:rPr lang="en-US" sz="2800" u="none" strike="noStrike" dirty="0" smtClean="0">
                          <a:effectLst/>
                          <a:latin typeface="+mn-lt"/>
                        </a:rPr>
                        <a:t>Array.</a:t>
                      </a:r>
                      <a:endParaRPr lang="en-US" sz="280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2023248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algn="just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 smtClean="0">
                          <a:effectLst/>
                          <a:latin typeface="+mn-lt"/>
                        </a:rPr>
                        <a:t>Differentiate the operations of Array.</a:t>
                      </a:r>
                      <a:endParaRPr lang="en-US" sz="280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7219285"/>
                  </a:ext>
                </a:extLst>
              </a:tr>
            </a:tbl>
          </a:graphicData>
        </a:graphic>
      </p:graphicFrame>
      <p:pic>
        <p:nvPicPr>
          <p:cNvPr id="6" name="Graphic 6" descr="Badge 1 with solid fill">
            <a:extLst>
              <a:ext uri="{FF2B5EF4-FFF2-40B4-BE49-F238E27FC236}">
                <a16:creationId xmlns="" xmlns:a16="http://schemas.microsoft.com/office/drawing/2014/main" id="{39668E95-CC3B-43A5-AFF9-6F7D4F63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16" y="170471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8" descr="Badge with solid fill">
            <a:extLst>
              <a:ext uri="{FF2B5EF4-FFF2-40B4-BE49-F238E27FC236}">
                <a16:creationId xmlns="" xmlns:a16="http://schemas.microsoft.com/office/drawing/2014/main" id="{049053FE-F5E2-493C-A683-956E9538D6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916" y="3214024"/>
            <a:ext cx="914400" cy="914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6A47F5C-50EC-416A-AE8C-6F6BB4225673}"/>
              </a:ext>
            </a:extLst>
          </p:cNvPr>
          <p:cNvSpPr txBox="1">
            <a:spLocks/>
          </p:cNvSpPr>
          <p:nvPr/>
        </p:nvSpPr>
        <p:spPr>
          <a:xfrm>
            <a:off x="731406" y="221674"/>
            <a:ext cx="10058400" cy="544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  <a:latin typeface="Gidole" panose="02000503000000000000" pitchFamily="2" charset="0"/>
              </a:rPr>
              <a:t>LEARNING OUTCOME</a:t>
            </a:r>
          </a:p>
        </p:txBody>
      </p:sp>
    </p:spTree>
    <p:extLst>
      <p:ext uri="{BB962C8B-B14F-4D97-AF65-F5344CB8AC3E}">
        <p14:creationId xmlns:p14="http://schemas.microsoft.com/office/powerpoint/2010/main" val="29775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07" y="-188068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Looping through an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2" y="933855"/>
            <a:ext cx="7404653" cy="516214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For loop used to iterates over the items of an array specified number of times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While loop iterates the elements until a certain condition is met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Example</a:t>
            </a: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from array import *</a:t>
            </a:r>
          </a:p>
          <a:p>
            <a:pPr marL="34290" indent="0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number_list</a:t>
            </a:r>
            <a:r>
              <a:rPr lang="en-US" sz="2800" dirty="0" smtClean="0">
                <a:solidFill>
                  <a:schemeClr val="tx1"/>
                </a:solidFill>
              </a:rPr>
              <a:t> = [2,5,62,5,42,52,48,]</a:t>
            </a:r>
          </a:p>
          <a:p>
            <a:pPr marL="3429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a = array(‘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’, </a:t>
            </a:r>
            <a:r>
              <a:rPr lang="en-US" sz="2800" dirty="0" err="1" smtClean="0">
                <a:solidFill>
                  <a:schemeClr val="tx1"/>
                </a:solidFill>
              </a:rPr>
              <a:t>numbers_list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3429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f</a:t>
            </a:r>
            <a:r>
              <a:rPr lang="en-US" sz="2800" dirty="0" smtClean="0">
                <a:solidFill>
                  <a:schemeClr val="tx1"/>
                </a:solidFill>
              </a:rPr>
              <a:t>or x in a:</a:t>
            </a:r>
          </a:p>
          <a:p>
            <a:pPr marL="3429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print(x)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85" y="-159026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Sorting of an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86" y="1288774"/>
            <a:ext cx="7404653" cy="4038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Sort the elements of the array in ascending order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Use sorted() built in function to sort the array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Format: sorted(</a:t>
            </a:r>
            <a:r>
              <a:rPr lang="en-US" sz="2800" dirty="0" err="1" smtClean="0">
                <a:solidFill>
                  <a:schemeClr val="tx1"/>
                </a:solidFill>
              </a:rPr>
              <a:t>array_name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72" y="-159026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58" y="1023730"/>
            <a:ext cx="7404653" cy="4038600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rom array import *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 =  array(‘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’, [4,3,6,2,1])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 = sorted(a)</a:t>
            </a:r>
          </a:p>
          <a:p>
            <a:pPr marL="34290" indent="0">
              <a:buNone/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or x in b: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print(x)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5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171" y="56322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Sorting of array in descending 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171" y="1412682"/>
            <a:ext cx="7404653" cy="4038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Format: sorted(</a:t>
            </a:r>
            <a:r>
              <a:rPr lang="en-US" dirty="0" err="1" smtClean="0">
                <a:solidFill>
                  <a:schemeClr val="tx1"/>
                </a:solidFill>
              </a:rPr>
              <a:t>array_name</a:t>
            </a:r>
            <a:r>
              <a:rPr lang="en-US" dirty="0" smtClean="0">
                <a:solidFill>
                  <a:schemeClr val="tx1"/>
                </a:solidFill>
              </a:rPr>
              <a:t>, reverse=true)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Example:                                                   </a:t>
            </a:r>
          </a:p>
          <a:p>
            <a:pPr marL="34290" indent="0">
              <a:buNone/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rom array import *</a:t>
            </a:r>
          </a:p>
          <a:p>
            <a:pPr marL="34290" indent="0">
              <a:buNone/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= array(‘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’,[4,3,6,2,1])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 = sorted(a, reverse=true)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x in b:</a:t>
            </a: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print(x)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710292" y="2769042"/>
            <a:ext cx="3565525" cy="40227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5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marL="34290" indent="0">
              <a:buNone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45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1607" y="-131993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 of Array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2159" y="914904"/>
            <a:ext cx="7404653" cy="4038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Python has a set of built-in methods that you can use on lists/arrays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48516"/>
              </p:ext>
            </p:extLst>
          </p:nvPr>
        </p:nvGraphicFramePr>
        <p:xfrm>
          <a:off x="872157" y="1402911"/>
          <a:ext cx="740465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149"/>
                <a:gridCol w="51445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append()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on element</a:t>
                      </a:r>
                      <a:r>
                        <a:rPr lang="en-US" baseline="0" dirty="0" smtClean="0"/>
                        <a:t> at the end of the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all the element</a:t>
                      </a:r>
                      <a:r>
                        <a:rPr lang="en-US" baseline="0" dirty="0" smtClean="0"/>
                        <a:t>s from the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copy of the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</a:t>
                      </a:r>
                      <a:r>
                        <a:rPr lang="en-US" baseline="0" dirty="0" smtClean="0"/>
                        <a:t> of elements with the specified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the elements of a list (or any </a:t>
                      </a:r>
                      <a:r>
                        <a:rPr lang="en-US" dirty="0" err="1" smtClean="0"/>
                        <a:t>iterable</a:t>
                      </a:r>
                      <a:r>
                        <a:rPr lang="en-US" dirty="0" smtClean="0"/>
                        <a:t>), to the end of  current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index of the first element with the specified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an element at the specified position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the element at the specified position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s the first item with the specified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Reverses the order of the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</a:t>
                      </a:r>
                      <a:r>
                        <a:rPr lang="en-US" baseline="0" dirty="0" smtClean="0"/>
                        <a:t> the list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3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arrays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8224" y="-212035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Arrays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2158" y="970722"/>
            <a:ext cx="7404653" cy="4038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As we know that arrays are of 3 types which include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1D Array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2D Array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Multi D Array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In python there are one package call </a:t>
            </a:r>
            <a:r>
              <a:rPr lang="en-US" sz="3200" dirty="0" err="1" smtClean="0">
                <a:solidFill>
                  <a:schemeClr val="tx1"/>
                </a:solidFill>
              </a:rPr>
              <a:t>numpy</a:t>
            </a:r>
            <a:r>
              <a:rPr lang="en-US" sz="3200" dirty="0" smtClean="0">
                <a:solidFill>
                  <a:schemeClr val="tx1"/>
                </a:solidFill>
              </a:rPr>
              <a:t> used to organize array</a:t>
            </a:r>
          </a:p>
          <a:p>
            <a:pPr marL="34290" indent="0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4" y="-225287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numpy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58" y="891209"/>
            <a:ext cx="7404653" cy="4038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There are three methods to import </a:t>
            </a:r>
            <a:r>
              <a:rPr lang="en-US" sz="3200" dirty="0" err="1" smtClean="0">
                <a:solidFill>
                  <a:schemeClr val="tx1"/>
                </a:solidFill>
              </a:rPr>
              <a:t>numpy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3429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import </a:t>
            </a:r>
            <a:r>
              <a:rPr lang="en-US" sz="3200" dirty="0" err="1" smtClean="0">
                <a:solidFill>
                  <a:schemeClr val="tx1"/>
                </a:solidFill>
              </a:rPr>
              <a:t>numpy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import </a:t>
            </a:r>
            <a:r>
              <a:rPr lang="en-US" sz="3200" dirty="0" err="1" smtClean="0">
                <a:solidFill>
                  <a:schemeClr val="tx1"/>
                </a:solidFill>
              </a:rPr>
              <a:t>numpy</a:t>
            </a:r>
            <a:r>
              <a:rPr lang="en-US" sz="3200" dirty="0" smtClean="0">
                <a:solidFill>
                  <a:schemeClr val="tx1"/>
                </a:solidFill>
              </a:rPr>
              <a:t> as np</a:t>
            </a:r>
          </a:p>
          <a:p>
            <a:pPr marL="3429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from </a:t>
            </a:r>
            <a:r>
              <a:rPr lang="en-US" sz="3200" dirty="0" err="1" smtClean="0">
                <a:solidFill>
                  <a:schemeClr val="tx1"/>
                </a:solidFill>
              </a:rPr>
              <a:t>numpy</a:t>
            </a:r>
            <a:r>
              <a:rPr lang="en-US" sz="3200" dirty="0" smtClean="0">
                <a:solidFill>
                  <a:schemeClr val="tx1"/>
                </a:solidFill>
              </a:rPr>
              <a:t> import *</a:t>
            </a:r>
          </a:p>
          <a:p>
            <a:pPr marL="34290" indent="0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72" y="-159027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of 1 D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58" y="957470"/>
            <a:ext cx="7404653" cy="40386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import </a:t>
            </a:r>
            <a:r>
              <a:rPr lang="en-US" sz="3200" dirty="0" err="1" smtClean="0">
                <a:solidFill>
                  <a:schemeClr val="tx1"/>
                </a:solidFill>
              </a:rPr>
              <a:t>numpy</a:t>
            </a:r>
            <a:r>
              <a:rPr lang="en-US" sz="3200" dirty="0" smtClean="0">
                <a:solidFill>
                  <a:schemeClr val="tx1"/>
                </a:solidFill>
              </a:rPr>
              <a:t> as np</a:t>
            </a:r>
          </a:p>
          <a:p>
            <a:pPr marL="3429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a = </a:t>
            </a:r>
            <a:r>
              <a:rPr lang="en-US" sz="3200" dirty="0" err="1" smtClean="0">
                <a:solidFill>
                  <a:schemeClr val="tx1"/>
                </a:solidFill>
              </a:rPr>
              <a:t>np.array</a:t>
            </a:r>
            <a:r>
              <a:rPr lang="en-US" sz="3200" dirty="0" smtClean="0">
                <a:solidFill>
                  <a:schemeClr val="tx1"/>
                </a:solidFill>
              </a:rPr>
              <a:t>([10,20,30,40,50])</a:t>
            </a:r>
          </a:p>
          <a:p>
            <a:pPr marL="3429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print(a)</a:t>
            </a:r>
          </a:p>
          <a:p>
            <a:pPr marL="3429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Output</a:t>
            </a:r>
          </a:p>
          <a:p>
            <a:pPr marL="3429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a</a:t>
            </a:r>
            <a:r>
              <a:rPr lang="en-US" sz="3200" dirty="0" smtClean="0">
                <a:solidFill>
                  <a:schemeClr val="tx1"/>
                </a:solidFill>
              </a:rPr>
              <a:t>rray([10,20,30,40,50])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76" y="-198783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of 2D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463" y="930965"/>
            <a:ext cx="7404653" cy="40386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#3x3 array</a:t>
            </a:r>
          </a:p>
          <a:p>
            <a:pPr marL="3429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import </a:t>
            </a:r>
            <a:r>
              <a:rPr lang="en-US" sz="3600" dirty="0" err="1">
                <a:solidFill>
                  <a:schemeClr val="tx1"/>
                </a:solidFill>
              </a:rPr>
              <a:t>numpy</a:t>
            </a:r>
            <a:r>
              <a:rPr lang="en-US" sz="3600" dirty="0">
                <a:solidFill>
                  <a:schemeClr val="tx1"/>
                </a:solidFill>
              </a:rPr>
              <a:t> as np</a:t>
            </a:r>
          </a:p>
          <a:p>
            <a:pPr marL="3429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a = </a:t>
            </a:r>
            <a:r>
              <a:rPr lang="en-US" sz="3600" dirty="0" err="1">
                <a:solidFill>
                  <a:schemeClr val="tx1"/>
                </a:solidFill>
              </a:rPr>
              <a:t>np.array</a:t>
            </a:r>
            <a:r>
              <a:rPr lang="en-US" sz="3600" dirty="0">
                <a:solidFill>
                  <a:schemeClr val="tx1"/>
                </a:solidFill>
              </a:rPr>
              <a:t>([</a:t>
            </a:r>
            <a:r>
              <a:rPr lang="en-US" sz="3600" dirty="0" smtClean="0">
                <a:solidFill>
                  <a:schemeClr val="tx1"/>
                </a:solidFill>
              </a:rPr>
              <a:t>10,20,30],</a:t>
            </a:r>
          </a:p>
          <a:p>
            <a:pPr marL="3429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			    [40,50,60],</a:t>
            </a:r>
          </a:p>
          <a:p>
            <a:pPr marL="3429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			    [70,80,90])</a:t>
            </a:r>
            <a:endParaRPr lang="en-US" sz="36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print(b)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06" y="103174"/>
            <a:ext cx="10058400" cy="66250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Gidole" panose="02000503000000000000" pitchFamily="2" charset="0"/>
              </a:rPr>
              <a:t>CHAPTER 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526D6A0-0D63-45BE-A630-5CA46E3A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24000" y="6405274"/>
            <a:ext cx="434109" cy="411162"/>
          </a:xfrm>
        </p:spPr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20814F9-AD4A-4412-8914-A520703F4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78490"/>
              </p:ext>
            </p:extLst>
          </p:nvPr>
        </p:nvGraphicFramePr>
        <p:xfrm>
          <a:off x="856100" y="1159129"/>
          <a:ext cx="7490232" cy="4755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0232">
                  <a:extLst>
                    <a:ext uri="{9D8B030D-6E8A-4147-A177-3AD203B41FA5}">
                      <a16:colId xmlns:a16="http://schemas.microsoft.com/office/drawing/2014/main" xmlns="" val="1278665947"/>
                    </a:ext>
                  </a:extLst>
                </a:gridCol>
              </a:tblGrid>
              <a:tr h="755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Chapter 3: Array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8" marR="1308" marT="1308" marB="0" anchor="ctr"/>
                </a:tc>
                <a:extLst>
                  <a:ext uri="{0D108BD9-81ED-4DB2-BD59-A6C34878D82A}">
                    <a16:rowId xmlns:a16="http://schemas.microsoft.com/office/drawing/2014/main" xmlns="" val="754769600"/>
                  </a:ext>
                </a:extLst>
              </a:tr>
              <a:tr h="755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3.1 Overview of Array Data Structure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08" marR="1308" marT="1308" marB="0" anchor="ctr"/>
                </a:tc>
                <a:extLst>
                  <a:ext uri="{0D108BD9-81ED-4DB2-BD59-A6C34878D82A}">
                    <a16:rowId xmlns:a16="http://schemas.microsoft.com/office/drawing/2014/main" xmlns="" val="1698043953"/>
                  </a:ext>
                </a:extLst>
              </a:tr>
              <a:tr h="755162">
                <a:tc>
                  <a:txBody>
                    <a:bodyPr/>
                    <a:lstStyle/>
                    <a:p>
                      <a:pPr marL="0" indent="0" algn="l" fontAlgn="ctr"/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3.2 Array Operations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08" marR="1308" marT="1308" marB="0" anchor="ctr"/>
                </a:tc>
                <a:extLst>
                  <a:ext uri="{0D108BD9-81ED-4DB2-BD59-A6C34878D82A}">
                    <a16:rowId xmlns:a16="http://schemas.microsoft.com/office/drawing/2014/main" xmlns="" val="950460741"/>
                  </a:ext>
                </a:extLst>
              </a:tr>
              <a:tr h="755162">
                <a:tc>
                  <a:txBody>
                    <a:bodyPr/>
                    <a:lstStyle/>
                    <a:p>
                      <a:pPr marL="0" indent="0" algn="l" fontAlgn="ctr"/>
                      <a:r>
                        <a:rPr lang="en-GB" sz="2000" u="none" strike="noStrike" dirty="0" smtClean="0">
                          <a:effectLst/>
                          <a:latin typeface="+mn-lt"/>
                        </a:rPr>
                        <a:t>        3.2.1 </a:t>
                      </a:r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Example of Insertion and Deletion Operations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08" marR="1308" marT="1308" marB="0" anchor="ctr"/>
                </a:tc>
                <a:extLst>
                  <a:ext uri="{0D108BD9-81ED-4DB2-BD59-A6C34878D82A}">
                    <a16:rowId xmlns:a16="http://schemas.microsoft.com/office/drawing/2014/main" xmlns="" val="3276163444"/>
                  </a:ext>
                </a:extLst>
              </a:tr>
              <a:tr h="9794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u="none" strike="noStrike" dirty="0" smtClean="0">
                          <a:effectLst/>
                          <a:latin typeface="+mn-lt"/>
                        </a:rPr>
                        <a:t>         3.2.2 </a:t>
                      </a:r>
                      <a:r>
                        <a:rPr lang="en-GB" sz="2000" u="none" strike="noStrike" dirty="0">
                          <a:effectLst/>
                          <a:latin typeface="+mn-lt"/>
                        </a:rPr>
                        <a:t>Example of Sorting Operations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08" marR="1308" marT="1308" marB="0" anchor="ctr"/>
                </a:tc>
                <a:extLst>
                  <a:ext uri="{0D108BD9-81ED-4DB2-BD59-A6C34878D82A}">
                    <a16:rowId xmlns:a16="http://schemas.microsoft.com/office/drawing/2014/main" xmlns="" val="3076919155"/>
                  </a:ext>
                </a:extLst>
              </a:tr>
              <a:tr h="75516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Types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Array</a:t>
                      </a:r>
                    </a:p>
                  </a:txBody>
                  <a:tcPr marL="1308" marR="1308" marT="1308" marB="0" anchor="ctr"/>
                </a:tc>
                <a:extLst>
                  <a:ext uri="{0D108BD9-81ED-4DB2-BD59-A6C34878D82A}">
                    <a16:rowId xmlns:a16="http://schemas.microsoft.com/office/drawing/2014/main" xmlns="" val="412077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2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28" y="-172278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of 3D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58" y="1036983"/>
            <a:ext cx="7404653" cy="40386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#3x3x3 array</a:t>
            </a:r>
          </a:p>
          <a:p>
            <a:pPr marL="3429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import </a:t>
            </a:r>
            <a:r>
              <a:rPr lang="en-US" sz="3600" dirty="0" err="1">
                <a:solidFill>
                  <a:schemeClr val="tx1"/>
                </a:solidFill>
              </a:rPr>
              <a:t>numpy</a:t>
            </a:r>
            <a:r>
              <a:rPr lang="en-US" sz="3600" dirty="0">
                <a:solidFill>
                  <a:schemeClr val="tx1"/>
                </a:solidFill>
              </a:rPr>
              <a:t> as np</a:t>
            </a:r>
          </a:p>
          <a:p>
            <a:pPr marL="3429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c </a:t>
            </a:r>
            <a:r>
              <a:rPr lang="en-US" sz="3600" dirty="0">
                <a:solidFill>
                  <a:schemeClr val="tx1"/>
                </a:solidFill>
              </a:rPr>
              <a:t>= </a:t>
            </a:r>
            <a:r>
              <a:rPr lang="en-US" sz="3600" dirty="0" err="1" smtClean="0">
                <a:solidFill>
                  <a:schemeClr val="tx1"/>
                </a:solidFill>
              </a:rPr>
              <a:t>np.array</a:t>
            </a:r>
            <a:r>
              <a:rPr lang="en-US" sz="3600" dirty="0" smtClean="0">
                <a:solidFill>
                  <a:schemeClr val="tx1"/>
                </a:solidFill>
              </a:rPr>
              <a:t>([[1,2,3],[4,5,6],[7,8,9]], </a:t>
            </a:r>
          </a:p>
          <a:p>
            <a:pPr marL="3429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                          [[9,8,7],[6,5,4],[3,2,1]], </a:t>
            </a:r>
          </a:p>
          <a:p>
            <a:pPr marL="3429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                          [[1,2,3],[4,5,6],[7,8,9]])</a:t>
            </a:r>
            <a:endParaRPr lang="en-US" sz="36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print(c)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4" y="0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of Array-Based Sequences (Application)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64" y="1532106"/>
            <a:ext cx="7404653" cy="4038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Storing High scores for game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Sorting a sequence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Simple Cryptography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4" y="-177241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Storing high scores for game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58" y="909536"/>
            <a:ext cx="7404653" cy="502433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objective is to store high score entries for a video game.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Each </a:t>
            </a:r>
            <a:r>
              <a:rPr lang="en-US" sz="2400" dirty="0">
                <a:solidFill>
                  <a:schemeClr val="tx1"/>
                </a:solidFill>
              </a:rPr>
              <a:t>game entry has a name and a score. Corresponding class is </a:t>
            </a:r>
            <a:r>
              <a:rPr lang="en-US" sz="2400" dirty="0" err="1">
                <a:solidFill>
                  <a:schemeClr val="tx1"/>
                </a:solidFill>
              </a:rPr>
              <a:t>GameEntry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maintain a sequence of high scores, we create another class called Scoreboard.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Scoreboard </a:t>
            </a:r>
            <a:r>
              <a:rPr lang="en-US" sz="2400" dirty="0">
                <a:solidFill>
                  <a:schemeClr val="tx1"/>
                </a:solidFill>
              </a:rPr>
              <a:t>can have limited number of entries. A new score only qualifies for the scoreboard if it is strictly higher than the lowest of the high scores in the board.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>
                <a:solidFill>
                  <a:schemeClr val="tx1"/>
                </a:solidFill>
              </a:rPr>
              <a:t>a new entry is made to the scoreboard, elements are shifted to the right to create an appropriate space for new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364" y="193249"/>
            <a:ext cx="6902137" cy="65057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115" y="408561"/>
            <a:ext cx="81712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gameentry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GameEntry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  _</a:t>
            </a:r>
            <a:r>
              <a:rPr lang="en-US" dirty="0" err="1" smtClean="0"/>
              <a:t>init</a:t>
            </a:r>
            <a:r>
              <a:rPr lang="en-US" dirty="0" smtClean="0"/>
              <a:t>_(self, </a:t>
            </a:r>
            <a:r>
              <a:rPr lang="en-US" dirty="0" err="1" smtClean="0"/>
              <a:t>name,score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self._name</a:t>
            </a:r>
            <a:r>
              <a:rPr lang="en-US" dirty="0" smtClean="0"/>
              <a:t> = name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self._score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get_name</a:t>
            </a:r>
            <a:r>
              <a:rPr lang="en-US" dirty="0" smtClean="0"/>
              <a:t>(self):</a:t>
            </a:r>
          </a:p>
          <a:p>
            <a:r>
              <a:rPr lang="en-US" dirty="0"/>
              <a:t> </a:t>
            </a:r>
            <a:r>
              <a:rPr lang="en-US" dirty="0" smtClean="0"/>
              <a:t>         return </a:t>
            </a:r>
            <a:r>
              <a:rPr lang="en-US" dirty="0" err="1" smtClean="0"/>
              <a:t>self._name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get_score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   return </a:t>
            </a:r>
            <a:r>
              <a:rPr lang="en-US" dirty="0" err="1" smtClean="0"/>
              <a:t>self._score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def</a:t>
            </a:r>
            <a:r>
              <a:rPr lang="en-US" dirty="0" smtClean="0"/>
              <a:t> _</a:t>
            </a:r>
            <a:r>
              <a:rPr lang="en-US" dirty="0" err="1" smtClean="0"/>
              <a:t>str</a:t>
            </a:r>
            <a:r>
              <a:rPr lang="en-US" dirty="0" smtClean="0"/>
              <a:t>_(self):</a:t>
            </a:r>
          </a:p>
          <a:p>
            <a:r>
              <a:rPr lang="en-US" dirty="0"/>
              <a:t> </a:t>
            </a:r>
            <a:r>
              <a:rPr lang="en-US" dirty="0" smtClean="0"/>
              <a:t>          return ‘({0},{1})’.format(</a:t>
            </a:r>
            <a:r>
              <a:rPr lang="en-US" dirty="0" err="1" smtClean="0"/>
              <a:t>self._name,self._score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9263" y="214009"/>
            <a:ext cx="747084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#scoreboard class</a:t>
            </a:r>
          </a:p>
          <a:p>
            <a:r>
              <a:rPr lang="en-US" sz="1600" dirty="0" smtClean="0"/>
              <a:t>Class Scoreboard: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  _</a:t>
            </a:r>
            <a:r>
              <a:rPr lang="en-US" sz="1600" dirty="0" err="1" smtClean="0"/>
              <a:t>init</a:t>
            </a:r>
            <a:r>
              <a:rPr lang="en-US" sz="1600" dirty="0" smtClean="0"/>
              <a:t>_(self, capacity=10):</a:t>
            </a:r>
          </a:p>
          <a:p>
            <a:r>
              <a:rPr lang="en-US" sz="1600" dirty="0" smtClean="0"/>
              <a:t>          </a:t>
            </a:r>
            <a:r>
              <a:rPr lang="en-US" sz="1600" dirty="0" err="1" smtClean="0"/>
              <a:t>self._board</a:t>
            </a:r>
            <a:r>
              <a:rPr lang="en-US" sz="1600" dirty="0" smtClean="0"/>
              <a:t> = [None]*capacity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self._n</a:t>
            </a:r>
            <a:r>
              <a:rPr lang="en-US" sz="1600" dirty="0" smtClean="0"/>
              <a:t> </a:t>
            </a:r>
            <a:r>
              <a:rPr lang="en-US" sz="1600" dirty="0"/>
              <a:t>= 0</a:t>
            </a:r>
            <a:endParaRPr lang="en-US" sz="1600" dirty="0" smtClean="0"/>
          </a:p>
          <a:p>
            <a:r>
              <a:rPr lang="en-US" sz="1600" dirty="0" smtClean="0"/>
              <a:t>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_</a:t>
            </a:r>
            <a:r>
              <a:rPr lang="en-US" sz="1600" dirty="0" err="1" smtClean="0"/>
              <a:t>getitem</a:t>
            </a:r>
            <a:r>
              <a:rPr lang="en-US" sz="1600" dirty="0" smtClean="0"/>
              <a:t>_(</a:t>
            </a:r>
            <a:r>
              <a:rPr lang="en-US" sz="1600" dirty="0" err="1" smtClean="0"/>
              <a:t>self,k</a:t>
            </a:r>
            <a:r>
              <a:rPr lang="en-US" sz="1600" dirty="0" smtClean="0"/>
              <a:t>):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return </a:t>
            </a:r>
            <a:r>
              <a:rPr lang="en-US" sz="1600" dirty="0" err="1" smtClean="0"/>
              <a:t>self._board</a:t>
            </a:r>
            <a:r>
              <a:rPr lang="en-US" sz="1600" dirty="0" smtClean="0"/>
              <a:t>[k]</a:t>
            </a:r>
          </a:p>
          <a:p>
            <a:endParaRPr lang="en-US" sz="1600" dirty="0"/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_</a:t>
            </a:r>
            <a:r>
              <a:rPr lang="en-US" sz="1600" dirty="0" err="1" smtClean="0"/>
              <a:t>str</a:t>
            </a:r>
            <a:r>
              <a:rPr lang="en-US" sz="1600" dirty="0" smtClean="0"/>
              <a:t>_(self):</a:t>
            </a:r>
          </a:p>
          <a:p>
            <a:r>
              <a:rPr lang="en-US" sz="1600" dirty="0" smtClean="0"/>
              <a:t>           return ‘\</a:t>
            </a:r>
            <a:r>
              <a:rPr lang="en-US" sz="1600" dirty="0" err="1" smtClean="0"/>
              <a:t>n’.join</a:t>
            </a:r>
            <a:r>
              <a:rPr lang="en-US" sz="1600" dirty="0" smtClean="0"/>
              <a:t>(</a:t>
            </a:r>
            <a:r>
              <a:rPr lang="en-US" sz="1600" dirty="0" err="1" smtClean="0"/>
              <a:t>str</a:t>
            </a:r>
            <a:r>
              <a:rPr lang="en-US" sz="1600" dirty="0" smtClean="0"/>
              <a:t>(</a:t>
            </a:r>
            <a:r>
              <a:rPr lang="en-US" sz="1600" dirty="0" err="1" smtClean="0"/>
              <a:t>self._board</a:t>
            </a:r>
            <a:r>
              <a:rPr lang="en-US" sz="1600" dirty="0" smtClean="0"/>
              <a:t>[j]) for j in range(</a:t>
            </a:r>
            <a:r>
              <a:rPr lang="en-US" sz="1600" dirty="0" err="1" smtClean="0"/>
              <a:t>self._n</a:t>
            </a:r>
            <a:r>
              <a:rPr lang="en-US" sz="1600" dirty="0" smtClean="0"/>
              <a:t>))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add(</a:t>
            </a:r>
            <a:r>
              <a:rPr lang="en-US" sz="1600" dirty="0" err="1" smtClean="0"/>
              <a:t>self,entry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           score = </a:t>
            </a:r>
            <a:r>
              <a:rPr lang="en-US" sz="1600" dirty="0" err="1" smtClean="0"/>
              <a:t>entry.get_score</a:t>
            </a:r>
            <a:r>
              <a:rPr lang="en-US" sz="1600" dirty="0" smtClean="0"/>
              <a:t>()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good = </a:t>
            </a:r>
            <a:r>
              <a:rPr lang="en-US" sz="1600" dirty="0" err="1" smtClean="0"/>
              <a:t>self._n</a:t>
            </a:r>
            <a:r>
              <a:rPr lang="en-US" sz="1600" dirty="0" smtClean="0"/>
              <a:t> &lt; 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self._board</a:t>
            </a:r>
            <a:r>
              <a:rPr lang="en-US" sz="1600" dirty="0" smtClean="0"/>
              <a:t>) or score &gt; </a:t>
            </a:r>
            <a:r>
              <a:rPr lang="en-US" sz="1600" dirty="0" err="1" smtClean="0"/>
              <a:t>self._board</a:t>
            </a:r>
            <a:r>
              <a:rPr lang="en-US" sz="1600" dirty="0" smtClean="0"/>
              <a:t>[-1].</a:t>
            </a:r>
            <a:r>
              <a:rPr lang="en-US" sz="1600" dirty="0" err="1" smtClean="0"/>
              <a:t>get_score</a:t>
            </a:r>
            <a:r>
              <a:rPr lang="en-US" sz="1600" dirty="0" smtClean="0"/>
              <a:t>()</a:t>
            </a:r>
          </a:p>
          <a:p>
            <a:endParaRPr lang="en-US" sz="1600" dirty="0"/>
          </a:p>
          <a:p>
            <a:r>
              <a:rPr lang="en-US" sz="1600" dirty="0" smtClean="0"/>
              <a:t>      if good: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if </a:t>
            </a:r>
            <a:r>
              <a:rPr lang="en-US" sz="1600" dirty="0" err="1" smtClean="0"/>
              <a:t>self._n</a:t>
            </a:r>
            <a:r>
              <a:rPr lang="en-US" sz="1600" dirty="0" smtClean="0"/>
              <a:t>  &lt; </a:t>
            </a:r>
            <a:r>
              <a:rPr lang="en-US" sz="1600" dirty="0" err="1" smtClean="0"/>
              <a:t>len</a:t>
            </a:r>
            <a:r>
              <a:rPr lang="en-US" sz="1600" dirty="0" smtClean="0"/>
              <a:t> (</a:t>
            </a:r>
            <a:r>
              <a:rPr lang="en-US" sz="1600" dirty="0" err="1" smtClean="0"/>
              <a:t>self._board</a:t>
            </a:r>
            <a:r>
              <a:rPr lang="en-US" sz="1600" dirty="0" smtClean="0"/>
              <a:t>):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self._n</a:t>
            </a:r>
            <a:r>
              <a:rPr lang="en-US" sz="1600" dirty="0" smtClean="0"/>
              <a:t>  += 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</a:p>
          <a:p>
            <a:r>
              <a:rPr lang="en-US" sz="1600" dirty="0" smtClean="0"/>
              <a:t>          j = </a:t>
            </a:r>
            <a:r>
              <a:rPr lang="en-US" sz="1600" dirty="0" err="1" smtClean="0"/>
              <a:t>self._n</a:t>
            </a:r>
            <a:r>
              <a:rPr lang="en-US" sz="1600" dirty="0" smtClean="0"/>
              <a:t> – 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while j &gt; 0 and </a:t>
            </a:r>
            <a:r>
              <a:rPr lang="en-US" sz="1600" dirty="0" err="1" smtClean="0"/>
              <a:t>self._board</a:t>
            </a:r>
            <a:r>
              <a:rPr lang="en-US" sz="1600" dirty="0" smtClean="0"/>
              <a:t>[j-1]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self._board</a:t>
            </a:r>
            <a:r>
              <a:rPr lang="en-US" sz="1600" dirty="0" smtClean="0"/>
              <a:t>[j] = </a:t>
            </a:r>
            <a:r>
              <a:rPr lang="en-US" sz="1600" dirty="0" err="1" smtClean="0"/>
              <a:t>self._board</a:t>
            </a:r>
            <a:r>
              <a:rPr lang="en-US" sz="1600" dirty="0" smtClean="0"/>
              <a:t>[j-1]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j  -= 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self._board</a:t>
            </a:r>
            <a:r>
              <a:rPr lang="en-US" sz="1600" dirty="0" smtClean="0"/>
              <a:t>[j] = entry</a:t>
            </a:r>
            <a:endParaRPr lang="en-US" sz="1600" dirty="0"/>
          </a:p>
          <a:p>
            <a:r>
              <a:rPr lang="en-US" dirty="0" smtClean="0"/>
              <a:t>        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1481" y="622570"/>
            <a:ext cx="56809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#main</a:t>
            </a:r>
          </a:p>
          <a:p>
            <a:endParaRPr lang="en-US" sz="2000" dirty="0"/>
          </a:p>
          <a:p>
            <a:r>
              <a:rPr lang="en-US" sz="2000" dirty="0" smtClean="0"/>
              <a:t>S = Scoreboard()</a:t>
            </a:r>
          </a:p>
          <a:p>
            <a:r>
              <a:rPr lang="en-US" sz="2000" dirty="0" err="1" smtClean="0"/>
              <a:t>S.add</a:t>
            </a:r>
            <a:r>
              <a:rPr lang="en-US" sz="2000" dirty="0" smtClean="0"/>
              <a:t>(</a:t>
            </a:r>
            <a:r>
              <a:rPr lang="en-US" sz="2000" dirty="0" err="1" smtClean="0"/>
              <a:t>GameEntry</a:t>
            </a:r>
            <a:r>
              <a:rPr lang="en-US" sz="2000" dirty="0" smtClean="0"/>
              <a:t>(‘Mike’,1105))</a:t>
            </a:r>
          </a:p>
          <a:p>
            <a:r>
              <a:rPr lang="en-US" sz="2000" dirty="0" err="1"/>
              <a:t>S.add</a:t>
            </a:r>
            <a:r>
              <a:rPr lang="en-US" sz="2000" dirty="0"/>
              <a:t>(</a:t>
            </a:r>
            <a:r>
              <a:rPr lang="en-US" sz="2000" dirty="0" err="1"/>
              <a:t>GameEntry</a:t>
            </a:r>
            <a:r>
              <a:rPr lang="en-US" sz="2000" dirty="0" smtClean="0"/>
              <a:t>(‘Rob’,750))</a:t>
            </a:r>
            <a:endParaRPr lang="en-US" sz="2000" dirty="0"/>
          </a:p>
          <a:p>
            <a:r>
              <a:rPr lang="en-US" sz="2000" dirty="0" err="1"/>
              <a:t>S.add</a:t>
            </a:r>
            <a:r>
              <a:rPr lang="en-US" sz="2000" dirty="0"/>
              <a:t>(</a:t>
            </a:r>
            <a:r>
              <a:rPr lang="en-US" sz="2000" dirty="0" err="1"/>
              <a:t>GameEntry</a:t>
            </a:r>
            <a:r>
              <a:rPr lang="en-US" sz="2000" dirty="0" smtClean="0"/>
              <a:t>(‘Paul’,720))</a:t>
            </a:r>
            <a:endParaRPr lang="en-US" sz="2000" dirty="0"/>
          </a:p>
          <a:p>
            <a:r>
              <a:rPr lang="en-US" sz="2000" dirty="0" err="1"/>
              <a:t>S.add</a:t>
            </a:r>
            <a:r>
              <a:rPr lang="en-US" sz="2000" dirty="0"/>
              <a:t>(</a:t>
            </a:r>
            <a:r>
              <a:rPr lang="en-US" sz="2000" dirty="0" err="1"/>
              <a:t>GameEntry</a:t>
            </a:r>
            <a:r>
              <a:rPr lang="en-US" sz="2000" dirty="0" smtClean="0"/>
              <a:t>(‘Anna’,660))</a:t>
            </a:r>
          </a:p>
          <a:p>
            <a:r>
              <a:rPr lang="en-US" sz="2000" dirty="0" err="1"/>
              <a:t>S.add</a:t>
            </a:r>
            <a:r>
              <a:rPr lang="en-US" sz="2000" dirty="0"/>
              <a:t>(</a:t>
            </a:r>
            <a:r>
              <a:rPr lang="en-US" sz="2000" dirty="0" err="1"/>
              <a:t>GameEntry</a:t>
            </a:r>
            <a:r>
              <a:rPr lang="en-US" sz="2000" dirty="0" smtClean="0"/>
              <a:t>(‘Rose’,590))</a:t>
            </a:r>
            <a:endParaRPr lang="en-US" sz="2000" dirty="0"/>
          </a:p>
          <a:p>
            <a:r>
              <a:rPr lang="en-US" sz="2000" dirty="0" err="1"/>
              <a:t>S.add</a:t>
            </a:r>
            <a:r>
              <a:rPr lang="en-US" sz="2000" dirty="0"/>
              <a:t>(</a:t>
            </a:r>
            <a:r>
              <a:rPr lang="en-US" sz="2000" dirty="0" err="1"/>
              <a:t>GameEntry</a:t>
            </a:r>
            <a:r>
              <a:rPr lang="en-US" sz="2000" dirty="0" smtClean="0"/>
              <a:t>(‘Jack’,510))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print(‘Entries of scoreboard:</a:t>
            </a:r>
            <a:r>
              <a:rPr lang="en-US" sz="2000" dirty="0" smtClean="0">
                <a:sym typeface="Wingdings" panose="05000000000000000000" pitchFamily="2" charset="2"/>
              </a:rPr>
              <a:t>\n</a:t>
            </a:r>
            <a:r>
              <a:rPr lang="en-US" sz="2000" dirty="0" smtClean="0"/>
              <a:t>’, S)</a:t>
            </a:r>
          </a:p>
          <a:p>
            <a:endParaRPr lang="en-US" sz="2000" dirty="0" smtClean="0"/>
          </a:p>
          <a:p>
            <a:r>
              <a:rPr lang="en-US" sz="2000" dirty="0" err="1"/>
              <a:t>S.add</a:t>
            </a:r>
            <a:r>
              <a:rPr lang="en-US" sz="2000" dirty="0"/>
              <a:t>(</a:t>
            </a:r>
            <a:r>
              <a:rPr lang="en-US" sz="2000" dirty="0" err="1"/>
              <a:t>GameEntry</a:t>
            </a:r>
            <a:r>
              <a:rPr lang="en-US" sz="2000" dirty="0"/>
              <a:t>(‘</a:t>
            </a:r>
            <a:r>
              <a:rPr lang="en-US" sz="2000" dirty="0" smtClean="0"/>
              <a:t>Jill’,</a:t>
            </a:r>
            <a:r>
              <a:rPr lang="en-US" sz="2000" dirty="0"/>
              <a:t>510</a:t>
            </a:r>
            <a:r>
              <a:rPr lang="en-US" sz="2000" dirty="0" smtClean="0"/>
              <a:t>))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print(‘Entries of scoreboard:</a:t>
            </a:r>
            <a:r>
              <a:rPr lang="en-US" sz="2000" dirty="0">
                <a:sym typeface="Wingdings" panose="05000000000000000000" pitchFamily="2" charset="2"/>
              </a:rPr>
              <a:t>\n</a:t>
            </a:r>
            <a:r>
              <a:rPr lang="en-US" sz="2000" dirty="0"/>
              <a:t>’, 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32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 of array data structure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30" y="-103974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020417"/>
            <a:ext cx="7404653" cy="50755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Array</a:t>
            </a:r>
            <a:r>
              <a:rPr lang="en-US" sz="2800" dirty="0" smtClean="0">
                <a:solidFill>
                  <a:schemeClr val="tx1"/>
                </a:solidFill>
              </a:rPr>
              <a:t> is basically a data structure which can hold more than one value at a time.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It is a collection or ordered series of items at same time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Each item stored in an array is called an element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Each location of an element in an array has a numerical index, which is used to identify the element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Format: </a:t>
            </a:r>
            <a:r>
              <a:rPr lang="en-US" sz="2800" dirty="0" err="1" smtClean="0">
                <a:solidFill>
                  <a:schemeClr val="tx1"/>
                </a:solidFill>
              </a:rPr>
              <a:t>array_name</a:t>
            </a:r>
            <a:r>
              <a:rPr lang="en-US" sz="2800" dirty="0" smtClean="0">
                <a:solidFill>
                  <a:schemeClr val="tx1"/>
                </a:solidFill>
              </a:rPr>
              <a:t> = array(‘</a:t>
            </a:r>
            <a:r>
              <a:rPr lang="en-US" sz="2800" dirty="0" err="1" smtClean="0">
                <a:solidFill>
                  <a:schemeClr val="tx1"/>
                </a:solidFill>
              </a:rPr>
              <a:t>type_code</a:t>
            </a:r>
            <a:r>
              <a:rPr lang="en-US" sz="2800" dirty="0" smtClean="0">
                <a:solidFill>
                  <a:schemeClr val="tx1"/>
                </a:solidFill>
              </a:rPr>
              <a:t>’,[initializer])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71" y="-212035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 Code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757955"/>
              </p:ext>
            </p:extLst>
          </p:nvPr>
        </p:nvGraphicFramePr>
        <p:xfrm>
          <a:off x="872711" y="1144325"/>
          <a:ext cx="74041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15"/>
                <a:gridCol w="59841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 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Value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Represents</a:t>
                      </a:r>
                      <a:r>
                        <a:rPr lang="en-US" sz="2400" baseline="0" dirty="0" smtClean="0"/>
                        <a:t> signed integer of size 1 byte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Represent</a:t>
                      </a:r>
                      <a:r>
                        <a:rPr lang="en-US" sz="2400" baseline="0" dirty="0" smtClean="0"/>
                        <a:t>s unsigned integer of size 1 byte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Represents character of</a:t>
                      </a:r>
                      <a:r>
                        <a:rPr lang="en-US" sz="2400" baseline="0" dirty="0" smtClean="0"/>
                        <a:t> size 1 byte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Represent signed integer of size 2 bytes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Represents</a:t>
                      </a:r>
                      <a:r>
                        <a:rPr lang="en-US" sz="2400" baseline="0" dirty="0" smtClean="0"/>
                        <a:t> unsigned integer of size 2 byte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Represent</a:t>
                      </a:r>
                      <a:r>
                        <a:rPr lang="en-US" sz="2400" baseline="0" dirty="0" smtClean="0"/>
                        <a:t>s floating point of size 4 bytes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Represents</a:t>
                      </a:r>
                      <a:r>
                        <a:rPr lang="en-US" sz="2400" baseline="0" dirty="0" smtClean="0"/>
                        <a:t> floating point of size * bytes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76" y="-172278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Create an Arrays in Python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58" y="997225"/>
            <a:ext cx="7404653" cy="500600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Arrays in Python can be created after importing the array module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There are three methods to import array library</a:t>
            </a:r>
          </a:p>
          <a:p>
            <a:pPr marL="34290" indent="0" algn="ctr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34290" indent="0" algn="ctr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import array</a:t>
            </a:r>
          </a:p>
          <a:p>
            <a:pPr marL="3429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mport array as </a:t>
            </a:r>
            <a:r>
              <a:rPr lang="en-US" sz="3200" dirty="0" err="1" smtClean="0">
                <a:solidFill>
                  <a:schemeClr val="tx1"/>
                </a:solidFill>
              </a:rPr>
              <a:t>arr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" indent="0" algn="ctr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From array import * 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233" y="-185530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Accessing Array Element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073426"/>
            <a:ext cx="7404653" cy="50225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Accessing elements using index value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Index starts from 0 to n-1 where n is the number of elements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</a:t>
            </a:r>
            <a:r>
              <a:rPr lang="en-US" sz="2800" dirty="0" err="1" smtClean="0">
                <a:solidFill>
                  <a:schemeClr val="tx1"/>
                </a:solidFill>
              </a:rPr>
              <a:t>ive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index value can be used as well, -</a:t>
            </a:r>
            <a:r>
              <a:rPr lang="en-US" sz="2800" dirty="0" err="1" smtClean="0">
                <a:solidFill>
                  <a:schemeClr val="tx1"/>
                </a:solidFill>
              </a:rPr>
              <a:t>ive</a:t>
            </a:r>
            <a:r>
              <a:rPr lang="en-US" sz="2800" dirty="0" smtClean="0">
                <a:solidFill>
                  <a:schemeClr val="tx1"/>
                </a:solidFill>
              </a:rPr>
              <a:t> indexing start from reverse order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99052"/>
              </p:ext>
            </p:extLst>
          </p:nvPr>
        </p:nvGraphicFramePr>
        <p:xfrm>
          <a:off x="1667519" y="3714440"/>
          <a:ext cx="6096000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9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45" y="-172279"/>
            <a:ext cx="740664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086678"/>
            <a:ext cx="7404653" cy="5009322"/>
          </a:xfrm>
        </p:spPr>
        <p:txBody>
          <a:bodyPr/>
          <a:lstStyle/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import array as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endParaRPr lang="en-US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a=</a:t>
            </a:r>
            <a:r>
              <a:rPr lang="en-US" dirty="0" err="1" smtClean="0">
                <a:solidFill>
                  <a:schemeClr val="tx1"/>
                </a:solidFill>
              </a:rPr>
              <a:t>arr.array</a:t>
            </a:r>
            <a:r>
              <a:rPr lang="en-US" dirty="0" smtClean="0">
                <a:solidFill>
                  <a:schemeClr val="tx1"/>
                </a:solidFill>
              </a:rPr>
              <a:t>(‘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’, [2,4,6,8])</a:t>
            </a:r>
          </a:p>
          <a:p>
            <a:pPr marL="34290" indent="0">
              <a:buNone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rint(“First element: ”, a[0])</a:t>
            </a:r>
          </a:p>
          <a:p>
            <a:pPr marL="34290" indent="0">
              <a:buNone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rint(“Second element: ”, a[1]) </a:t>
            </a:r>
          </a:p>
          <a:p>
            <a:pPr marL="34290" indent="0">
              <a:buNone/>
            </a:pPr>
            <a:r>
              <a:rPr lang="en-US" dirty="0">
                <a:solidFill>
                  <a:schemeClr val="tx1"/>
                </a:solidFill>
              </a:rPr>
              <a:t>print</a:t>
            </a:r>
            <a:r>
              <a:rPr lang="en-US" dirty="0" smtClean="0">
                <a:solidFill>
                  <a:schemeClr val="tx1"/>
                </a:solidFill>
              </a:rPr>
              <a:t>(“last element: ”, a[-1])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Output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First element: 2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Second element: 4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Last element: 8  </a:t>
            </a: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55FF19-657E-4DBE-886C-E686AC1BF564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2552</TotalTime>
  <Words>1579</Words>
  <Application>Microsoft Office PowerPoint</Application>
  <PresentationFormat>On-screen Show (4:3)</PresentationFormat>
  <Paragraphs>361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Corbel</vt:lpstr>
      <vt:lpstr>Gidole</vt:lpstr>
      <vt:lpstr>Times New Roman</vt:lpstr>
      <vt:lpstr>Wingdings</vt:lpstr>
      <vt:lpstr>Basis</vt:lpstr>
      <vt:lpstr>KSC 6103 Data Structure &amp; algorithm analysis</vt:lpstr>
      <vt:lpstr>PowerPoint Presentation</vt:lpstr>
      <vt:lpstr>CHAPTER CONTENT</vt:lpstr>
      <vt:lpstr>Overview of array data structure </vt:lpstr>
      <vt:lpstr>Arrays</vt:lpstr>
      <vt:lpstr>Type Code</vt:lpstr>
      <vt:lpstr>How to Create an Arrays in Python</vt:lpstr>
      <vt:lpstr>Accessing Array Element</vt:lpstr>
      <vt:lpstr>Example</vt:lpstr>
      <vt:lpstr>Array operation</vt:lpstr>
      <vt:lpstr>Basic Array Operation</vt:lpstr>
      <vt:lpstr>Finding the length of an array</vt:lpstr>
      <vt:lpstr>Finding the length of an array</vt:lpstr>
      <vt:lpstr>Adding elements to an array</vt:lpstr>
      <vt:lpstr>Example</vt:lpstr>
      <vt:lpstr>Removing elements of an array</vt:lpstr>
      <vt:lpstr>Example</vt:lpstr>
      <vt:lpstr>Array Concatenation</vt:lpstr>
      <vt:lpstr>Slicing an array</vt:lpstr>
      <vt:lpstr>Looping through an array</vt:lpstr>
      <vt:lpstr>Sorting of an array</vt:lpstr>
      <vt:lpstr>Example</vt:lpstr>
      <vt:lpstr>Sorting of array in descending order</vt:lpstr>
      <vt:lpstr>Summary of Array Methods</vt:lpstr>
      <vt:lpstr>Types of arrays</vt:lpstr>
      <vt:lpstr>Types of Arrays</vt:lpstr>
      <vt:lpstr>Import numpy</vt:lpstr>
      <vt:lpstr>Example of 1 D Array</vt:lpstr>
      <vt:lpstr>Example of 2D Array</vt:lpstr>
      <vt:lpstr>Example of 3D Array</vt:lpstr>
      <vt:lpstr>Example of Array-Based Sequences (Application)</vt:lpstr>
      <vt:lpstr>Storing high scores for game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Samirah Razali</dc:creator>
  <cp:lastModifiedBy>MASYITAH BINTI ABU</cp:lastModifiedBy>
  <cp:revision>123</cp:revision>
  <dcterms:created xsi:type="dcterms:W3CDTF">2021-02-05T05:18:32Z</dcterms:created>
  <dcterms:modified xsi:type="dcterms:W3CDTF">2023-02-15T15:13:29Z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