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5" r:id="rId1"/>
  </p:sldMasterIdLst>
  <p:notesMasterIdLst>
    <p:notesMasterId r:id="rId34"/>
  </p:notesMasterIdLst>
  <p:sldIdLst>
    <p:sldId id="256" r:id="rId2"/>
    <p:sldId id="257" r:id="rId3"/>
    <p:sldId id="265" r:id="rId4"/>
    <p:sldId id="258" r:id="rId5"/>
    <p:sldId id="259" r:id="rId6"/>
    <p:sldId id="267" r:id="rId7"/>
    <p:sldId id="266" r:id="rId8"/>
    <p:sldId id="268" r:id="rId9"/>
    <p:sldId id="260" r:id="rId10"/>
    <p:sldId id="263" r:id="rId11"/>
    <p:sldId id="269" r:id="rId12"/>
    <p:sldId id="270" r:id="rId13"/>
    <p:sldId id="275" r:id="rId14"/>
    <p:sldId id="276" r:id="rId15"/>
    <p:sldId id="261" r:id="rId16"/>
    <p:sldId id="264" r:id="rId17"/>
    <p:sldId id="297" r:id="rId18"/>
    <p:sldId id="281" r:id="rId19"/>
    <p:sldId id="282" r:id="rId20"/>
    <p:sldId id="285" r:id="rId21"/>
    <p:sldId id="286" r:id="rId22"/>
    <p:sldId id="288" r:id="rId23"/>
    <p:sldId id="262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EB5"/>
    <a:srgbClr val="E8E8EB"/>
    <a:srgbClr val="7B71E2"/>
    <a:srgbClr val="262626"/>
    <a:srgbClr val="27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4139-E00B-4968-BF2D-2DB5C16FD2B4}" type="datetimeFigureOut">
              <a:rPr lang="en-GB" smtClean="0"/>
              <a:t>26/10/2022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DA6C-EF4D-4CD1-800D-8688A519A4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21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1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2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6C9912E-0F94-4EFC-8B6D-F514DC94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216954"/>
            <a:ext cx="8079581" cy="581079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977C50E0-D299-4BE3-99A9-1D129444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094588"/>
            <a:ext cx="935182" cy="758089"/>
          </a:xfrm>
        </p:spPr>
        <p:txBody>
          <a:bodyPr anchor="ctr"/>
          <a:lstStyle>
            <a:lvl1pPr>
              <a:defRPr sz="6600"/>
            </a:lvl1pPr>
          </a:lstStyle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91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89" y="767792"/>
            <a:ext cx="825222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A60C1CB-5B63-419C-A1CD-DB2E58B0E4A6}"/>
              </a:ext>
            </a:extLst>
          </p:cNvPr>
          <p:cNvSpPr/>
          <p:nvPr userDrawn="1"/>
        </p:nvSpPr>
        <p:spPr>
          <a:xfrm>
            <a:off x="4600239" y="0"/>
            <a:ext cx="4543761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sz="1800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001" y="3674372"/>
            <a:ext cx="33336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457" y="196033"/>
            <a:ext cx="2606383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94602" y="2774487"/>
            <a:ext cx="2897416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4602" y="3708116"/>
            <a:ext cx="2897416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05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7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1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74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39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72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76EEBD8-FC4A-4554-B6A0-3A9F3EB729C7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4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753" r:id="rId12"/>
    <p:sldLayoutId id="2147483685" r:id="rId13"/>
    <p:sldLayoutId id="2147483686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Ksc6103</a:t>
            </a:r>
            <a:br>
              <a:rPr lang="en-US" dirty="0"/>
            </a:br>
            <a:r>
              <a:rPr lang="en-US" dirty="0"/>
              <a:t>data STRUCTURE &amp; algorithm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Lists, Stacks and Queues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-159181"/>
            <a:ext cx="7406640" cy="1356360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26" y="871081"/>
            <a:ext cx="7404653" cy="50998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4A4A4A"/>
                </a:solidFill>
              </a:rPr>
              <a:t>A linked list is a linear data structure which is constituted by a chain of nodes in which each node contains a value and a pointer to the next node in the chain. </a:t>
            </a:r>
            <a:endParaRPr lang="en-US" sz="2400" dirty="0" smtClean="0">
              <a:solidFill>
                <a:srgbClr val="4A4A4A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4A4A4A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4A4A4A"/>
                </a:solidFill>
              </a:rPr>
              <a:t>Also, the last link in a linked list points to null, indicating the end of the chain. 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4A4A4A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4A4A4A"/>
                </a:solidFill>
              </a:rPr>
              <a:t>An </a:t>
            </a:r>
            <a:r>
              <a:rPr lang="en-US" sz="2400" dirty="0">
                <a:solidFill>
                  <a:srgbClr val="4A4A4A"/>
                </a:solidFill>
              </a:rPr>
              <a:t>element in a linked list is called a </a:t>
            </a:r>
            <a:r>
              <a:rPr lang="en-US" sz="2400" b="1" dirty="0">
                <a:solidFill>
                  <a:srgbClr val="4A4A4A"/>
                </a:solidFill>
              </a:rPr>
              <a:t>node</a:t>
            </a:r>
            <a:r>
              <a:rPr lang="en-US" sz="2400" dirty="0">
                <a:solidFill>
                  <a:srgbClr val="4A4A4A"/>
                </a:solidFill>
              </a:rPr>
              <a:t>. 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4A4A4A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4A4A4A"/>
                </a:solidFill>
              </a:rPr>
              <a:t>The first node in the list is called the </a:t>
            </a:r>
            <a:r>
              <a:rPr lang="en-US" sz="2400" b="1" dirty="0">
                <a:solidFill>
                  <a:srgbClr val="4A4A4A"/>
                </a:solidFill>
              </a:rPr>
              <a:t>head</a:t>
            </a:r>
            <a:r>
              <a:rPr lang="en-US" sz="2400" dirty="0">
                <a:solidFill>
                  <a:srgbClr val="4A4A4A"/>
                </a:solidFill>
              </a:rPr>
              <a:t>. 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4A4A4A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4A4A4A"/>
                </a:solidFill>
              </a:rPr>
              <a:t>The last node is called the </a:t>
            </a:r>
            <a:r>
              <a:rPr lang="en-US" sz="2400" b="1" dirty="0">
                <a:solidFill>
                  <a:srgbClr val="4A4A4A"/>
                </a:solidFill>
              </a:rPr>
              <a:t>tail</a:t>
            </a:r>
            <a:r>
              <a:rPr lang="en-US" sz="2400" dirty="0">
                <a:solidFill>
                  <a:srgbClr val="4A4A4A"/>
                </a:solidFill>
              </a:rPr>
              <a:t>.</a:t>
            </a:r>
            <a:endParaRPr lang="en-GB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" name="Picture 2" descr="Memory Allocation">
            <a:extLst>
              <a:ext uri="{FF2B5EF4-FFF2-40B4-BE49-F238E27FC236}">
                <a16:creationId xmlns="" xmlns:a16="http://schemas.microsoft.com/office/drawing/2014/main" id="{D5A7FC1E-6C93-4CD5-A8D1-1060652ED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8"/>
          <a:stretch/>
        </p:blipFill>
        <p:spPr bwMode="auto">
          <a:xfrm>
            <a:off x="5568723" y="3421021"/>
            <a:ext cx="3163541" cy="216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7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reeform: Shape 11">
            <a:extLst>
              <a:ext uri="{FF2B5EF4-FFF2-40B4-BE49-F238E27FC236}">
                <a16:creationId xmlns="" xmlns:a16="http://schemas.microsoft.com/office/drawing/2014/main" id="{8E2529CE-62F4-47E1-9506-3C3334320904}"/>
              </a:ext>
            </a:extLst>
          </p:cNvPr>
          <p:cNvSpPr/>
          <p:nvPr/>
        </p:nvSpPr>
        <p:spPr>
          <a:xfrm flipH="1">
            <a:off x="7053449" y="2509094"/>
            <a:ext cx="972136" cy="1073647"/>
          </a:xfrm>
          <a:custGeom>
            <a:avLst/>
            <a:gdLst>
              <a:gd name="connsiteX0" fmla="*/ 3479362 w 3479362"/>
              <a:gd name="connsiteY0" fmla="*/ 0 h 2113936"/>
              <a:gd name="connsiteX1" fmla="*/ 87233 w 3479362"/>
              <a:gd name="connsiteY1" fmla="*/ 1288026 h 2113936"/>
              <a:gd name="connsiteX2" fmla="*/ 932807 w 3479362"/>
              <a:gd name="connsiteY2" fmla="*/ 1868129 h 2113936"/>
              <a:gd name="connsiteX3" fmla="*/ 136394 w 3479362"/>
              <a:gd name="connsiteY3" fmla="*/ 2113936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362" h="2113936">
                <a:moveTo>
                  <a:pt x="3479362" y="0"/>
                </a:moveTo>
                <a:cubicBezTo>
                  <a:pt x="1995510" y="488335"/>
                  <a:pt x="511659" y="976671"/>
                  <a:pt x="87233" y="1288026"/>
                </a:cubicBezTo>
                <a:cubicBezTo>
                  <a:pt x="-337193" y="1599381"/>
                  <a:pt x="924614" y="1730477"/>
                  <a:pt x="932807" y="1868129"/>
                </a:cubicBezTo>
                <a:cubicBezTo>
                  <a:pt x="941000" y="2005781"/>
                  <a:pt x="538697" y="2059858"/>
                  <a:pt x="136394" y="2113936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="" xmlns:a16="http://schemas.microsoft.com/office/drawing/2014/main" id="{FCCF0516-7FCA-41B6-A646-EC4C1E33FC4B}"/>
              </a:ext>
            </a:extLst>
          </p:cNvPr>
          <p:cNvSpPr/>
          <p:nvPr/>
        </p:nvSpPr>
        <p:spPr>
          <a:xfrm>
            <a:off x="1601521" y="2509094"/>
            <a:ext cx="972136" cy="1073647"/>
          </a:xfrm>
          <a:custGeom>
            <a:avLst/>
            <a:gdLst>
              <a:gd name="connsiteX0" fmla="*/ 3479362 w 3479362"/>
              <a:gd name="connsiteY0" fmla="*/ 0 h 2113936"/>
              <a:gd name="connsiteX1" fmla="*/ 87233 w 3479362"/>
              <a:gd name="connsiteY1" fmla="*/ 1288026 h 2113936"/>
              <a:gd name="connsiteX2" fmla="*/ 932807 w 3479362"/>
              <a:gd name="connsiteY2" fmla="*/ 1868129 h 2113936"/>
              <a:gd name="connsiteX3" fmla="*/ 136394 w 3479362"/>
              <a:gd name="connsiteY3" fmla="*/ 2113936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362" h="2113936">
                <a:moveTo>
                  <a:pt x="3479362" y="0"/>
                </a:moveTo>
                <a:cubicBezTo>
                  <a:pt x="1995510" y="488335"/>
                  <a:pt x="511659" y="976671"/>
                  <a:pt x="87233" y="1288026"/>
                </a:cubicBezTo>
                <a:cubicBezTo>
                  <a:pt x="-337193" y="1599381"/>
                  <a:pt x="924614" y="1730477"/>
                  <a:pt x="932807" y="1868129"/>
                </a:cubicBezTo>
                <a:cubicBezTo>
                  <a:pt x="941000" y="2005781"/>
                  <a:pt x="538697" y="2059858"/>
                  <a:pt x="136394" y="2113936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reeform: Shape 1">
            <a:extLst>
              <a:ext uri="{FF2B5EF4-FFF2-40B4-BE49-F238E27FC236}">
                <a16:creationId xmlns="" xmlns:a16="http://schemas.microsoft.com/office/drawing/2014/main" id="{971218FD-BD91-42EA-94EF-F471B900F6F7}"/>
              </a:ext>
            </a:extLst>
          </p:cNvPr>
          <p:cNvSpPr/>
          <p:nvPr/>
        </p:nvSpPr>
        <p:spPr>
          <a:xfrm>
            <a:off x="3393386" y="1362740"/>
            <a:ext cx="972136" cy="855407"/>
          </a:xfrm>
          <a:custGeom>
            <a:avLst/>
            <a:gdLst>
              <a:gd name="connsiteX0" fmla="*/ 3479362 w 3479362"/>
              <a:gd name="connsiteY0" fmla="*/ 0 h 2113936"/>
              <a:gd name="connsiteX1" fmla="*/ 87233 w 3479362"/>
              <a:gd name="connsiteY1" fmla="*/ 1288026 h 2113936"/>
              <a:gd name="connsiteX2" fmla="*/ 932807 w 3479362"/>
              <a:gd name="connsiteY2" fmla="*/ 1868129 h 2113936"/>
              <a:gd name="connsiteX3" fmla="*/ 136394 w 3479362"/>
              <a:gd name="connsiteY3" fmla="*/ 2113936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362" h="2113936">
                <a:moveTo>
                  <a:pt x="3479362" y="0"/>
                </a:moveTo>
                <a:cubicBezTo>
                  <a:pt x="1995510" y="488335"/>
                  <a:pt x="511659" y="976671"/>
                  <a:pt x="87233" y="1288026"/>
                </a:cubicBezTo>
                <a:cubicBezTo>
                  <a:pt x="-337193" y="1599381"/>
                  <a:pt x="924614" y="1730477"/>
                  <a:pt x="932807" y="1868129"/>
                </a:cubicBezTo>
                <a:cubicBezTo>
                  <a:pt x="941000" y="2005781"/>
                  <a:pt x="538697" y="2059858"/>
                  <a:pt x="136394" y="211393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16B679F-8E28-4BA3-8D1E-ABEA66C50C8E}"/>
              </a:ext>
            </a:extLst>
          </p:cNvPr>
          <p:cNvSpPr/>
          <p:nvPr/>
        </p:nvSpPr>
        <p:spPr>
          <a:xfrm flipH="1">
            <a:off x="5667031" y="1362740"/>
            <a:ext cx="972136" cy="855407"/>
          </a:xfrm>
          <a:custGeom>
            <a:avLst/>
            <a:gdLst>
              <a:gd name="connsiteX0" fmla="*/ 3479362 w 3479362"/>
              <a:gd name="connsiteY0" fmla="*/ 0 h 2113936"/>
              <a:gd name="connsiteX1" fmla="*/ 87233 w 3479362"/>
              <a:gd name="connsiteY1" fmla="*/ 1288026 h 2113936"/>
              <a:gd name="connsiteX2" fmla="*/ 932807 w 3479362"/>
              <a:gd name="connsiteY2" fmla="*/ 1868129 h 2113936"/>
              <a:gd name="connsiteX3" fmla="*/ 136394 w 3479362"/>
              <a:gd name="connsiteY3" fmla="*/ 2113936 h 211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9362" h="2113936">
                <a:moveTo>
                  <a:pt x="3479362" y="0"/>
                </a:moveTo>
                <a:cubicBezTo>
                  <a:pt x="1995510" y="488335"/>
                  <a:pt x="511659" y="976671"/>
                  <a:pt x="87233" y="1288026"/>
                </a:cubicBezTo>
                <a:cubicBezTo>
                  <a:pt x="-337193" y="1599381"/>
                  <a:pt x="924614" y="1730477"/>
                  <a:pt x="932807" y="1868129"/>
                </a:cubicBezTo>
                <a:cubicBezTo>
                  <a:pt x="941000" y="2005781"/>
                  <a:pt x="538697" y="2059858"/>
                  <a:pt x="136394" y="211393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393CCE6E-9F73-4BCA-A771-F9F3C64ED205}"/>
              </a:ext>
            </a:extLst>
          </p:cNvPr>
          <p:cNvSpPr txBox="1">
            <a:spLocks/>
          </p:cNvSpPr>
          <p:nvPr/>
        </p:nvSpPr>
        <p:spPr>
          <a:xfrm>
            <a:off x="2573657" y="356667"/>
            <a:ext cx="466528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What is List?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AB30201-CE06-4F77-86DB-DC3B99C5C598}"/>
              </a:ext>
            </a:extLst>
          </p:cNvPr>
          <p:cNvSpPr txBox="1">
            <a:spLocks/>
          </p:cNvSpPr>
          <p:nvPr/>
        </p:nvSpPr>
        <p:spPr>
          <a:xfrm>
            <a:off x="2573657" y="897869"/>
            <a:ext cx="4665280" cy="4648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Linked Lists</a:t>
            </a:r>
          </a:p>
        </p:txBody>
      </p:sp>
      <p:sp>
        <p:nvSpPr>
          <p:cNvPr id="11" name="Rectangle: Rounded Corners 2">
            <a:extLst>
              <a:ext uri="{FF2B5EF4-FFF2-40B4-BE49-F238E27FC236}">
                <a16:creationId xmlns="" xmlns:a16="http://schemas.microsoft.com/office/drawing/2014/main" id="{0662F234-50BA-4C45-B6D7-99B3F1339AD3}"/>
              </a:ext>
            </a:extLst>
          </p:cNvPr>
          <p:cNvSpPr/>
          <p:nvPr/>
        </p:nvSpPr>
        <p:spPr>
          <a:xfrm>
            <a:off x="940171" y="2218147"/>
            <a:ext cx="2621564" cy="57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Singly Linked List</a:t>
            </a:r>
          </a:p>
        </p:txBody>
      </p:sp>
      <p:sp>
        <p:nvSpPr>
          <p:cNvPr id="12" name="Rectangle: Rounded Corners 9">
            <a:extLst>
              <a:ext uri="{FF2B5EF4-FFF2-40B4-BE49-F238E27FC236}">
                <a16:creationId xmlns="" xmlns:a16="http://schemas.microsoft.com/office/drawing/2014/main" id="{85BC439A-EBBB-43A1-AC9D-90A6285204A2}"/>
              </a:ext>
            </a:extLst>
          </p:cNvPr>
          <p:cNvSpPr/>
          <p:nvPr/>
        </p:nvSpPr>
        <p:spPr>
          <a:xfrm>
            <a:off x="6228735" y="2218147"/>
            <a:ext cx="2621564" cy="57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Doubly Linked List</a:t>
            </a:r>
          </a:p>
        </p:txBody>
      </p:sp>
      <p:sp>
        <p:nvSpPr>
          <p:cNvPr id="13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4C341A08-1230-46B3-A608-C1F7B368EC97}"/>
              </a:ext>
            </a:extLst>
          </p:cNvPr>
          <p:cNvSpPr txBox="1">
            <a:spLocks noChangeArrowheads="1"/>
          </p:cNvSpPr>
          <p:nvPr/>
        </p:nvSpPr>
        <p:spPr>
          <a:xfrm>
            <a:off x="364078" y="3769554"/>
            <a:ext cx="3493575" cy="245427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A singly linked list is a concrete data structure consisting of a sequence of nodes, starting from a head pointers.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Singly-linked lists have pointers to the next node in the list.</a:t>
            </a:r>
          </a:p>
        </p:txBody>
      </p:sp>
      <p:sp>
        <p:nvSpPr>
          <p:cNvPr id="14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C468069F-4B3D-4021-A77F-A83EDD1599B0}"/>
              </a:ext>
            </a:extLst>
          </p:cNvPr>
          <p:cNvSpPr txBox="1">
            <a:spLocks noChangeArrowheads="1"/>
          </p:cNvSpPr>
          <p:nvPr/>
        </p:nvSpPr>
        <p:spPr>
          <a:xfrm>
            <a:off x="5236967" y="3673550"/>
            <a:ext cx="3520361" cy="257747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1"/>
                </a:solidFill>
              </a:rPr>
              <a:t>Doubly-linked lists have pointers to both the previous and the next node in the chain.</a:t>
            </a:r>
          </a:p>
        </p:txBody>
      </p:sp>
    </p:spTree>
    <p:extLst>
      <p:ext uri="{BB962C8B-B14F-4D97-AF65-F5344CB8AC3E}">
        <p14:creationId xmlns:p14="http://schemas.microsoft.com/office/powerpoint/2010/main" val="39148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88002" y="203118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835803" y="1878783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next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6144423" y="3336107"/>
            <a:ext cx="1095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</a:rPr>
              <a:t>element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759602" y="3250383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/>
              <a:t>node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6083202" y="1726382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6997602" y="203118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6692802" y="2335982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7302402" y="233598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2055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1350013" y="618884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18151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1510351" y="5283969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2119951" y="528396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30343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36439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3948751" y="528396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8631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54727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V="1">
            <a:off x="5777551" y="528396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66919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7301551" y="497916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 flipV="1">
            <a:off x="7606351" y="528396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3178813" y="618884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3339151" y="5283969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5007613" y="618884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167951" y="5283969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6837007" y="6188844"/>
            <a:ext cx="336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6996751" y="5283969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8493763" y="508553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sym typeface="Symbol" charset="0"/>
              </a:rPr>
              <a:t></a:t>
            </a:r>
            <a:endParaRPr lang="en-US" sz="2000" b="1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429263" y="4909319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89539" y="4528319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head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D9141010-E464-4D81-AB30-08056E4DDE41}"/>
              </a:ext>
            </a:extLst>
          </p:cNvPr>
          <p:cNvSpPr/>
          <p:nvPr/>
        </p:nvSpPr>
        <p:spPr>
          <a:xfrm>
            <a:off x="192381" y="1276499"/>
            <a:ext cx="5532942" cy="288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The structure declared for linear linked list holds two members.</a:t>
            </a:r>
          </a:p>
          <a:p>
            <a:pPr algn="just">
              <a:lnSpc>
                <a:spcPct val="90000"/>
              </a:lnSpc>
              <a:defRPr/>
            </a:pPr>
            <a:endParaRPr lang="en-US" sz="2800" dirty="0"/>
          </a:p>
          <a:p>
            <a:pPr marL="1023938" lvl="4" indent="-396875" algn="just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350" dirty="0"/>
              <a:t>An integer type variable ‘</a:t>
            </a:r>
            <a:r>
              <a:rPr lang="en-US" sz="2350" b="1" dirty="0"/>
              <a:t>data</a:t>
            </a:r>
            <a:r>
              <a:rPr lang="en-US" sz="2350" dirty="0"/>
              <a:t>’ which holds the elements and</a:t>
            </a:r>
          </a:p>
          <a:p>
            <a:pPr marL="1023938" lvl="4" indent="-396875" algn="just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sz="2350" dirty="0"/>
              <a:t>Another type ‘</a:t>
            </a:r>
            <a:r>
              <a:rPr lang="en-US" sz="2350" b="1" dirty="0"/>
              <a:t>node</a:t>
            </a:r>
            <a:r>
              <a:rPr lang="en-US" sz="2350" dirty="0"/>
              <a:t>’, which had next, which stores the address of the next node in the list.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="" xmlns:a16="http://schemas.microsoft.com/office/drawing/2014/main" id="{D49B8183-CC66-4B82-86F8-71D96E0A265A}"/>
              </a:ext>
            </a:extLst>
          </p:cNvPr>
          <p:cNvSpPr txBox="1">
            <a:spLocks/>
          </p:cNvSpPr>
          <p:nvPr/>
        </p:nvSpPr>
        <p:spPr>
          <a:xfrm>
            <a:off x="2331868" y="464045"/>
            <a:ext cx="466528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604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52034" y="2280364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0509" y="2280364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48984" y="2280364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AutoShape 10"/>
          <p:cNvCxnSpPr>
            <a:cxnSpLocks noChangeShapeType="1"/>
          </p:cNvCxnSpPr>
          <p:nvPr/>
        </p:nvCxnSpPr>
        <p:spPr bwMode="auto">
          <a:xfrm rot="10800000">
            <a:off x="5953559" y="2156539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2"/>
          <p:cNvCxnSpPr>
            <a:cxnSpLocks noChangeShapeType="1"/>
          </p:cNvCxnSpPr>
          <p:nvPr/>
        </p:nvCxnSpPr>
        <p:spPr bwMode="auto">
          <a:xfrm flipV="1">
            <a:off x="7698221" y="2156539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3"/>
          <p:cNvCxnSpPr>
            <a:cxnSpLocks noChangeShapeType="1"/>
            <a:endCxn id="13" idx="0"/>
          </p:cNvCxnSpPr>
          <p:nvPr/>
        </p:nvCxnSpPr>
        <p:spPr bwMode="auto">
          <a:xfrm rot="16200000" flipH="1">
            <a:off x="6934236" y="2796697"/>
            <a:ext cx="539750" cy="555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869422" y="1759664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/>
              <a:t>prev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801409" y="1759664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next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6659304" y="3069351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tx2"/>
                </a:solidFill>
              </a:rPr>
              <a:t>element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9975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23023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071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40"/>
          <p:cNvSpPr>
            <a:spLocks/>
          </p:cNvSpPr>
          <p:nvPr/>
        </p:nvSpPr>
        <p:spPr bwMode="auto">
          <a:xfrm>
            <a:off x="2759508" y="4656851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35215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38263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41311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47"/>
          <p:cNvSpPr>
            <a:spLocks/>
          </p:cNvSpPr>
          <p:nvPr/>
        </p:nvSpPr>
        <p:spPr bwMode="auto">
          <a:xfrm>
            <a:off x="4283508" y="4656851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50455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53503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2"/>
          <p:cNvSpPr>
            <a:spLocks noChangeArrowheads="1"/>
          </p:cNvSpPr>
          <p:nvPr/>
        </p:nvSpPr>
        <p:spPr bwMode="auto">
          <a:xfrm>
            <a:off x="56551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5807508" y="4656851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65695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57"/>
          <p:cNvSpPr>
            <a:spLocks noChangeArrowheads="1"/>
          </p:cNvSpPr>
          <p:nvPr/>
        </p:nvSpPr>
        <p:spPr bwMode="auto">
          <a:xfrm>
            <a:off x="68743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71791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1"/>
          <p:cNvSpPr>
            <a:spLocks/>
          </p:cNvSpPr>
          <p:nvPr/>
        </p:nvSpPr>
        <p:spPr bwMode="auto">
          <a:xfrm rot="10800000">
            <a:off x="2911908" y="4809251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Freeform 48"/>
          <p:cNvSpPr>
            <a:spLocks/>
          </p:cNvSpPr>
          <p:nvPr/>
        </p:nvSpPr>
        <p:spPr bwMode="auto">
          <a:xfrm rot="10800000">
            <a:off x="4435908" y="4809251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Freeform 54"/>
          <p:cNvSpPr>
            <a:spLocks/>
          </p:cNvSpPr>
          <p:nvPr/>
        </p:nvSpPr>
        <p:spPr bwMode="auto">
          <a:xfrm rot="10800000">
            <a:off x="5959908" y="4809251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Freeform 63"/>
          <p:cNvSpPr>
            <a:spLocks/>
          </p:cNvSpPr>
          <p:nvPr/>
        </p:nvSpPr>
        <p:spPr bwMode="auto">
          <a:xfrm>
            <a:off x="2381684" y="4794963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Freeform 64"/>
          <p:cNvSpPr>
            <a:spLocks/>
          </p:cNvSpPr>
          <p:nvPr/>
        </p:nvSpPr>
        <p:spPr bwMode="auto">
          <a:xfrm>
            <a:off x="3902509" y="4794963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Freeform 65"/>
          <p:cNvSpPr>
            <a:spLocks/>
          </p:cNvSpPr>
          <p:nvPr/>
        </p:nvSpPr>
        <p:spPr bwMode="auto">
          <a:xfrm>
            <a:off x="5423334" y="4794963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Freeform 66"/>
          <p:cNvSpPr>
            <a:spLocks/>
          </p:cNvSpPr>
          <p:nvPr/>
        </p:nvSpPr>
        <p:spPr bwMode="auto">
          <a:xfrm>
            <a:off x="6944159" y="4794963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6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83" y="5379164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7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58" y="5379164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8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108" y="5379164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9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33" y="5379164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0" name="Rectangle 72"/>
          <p:cNvSpPr>
            <a:spLocks noChangeArrowheads="1"/>
          </p:cNvSpPr>
          <p:nvPr/>
        </p:nvSpPr>
        <p:spPr bwMode="auto">
          <a:xfrm>
            <a:off x="80935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1083108" y="4642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7331508" y="464256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Freeform 75"/>
          <p:cNvSpPr>
            <a:spLocks/>
          </p:cNvSpPr>
          <p:nvPr/>
        </p:nvSpPr>
        <p:spPr bwMode="auto">
          <a:xfrm rot="10800000">
            <a:off x="7483908" y="479496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" name="Freeform 76"/>
          <p:cNvSpPr>
            <a:spLocks/>
          </p:cNvSpPr>
          <p:nvPr/>
        </p:nvSpPr>
        <p:spPr bwMode="auto">
          <a:xfrm>
            <a:off x="1235508" y="464256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" name="Freeform 77"/>
          <p:cNvSpPr>
            <a:spLocks/>
          </p:cNvSpPr>
          <p:nvPr/>
        </p:nvSpPr>
        <p:spPr bwMode="auto">
          <a:xfrm rot="10800000">
            <a:off x="1387908" y="479496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78"/>
          <p:cNvSpPr txBox="1">
            <a:spLocks noChangeArrowheads="1"/>
          </p:cNvSpPr>
          <p:nvPr/>
        </p:nvSpPr>
        <p:spPr bwMode="auto">
          <a:xfrm>
            <a:off x="7785533" y="4185364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trailer</a:t>
            </a:r>
          </a:p>
        </p:txBody>
      </p:sp>
      <p:sp>
        <p:nvSpPr>
          <p:cNvPr id="47" name="Text Box 79"/>
          <p:cNvSpPr txBox="1">
            <a:spLocks noChangeArrowheads="1"/>
          </p:cNvSpPr>
          <p:nvPr/>
        </p:nvSpPr>
        <p:spPr bwMode="auto">
          <a:xfrm>
            <a:off x="717984" y="4261564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header</a:t>
            </a:r>
          </a:p>
        </p:txBody>
      </p:sp>
      <p:sp>
        <p:nvSpPr>
          <p:cNvPr id="48" name="AutoShape 82"/>
          <p:cNvSpPr>
            <a:spLocks noChangeArrowheads="1"/>
          </p:cNvSpPr>
          <p:nvPr/>
        </p:nvSpPr>
        <p:spPr bwMode="auto">
          <a:xfrm>
            <a:off x="1768908" y="4261563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83"/>
          <p:cNvSpPr txBox="1">
            <a:spLocks noChangeArrowheads="1"/>
          </p:cNvSpPr>
          <p:nvPr/>
        </p:nvSpPr>
        <p:spPr bwMode="auto">
          <a:xfrm>
            <a:off x="5704322" y="4245689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nodes/positions</a:t>
            </a:r>
          </a:p>
        </p:txBody>
      </p:sp>
      <p:sp>
        <p:nvSpPr>
          <p:cNvPr id="50" name="AutoShape 84"/>
          <p:cNvSpPr>
            <a:spLocks noChangeArrowheads="1"/>
          </p:cNvSpPr>
          <p:nvPr/>
        </p:nvSpPr>
        <p:spPr bwMode="auto">
          <a:xfrm>
            <a:off x="1997508" y="5252163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85"/>
          <p:cNvSpPr txBox="1">
            <a:spLocks noChangeArrowheads="1"/>
          </p:cNvSpPr>
          <p:nvPr/>
        </p:nvSpPr>
        <p:spPr bwMode="auto">
          <a:xfrm>
            <a:off x="6440922" y="6014164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52" name="Text Box 87"/>
          <p:cNvSpPr txBox="1">
            <a:spLocks noChangeArrowheads="1"/>
          </p:cNvSpPr>
          <p:nvPr/>
        </p:nvSpPr>
        <p:spPr bwMode="auto">
          <a:xfrm>
            <a:off x="8017308" y="3118564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</a:t>
            </a:r>
          </a:p>
        </p:txBody>
      </p:sp>
      <p:sp>
        <p:nvSpPr>
          <p:cNvPr id="53" name="AutoShape 88"/>
          <p:cNvSpPr>
            <a:spLocks noChangeArrowheads="1"/>
          </p:cNvSpPr>
          <p:nvPr/>
        </p:nvSpPr>
        <p:spPr bwMode="auto">
          <a:xfrm>
            <a:off x="5578908" y="1670763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6738549-549E-424F-92D1-0BB1298EFA26}"/>
              </a:ext>
            </a:extLst>
          </p:cNvPr>
          <p:cNvSpPr/>
          <p:nvPr/>
        </p:nvSpPr>
        <p:spPr>
          <a:xfrm>
            <a:off x="325180" y="921971"/>
            <a:ext cx="5071167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3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Previously, we can insert a node at either end of a singly linked list and can delete a node at the head of a list, but we </a:t>
            </a:r>
            <a:r>
              <a:rPr lang="en-US" sz="2000" dirty="0">
                <a:solidFill>
                  <a:srgbClr val="000302"/>
                </a:solidFill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efficiently delete an arbitrary node from an interior position</a:t>
            </a:r>
            <a:r>
              <a:rPr lang="en-US" sz="2000" dirty="0">
                <a:solidFill>
                  <a:srgbClr val="0003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list if only given a reference to that node, because we cannot determine the node that immediately </a:t>
            </a:r>
            <a:r>
              <a:rPr lang="en-US" sz="2000" i="1" dirty="0">
                <a:solidFill>
                  <a:srgbClr val="0003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precedes </a:t>
            </a:r>
            <a:r>
              <a:rPr lang="en-US" sz="2000" dirty="0">
                <a:solidFill>
                  <a:srgbClr val="00030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node to be deleted (yet, that node needs to have its next reference updated).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="" xmlns:a16="http://schemas.microsoft.com/office/drawing/2014/main" id="{2DB78EA8-4022-4932-9F04-D83029044D25}"/>
              </a:ext>
            </a:extLst>
          </p:cNvPr>
          <p:cNvSpPr txBox="1">
            <a:spLocks/>
          </p:cNvSpPr>
          <p:nvPr/>
        </p:nvSpPr>
        <p:spPr>
          <a:xfrm>
            <a:off x="2331868" y="262717"/>
            <a:ext cx="466528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4415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9997" y="1415336"/>
            <a:ext cx="8725346" cy="425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ahoma" charset="0"/>
              </a:rPr>
              <a:t>We define a linked list in which each node keeps an explicit reference to the node before it and a reference to the node after it. Such a structure is known as a doubly linked list.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ahoma" charset="0"/>
              </a:rPr>
              <a:t>A doubly linked list can be traversed forward and backward.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ahoma" charset="0"/>
              </a:rPr>
              <a:t>Nodes store: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Tahoma" charset="0"/>
              </a:rPr>
              <a:t>element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Tahoma" charset="0"/>
              </a:rPr>
              <a:t>link to the previous node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  <a:latin typeface="Tahoma" charset="0"/>
              </a:rPr>
              <a:t>link to the next node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ahoma" charset="0"/>
              </a:rPr>
              <a:t>Special trailer and header nodes</a:t>
            </a:r>
            <a:endParaRPr lang="en-US" dirty="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BEDB8656-14D5-4C2C-864E-D7CE9EF0E7FC}"/>
              </a:ext>
            </a:extLst>
          </p:cNvPr>
          <p:cNvSpPr txBox="1">
            <a:spLocks/>
          </p:cNvSpPr>
          <p:nvPr/>
        </p:nvSpPr>
        <p:spPr>
          <a:xfrm>
            <a:off x="2200030" y="457627"/>
            <a:ext cx="466528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10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0"/>
            <a:ext cx="7406640" cy="1356360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30" y="1196009"/>
            <a:ext cx="7404653" cy="4038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is a collection of objects that are inserted and removed according to the </a:t>
            </a:r>
            <a:r>
              <a:rPr lang="en-US" sz="2400" b="1" dirty="0">
                <a:solidFill>
                  <a:srgbClr val="FF0000"/>
                </a:solidFill>
              </a:rPr>
              <a:t>last-in, first-out (LIFO) principle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user may insert objects into a stack at any time, but may only access or remove the most recently inserted object that remains (at the so-called “top” of the stack).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Two </a:t>
            </a:r>
            <a:r>
              <a:rPr lang="en-US" sz="2400" b="1" dirty="0">
                <a:solidFill>
                  <a:srgbClr val="FF0000"/>
                </a:solidFill>
              </a:rPr>
              <a:t>operations </a:t>
            </a:r>
            <a:r>
              <a:rPr lang="en-US" sz="2400" dirty="0">
                <a:solidFill>
                  <a:schemeClr val="tx1"/>
                </a:solidFill>
              </a:rPr>
              <a:t>are defined on a stack: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Push </a:t>
            </a:r>
            <a:r>
              <a:rPr lang="en-US" sz="2000" dirty="0">
                <a:solidFill>
                  <a:schemeClr val="tx1"/>
                </a:solidFill>
              </a:rPr>
              <a:t>- Inserting information into the stack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Pop </a:t>
            </a:r>
            <a:r>
              <a:rPr lang="en-US" sz="2000" dirty="0">
                <a:solidFill>
                  <a:schemeClr val="tx1"/>
                </a:solidFill>
              </a:rPr>
              <a:t>- retrieving information from the stack.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1026" name="Picture 2" descr="Dboys 10x G36 50 rounds magazine with fake bullet - Tactical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66" y="436307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-41054"/>
            <a:ext cx="7406640" cy="1356360"/>
          </a:xfrm>
        </p:spPr>
        <p:txBody>
          <a:bodyPr/>
          <a:lstStyle/>
          <a:p>
            <a:r>
              <a:rPr lang="en-US" dirty="0" smtClean="0"/>
              <a:t>Stack(Example)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77" y="1474304"/>
            <a:ext cx="7404653" cy="40386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Internet </a:t>
            </a:r>
            <a:r>
              <a:rPr lang="en-US" sz="2400" dirty="0">
                <a:solidFill>
                  <a:schemeClr val="tx1"/>
                </a:solidFill>
              </a:rPr>
              <a:t>Browsers store the addresses of recently visited sites in a stack. Each time a users visits a new site, the address is pushed onto the stack. The browser allows the user to “pop” back to previously visited sites using the “back” button.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Text Editors usually provide an “undo” mechanism that cancels recent editing operations and reverts to former states of a document. This undo operation can be accomplished by keeping text changes in a stack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2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-41054"/>
            <a:ext cx="7406640" cy="1356360"/>
          </a:xfrm>
        </p:spPr>
        <p:txBody>
          <a:bodyPr/>
          <a:lstStyle/>
          <a:p>
            <a:r>
              <a:rPr lang="en-US" dirty="0"/>
              <a:t>The Stack 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972" y="1567070"/>
            <a:ext cx="7404653" cy="4038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Formally, a </a:t>
            </a:r>
            <a:r>
              <a:rPr lang="en-US" sz="2400" b="1" dirty="0">
                <a:solidFill>
                  <a:srgbClr val="FF0000"/>
                </a:solidFill>
              </a:rPr>
              <a:t>stack is an abstract data type (ADT)</a:t>
            </a:r>
            <a:r>
              <a:rPr lang="en-US" sz="2400" dirty="0">
                <a:solidFill>
                  <a:schemeClr val="tx1"/>
                </a:solidFill>
              </a:rPr>
              <a:t> such that an instance </a:t>
            </a:r>
            <a:r>
              <a:rPr lang="en-US" sz="2400" u="sng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supports the following two methods: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S.push</a:t>
            </a:r>
            <a:r>
              <a:rPr lang="en-US" sz="2000" dirty="0" smtClean="0">
                <a:solidFill>
                  <a:schemeClr val="tx1"/>
                </a:solidFill>
              </a:rPr>
              <a:t>(e</a:t>
            </a:r>
            <a:r>
              <a:rPr lang="en-US" sz="2000" dirty="0">
                <a:solidFill>
                  <a:schemeClr val="tx1"/>
                </a:solidFill>
              </a:rPr>
              <a:t>): Add element e to the top of stack S.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S.pop</a:t>
            </a:r>
            <a:r>
              <a:rPr lang="en-US" sz="2000" dirty="0">
                <a:solidFill>
                  <a:schemeClr val="tx1"/>
                </a:solidFill>
              </a:rPr>
              <a:t>(): Remove and return the top element from the stack S; an error occurs if the stack is empty.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Additionally</a:t>
            </a:r>
            <a:r>
              <a:rPr lang="en-US" sz="2400" dirty="0">
                <a:solidFill>
                  <a:schemeClr val="tx1"/>
                </a:solidFill>
              </a:rPr>
              <a:t>, let us define the following accessor methods for convenience: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S.top</a:t>
            </a:r>
            <a:r>
              <a:rPr lang="en-US" sz="2000" dirty="0">
                <a:solidFill>
                  <a:schemeClr val="tx1"/>
                </a:solidFill>
              </a:rPr>
              <a:t>(): Return a reference to the top element of stack S, without removing it; an error occurs if the stack is empty. </a:t>
            </a: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S.is_empty</a:t>
            </a:r>
            <a:r>
              <a:rPr lang="en-US" sz="2000" dirty="0">
                <a:solidFill>
                  <a:schemeClr val="tx1"/>
                </a:solidFill>
              </a:rPr>
              <a:t>(): Return True if stack S does not contain any elements. 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tx1"/>
                </a:solidFill>
              </a:rPr>
              <a:t>len</a:t>
            </a:r>
            <a:r>
              <a:rPr lang="en-US" sz="2000" dirty="0" smtClean="0">
                <a:solidFill>
                  <a:schemeClr val="tx1"/>
                </a:solidFill>
              </a:rPr>
              <a:t>(S</a:t>
            </a:r>
            <a:r>
              <a:rPr lang="en-US" sz="2000" dirty="0">
                <a:solidFill>
                  <a:schemeClr val="tx1"/>
                </a:solidFill>
              </a:rPr>
              <a:t>): Return the number of elements in stack S; in Python, we implement this with the special method __</a:t>
            </a:r>
            <a:r>
              <a:rPr lang="en-US" sz="2000" dirty="0" err="1">
                <a:solidFill>
                  <a:schemeClr val="tx1"/>
                </a:solidFill>
              </a:rPr>
              <a:t>len</a:t>
            </a:r>
            <a:r>
              <a:rPr lang="en-US" sz="2000" dirty="0">
                <a:solidFill>
                  <a:schemeClr val="tx1"/>
                </a:solidFill>
              </a:rPr>
              <a:t>__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9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328724"/>
            <a:ext cx="4791075" cy="58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7406640" cy="1356360"/>
          </a:xfrm>
        </p:spPr>
        <p:txBody>
          <a:bodyPr/>
          <a:lstStyle/>
          <a:p>
            <a:r>
              <a:rPr lang="en-US" dirty="0">
                <a:latin typeface="Gidole" panose="02000503000000000000" pitchFamily="2" charset="0"/>
              </a:rPr>
              <a:t>CHAPTER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20814F9-AD4A-4412-8914-A520703F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0805"/>
              </p:ext>
            </p:extLst>
          </p:nvPr>
        </p:nvGraphicFramePr>
        <p:xfrm>
          <a:off x="647700" y="1147283"/>
          <a:ext cx="5681460" cy="4268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1460">
                  <a:extLst>
                    <a:ext uri="{9D8B030D-6E8A-4147-A177-3AD203B41FA5}">
                      <a16:colId xmlns:a16="http://schemas.microsoft.com/office/drawing/2014/main" xmlns="" val="1278665947"/>
                    </a:ext>
                  </a:extLst>
                </a:gridCol>
              </a:tblGrid>
              <a:tr h="35290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Chapter 4: Lists, Stacks and Queues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 to ADTs and Lists</a:t>
                      </a: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Linked Lists</a:t>
                      </a:r>
                    </a:p>
                    <a:p>
                      <a:pPr marL="717550" indent="0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Singly Linked Lists</a:t>
                      </a:r>
                    </a:p>
                    <a:p>
                      <a:pPr marL="717550" indent="0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Doubly Linked Lists</a:t>
                      </a:r>
                    </a:p>
                    <a:p>
                      <a:pPr marL="717550" indent="0"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Stacks</a:t>
                      </a:r>
                    </a:p>
                    <a:p>
                      <a:pPr marL="717550" indent="0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Array-Based Stack</a:t>
                      </a:r>
                    </a:p>
                    <a:p>
                      <a:pPr marL="717550" indent="0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Parentheses Matching and HTML Tag</a:t>
                      </a:r>
                    </a:p>
                    <a:p>
                      <a:pPr marL="717550" indent="0"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Queues</a:t>
                      </a:r>
                    </a:p>
                    <a:p>
                      <a:pPr marL="717550" indent="0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Array-Based Queue</a:t>
                      </a:r>
                    </a:p>
                    <a:p>
                      <a:pPr marL="717550" indent="0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Circular Queue</a:t>
                      </a:r>
                    </a:p>
                    <a:p>
                      <a:pPr marL="717550" indent="0"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Deques</a:t>
                      </a:r>
                    </a:p>
                  </a:txBody>
                  <a:tcPr marL="1308" marR="1308" marT="130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76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0"/>
            <a:ext cx="7406640" cy="1356360"/>
          </a:xfrm>
        </p:spPr>
        <p:txBody>
          <a:bodyPr/>
          <a:lstStyle/>
          <a:p>
            <a:r>
              <a:rPr lang="en-US" dirty="0"/>
              <a:t>Reversing Data using a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90" y="1235765"/>
            <a:ext cx="4133849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consequence of the LIFO protocol</a:t>
            </a:r>
            <a:r>
              <a:rPr lang="en-US" sz="2400" dirty="0">
                <a:solidFill>
                  <a:schemeClr val="tx1"/>
                </a:solidFill>
              </a:rPr>
              <a:t>, a stack can be used as a general tool to reverse a data sequence.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Examples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printing </a:t>
            </a:r>
            <a:r>
              <a:rPr lang="en-US" sz="2000" dirty="0">
                <a:solidFill>
                  <a:schemeClr val="tx1"/>
                </a:solidFill>
              </a:rPr>
              <a:t>lines in a file in reverse order.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Reverse </a:t>
            </a:r>
            <a:r>
              <a:rPr lang="en-US" sz="2000" dirty="0">
                <a:solidFill>
                  <a:schemeClr val="tx1"/>
                </a:solidFill>
              </a:rPr>
              <a:t>the elements of a list using a stack.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Reversing </a:t>
            </a:r>
            <a:r>
              <a:rPr lang="en-US" sz="2000" dirty="0">
                <a:solidFill>
                  <a:schemeClr val="tx1"/>
                </a:solidFill>
              </a:rPr>
              <a:t>the order in which elements are stored in a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05" y="1473138"/>
            <a:ext cx="4486414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-41054"/>
            <a:ext cx="7406640" cy="1356360"/>
          </a:xfrm>
        </p:spPr>
        <p:txBody>
          <a:bodyPr/>
          <a:lstStyle/>
          <a:p>
            <a:r>
              <a:rPr lang="en-US" dirty="0"/>
              <a:t>Matching Parenthesis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1142999"/>
            <a:ext cx="4305300" cy="508082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erform </a:t>
            </a:r>
            <a:r>
              <a:rPr lang="en-US" b="1" dirty="0">
                <a:solidFill>
                  <a:srgbClr val="FF0000"/>
                </a:solidFill>
              </a:rPr>
              <a:t>a left-to-right </a:t>
            </a:r>
            <a:r>
              <a:rPr lang="en-US" dirty="0">
                <a:solidFill>
                  <a:schemeClr val="tx1"/>
                </a:solidFill>
              </a:rPr>
              <a:t>scan of the original sequence, using a stack S to facilitate the matching of grouping symbols.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time </a:t>
            </a:r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FF0000"/>
                </a:solidFill>
              </a:rPr>
              <a:t>opening </a:t>
            </a:r>
            <a:r>
              <a:rPr lang="en-US" b="1" dirty="0" smtClean="0">
                <a:solidFill>
                  <a:srgbClr val="FF0000"/>
                </a:solidFill>
              </a:rPr>
              <a:t>symbol encounter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we push that symbol onto 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time we </a:t>
            </a:r>
            <a:r>
              <a:rPr lang="en-US" b="1" dirty="0">
                <a:solidFill>
                  <a:srgbClr val="FF0000"/>
                </a:solidFill>
              </a:rPr>
              <a:t>encounter a closing symbol</a:t>
            </a:r>
            <a:r>
              <a:rPr lang="en-US" dirty="0">
                <a:solidFill>
                  <a:schemeClr val="tx1"/>
                </a:solidFill>
              </a:rPr>
              <a:t>, we pop a symbol from the stack S (assuming S is not empty), and check that this forms a valid pair with the corresponding opening symbol.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we reach the end of the expression and the stack is empty, </a:t>
            </a:r>
            <a:r>
              <a:rPr lang="en-US" b="1" dirty="0">
                <a:solidFill>
                  <a:srgbClr val="FF0000"/>
                </a:solidFill>
              </a:rPr>
              <a:t>then the original expression was properly matched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Run-time </a:t>
            </a:r>
            <a:r>
              <a:rPr lang="en-US" dirty="0">
                <a:solidFill>
                  <a:schemeClr val="tx1"/>
                </a:solidFill>
              </a:rPr>
              <a:t>complexity is O(n).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Expression </a:t>
            </a:r>
            <a:r>
              <a:rPr lang="en-US" dirty="0">
                <a:solidFill>
                  <a:schemeClr val="tx1"/>
                </a:solidFill>
              </a:rPr>
              <a:t>having n characters will make n calls to push and n calls to pop. These calls run in O(n) time.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Selection </a:t>
            </a:r>
            <a:r>
              <a:rPr lang="en-US" dirty="0">
                <a:solidFill>
                  <a:schemeClr val="tx1"/>
                </a:solidFill>
              </a:rPr>
              <a:t>of possible delimiters has fixed size providing constant time for commands: c in lefty, </a:t>
            </a:r>
            <a:r>
              <a:rPr lang="en-US" dirty="0" err="1">
                <a:solidFill>
                  <a:schemeClr val="tx1"/>
                </a:solidFill>
              </a:rPr>
              <a:t>righty.index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14" y="990600"/>
            <a:ext cx="422712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65100"/>
            <a:ext cx="7406640" cy="1356360"/>
          </a:xfrm>
        </p:spPr>
        <p:txBody>
          <a:bodyPr/>
          <a:lstStyle/>
          <a:p>
            <a:r>
              <a:rPr lang="en-US" dirty="0"/>
              <a:t>Matching Tags in a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1676400"/>
            <a:ext cx="3575049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Adjoining code demonstrates the use of stacks in checking for matching tags in a HTML document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914400"/>
            <a:ext cx="45053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0"/>
            <a:ext cx="7406640" cy="1356360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1" y="1155700"/>
            <a:ext cx="7404653" cy="4038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is a close “cousin” of the stack.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queue</a:t>
            </a:r>
            <a:r>
              <a:rPr lang="en-US" sz="2400" dirty="0">
                <a:solidFill>
                  <a:schemeClr val="tx1"/>
                </a:solidFill>
              </a:rPr>
              <a:t> is a collection of objects that are inserted and removed according to the </a:t>
            </a:r>
            <a:r>
              <a:rPr lang="en-US" sz="2400" b="1" dirty="0">
                <a:solidFill>
                  <a:srgbClr val="FF0000"/>
                </a:solidFill>
              </a:rPr>
              <a:t>first-in, first-out (FIFO)</a:t>
            </a:r>
            <a:r>
              <a:rPr lang="en-US" sz="2400" dirty="0">
                <a:solidFill>
                  <a:schemeClr val="tx1"/>
                </a:solidFill>
              </a:rPr>
              <a:t> principle.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elements can be inserted at any time, but only the element that has been in the queue the longest can be next </a:t>
            </a:r>
            <a:r>
              <a:rPr lang="en-US" sz="2400" dirty="0" smtClean="0">
                <a:solidFill>
                  <a:schemeClr val="tx1"/>
                </a:solidFill>
              </a:rPr>
              <a:t>removed.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People </a:t>
            </a:r>
            <a:r>
              <a:rPr lang="en-US" sz="2000" dirty="0">
                <a:solidFill>
                  <a:schemeClr val="tx1"/>
                </a:solidFill>
              </a:rPr>
              <a:t>waiting to get on an amusement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0574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park </a:t>
            </a:r>
            <a:r>
              <a:rPr lang="en-US" sz="2000" dirty="0">
                <a:solidFill>
                  <a:schemeClr val="tx1"/>
                </a:solidFill>
              </a:rPr>
              <a:t>ride.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Phone </a:t>
            </a:r>
            <a:r>
              <a:rPr lang="en-US" sz="2000" dirty="0">
                <a:solidFill>
                  <a:schemeClr val="tx1"/>
                </a:solidFill>
              </a:rPr>
              <a:t>calls being routed to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205740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customer service 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73" y="3652079"/>
            <a:ext cx="28003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0"/>
            <a:ext cx="7406640" cy="1356360"/>
          </a:xfrm>
        </p:spPr>
        <p:txBody>
          <a:bodyPr/>
          <a:lstStyle/>
          <a:p>
            <a:r>
              <a:rPr lang="en-US" dirty="0"/>
              <a:t>The Queue 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51" y="1356360"/>
            <a:ext cx="7404653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Formally</a:t>
            </a:r>
            <a:r>
              <a:rPr lang="en-US" dirty="0">
                <a:solidFill>
                  <a:schemeClr val="tx1"/>
                </a:solidFill>
              </a:rPr>
              <a:t>, the queue abstract data type defines a collection that </a:t>
            </a:r>
            <a:r>
              <a:rPr lang="en-US" b="1" dirty="0">
                <a:solidFill>
                  <a:srgbClr val="FF0000"/>
                </a:solidFill>
              </a:rPr>
              <a:t>keeps objects in a sequence</a:t>
            </a:r>
            <a:r>
              <a:rPr lang="en-US" dirty="0">
                <a:solidFill>
                  <a:schemeClr val="tx1"/>
                </a:solidFill>
              </a:rPr>
              <a:t>, where </a:t>
            </a:r>
            <a:r>
              <a:rPr lang="en-US" b="1" dirty="0">
                <a:solidFill>
                  <a:srgbClr val="FF0000"/>
                </a:solidFill>
              </a:rPr>
              <a:t>element access and deletion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b="1" dirty="0">
                <a:solidFill>
                  <a:srgbClr val="FF0000"/>
                </a:solidFill>
              </a:rPr>
              <a:t>restricted to the first element in the queue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rgbClr val="FF0000"/>
                </a:solidFill>
              </a:rPr>
              <a:t>element insertion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restricted to the back of the sequence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other words, </a:t>
            </a:r>
            <a:r>
              <a:rPr lang="en-US" b="1" dirty="0">
                <a:solidFill>
                  <a:srgbClr val="FF0000"/>
                </a:solidFill>
              </a:rPr>
              <a:t>FIFO</a:t>
            </a:r>
            <a:r>
              <a:rPr lang="en-US" dirty="0">
                <a:solidFill>
                  <a:schemeClr val="tx1"/>
                </a:solidFill>
              </a:rPr>
              <a:t> rule is enforced on the sequence.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queue ADT supports </a:t>
            </a:r>
            <a:r>
              <a:rPr lang="en-US" b="1" dirty="0">
                <a:solidFill>
                  <a:srgbClr val="FF0000"/>
                </a:solidFill>
              </a:rPr>
              <a:t>two fundamental methods </a:t>
            </a:r>
            <a:r>
              <a:rPr lang="en-US" dirty="0">
                <a:solidFill>
                  <a:schemeClr val="tx1"/>
                </a:solidFill>
              </a:rPr>
              <a:t>for a queue Q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Q.enqueue</a:t>
            </a:r>
            <a:r>
              <a:rPr lang="en-US" dirty="0">
                <a:solidFill>
                  <a:schemeClr val="tx1"/>
                </a:solidFill>
              </a:rPr>
              <a:t>(e): Add element e to the back of queue Q.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Q.dequeue</a:t>
            </a:r>
            <a:r>
              <a:rPr lang="en-US" dirty="0">
                <a:solidFill>
                  <a:schemeClr val="tx1"/>
                </a:solidFill>
              </a:rPr>
              <a:t>(): Remove and return the first element from queue Q; an error occurs if the queue is empty.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Additional </a:t>
            </a:r>
            <a:r>
              <a:rPr lang="en-US" b="1" dirty="0">
                <a:solidFill>
                  <a:srgbClr val="FF0000"/>
                </a:solidFill>
              </a:rPr>
              <a:t>accessor methods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Q.first</a:t>
            </a:r>
            <a:r>
              <a:rPr lang="en-US" dirty="0">
                <a:solidFill>
                  <a:schemeClr val="tx1"/>
                </a:solidFill>
              </a:rPr>
              <a:t>(): Return a reference to the element at the front of queue Q, without removing it; an error occurs if the queue is empty.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Q.is_empty</a:t>
            </a:r>
            <a:r>
              <a:rPr lang="en-US" dirty="0">
                <a:solidFill>
                  <a:schemeClr val="tx1"/>
                </a:solidFill>
              </a:rPr>
              <a:t>(): Return True if queue Q does not contain any elements.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(Q</a:t>
            </a:r>
            <a:r>
              <a:rPr lang="en-US" dirty="0">
                <a:solidFill>
                  <a:schemeClr val="tx1"/>
                </a:solidFill>
              </a:rPr>
              <a:t>): Return the number of elements in queue Q; in Python, we implement this with the special method __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__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2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152350"/>
            <a:ext cx="7406640" cy="1356360"/>
          </a:xfrm>
        </p:spPr>
        <p:txBody>
          <a:bodyPr/>
          <a:lstStyle/>
          <a:p>
            <a:r>
              <a:rPr lang="en-US" dirty="0"/>
              <a:t>The Queue 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1508710"/>
            <a:ext cx="3194049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dirty="0">
                <a:solidFill>
                  <a:schemeClr val="tx1"/>
                </a:solidFill>
              </a:rPr>
              <a:t>convention, we assume that a newly created queue is </a:t>
            </a:r>
            <a:r>
              <a:rPr lang="en-US" sz="2400" dirty="0" smtClean="0">
                <a:solidFill>
                  <a:schemeClr val="tx1"/>
                </a:solidFill>
              </a:rPr>
              <a:t>empty.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There </a:t>
            </a:r>
            <a:r>
              <a:rPr lang="en-US" sz="2400" dirty="0">
                <a:solidFill>
                  <a:schemeClr val="tx1"/>
                </a:solidFill>
              </a:rPr>
              <a:t>is no a priori bound on the capacity of the queue.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Elements </a:t>
            </a:r>
            <a:r>
              <a:rPr lang="en-US" sz="2400" dirty="0">
                <a:solidFill>
                  <a:schemeClr val="tx1"/>
                </a:solidFill>
              </a:rPr>
              <a:t>added to the queue can have arbitrary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961" y="1298279"/>
            <a:ext cx="4133850" cy="44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215900"/>
            <a:ext cx="7406640" cy="1356360"/>
          </a:xfrm>
        </p:spPr>
        <p:txBody>
          <a:bodyPr/>
          <a:lstStyle/>
          <a:p>
            <a:r>
              <a:rPr lang="en-US" dirty="0"/>
              <a:t>Array-based Queue </a:t>
            </a:r>
            <a:r>
              <a:rPr lang="en-US" dirty="0" smtClean="0"/>
              <a:t>Implementation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73" y="1826040"/>
            <a:ext cx="7404653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b="1" dirty="0">
                <a:solidFill>
                  <a:srgbClr val="FF0000"/>
                </a:solidFill>
              </a:rPr>
              <a:t>append(e)</a:t>
            </a:r>
            <a:r>
              <a:rPr lang="en-US" sz="2400" dirty="0">
                <a:solidFill>
                  <a:schemeClr val="tx1"/>
                </a:solidFill>
              </a:rPr>
              <a:t> to add elements at the end of the list.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b="1" dirty="0">
                <a:solidFill>
                  <a:srgbClr val="FF0000"/>
                </a:solidFill>
              </a:rPr>
              <a:t>pop(0)</a:t>
            </a:r>
            <a:r>
              <a:rPr lang="en-US" sz="2400" dirty="0">
                <a:solidFill>
                  <a:schemeClr val="tx1"/>
                </a:solidFill>
              </a:rPr>
              <a:t> to remove the first element from the list when </a:t>
            </a:r>
            <a:r>
              <a:rPr lang="en-US" sz="2400" dirty="0" err="1">
                <a:solidFill>
                  <a:schemeClr val="tx1"/>
                </a:solidFill>
              </a:rPr>
              <a:t>dequeuing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Inefficient </a:t>
            </a:r>
            <a:r>
              <a:rPr lang="en-US" sz="2000" dirty="0">
                <a:solidFill>
                  <a:schemeClr val="tx1"/>
                </a:solidFill>
              </a:rPr>
              <a:t>implementation with </a:t>
            </a:r>
            <a:r>
              <a:rPr lang="en-US" sz="2000" dirty="0" smtClean="0">
                <a:solidFill>
                  <a:schemeClr val="tx1"/>
                </a:solidFill>
              </a:rPr>
              <a:t>time O(n) time.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848100"/>
            <a:ext cx="5188226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203200"/>
            <a:ext cx="7406640" cy="1356360"/>
          </a:xfrm>
        </p:spPr>
        <p:txBody>
          <a:bodyPr/>
          <a:lstStyle/>
          <a:p>
            <a:r>
              <a:rPr lang="en-US" dirty="0"/>
              <a:t>Array-based Queue Implementation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1" y="1663700"/>
            <a:ext cx="7404653" cy="43053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Same </a:t>
            </a:r>
            <a:r>
              <a:rPr lang="en-US" sz="2400" dirty="0">
                <a:solidFill>
                  <a:schemeClr val="tx1"/>
                </a:solidFill>
              </a:rPr>
              <a:t>method for adding elements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Replacement </a:t>
            </a:r>
            <a:r>
              <a:rPr lang="en-US" sz="2400" dirty="0">
                <a:solidFill>
                  <a:schemeClr val="tx1"/>
                </a:solidFill>
              </a:rPr>
              <a:t>of pop(0) implementation: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Replace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 err="1">
                <a:solidFill>
                  <a:schemeClr val="tx1"/>
                </a:solidFill>
              </a:rPr>
              <a:t>dequeued</a:t>
            </a:r>
            <a:r>
              <a:rPr lang="en-US" sz="2000" dirty="0">
                <a:solidFill>
                  <a:schemeClr val="tx1"/>
                </a:solidFill>
              </a:rPr>
              <a:t> entry in the array with a reference to None. 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Maintain </a:t>
            </a:r>
            <a:r>
              <a:rPr lang="en-US" sz="2000" dirty="0">
                <a:solidFill>
                  <a:schemeClr val="tx1"/>
                </a:solidFill>
              </a:rPr>
              <a:t>an explicit variable f to store the index of the element that is currently at the front of the queue.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O(1</a:t>
            </a:r>
            <a:r>
              <a:rPr lang="en-US" sz="2000" dirty="0">
                <a:solidFill>
                  <a:schemeClr val="tx1"/>
                </a:solidFill>
              </a:rPr>
              <a:t>) run-time.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But </a:t>
            </a:r>
            <a:r>
              <a:rPr lang="en-US" sz="2000" b="1" dirty="0">
                <a:solidFill>
                  <a:srgbClr val="FF0000"/>
                </a:solidFill>
              </a:rPr>
              <a:t>O(m) space requirement for n elements </a:t>
            </a:r>
            <a:r>
              <a:rPr lang="en-US" sz="2000" dirty="0">
                <a:solidFill>
                  <a:schemeClr val="tx1"/>
                </a:solidFill>
              </a:rPr>
              <a:t>where m &gt; n, where m is the number of </a:t>
            </a:r>
            <a:r>
              <a:rPr lang="en-US" sz="2000" dirty="0" err="1">
                <a:solidFill>
                  <a:schemeClr val="tx1"/>
                </a:solidFill>
              </a:rPr>
              <a:t>enqueue</a:t>
            </a:r>
            <a:r>
              <a:rPr lang="en-US" sz="2000" dirty="0">
                <a:solidFill>
                  <a:schemeClr val="tx1"/>
                </a:solidFill>
              </a:rPr>
              <a:t> operations and n is the actual number of elements in the queue.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other words, </a:t>
            </a:r>
            <a:r>
              <a:rPr lang="en-US" sz="2000" b="1" dirty="0">
                <a:solidFill>
                  <a:srgbClr val="FF0000"/>
                </a:solidFill>
              </a:rPr>
              <a:t>a queue with a fewer elements will be stored in a large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8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138871"/>
            <a:ext cx="7406640" cy="1356360"/>
          </a:xfrm>
        </p:spPr>
        <p:txBody>
          <a:bodyPr/>
          <a:lstStyle/>
          <a:p>
            <a:r>
              <a:rPr lang="en-US" dirty="0"/>
              <a:t>Array-based Queue Implementation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1" y="1714499"/>
            <a:ext cx="4057649" cy="450932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b="1" dirty="0">
                <a:solidFill>
                  <a:srgbClr val="FF0000"/>
                </a:solidFill>
              </a:rPr>
              <a:t>design would have detrimental consequences </a:t>
            </a:r>
            <a:r>
              <a:rPr lang="en-US" sz="2400" dirty="0">
                <a:solidFill>
                  <a:schemeClr val="tx1"/>
                </a:solidFill>
              </a:rPr>
              <a:t>in applications in which queues have relatively modest size, but which are used for long periods of time.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example, the wait-list for a restaurant might never have more than 30 entries at one time, but over the course of a day (or a week), </a:t>
            </a:r>
            <a:r>
              <a:rPr lang="en-US" sz="2400" b="1" dirty="0">
                <a:solidFill>
                  <a:srgbClr val="FF0000"/>
                </a:solidFill>
              </a:rPr>
              <a:t>the overall number of entries would be significantly larger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253" y="2042257"/>
            <a:ext cx="3198558" cy="29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32667"/>
              </p:ext>
            </p:extLst>
          </p:nvPr>
        </p:nvGraphicFramePr>
        <p:xfrm>
          <a:off x="312420" y="1718310"/>
          <a:ext cx="8328713" cy="2609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379"/>
                <a:gridCol w="7188334"/>
              </a:tblGrid>
              <a:tr h="1304925">
                <a:tc>
                  <a:txBody>
                    <a:bodyPr/>
                    <a:lstStyle/>
                    <a:p>
                      <a:pPr algn="just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Understand the concepts of Lists, Stacks and Queues.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4925">
                <a:tc>
                  <a:txBody>
                    <a:bodyPr/>
                    <a:lstStyle/>
                    <a:p>
                      <a:pPr algn="just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Explain the difference between the operations of lists, stacks and queues and their implementation.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52400"/>
            <a:ext cx="7406640" cy="1356360"/>
          </a:xfrm>
        </p:spPr>
        <p:txBody>
          <a:bodyPr/>
          <a:lstStyle/>
          <a:p>
            <a:r>
              <a:rPr lang="en-US" dirty="0">
                <a:latin typeface="Gidole" panose="02000503000000000000" pitchFamily="2" charset="0"/>
              </a:rPr>
              <a:t>CHAPTER LEARNING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Graphic 6" descr="Badge 1 with solid fill">
            <a:extLst>
              <a:ext uri="{FF2B5EF4-FFF2-40B4-BE49-F238E27FC236}">
                <a16:creationId xmlns:a16="http://schemas.microsoft.com/office/drawing/2014/main" xmlns="" id="{39668E95-CC3B-43A5-AFF9-6F7D4F6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0002" y="1866044"/>
            <a:ext cx="914400" cy="914400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xmlns="" id="{049053FE-F5E2-493C-A683-956E9538D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002" y="30422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209550"/>
            <a:ext cx="7406640" cy="1356360"/>
          </a:xfrm>
        </p:spPr>
        <p:txBody>
          <a:bodyPr/>
          <a:lstStyle/>
          <a:p>
            <a:r>
              <a:rPr lang="en-US" dirty="0"/>
              <a:t>A Python Queue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08" y="1272209"/>
            <a:ext cx="7843631" cy="49516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Internally, the </a:t>
            </a:r>
            <a:r>
              <a:rPr lang="en-US" sz="2400" b="1" dirty="0">
                <a:solidFill>
                  <a:srgbClr val="FF0000"/>
                </a:solidFill>
              </a:rPr>
              <a:t>queue class maintains the following three instance variables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_data</a:t>
            </a:r>
            <a:r>
              <a:rPr lang="en-US" sz="2000" dirty="0">
                <a:solidFill>
                  <a:schemeClr val="tx1"/>
                </a:solidFill>
              </a:rPr>
              <a:t>: is a reference to a list instance with a fixed capacity.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_size</a:t>
            </a:r>
            <a:r>
              <a:rPr lang="en-US" sz="2000" dirty="0">
                <a:solidFill>
                  <a:schemeClr val="tx1"/>
                </a:solidFill>
              </a:rPr>
              <a:t>: is an integer representing the current number of elements stored in the queue (as opposed to the length of the data list). </a:t>
            </a: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_</a:t>
            </a:r>
            <a:r>
              <a:rPr lang="en-US" sz="2000" b="1" dirty="0">
                <a:solidFill>
                  <a:schemeClr val="tx1"/>
                </a:solidFill>
              </a:rPr>
              <a:t>front</a:t>
            </a:r>
            <a:r>
              <a:rPr lang="en-US" sz="2000" dirty="0">
                <a:solidFill>
                  <a:schemeClr val="tx1"/>
                </a:solidFill>
              </a:rPr>
              <a:t>: is an integer that represents the index within data of the first element of the queue (assuming the queue is not empty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We provide the </a:t>
            </a:r>
            <a:r>
              <a:rPr lang="en-US" sz="2400" b="1" dirty="0">
                <a:solidFill>
                  <a:srgbClr val="FF0000"/>
                </a:solidFill>
              </a:rPr>
              <a:t>following accessor functions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2000" b="1" dirty="0" err="1" smtClean="0">
                <a:solidFill>
                  <a:schemeClr val="tx1"/>
                </a:solidFill>
              </a:rPr>
              <a:t>len</a:t>
            </a:r>
            <a:r>
              <a:rPr lang="en-US" sz="2000" b="1" dirty="0">
                <a:solidFill>
                  <a:schemeClr val="tx1"/>
                </a:solidFill>
              </a:rPr>
              <a:t>(): </a:t>
            </a:r>
            <a:r>
              <a:rPr lang="en-US" sz="2000" dirty="0">
                <a:solidFill>
                  <a:schemeClr val="tx1"/>
                </a:solidFill>
              </a:rPr>
              <a:t>Current Queue length </a:t>
            </a:r>
          </a:p>
          <a:p>
            <a:pPr lvl="1"/>
            <a:r>
              <a:rPr lang="en-US" sz="2000" b="1" dirty="0" err="1" smtClean="0">
                <a:solidFill>
                  <a:schemeClr val="tx1"/>
                </a:solidFill>
              </a:rPr>
              <a:t>is_empty</a:t>
            </a:r>
            <a:r>
              <a:rPr lang="en-US" sz="2000" b="1" dirty="0">
                <a:solidFill>
                  <a:schemeClr val="tx1"/>
                </a:solidFill>
              </a:rPr>
              <a:t>(): </a:t>
            </a:r>
            <a:r>
              <a:rPr lang="en-US" sz="2000" dirty="0">
                <a:solidFill>
                  <a:schemeClr val="tx1"/>
                </a:solidFill>
              </a:rPr>
              <a:t>Check if the queue is empty ○ first(): return the element at the front of </a:t>
            </a:r>
            <a:r>
              <a:rPr lang="en-US" sz="2000" dirty="0" smtClean="0">
                <a:solidFill>
                  <a:schemeClr val="tx1"/>
                </a:solidFill>
              </a:rPr>
              <a:t>queue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Mutator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functions: </a:t>
            </a:r>
          </a:p>
          <a:p>
            <a:pPr lvl="1"/>
            <a:r>
              <a:rPr lang="en-US" sz="2000" b="1" dirty="0" err="1" smtClean="0">
                <a:solidFill>
                  <a:schemeClr val="tx1"/>
                </a:solidFill>
              </a:rPr>
              <a:t>enqueue</a:t>
            </a:r>
            <a:r>
              <a:rPr lang="en-US" sz="2000" b="1" dirty="0">
                <a:solidFill>
                  <a:schemeClr val="tx1"/>
                </a:solidFill>
              </a:rPr>
              <a:t>():</a:t>
            </a:r>
            <a:r>
              <a:rPr lang="en-US" sz="2000" dirty="0">
                <a:solidFill>
                  <a:schemeClr val="tx1"/>
                </a:solidFill>
              </a:rPr>
              <a:t> To add element into the queue </a:t>
            </a:r>
          </a:p>
          <a:p>
            <a:pPr lvl="1"/>
            <a:r>
              <a:rPr lang="en-US" sz="2000" b="1" dirty="0" err="1" smtClean="0">
                <a:solidFill>
                  <a:schemeClr val="tx1"/>
                </a:solidFill>
              </a:rPr>
              <a:t>dequeue</a:t>
            </a:r>
            <a:r>
              <a:rPr lang="en-US" sz="2000" b="1" dirty="0">
                <a:solidFill>
                  <a:schemeClr val="tx1"/>
                </a:solidFill>
              </a:rPr>
              <a:t>(): </a:t>
            </a:r>
            <a:r>
              <a:rPr lang="en-US" sz="2000" dirty="0">
                <a:solidFill>
                  <a:schemeClr val="tx1"/>
                </a:solidFill>
              </a:rPr>
              <a:t>To remove element from the queue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109537"/>
            <a:ext cx="7406640" cy="1356360"/>
          </a:xfrm>
        </p:spPr>
        <p:txBody>
          <a:bodyPr/>
          <a:lstStyle/>
          <a:p>
            <a:r>
              <a:rPr lang="en-US" dirty="0" smtClean="0"/>
              <a:t>Adding and removing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72" y="1390650"/>
            <a:ext cx="7404653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Index </a:t>
            </a:r>
            <a:r>
              <a:rPr lang="en-US" sz="2400" dirty="0">
                <a:solidFill>
                  <a:schemeClr val="tx1"/>
                </a:solidFill>
              </a:rPr>
              <a:t>where the next element is added to the queue: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During </a:t>
            </a:r>
            <a:r>
              <a:rPr lang="en-US" sz="2400" dirty="0" err="1">
                <a:solidFill>
                  <a:schemeClr val="tx1"/>
                </a:solidFill>
              </a:rPr>
              <a:t>dequeuing</a:t>
            </a:r>
            <a:r>
              <a:rPr lang="en-US" sz="2400" dirty="0">
                <a:solidFill>
                  <a:schemeClr val="tx1"/>
                </a:solidFill>
              </a:rPr>
              <a:t>, the value at index </a:t>
            </a:r>
            <a:r>
              <a:rPr lang="en-US" sz="2400" dirty="0" err="1">
                <a:solidFill>
                  <a:schemeClr val="tx1"/>
                </a:solidFill>
              </a:rPr>
              <a:t>self._front</a:t>
            </a:r>
            <a:r>
              <a:rPr lang="en-US" sz="2400" dirty="0">
                <a:solidFill>
                  <a:schemeClr val="tx1"/>
                </a:solidFill>
              </a:rPr>
              <a:t> is returned and removed. The _front index is updated to next position in the circular queue.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51" y="2255064"/>
            <a:ext cx="6094693" cy="680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27" y="4750906"/>
            <a:ext cx="7028398" cy="6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83" y="145773"/>
            <a:ext cx="7406640" cy="1356360"/>
          </a:xfrm>
        </p:spPr>
        <p:txBody>
          <a:bodyPr/>
          <a:lstStyle/>
          <a:p>
            <a:r>
              <a:rPr lang="en-US" dirty="0" smtClean="0"/>
              <a:t>Resizing the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122" y="1502133"/>
            <a:ext cx="7404653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>
                <a:solidFill>
                  <a:schemeClr val="tx1"/>
                </a:solidFill>
              </a:rPr>
              <a:t>queue size equals the size of the underlying array, the storage capacity of the underlying list is doubled.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references from the old list is copied into the new list.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While </a:t>
            </a:r>
            <a:r>
              <a:rPr lang="en-US" sz="2400" dirty="0">
                <a:solidFill>
                  <a:schemeClr val="tx1"/>
                </a:solidFill>
              </a:rPr>
              <a:t>transferring the contents, we intentionally realign the front of the queue with index 0 in the new array.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06" y="4039820"/>
            <a:ext cx="4152694" cy="21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2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0"/>
            <a:ext cx="7406640" cy="1356360"/>
          </a:xfrm>
        </p:spPr>
        <p:txBody>
          <a:bodyPr/>
          <a:lstStyle/>
          <a:p>
            <a:r>
              <a:rPr lang="en-US" dirty="0">
                <a:latin typeface="Gidole" panose="02000503000000000000" pitchFamily="2" charset="0"/>
              </a:rPr>
              <a:t>ABSTRACT DATA </a:t>
            </a:r>
            <a:r>
              <a:rPr lang="en-US" dirty="0" smtClean="0">
                <a:latin typeface="Gidole" panose="02000503000000000000" pitchFamily="2" charset="0"/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56360"/>
            <a:ext cx="7404653" cy="4038600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An abstract data type (ADT) is an abstraction of a data structure</a:t>
            </a:r>
          </a:p>
          <a:p>
            <a:pPr marL="3429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An ADT </a:t>
            </a:r>
            <a:r>
              <a:rPr lang="en-US" sz="2800" dirty="0" smtClean="0">
                <a:solidFill>
                  <a:schemeClr val="tx1"/>
                </a:solidFill>
              </a:rPr>
              <a:t>specifies: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Data stored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Operations </a:t>
            </a:r>
            <a:r>
              <a:rPr lang="en-US" sz="2400" dirty="0">
                <a:solidFill>
                  <a:schemeClr val="tx1"/>
                </a:solidFill>
              </a:rPr>
              <a:t>on the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</a:rPr>
              <a:t>Error </a:t>
            </a:r>
            <a:r>
              <a:rPr lang="en-US" sz="2400" dirty="0">
                <a:solidFill>
                  <a:schemeClr val="tx1"/>
                </a:solidFill>
              </a:rPr>
              <a:t>conditions associated with </a:t>
            </a:r>
            <a:r>
              <a:rPr lang="en-US" sz="2400" dirty="0" smtClean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39" y="99060"/>
            <a:ext cx="7406640" cy="1356360"/>
          </a:xfrm>
        </p:spPr>
        <p:txBody>
          <a:bodyPr/>
          <a:lstStyle/>
          <a:p>
            <a:r>
              <a:rPr lang="en-US" dirty="0">
                <a:latin typeface="Gidole" panose="02000503000000000000" pitchFamily="2" charset="0"/>
              </a:rPr>
              <a:t>ABSTRACT DATA </a:t>
            </a:r>
            <a:r>
              <a:rPr lang="en-US" dirty="0" smtClean="0">
                <a:latin typeface="Gidole" panose="02000503000000000000" pitchFamily="2" charset="0"/>
              </a:rPr>
              <a:t>TYPES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1" y="1489710"/>
            <a:ext cx="7404653" cy="4038600"/>
          </a:xfrm>
        </p:spPr>
        <p:txBody>
          <a:bodyPr>
            <a:noAutofit/>
          </a:bodyPr>
          <a:lstStyle/>
          <a:p>
            <a:pPr marL="3429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Example: ADT modeling a simple stock trading system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The data stored are buy/sell orders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The operations supported are order buy(stock, shares, price)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order sell(stock, shares, price)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void cancel(order)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Error conditions: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Buy/sell a nonexistent stock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</a:rPr>
              <a:t>Cancel a nonexistent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2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list or sequence is an abstract data type that represents a countable number of ordered values, where the same value may occur more than once.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The list data structure typically has two very distinctive implementations — array list and linked list.</a:t>
            </a:r>
            <a:endParaRPr lang="en-GB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6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LIST</a:t>
            </a:r>
            <a:endParaRPr lang="en-US" dirty="0"/>
          </a:p>
        </p:txBody>
      </p:sp>
      <p:pic>
        <p:nvPicPr>
          <p:cNvPr id="5" name="Picture 2" descr="Memory Allocation">
            <a:extLst>
              <a:ext uri="{FF2B5EF4-FFF2-40B4-BE49-F238E27FC236}">
                <a16:creationId xmlns:a16="http://schemas.microsoft.com/office/drawing/2014/main" xmlns="" id="{9F061729-3ACC-4965-A151-DD92E71795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6786" y="2318004"/>
            <a:ext cx="5687568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0BFE-2DA5-42B2-BCE6-06580E38D2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1836</Words>
  <Application>Microsoft Office PowerPoint</Application>
  <PresentationFormat>On-screen Show (4:3)</PresentationFormat>
  <Paragraphs>217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Arial</vt:lpstr>
      <vt:lpstr>Calibri</vt:lpstr>
      <vt:lpstr>Corbel</vt:lpstr>
      <vt:lpstr>Courier New</vt:lpstr>
      <vt:lpstr>Gidole</vt:lpstr>
      <vt:lpstr>Symbol</vt:lpstr>
      <vt:lpstr>Tahoma</vt:lpstr>
      <vt:lpstr>Times New Roman</vt:lpstr>
      <vt:lpstr>Wingdings</vt:lpstr>
      <vt:lpstr>Basis</vt:lpstr>
      <vt:lpstr>Ksc6103 data STRUCTURE &amp; algorithm analysis </vt:lpstr>
      <vt:lpstr>CHAPTER CONTENT</vt:lpstr>
      <vt:lpstr>CHAPTER LEARNING OUTCOMES</vt:lpstr>
      <vt:lpstr>INTRODUCTION</vt:lpstr>
      <vt:lpstr>ABSTRACT DATA TYPES</vt:lpstr>
      <vt:lpstr>ABSTRACT DATA TYPES (EXAMPLE)</vt:lpstr>
      <vt:lpstr>WHAT IS LIST?</vt:lpstr>
      <vt:lpstr>ARRAY LIST</vt:lpstr>
      <vt:lpstr>Linked lists</vt:lpstr>
      <vt:lpstr>LINKED LISTS</vt:lpstr>
      <vt:lpstr>PowerPoint Presentation</vt:lpstr>
      <vt:lpstr>PowerPoint Presentation</vt:lpstr>
      <vt:lpstr>PowerPoint Presentation</vt:lpstr>
      <vt:lpstr>PowerPoint Presentation</vt:lpstr>
      <vt:lpstr>stacks</vt:lpstr>
      <vt:lpstr>Stack</vt:lpstr>
      <vt:lpstr>Stack(Example)</vt:lpstr>
      <vt:lpstr>The Stack Abstract Data Type</vt:lpstr>
      <vt:lpstr>PowerPoint Presentation</vt:lpstr>
      <vt:lpstr>Reversing Data using a Stack </vt:lpstr>
      <vt:lpstr>Matching Parenthesis</vt:lpstr>
      <vt:lpstr>Matching Tags in a Markup Language</vt:lpstr>
      <vt:lpstr>queues</vt:lpstr>
      <vt:lpstr>Queues</vt:lpstr>
      <vt:lpstr>The Queue Abstract Data Type</vt:lpstr>
      <vt:lpstr>The Queue Abstract Data Type</vt:lpstr>
      <vt:lpstr>Array-based Queue Implementation (1)</vt:lpstr>
      <vt:lpstr>Array-based Queue Implementation (2)</vt:lpstr>
      <vt:lpstr>Array-based Queue Implementation (2)</vt:lpstr>
      <vt:lpstr>A Python Queue Implementation</vt:lpstr>
      <vt:lpstr>Adding and removing element</vt:lpstr>
      <vt:lpstr>Resizing the Queue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2021-02-28T08:01:28Z</dcterms:created>
  <dcterms:modified xsi:type="dcterms:W3CDTF">2022-10-27T10:53:47Z</dcterms:modified>
</cp:coreProperties>
</file>