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9" r:id="rId1"/>
  </p:sldMasterIdLst>
  <p:notesMasterIdLst>
    <p:notesMasterId r:id="rId23"/>
  </p:notesMasterIdLst>
  <p:sldIdLst>
    <p:sldId id="256" r:id="rId2"/>
    <p:sldId id="263" r:id="rId3"/>
    <p:sldId id="264" r:id="rId4"/>
    <p:sldId id="258" r:id="rId5"/>
    <p:sldId id="259" r:id="rId6"/>
    <p:sldId id="261" r:id="rId7"/>
    <p:sldId id="262" r:id="rId8"/>
    <p:sldId id="277" r:id="rId9"/>
    <p:sldId id="278" r:id="rId10"/>
    <p:sldId id="265" r:id="rId11"/>
    <p:sldId id="266" r:id="rId12"/>
    <p:sldId id="273" r:id="rId13"/>
    <p:sldId id="267" r:id="rId14"/>
    <p:sldId id="279" r:id="rId15"/>
    <p:sldId id="280" r:id="rId16"/>
    <p:sldId id="281" r:id="rId17"/>
    <p:sldId id="274" r:id="rId18"/>
    <p:sldId id="275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  <a:srgbClr val="A29BEB"/>
    <a:srgbClr val="7B71E2"/>
    <a:srgbClr val="E8E8EB"/>
    <a:srgbClr val="803EB5"/>
    <a:srgbClr val="262626"/>
    <a:srgbClr val="2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4139-E00B-4968-BF2D-2DB5C16FD2B4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DA6C-EF4D-4CD1-800D-8688A519A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5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8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6C9912E-0F94-4EFC-8B6D-F514DC94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16953"/>
            <a:ext cx="10772775" cy="581079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977C50E0-D299-4BE3-99A9-1D12944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094587"/>
            <a:ext cx="1246909" cy="758089"/>
          </a:xfrm>
        </p:spPr>
        <p:txBody>
          <a:bodyPr anchor="ctr"/>
          <a:lstStyle>
            <a:lvl1pPr>
              <a:defRPr sz="6600"/>
            </a:lvl1pPr>
          </a:lstStyle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91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22846"/>
            <a:ext cx="11002962" cy="553009"/>
          </a:xfrm>
        </p:spPr>
        <p:txBody>
          <a:bodyPr>
            <a:noAutofit/>
          </a:bodyPr>
          <a:lstStyle>
            <a:lvl1pPr>
              <a:defRPr sz="44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054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772775" cy="56726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0" y="6477000"/>
            <a:ext cx="762000" cy="392545"/>
          </a:xfrm>
        </p:spPr>
        <p:txBody>
          <a:bodyPr anchor="ctr"/>
          <a:lstStyle>
            <a:lvl1pPr>
              <a:defRPr sz="2800"/>
            </a:lvl1pPr>
          </a:lstStyle>
          <a:p>
            <a:pPr>
              <a:defRPr/>
            </a:pPr>
            <a:fld id="{6C993346-5076-4804-9B4E-E3F0496DCC62}" type="slidenum">
              <a:rPr lang="en-US" altLang="en-US" smtClean="0"/>
              <a:pPr>
                <a:defRPr/>
              </a:pPr>
              <a:t>‹#›</a:t>
            </a:fld>
            <a:endParaRPr lang="en-US" altLang="en-US" sz="2800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B6CA96D4-B81D-42F1-B7AC-0501AEDD15BC}"/>
              </a:ext>
            </a:extLst>
          </p:cNvPr>
          <p:cNvSpPr/>
          <p:nvPr userDrawn="1"/>
        </p:nvSpPr>
        <p:spPr bwMode="auto">
          <a:xfrm>
            <a:off x="0" y="13855"/>
            <a:ext cx="12192000" cy="9144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1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76EEBD8-FC4A-4554-B6A0-3A9F3EB729C7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53" r:id="rId12"/>
    <p:sldLayoutId id="2147483685" r:id="rId13"/>
    <p:sldLayoutId id="2147483686" r:id="rId14"/>
    <p:sldLayoutId id="2147483771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</a:t>
            </a:r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Topic 7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Searching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0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868C4C-A11E-4B5F-A360-A13D992D36BB}"/>
              </a:ext>
            </a:extLst>
          </p:cNvPr>
          <p:cNvSpPr/>
          <p:nvPr/>
        </p:nvSpPr>
        <p:spPr>
          <a:xfrm>
            <a:off x="3743601" y="367212"/>
            <a:ext cx="7350230" cy="5509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Linear Search ( Array A, Value x)</a:t>
            </a:r>
          </a:p>
          <a:p>
            <a:endParaRPr lang="en-US" sz="3200" dirty="0"/>
          </a:p>
          <a:p>
            <a:r>
              <a:rPr lang="en-US" sz="3200" dirty="0"/>
              <a:t>Step 1: Set i to 1</a:t>
            </a:r>
          </a:p>
          <a:p>
            <a:r>
              <a:rPr lang="en-US" sz="3200" dirty="0"/>
              <a:t>Step 2: if i &gt; n then go to step 7</a:t>
            </a:r>
          </a:p>
          <a:p>
            <a:r>
              <a:rPr lang="en-US" sz="3200" dirty="0"/>
              <a:t>Step 3: if A[i] = x then go to step 6</a:t>
            </a:r>
          </a:p>
          <a:p>
            <a:r>
              <a:rPr lang="en-US" sz="3200" dirty="0"/>
              <a:t>Step 4: Set i to i + 1</a:t>
            </a:r>
          </a:p>
          <a:p>
            <a:r>
              <a:rPr lang="en-US" sz="3200" dirty="0"/>
              <a:t>Step 5: Go to Step 2</a:t>
            </a:r>
          </a:p>
          <a:p>
            <a:r>
              <a:rPr lang="en-US" sz="3200" dirty="0"/>
              <a:t>Step 6: Print Element x Found at index i and go to step 8</a:t>
            </a:r>
          </a:p>
          <a:p>
            <a:r>
              <a:rPr lang="en-US" sz="3200" dirty="0"/>
              <a:t>Step 7: Print element not found</a:t>
            </a:r>
          </a:p>
          <a:p>
            <a:r>
              <a:rPr lang="en-US" sz="3200" dirty="0"/>
              <a:t>Step 8: Exit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40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9D4C30F-619A-4F0C-9956-CABF1A9FF2CB}"/>
              </a:ext>
            </a:extLst>
          </p:cNvPr>
          <p:cNvSpPr/>
          <p:nvPr/>
        </p:nvSpPr>
        <p:spPr>
          <a:xfrm>
            <a:off x="4277001" y="159080"/>
            <a:ext cx="7152998" cy="62478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procedure linear_search (list, value)</a:t>
            </a:r>
          </a:p>
          <a:p>
            <a:endParaRPr lang="en-US" sz="4000" dirty="0"/>
          </a:p>
          <a:p>
            <a:r>
              <a:rPr lang="en-US" sz="4000" dirty="0"/>
              <a:t>   for each item in the list</a:t>
            </a:r>
          </a:p>
          <a:p>
            <a:r>
              <a:rPr lang="en-US" sz="4000" dirty="0"/>
              <a:t>      if match item == value</a:t>
            </a:r>
          </a:p>
          <a:p>
            <a:r>
              <a:rPr lang="en-US" sz="4000" dirty="0"/>
              <a:t>         return the item's location</a:t>
            </a:r>
          </a:p>
          <a:p>
            <a:r>
              <a:rPr lang="en-US" sz="4000" dirty="0"/>
              <a:t>      end if</a:t>
            </a:r>
          </a:p>
          <a:p>
            <a:r>
              <a:rPr lang="en-US" sz="4000" dirty="0"/>
              <a:t>   end for</a:t>
            </a:r>
          </a:p>
          <a:p>
            <a:endParaRPr lang="en-US" sz="4000" dirty="0"/>
          </a:p>
          <a:p>
            <a:r>
              <a:rPr lang="en-US" sz="4000" dirty="0"/>
              <a:t>end procedure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095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&amp;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0"/>
            <a:ext cx="9229344" cy="64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5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60349"/>
            <a:ext cx="9913938" cy="63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6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249237"/>
            <a:ext cx="9618663" cy="64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0"/>
            <a:ext cx="9293225" cy="68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245533"/>
            <a:ext cx="10772775" cy="165819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9" y="778933"/>
            <a:ext cx="8886771" cy="45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A3853878-FCED-44DF-9345-04DD07A4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40" y="218834"/>
            <a:ext cx="6462320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74068"/>
            <a:ext cx="5029200" cy="66250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Gidole" panose="02000503000000000000" pitchFamily="2" charset="0"/>
              </a:rPr>
              <a:t>CHAPTER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526D6A0-0D63-45BE-A630-5CA46E3A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16" y="6230312"/>
            <a:ext cx="434109" cy="411162"/>
          </a:xfrm>
        </p:spPr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50C1328-BA86-425C-8DA8-2C1BEAE25958}"/>
              </a:ext>
            </a:extLst>
          </p:cNvPr>
          <p:cNvGrpSpPr/>
          <p:nvPr/>
        </p:nvGrpSpPr>
        <p:grpSpPr>
          <a:xfrm>
            <a:off x="1777181" y="865372"/>
            <a:ext cx="5419664" cy="777510"/>
            <a:chOff x="6102442" y="1483456"/>
            <a:chExt cx="5419664" cy="7775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4F69E15-B09E-493C-8CC4-415F8093D087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Overview of Searching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E3F275-A8D6-4E7A-8BF9-182F986BB56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01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22258A9-7B25-415C-B325-AE4E740D0206}"/>
              </a:ext>
            </a:extLst>
          </p:cNvPr>
          <p:cNvGrpSpPr/>
          <p:nvPr/>
        </p:nvGrpSpPr>
        <p:grpSpPr>
          <a:xfrm>
            <a:off x="1773005" y="2084006"/>
            <a:ext cx="5423840" cy="999530"/>
            <a:chOff x="6102442" y="1483456"/>
            <a:chExt cx="5423840" cy="9995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F81A1ED-0C44-48F7-9217-144300291088}"/>
                </a:ext>
              </a:extLst>
            </p:cNvPr>
            <p:cNvSpPr txBox="1"/>
            <p:nvPr/>
          </p:nvSpPr>
          <p:spPr>
            <a:xfrm>
              <a:off x="6864442" y="1559656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Common Search Techniques: Linear Search vs Binary Search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0F8FE06-3F85-4D5F-B50E-5400761E88C6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02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0A11DDD-0332-4EDF-BE05-7BF66C5C3BE2}"/>
              </a:ext>
            </a:extLst>
          </p:cNvPr>
          <p:cNvGrpSpPr/>
          <p:nvPr/>
        </p:nvGrpSpPr>
        <p:grpSpPr>
          <a:xfrm>
            <a:off x="1773005" y="3453823"/>
            <a:ext cx="6837595" cy="777510"/>
            <a:chOff x="6102442" y="1483456"/>
            <a:chExt cx="6837595" cy="7775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C5EC8D7-8BA6-4246-977D-A0FECB188A20}"/>
                </a:ext>
              </a:extLst>
            </p:cNvPr>
            <p:cNvSpPr txBox="1"/>
            <p:nvPr/>
          </p:nvSpPr>
          <p:spPr>
            <a:xfrm>
              <a:off x="6996437" y="1630493"/>
              <a:ext cx="594360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Searching in Sorted and Unsorted Array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3D3D1C1-B6C1-42DB-B528-6C8A20862F10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cs typeface="Arial" pitchFamily="34" charset="0"/>
                </a:rPr>
                <a:t>03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1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330C0BD-5586-4522-8D1B-CEB9384A90B8}"/>
              </a:ext>
            </a:extLst>
          </p:cNvPr>
          <p:cNvSpPr txBox="1">
            <a:spLocks noChangeArrowheads="1"/>
          </p:cNvSpPr>
          <p:nvPr/>
        </p:nvSpPr>
        <p:spPr>
          <a:xfrm>
            <a:off x="657223" y="1920302"/>
            <a:ext cx="10772775" cy="1295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dirty="0"/>
              <a:t>Sorted array is an array where each element is sorted in numerical, alphabetical, or some other order, and placed at equally spaced address in computer memory.</a:t>
            </a: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69" y="3898823"/>
            <a:ext cx="3291840" cy="57912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9111E12-2623-4231-8240-3DB770636C95}"/>
              </a:ext>
            </a:extLst>
          </p:cNvPr>
          <p:cNvSpPr txBox="1"/>
          <p:nvPr/>
        </p:nvSpPr>
        <p:spPr>
          <a:xfrm>
            <a:off x="4402869" y="3464483"/>
            <a:ext cx="3291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1            2	      3	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39972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7AB4B033-2319-4C55-AB05-E51421FE6ADF}"/>
              </a:ext>
            </a:extLst>
          </p:cNvPr>
          <p:cNvSpPr txBox="1">
            <a:spLocks noChangeArrowheads="1"/>
          </p:cNvSpPr>
          <p:nvPr/>
        </p:nvSpPr>
        <p:spPr>
          <a:xfrm>
            <a:off x="657224" y="2073971"/>
            <a:ext cx="11032782" cy="1295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dirty="0"/>
              <a:t>Unsorted array is an array where each element is not sorted in numerical, alphabetical, or some other order, and placed at equally spaced address in computer memory.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17" y="4124369"/>
            <a:ext cx="3291840" cy="57912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3209AC9-0067-48D2-BF98-81BC0B353254}"/>
              </a:ext>
            </a:extLst>
          </p:cNvPr>
          <p:cNvSpPr txBox="1"/>
          <p:nvPr/>
        </p:nvSpPr>
        <p:spPr>
          <a:xfrm>
            <a:off x="4503917" y="3690029"/>
            <a:ext cx="3291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1            2	          3	          4</a:t>
            </a:r>
          </a:p>
        </p:txBody>
      </p:sp>
    </p:spTree>
    <p:extLst>
      <p:ext uri="{BB962C8B-B14F-4D97-AF65-F5344CB8AC3E}">
        <p14:creationId xmlns:p14="http://schemas.microsoft.com/office/powerpoint/2010/main" val="23331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searching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5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7C8D1-7940-4509-A3F7-5B61D551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10772775" cy="567267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Searching?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1CC7A1-CB54-4699-A779-15DC1A5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93346-5076-4804-9B4E-E3F0496DCC6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xmlns="" id="{C9DC08FF-CF28-4E21-AC7B-9D79A5603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0" y="2057400"/>
            <a:ext cx="3200400" cy="32004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C26284B-442E-42EE-81C1-3E4D4FE5FA6D}"/>
              </a:ext>
            </a:extLst>
          </p:cNvPr>
          <p:cNvSpPr/>
          <p:nvPr/>
        </p:nvSpPr>
        <p:spPr>
          <a:xfrm>
            <a:off x="304800" y="1905000"/>
            <a:ext cx="7467600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2438" indent="-452438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dirty="0"/>
              <a:t>Searching is the process of finding a given value position in a list of values.</a:t>
            </a:r>
          </a:p>
          <a:p>
            <a:pPr marL="452438" indent="-452438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dirty="0"/>
              <a:t>It decides whether a search key is present in the data or not.</a:t>
            </a:r>
          </a:p>
          <a:p>
            <a:pPr marL="452438" indent="-452438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dirty="0"/>
              <a:t>It is the algorithmic process of finding an item in a collection of items.</a:t>
            </a:r>
          </a:p>
          <a:p>
            <a:pPr marL="452438" indent="-452438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dirty="0"/>
              <a:t>It can be done on internal data structure or on external data structure.</a:t>
            </a:r>
          </a:p>
          <a:p>
            <a:pPr marL="452438" indent="-452438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dirty="0"/>
              <a:t>Searching techniques includes : </a:t>
            </a:r>
            <a:r>
              <a:rPr lang="en-US" sz="2400" b="1" dirty="0"/>
              <a:t>Sequential Search </a:t>
            </a:r>
            <a:r>
              <a:rPr lang="en-US" sz="2400" dirty="0"/>
              <a:t>and </a:t>
            </a:r>
            <a:r>
              <a:rPr lang="en-US" sz="24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1400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2343F2D-E939-470E-8D0D-347FEA141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2009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Searching in Real life Example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AABF483B-62AD-4C0A-A1A3-CDE94490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5905500"/>
            <a:ext cx="773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Fig. 1: Searching is an everyday occurrence.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5A45BF6A-2B0B-4F52-B9AB-F1E07F8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486650" cy="29718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965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2343F2D-E939-470E-8D0D-347FEA141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Type of Searching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37F26-1551-45BB-A9DC-8AF5E752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2590800" cy="72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2400" dirty="0"/>
              <a:t>Linear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8B0DB5-E455-4F64-A409-30D43E36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15400" y="2209800"/>
            <a:ext cx="2514600" cy="7223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2400" dirty="0"/>
              <a:t>Binary search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6CE32A85-0C7E-479F-9A3F-70EE95B216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800"/>
            <a:ext cx="457200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771FD6-CB59-4CE1-9BCC-2B6CA77EC092}"/>
              </a:ext>
            </a:extLst>
          </p:cNvPr>
          <p:cNvSpPr txBox="1"/>
          <p:nvPr/>
        </p:nvSpPr>
        <p:spPr>
          <a:xfrm>
            <a:off x="8763000" y="3048000"/>
            <a:ext cx="2971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Binary search works on the principle of divide and conquer.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Binary searching starts from the middle point.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777338-4F94-46BE-AC60-4347FFEBFFFF}"/>
              </a:ext>
            </a:extLst>
          </p:cNvPr>
          <p:cNvSpPr txBox="1"/>
          <p:nvPr/>
        </p:nvSpPr>
        <p:spPr>
          <a:xfrm>
            <a:off x="609600" y="3124200"/>
            <a:ext cx="289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Also known as sequential search.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linear search starts searching from the starting to ending point. </a:t>
            </a:r>
          </a:p>
        </p:txBody>
      </p:sp>
    </p:spTree>
    <p:extLst>
      <p:ext uri="{BB962C8B-B14F-4D97-AF65-F5344CB8AC3E}">
        <p14:creationId xmlns:p14="http://schemas.microsoft.com/office/powerpoint/2010/main" val="31827673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95" t="7131" b="22965"/>
          <a:stretch/>
        </p:blipFill>
        <p:spPr>
          <a:xfrm>
            <a:off x="457200" y="685800"/>
            <a:ext cx="11232805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180975"/>
            <a:ext cx="9172958" cy="6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90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384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Gidole</vt:lpstr>
      <vt:lpstr>Times New Roman</vt:lpstr>
      <vt:lpstr>Wingdings 2</vt:lpstr>
      <vt:lpstr>Metropolitan</vt:lpstr>
      <vt:lpstr>Data structure &amp; Algorithm Analysis</vt:lpstr>
      <vt:lpstr>CHAPTER CONTENT</vt:lpstr>
      <vt:lpstr>Overview of searching</vt:lpstr>
      <vt:lpstr>What is Searching?</vt:lpstr>
      <vt:lpstr>Searching in Real life Example</vt:lpstr>
      <vt:lpstr>Type of Searching Algorithm</vt:lpstr>
      <vt:lpstr>Linear search</vt:lpstr>
      <vt:lpstr>PowerPoint Presentation</vt:lpstr>
      <vt:lpstr>PowerPoint Presentation</vt:lpstr>
      <vt:lpstr>Algorithm</vt:lpstr>
      <vt:lpstr>Pseudocode</vt:lpstr>
      <vt:lpstr>Advantage &amp; disadvantages</vt:lpstr>
      <vt:lpstr>Binary search</vt:lpstr>
      <vt:lpstr>PowerPoint Presentation</vt:lpstr>
      <vt:lpstr>PowerPoint Presentation</vt:lpstr>
      <vt:lpstr>PowerPoint Presentation</vt:lpstr>
      <vt:lpstr>Algorithm</vt:lpstr>
      <vt:lpstr>Pseudocode</vt:lpstr>
      <vt:lpstr>Searching in array</vt:lpstr>
      <vt:lpstr>Sorted array</vt:lpstr>
      <vt:lpstr>Unsorted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2021-02-28T08:01:28Z</dcterms:created>
  <dcterms:modified xsi:type="dcterms:W3CDTF">2022-11-23T11:54:59Z</dcterms:modified>
</cp:coreProperties>
</file>