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9" r:id="rId11"/>
    <p:sldId id="265" r:id="rId12"/>
    <p:sldId id="270" r:id="rId13"/>
    <p:sldId id="266" r:id="rId14"/>
    <p:sldId id="271"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3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284130-F368-45D3-99A9-DFEA68F7FEA5}"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220088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84130-F368-45D3-99A9-DFEA68F7FEA5}"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337876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84130-F368-45D3-99A9-DFEA68F7FEA5}"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3187212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84130-F368-45D3-99A9-DFEA68F7FEA5}"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E6148A2-296F-4F20-A4D2-F3602C6D943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84935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84130-F368-45D3-99A9-DFEA68F7FEA5}"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372012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8284130-F368-45D3-99A9-DFEA68F7FEA5}"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65380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8284130-F368-45D3-99A9-DFEA68F7FEA5}"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1670485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284130-F368-45D3-99A9-DFEA68F7FEA5}"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880884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8284130-F368-45D3-99A9-DFEA68F7FEA5}" type="datetimeFigureOut">
              <a:rPr lang="en-US" smtClean="0"/>
              <a:t>12/11/2022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E6148A2-296F-4F20-A4D2-F3602C6D9436}" type="slidenum">
              <a:rPr lang="en-US" smtClean="0"/>
              <a:t>‹#›</a:t>
            </a:fld>
            <a:endParaRPr lang="en-US"/>
          </a:p>
        </p:txBody>
      </p:sp>
    </p:spTree>
    <p:extLst>
      <p:ext uri="{BB962C8B-B14F-4D97-AF65-F5344CB8AC3E}">
        <p14:creationId xmlns:p14="http://schemas.microsoft.com/office/powerpoint/2010/main" val="4310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284130-F368-45D3-99A9-DFEA68F7FEA5}"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238400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284130-F368-45D3-99A9-DFEA68F7FEA5}"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7374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284130-F368-45D3-99A9-DFEA68F7FEA5}"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2478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284130-F368-45D3-99A9-DFEA68F7FEA5}"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314216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284130-F368-45D3-99A9-DFEA68F7FEA5}"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171299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8284130-F368-45D3-99A9-DFEA68F7FEA5}"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359796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84130-F368-45D3-99A9-DFEA68F7FEA5}"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1629679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84130-F368-45D3-99A9-DFEA68F7FEA5}"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148A2-296F-4F20-A4D2-F3602C6D9436}" type="slidenum">
              <a:rPr lang="en-US" smtClean="0"/>
              <a:t>‹#›</a:t>
            </a:fld>
            <a:endParaRPr lang="en-US"/>
          </a:p>
        </p:txBody>
      </p:sp>
    </p:spTree>
    <p:extLst>
      <p:ext uri="{BB962C8B-B14F-4D97-AF65-F5344CB8AC3E}">
        <p14:creationId xmlns:p14="http://schemas.microsoft.com/office/powerpoint/2010/main" val="268118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284130-F368-45D3-99A9-DFEA68F7FEA5}" type="datetimeFigureOut">
              <a:rPr lang="en-US" smtClean="0"/>
              <a:t>12/11/2022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E6148A2-296F-4F20-A4D2-F3602C6D9436}" type="slidenum">
              <a:rPr lang="en-US" smtClean="0"/>
              <a:t>‹#›</a:t>
            </a:fld>
            <a:endParaRPr lang="en-US"/>
          </a:p>
        </p:txBody>
      </p:sp>
    </p:spTree>
    <p:extLst>
      <p:ext uri="{BB962C8B-B14F-4D97-AF65-F5344CB8AC3E}">
        <p14:creationId xmlns:p14="http://schemas.microsoft.com/office/powerpoint/2010/main" val="25708454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KSC6103: Data Structure &amp; Algorithm</a:t>
            </a:r>
            <a:endParaRPr lang="en-US" dirty="0"/>
          </a:p>
        </p:txBody>
      </p:sp>
      <p:sp>
        <p:nvSpPr>
          <p:cNvPr id="3" name="Subtitle 2"/>
          <p:cNvSpPr>
            <a:spLocks noGrp="1"/>
          </p:cNvSpPr>
          <p:nvPr>
            <p:ph type="subTitle" idx="1"/>
          </p:nvPr>
        </p:nvSpPr>
        <p:spPr/>
        <p:txBody>
          <a:bodyPr/>
          <a:lstStyle/>
          <a:p>
            <a:r>
              <a:rPr lang="en-US" dirty="0" smtClean="0"/>
              <a:t>Topic 9: Hashing</a:t>
            </a:r>
            <a:endParaRPr lang="en-US" dirty="0"/>
          </a:p>
        </p:txBody>
      </p:sp>
    </p:spTree>
    <p:extLst>
      <p:ext uri="{BB962C8B-B14F-4D97-AF65-F5344CB8AC3E}">
        <p14:creationId xmlns:p14="http://schemas.microsoft.com/office/powerpoint/2010/main" val="4177017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Object 1" descr="preencoded.png"/>
          <p:cNvPicPr>
            <a:picLocks noChangeAspect="1"/>
          </p:cNvPicPr>
          <p:nvPr/>
        </p:nvPicPr>
        <p:blipFill>
          <a:blip r:embed="rId2"/>
          <a:srcRect/>
          <a:stretch/>
        </p:blipFill>
        <p:spPr>
          <a:xfrm>
            <a:off x="0" y="0"/>
            <a:ext cx="12192000" cy="6860389"/>
          </a:xfrm>
          <a:prstGeom prst="rect">
            <a:avLst/>
          </a:prstGeom>
        </p:spPr>
      </p:pic>
    </p:spTree>
    <p:extLst>
      <p:ext uri="{BB962C8B-B14F-4D97-AF65-F5344CB8AC3E}">
        <p14:creationId xmlns:p14="http://schemas.microsoft.com/office/powerpoint/2010/main" val="200375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a:t>
            </a:r>
            <a:endParaRPr lang="en-US" dirty="0"/>
          </a:p>
        </p:txBody>
      </p:sp>
      <p:sp>
        <p:nvSpPr>
          <p:cNvPr id="3" name="Content Placeholder 2"/>
          <p:cNvSpPr>
            <a:spLocks noGrp="1"/>
          </p:cNvSpPr>
          <p:nvPr>
            <p:ph idx="1"/>
          </p:nvPr>
        </p:nvSpPr>
        <p:spPr/>
        <p:txBody>
          <a:bodyPr/>
          <a:lstStyle/>
          <a:p>
            <a:r>
              <a:rPr lang="en-US" dirty="0" smtClean="0"/>
              <a:t>In open addressing, instead of in linked lists, all entry records are stored in the array itself.</a:t>
            </a:r>
          </a:p>
          <a:p>
            <a:r>
              <a:rPr lang="en-US" dirty="0" smtClean="0"/>
              <a:t>When a new entry has to be inserted, the hash index of the hashed value is computed and then the array is examined (starting with the hashed index).</a:t>
            </a:r>
          </a:p>
          <a:p>
            <a:r>
              <a:rPr lang="en-US" dirty="0" smtClean="0"/>
              <a:t>If the slot at hashed index is unoccupied, then the entry record is inserted in slot at the hashed index else it proceeds in some probe sequence until it finds an unoccupied slot.</a:t>
            </a:r>
          </a:p>
          <a:p>
            <a:endParaRPr lang="en-US" dirty="0"/>
          </a:p>
          <a:p>
            <a:endParaRPr lang="en-US" dirty="0"/>
          </a:p>
        </p:txBody>
      </p:sp>
    </p:spTree>
    <p:extLst>
      <p:ext uri="{BB962C8B-B14F-4D97-AF65-F5344CB8AC3E}">
        <p14:creationId xmlns:p14="http://schemas.microsoft.com/office/powerpoint/2010/main" val="283594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probing is when the interval between successive probes is fixed (usually to 1). Let’s assume that the hashed index for a particular entry is index. The probing sequence for linear probing will be:</a:t>
            </a:r>
          </a:p>
          <a:p>
            <a:endParaRPr lang="en-US" dirty="0"/>
          </a:p>
          <a:p>
            <a:pPr marL="0" indent="0" algn="ctr">
              <a:buNone/>
            </a:pPr>
            <a:r>
              <a:rPr lang="en-US" dirty="0" smtClean="0"/>
              <a:t>index = index % </a:t>
            </a:r>
            <a:r>
              <a:rPr lang="en-US" dirty="0" err="1" smtClean="0"/>
              <a:t>hashTableSize</a:t>
            </a:r>
            <a:endParaRPr lang="en-US" dirty="0" smtClean="0"/>
          </a:p>
          <a:p>
            <a:pPr marL="0" indent="0" algn="ctr">
              <a:buNone/>
            </a:pPr>
            <a:r>
              <a:rPr lang="en-US" dirty="0"/>
              <a:t>i</a:t>
            </a:r>
            <a:r>
              <a:rPr lang="en-US" dirty="0" smtClean="0"/>
              <a:t>ndex = (index + 1) % </a:t>
            </a:r>
            <a:r>
              <a:rPr lang="en-US" dirty="0" err="1" smtClean="0"/>
              <a:t>hashTableSize</a:t>
            </a:r>
            <a:endParaRPr lang="en-US" dirty="0" smtClean="0"/>
          </a:p>
          <a:p>
            <a:pPr marL="0" indent="0" algn="ctr">
              <a:buNone/>
            </a:pPr>
            <a:r>
              <a:rPr lang="en-US" dirty="0" smtClean="0"/>
              <a:t>index = (index + 2) % </a:t>
            </a:r>
            <a:r>
              <a:rPr lang="en-US" dirty="0" err="1" smtClean="0"/>
              <a:t>hashTableSize</a:t>
            </a:r>
            <a:endParaRPr lang="en-US" dirty="0" smtClean="0"/>
          </a:p>
          <a:p>
            <a:pPr marL="0" indent="0" algn="ctr">
              <a:buNone/>
            </a:pPr>
            <a:r>
              <a:rPr lang="en-US" dirty="0" smtClean="0"/>
              <a:t>index = (index + 3) % </a:t>
            </a:r>
            <a:r>
              <a:rPr lang="en-US" dirty="0" err="1" smtClean="0"/>
              <a:t>hashTableSize</a:t>
            </a:r>
            <a:endParaRPr lang="en-US" dirty="0"/>
          </a:p>
        </p:txBody>
      </p:sp>
    </p:spTree>
    <p:extLst>
      <p:ext uri="{BB962C8B-B14F-4D97-AF65-F5344CB8AC3E}">
        <p14:creationId xmlns:p14="http://schemas.microsoft.com/office/powerpoint/2010/main" val="412841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Probing</a:t>
            </a:r>
            <a:endParaRPr lang="en-US" dirty="0"/>
          </a:p>
        </p:txBody>
      </p:sp>
      <p:sp>
        <p:nvSpPr>
          <p:cNvPr id="3" name="Content Placeholder 2"/>
          <p:cNvSpPr>
            <a:spLocks noGrp="1"/>
          </p:cNvSpPr>
          <p:nvPr>
            <p:ph idx="1"/>
          </p:nvPr>
        </p:nvSpPr>
        <p:spPr/>
        <p:txBody>
          <a:bodyPr/>
          <a:lstStyle/>
          <a:p>
            <a:r>
              <a:rPr lang="en-US" dirty="0" smtClean="0"/>
              <a:t>Quadratic probing is similar to linear probing and the only difference is the interval between successive probes or entry slots.</a:t>
            </a:r>
          </a:p>
          <a:p>
            <a:r>
              <a:rPr lang="en-US" dirty="0" smtClean="0"/>
              <a:t>Here, when the slot at a hashed index for an entry record is already occupied, you must start traversing until you find an unoccupied slot.</a:t>
            </a:r>
          </a:p>
          <a:p>
            <a:r>
              <a:rPr lang="en-US" dirty="0" smtClean="0"/>
              <a:t>The interval between slots is computed by adding the successive value of an arbitrary polynomial in the original hashed index.</a:t>
            </a:r>
          </a:p>
          <a:p>
            <a:pPr marL="0" indent="0" algn="ctr">
              <a:buNone/>
            </a:pPr>
            <a:endParaRPr lang="en-US" dirty="0"/>
          </a:p>
        </p:txBody>
      </p:sp>
    </p:spTree>
    <p:extLst>
      <p:ext uri="{BB962C8B-B14F-4D97-AF65-F5344CB8AC3E}">
        <p14:creationId xmlns:p14="http://schemas.microsoft.com/office/powerpoint/2010/main" val="265349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Probing</a:t>
            </a:r>
            <a:endParaRPr lang="en-US" dirty="0"/>
          </a:p>
        </p:txBody>
      </p:sp>
      <p:sp>
        <p:nvSpPr>
          <p:cNvPr id="3" name="Content Placeholder 2"/>
          <p:cNvSpPr>
            <a:spLocks noGrp="1"/>
          </p:cNvSpPr>
          <p:nvPr>
            <p:ph idx="1"/>
          </p:nvPr>
        </p:nvSpPr>
        <p:spPr/>
        <p:txBody>
          <a:bodyPr/>
          <a:lstStyle/>
          <a:p>
            <a:pPr marL="0" indent="0">
              <a:buNone/>
            </a:pPr>
            <a:r>
              <a:rPr lang="en-US" dirty="0" smtClean="0"/>
              <a:t>Let us assume that the hashed index for an entry is index and at index there is an occupied slot. The probe sequence will be as follows:</a:t>
            </a:r>
          </a:p>
          <a:p>
            <a:pPr marL="0" indent="0" algn="ctr">
              <a:buNone/>
            </a:pPr>
            <a:endParaRPr lang="en-US" dirty="0"/>
          </a:p>
          <a:p>
            <a:pPr marL="0" indent="0" algn="ctr">
              <a:buNone/>
            </a:pPr>
            <a:r>
              <a:rPr lang="en-US" dirty="0" smtClean="0"/>
              <a:t>index = index % </a:t>
            </a:r>
            <a:r>
              <a:rPr lang="en-US" dirty="0" err="1" smtClean="0"/>
              <a:t>hashTableSize</a:t>
            </a:r>
            <a:endParaRPr lang="en-US" dirty="0" smtClean="0"/>
          </a:p>
          <a:p>
            <a:pPr marL="0" indent="0" algn="ctr">
              <a:buNone/>
            </a:pPr>
            <a:r>
              <a:rPr lang="en-US" dirty="0" smtClean="0"/>
              <a:t>index = (index + 1^2) % </a:t>
            </a:r>
            <a:r>
              <a:rPr lang="en-US" dirty="0" err="1" smtClean="0"/>
              <a:t>hashTableSize</a:t>
            </a:r>
            <a:endParaRPr lang="en-US" dirty="0" smtClean="0"/>
          </a:p>
          <a:p>
            <a:pPr marL="0" indent="0" algn="ctr">
              <a:buNone/>
            </a:pPr>
            <a:r>
              <a:rPr lang="en-US" dirty="0" smtClean="0"/>
              <a:t>index = (index + 2^2) % </a:t>
            </a:r>
            <a:r>
              <a:rPr lang="en-US" dirty="0" err="1" smtClean="0"/>
              <a:t>hashTableSize</a:t>
            </a:r>
            <a:endParaRPr lang="en-US" dirty="0" smtClean="0"/>
          </a:p>
          <a:p>
            <a:pPr marL="0" indent="0" algn="ctr">
              <a:buNone/>
            </a:pPr>
            <a:r>
              <a:rPr lang="en-US" dirty="0" smtClean="0"/>
              <a:t>index = (index + 3^2) % </a:t>
            </a:r>
            <a:r>
              <a:rPr lang="en-US" dirty="0" err="1" smtClean="0"/>
              <a:t>hashTableSize</a:t>
            </a:r>
            <a:endParaRPr lang="en-US" dirty="0" smtClean="0"/>
          </a:p>
          <a:p>
            <a:endParaRPr lang="en-US" dirty="0"/>
          </a:p>
        </p:txBody>
      </p:sp>
    </p:spTree>
    <p:extLst>
      <p:ext uri="{BB962C8B-B14F-4D97-AF65-F5344CB8AC3E}">
        <p14:creationId xmlns:p14="http://schemas.microsoft.com/office/powerpoint/2010/main" val="295064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idx="1"/>
          </p:nvPr>
        </p:nvSpPr>
        <p:spPr/>
        <p:txBody>
          <a:bodyPr>
            <a:normAutofit lnSpcReduction="10000"/>
          </a:bodyPr>
          <a:lstStyle/>
          <a:p>
            <a:r>
              <a:rPr lang="en-US" dirty="0" smtClean="0"/>
              <a:t>Double hashing is similar to linear probing and the only difference is the interval between successive probes. Here, the interval between probes is computed by using two hash functions</a:t>
            </a:r>
          </a:p>
          <a:p>
            <a:r>
              <a:rPr lang="en-US" dirty="0" smtClean="0"/>
              <a:t>Let us say that the hashed index for an entry record is an index that is computed by one hashing function and the slot at that index is already occupied. You must start traversing in a specific probing sequence to look for an unoccupied slot. The probing sequence will be:</a:t>
            </a:r>
          </a:p>
          <a:p>
            <a:pPr marL="0" indent="0" algn="ctr">
              <a:buNone/>
            </a:pPr>
            <a:r>
              <a:rPr lang="en-US" dirty="0"/>
              <a:t>i</a:t>
            </a:r>
            <a:r>
              <a:rPr lang="en-US" dirty="0" smtClean="0"/>
              <a:t>ndex = (index + 1*</a:t>
            </a:r>
            <a:r>
              <a:rPr lang="en-US" dirty="0" err="1" smtClean="0"/>
              <a:t>indexH</a:t>
            </a:r>
            <a:r>
              <a:rPr lang="en-US" dirty="0" smtClean="0"/>
              <a:t>) % </a:t>
            </a:r>
            <a:r>
              <a:rPr lang="en-US" dirty="0" err="1" smtClean="0"/>
              <a:t>hashTableSize</a:t>
            </a:r>
            <a:r>
              <a:rPr lang="en-US" dirty="0" smtClean="0"/>
              <a:t>;</a:t>
            </a:r>
          </a:p>
          <a:p>
            <a:pPr marL="0" indent="0" algn="ctr">
              <a:buNone/>
            </a:pPr>
            <a:r>
              <a:rPr lang="en-US" dirty="0" smtClean="0"/>
              <a:t>index = (index + 2*</a:t>
            </a:r>
            <a:r>
              <a:rPr lang="en-US" dirty="0" err="1" smtClean="0"/>
              <a:t>indexH</a:t>
            </a:r>
            <a:r>
              <a:rPr lang="en-US" dirty="0" smtClean="0"/>
              <a:t>) % </a:t>
            </a:r>
            <a:r>
              <a:rPr lang="en-US" dirty="0" err="1" smtClean="0"/>
              <a:t>hashTableSize</a:t>
            </a:r>
            <a:r>
              <a:rPr lang="en-US" dirty="0" smtClean="0"/>
              <a:t>;</a:t>
            </a:r>
          </a:p>
          <a:p>
            <a:pPr marL="0" indent="0" algn="ctr">
              <a:buNone/>
            </a:pPr>
            <a:endParaRPr lang="en-US" dirty="0"/>
          </a:p>
        </p:txBody>
      </p:sp>
    </p:spTree>
    <p:extLst>
      <p:ext uri="{BB962C8B-B14F-4D97-AF65-F5344CB8AC3E}">
        <p14:creationId xmlns:p14="http://schemas.microsoft.com/office/powerpoint/2010/main" val="395233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Associative arrays: Hash tables are commonly used to implement many types of in-memory tables. They are used to implement associative arrays (arrays whose indices are arbitrary strings or other complicated objects)</a:t>
            </a:r>
          </a:p>
          <a:p>
            <a:r>
              <a:rPr lang="en-US" dirty="0" smtClean="0"/>
              <a:t>Database indexing: Hash tables may also be used as disk-based data structures and </a:t>
            </a:r>
          </a:p>
          <a:p>
            <a:r>
              <a:rPr lang="en-US" dirty="0" smtClean="0"/>
              <a:t>Caches:</a:t>
            </a:r>
          </a:p>
          <a:p>
            <a:r>
              <a:rPr lang="en-US" dirty="0" smtClean="0"/>
              <a:t>Object representation:</a:t>
            </a:r>
          </a:p>
          <a:p>
            <a:r>
              <a:rPr lang="en-US" dirty="0" smtClean="0"/>
              <a:t>Hash functions are used in various algorithms to make their computing faster.</a:t>
            </a:r>
            <a:endParaRPr lang="en-US" dirty="0"/>
          </a:p>
        </p:txBody>
      </p:sp>
    </p:spTree>
    <p:extLst>
      <p:ext uri="{BB962C8B-B14F-4D97-AF65-F5344CB8AC3E}">
        <p14:creationId xmlns:p14="http://schemas.microsoft.com/office/powerpoint/2010/main" val="212171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Introduction of Hashing</a:t>
            </a:r>
          </a:p>
          <a:p>
            <a:r>
              <a:rPr lang="en-US" dirty="0" smtClean="0"/>
              <a:t>Advantages</a:t>
            </a:r>
          </a:p>
          <a:p>
            <a:r>
              <a:rPr lang="en-US" dirty="0" smtClean="0"/>
              <a:t>Hashing Function</a:t>
            </a:r>
          </a:p>
          <a:p>
            <a:r>
              <a:rPr lang="en-US" dirty="0" smtClean="0"/>
              <a:t>Hashing Table</a:t>
            </a:r>
          </a:p>
          <a:p>
            <a:r>
              <a:rPr lang="en-US" dirty="0" smtClean="0"/>
              <a:t>Collision Resolution Techniques</a:t>
            </a:r>
          </a:p>
          <a:p>
            <a:pPr lvl="1"/>
            <a:r>
              <a:rPr lang="en-US" dirty="0" smtClean="0"/>
              <a:t>Separate Chaining</a:t>
            </a:r>
          </a:p>
          <a:p>
            <a:pPr lvl="1"/>
            <a:r>
              <a:rPr lang="en-US" dirty="0" smtClean="0"/>
              <a:t>Linear Chaining</a:t>
            </a:r>
          </a:p>
          <a:p>
            <a:pPr lvl="1"/>
            <a:r>
              <a:rPr lang="en-US" dirty="0" smtClean="0"/>
              <a:t>Quadratic Probing</a:t>
            </a:r>
          </a:p>
          <a:p>
            <a:pPr lvl="1"/>
            <a:r>
              <a:rPr lang="en-US" dirty="0" smtClean="0"/>
              <a:t>Double Hashing</a:t>
            </a:r>
          </a:p>
          <a:p>
            <a:r>
              <a:rPr lang="en-US" dirty="0" smtClean="0"/>
              <a:t>Application </a:t>
            </a:r>
            <a:endParaRPr lang="en-US" dirty="0"/>
          </a:p>
        </p:txBody>
      </p:sp>
    </p:spTree>
    <p:extLst>
      <p:ext uri="{BB962C8B-B14F-4D97-AF65-F5344CB8AC3E}">
        <p14:creationId xmlns:p14="http://schemas.microsoft.com/office/powerpoint/2010/main" val="225008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Hashing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Hashing is a technique that is used to uniquely identify a specific object form a group of similar objects:</a:t>
            </a:r>
          </a:p>
          <a:p>
            <a:pPr lvl="1"/>
            <a:r>
              <a:rPr lang="en-US" dirty="0" smtClean="0"/>
              <a:t>Some examples of how hashing is used in our lives include:</a:t>
            </a:r>
          </a:p>
          <a:p>
            <a:pPr lvl="2"/>
            <a:r>
              <a:rPr lang="en-US" dirty="0" smtClean="0"/>
              <a:t>In universities, each student is assigned a unique roll number that can be used to retrieve information about them.</a:t>
            </a:r>
          </a:p>
          <a:p>
            <a:pPr lvl="2"/>
            <a:r>
              <a:rPr lang="en-US" dirty="0" smtClean="0"/>
              <a:t>In libraries, each book is assigned a unique number that can be used to determine information about the book</a:t>
            </a:r>
          </a:p>
          <a:p>
            <a:r>
              <a:rPr lang="en-US" dirty="0" smtClean="0"/>
              <a:t>In both these examples the students and books were hashed to a unique number.</a:t>
            </a:r>
          </a:p>
          <a:p>
            <a:r>
              <a:rPr lang="en-US" dirty="0" smtClean="0"/>
              <a:t>Assume that you have an object and you want to assign a key to it to make searching easy. To store the key/value pair, you can use a simple array like a data structure where keys (integers) can be used directly as an index to </a:t>
            </a:r>
            <a:r>
              <a:rPr lang="en-US" dirty="0" err="1" smtClean="0"/>
              <a:t>stire</a:t>
            </a:r>
            <a:r>
              <a:rPr lang="en-US" dirty="0" smtClean="0"/>
              <a:t> values. However, in cases where the keys are large and cannot be used directly as an index, you should use hashing</a:t>
            </a:r>
            <a:endParaRPr lang="en-US" dirty="0"/>
          </a:p>
        </p:txBody>
      </p:sp>
    </p:spTree>
    <p:extLst>
      <p:ext uri="{BB962C8B-B14F-4D97-AF65-F5344CB8AC3E}">
        <p14:creationId xmlns:p14="http://schemas.microsoft.com/office/powerpoint/2010/main" val="78428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hashing</a:t>
            </a:r>
            <a:endParaRPr lang="en-US" dirty="0"/>
          </a:p>
        </p:txBody>
      </p:sp>
      <p:sp>
        <p:nvSpPr>
          <p:cNvPr id="3" name="Content Placeholder 2"/>
          <p:cNvSpPr>
            <a:spLocks noGrp="1"/>
          </p:cNvSpPr>
          <p:nvPr>
            <p:ph idx="1"/>
          </p:nvPr>
        </p:nvSpPr>
        <p:spPr/>
        <p:txBody>
          <a:bodyPr/>
          <a:lstStyle/>
          <a:p>
            <a:r>
              <a:rPr lang="en-US" dirty="0" smtClean="0"/>
              <a:t>Hashing is implemented in two steps:</a:t>
            </a:r>
          </a:p>
          <a:p>
            <a:pPr lvl="1"/>
            <a:r>
              <a:rPr lang="en-US" dirty="0"/>
              <a:t> </a:t>
            </a:r>
            <a:r>
              <a:rPr lang="en-US" dirty="0" smtClean="0"/>
              <a:t>An element is converted into an integer by using a hash function. This element can be used as an index to store the original element, which falls into the hash table.</a:t>
            </a:r>
          </a:p>
          <a:p>
            <a:pPr lvl="1"/>
            <a:r>
              <a:rPr lang="en-US" dirty="0" smtClean="0"/>
              <a:t>The element is stored in the hash table where it can be quickly retrieved using hashed key.</a:t>
            </a:r>
          </a:p>
          <a:p>
            <a:pPr lvl="1"/>
            <a:r>
              <a:rPr lang="en-US" dirty="0"/>
              <a:t>h</a:t>
            </a:r>
            <a:r>
              <a:rPr lang="en-US" dirty="0" smtClean="0"/>
              <a:t>ash = </a:t>
            </a:r>
            <a:r>
              <a:rPr lang="en-US" dirty="0" err="1" smtClean="0"/>
              <a:t>hashfunc</a:t>
            </a:r>
            <a:r>
              <a:rPr lang="en-US" dirty="0" smtClean="0"/>
              <a:t>(key)</a:t>
            </a:r>
          </a:p>
          <a:p>
            <a:pPr marL="457200" lvl="1" indent="0">
              <a:buNone/>
            </a:pPr>
            <a:r>
              <a:rPr lang="en-US" dirty="0"/>
              <a:t> </a:t>
            </a:r>
            <a:r>
              <a:rPr lang="en-US" dirty="0" smtClean="0"/>
              <a:t>   index = hash % </a:t>
            </a:r>
            <a:r>
              <a:rPr lang="en-US" dirty="0" err="1" smtClean="0"/>
              <a:t>array_size</a:t>
            </a:r>
            <a:endParaRPr lang="en-US" dirty="0" smtClean="0"/>
          </a:p>
          <a:p>
            <a:pPr marL="457200" lvl="1" indent="0">
              <a:buNone/>
            </a:pPr>
            <a:endParaRPr lang="en-US" dirty="0"/>
          </a:p>
        </p:txBody>
      </p:sp>
    </p:spTree>
    <p:extLst>
      <p:ext uri="{BB962C8B-B14F-4D97-AF65-F5344CB8AC3E}">
        <p14:creationId xmlns:p14="http://schemas.microsoft.com/office/powerpoint/2010/main" val="62275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The main advantage of hash tables over other table data structures is speed.</a:t>
            </a:r>
          </a:p>
          <a:p>
            <a:r>
              <a:rPr lang="en-US" dirty="0" smtClean="0"/>
              <a:t>The advantage is more apparent when the number of entries is large (thousands or more)</a:t>
            </a:r>
          </a:p>
          <a:p>
            <a:r>
              <a:rPr lang="en-US" dirty="0" smtClean="0"/>
              <a:t>Hash tables are particularly efficient when the maximum number of entries can be predicted in advance, so that the bucket array can be allocated once with the optimum size and never resized</a:t>
            </a:r>
          </a:p>
          <a:p>
            <a:endParaRPr lang="en-US" dirty="0"/>
          </a:p>
        </p:txBody>
      </p:sp>
    </p:spTree>
    <p:extLst>
      <p:ext uri="{BB962C8B-B14F-4D97-AF65-F5344CB8AC3E}">
        <p14:creationId xmlns:p14="http://schemas.microsoft.com/office/powerpoint/2010/main" val="313950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hash function is any function that can be used to map a data set of an arbitrary size to a data set of a fixed size, which falls into the hash table.</a:t>
            </a:r>
          </a:p>
          <a:p>
            <a:r>
              <a:rPr lang="en-US" dirty="0" smtClean="0"/>
              <a:t>The values returned by a hash function are called hash values, hash codes, hash sums, or simply hashes.</a:t>
            </a:r>
          </a:p>
          <a:p>
            <a:r>
              <a:rPr lang="en-US" dirty="0" smtClean="0"/>
              <a:t>A hash function is any function that can be used to map a data set of an arbitrary size to a data set of a fixed size, which falls into the hash table.</a:t>
            </a:r>
          </a:p>
          <a:p>
            <a:r>
              <a:rPr lang="en-US" dirty="0" smtClean="0"/>
              <a:t>The values returned by a hash function are called hash values, hash codes, hash sums, or simply hashes.</a:t>
            </a:r>
          </a:p>
          <a:p>
            <a:r>
              <a:rPr lang="en-US" dirty="0" smtClean="0"/>
              <a:t>To achieve a good hashing mechanism, it is important to have a good hash function with the following basic requirements:</a:t>
            </a:r>
          </a:p>
          <a:p>
            <a:pPr lvl="1"/>
            <a:r>
              <a:rPr lang="en-US" dirty="0" smtClean="0"/>
              <a:t>Easy to compute</a:t>
            </a:r>
          </a:p>
          <a:p>
            <a:pPr lvl="1"/>
            <a:r>
              <a:rPr lang="en-US" dirty="0" smtClean="0"/>
              <a:t>Uniform distribution</a:t>
            </a:r>
          </a:p>
          <a:p>
            <a:pPr lvl="1"/>
            <a:r>
              <a:rPr lang="en-US" dirty="0" smtClean="0"/>
              <a:t>Less collision</a:t>
            </a:r>
          </a:p>
          <a:p>
            <a:endParaRPr lang="en-US" dirty="0"/>
          </a:p>
        </p:txBody>
      </p:sp>
    </p:spTree>
    <p:extLst>
      <p:ext uri="{BB962C8B-B14F-4D97-AF65-F5344CB8AC3E}">
        <p14:creationId xmlns:p14="http://schemas.microsoft.com/office/powerpoint/2010/main" val="274867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sp>
        <p:nvSpPr>
          <p:cNvPr id="3" name="Content Placeholder 2"/>
          <p:cNvSpPr>
            <a:spLocks noGrp="1"/>
          </p:cNvSpPr>
          <p:nvPr>
            <p:ph idx="1"/>
          </p:nvPr>
        </p:nvSpPr>
        <p:spPr/>
        <p:txBody>
          <a:bodyPr/>
          <a:lstStyle/>
          <a:p>
            <a:r>
              <a:rPr lang="en-US" dirty="0" smtClean="0"/>
              <a:t>A hash table is a data structure that is used to store keys/value pairs. It uses a hash function to compute an index into an array in which an element will be inserted or searched.</a:t>
            </a:r>
          </a:p>
          <a:p>
            <a:r>
              <a:rPr lang="en-US" dirty="0" smtClean="0"/>
              <a:t>By using a good hash function, hashing can work well. Under reasonable assumptions, the average time required to search for an element in hash table is O(1).</a:t>
            </a:r>
          </a:p>
          <a:p>
            <a:endParaRPr lang="en-US" dirty="0"/>
          </a:p>
        </p:txBody>
      </p:sp>
    </p:spTree>
    <p:extLst>
      <p:ext uri="{BB962C8B-B14F-4D97-AF65-F5344CB8AC3E}">
        <p14:creationId xmlns:p14="http://schemas.microsoft.com/office/powerpoint/2010/main" val="161917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Collision resolution techniques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7052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Separate Chaining (Open Hashing)</a:t>
            </a:r>
            <a:endParaRPr lang="en-US" dirty="0"/>
          </a:p>
        </p:txBody>
      </p:sp>
      <p:sp>
        <p:nvSpPr>
          <p:cNvPr id="5" name="Content Placeholder 4"/>
          <p:cNvSpPr>
            <a:spLocks noGrp="1"/>
          </p:cNvSpPr>
          <p:nvPr>
            <p:ph idx="1"/>
          </p:nvPr>
        </p:nvSpPr>
        <p:spPr/>
        <p:txBody>
          <a:bodyPr/>
          <a:lstStyle/>
          <a:p>
            <a:r>
              <a:rPr lang="en-US" dirty="0" smtClean="0"/>
              <a:t>Separate chaining is one of the most commonly used collision resolution techniques</a:t>
            </a:r>
          </a:p>
          <a:p>
            <a:r>
              <a:rPr lang="en-US" dirty="0" smtClean="0"/>
              <a:t>It is usually implemented using linked list. In separated chaining, each element of the hash table is a linked list.</a:t>
            </a:r>
          </a:p>
          <a:p>
            <a:r>
              <a:rPr lang="en-US" dirty="0" smtClean="0"/>
              <a:t>To store an element in the hash table you must insert it into specific linked list.</a:t>
            </a:r>
          </a:p>
          <a:p>
            <a:r>
              <a:rPr lang="en-US" dirty="0" smtClean="0"/>
              <a:t>If there is any collision (i.e. two different elements have same hash value) then store both the elements in the same linked list.</a:t>
            </a:r>
            <a:endParaRPr lang="en-US" dirty="0"/>
          </a:p>
        </p:txBody>
      </p:sp>
    </p:spTree>
    <p:extLst>
      <p:ext uri="{BB962C8B-B14F-4D97-AF65-F5344CB8AC3E}">
        <p14:creationId xmlns:p14="http://schemas.microsoft.com/office/powerpoint/2010/main" val="30076880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350</TotalTime>
  <Words>1107</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Berlin</vt:lpstr>
      <vt:lpstr>KSC6103: Data Structure &amp; Algorithm</vt:lpstr>
      <vt:lpstr>Chapter Outline</vt:lpstr>
      <vt:lpstr>Introduction of Hashing</vt:lpstr>
      <vt:lpstr>Introduction of hashing</vt:lpstr>
      <vt:lpstr>Advantages</vt:lpstr>
      <vt:lpstr>Hash function</vt:lpstr>
      <vt:lpstr>Hash table</vt:lpstr>
      <vt:lpstr>Collision resolution techniques</vt:lpstr>
      <vt:lpstr>Separate Chaining (Open Hashing)</vt:lpstr>
      <vt:lpstr>PowerPoint Presentation</vt:lpstr>
      <vt:lpstr>Linear probing</vt:lpstr>
      <vt:lpstr>Linear probing</vt:lpstr>
      <vt:lpstr>Quadratic Probing</vt:lpstr>
      <vt:lpstr>Quadratic Probing</vt:lpstr>
      <vt:lpstr>Double hashing</vt:lpstr>
      <vt:lpstr>Application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KSC6103: Data Structure &amp; Algorithm</dc:title>
  <dc:creator>MASYITAH BINTI ABU</dc:creator>
  <cp:lastModifiedBy>MASYITAH BINTI ABU</cp:lastModifiedBy>
  <cp:revision>9</cp:revision>
  <dcterms:created xsi:type="dcterms:W3CDTF">2022-12-08T07:37:51Z</dcterms:created>
  <dcterms:modified xsi:type="dcterms:W3CDTF">2022-12-11T02:44:14Z</dcterms:modified>
</cp:coreProperties>
</file>