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58"/>
  </p:notesMasterIdLst>
  <p:sldIdLst>
    <p:sldId id="256" r:id="rId2"/>
    <p:sldId id="257" r:id="rId3"/>
    <p:sldId id="265" r:id="rId4"/>
    <p:sldId id="261" r:id="rId5"/>
    <p:sldId id="262" r:id="rId6"/>
    <p:sldId id="310" r:id="rId7"/>
    <p:sldId id="290" r:id="rId8"/>
    <p:sldId id="259" r:id="rId9"/>
    <p:sldId id="269" r:id="rId10"/>
    <p:sldId id="286" r:id="rId11"/>
    <p:sldId id="287" r:id="rId12"/>
    <p:sldId id="334" r:id="rId13"/>
    <p:sldId id="345" r:id="rId14"/>
    <p:sldId id="294" r:id="rId15"/>
    <p:sldId id="295" r:id="rId16"/>
    <p:sldId id="332" r:id="rId17"/>
    <p:sldId id="333" r:id="rId18"/>
    <p:sldId id="357" r:id="rId19"/>
    <p:sldId id="335" r:id="rId20"/>
    <p:sldId id="336" r:id="rId21"/>
    <p:sldId id="341" r:id="rId22"/>
    <p:sldId id="342" r:id="rId23"/>
    <p:sldId id="343" r:id="rId24"/>
    <p:sldId id="347" r:id="rId25"/>
    <p:sldId id="344" r:id="rId26"/>
    <p:sldId id="346" r:id="rId27"/>
    <p:sldId id="348" r:id="rId28"/>
    <p:sldId id="349" r:id="rId29"/>
    <p:sldId id="350" r:id="rId30"/>
    <p:sldId id="351" r:id="rId31"/>
    <p:sldId id="352" r:id="rId32"/>
    <p:sldId id="360" r:id="rId33"/>
    <p:sldId id="337" r:id="rId34"/>
    <p:sldId id="338" r:id="rId35"/>
    <p:sldId id="339" r:id="rId36"/>
    <p:sldId id="354" r:id="rId37"/>
    <p:sldId id="355" r:id="rId38"/>
    <p:sldId id="340" r:id="rId39"/>
    <p:sldId id="358" r:id="rId40"/>
    <p:sldId id="359" r:id="rId41"/>
    <p:sldId id="260" r:id="rId42"/>
    <p:sldId id="361" r:id="rId43"/>
    <p:sldId id="362" r:id="rId44"/>
    <p:sldId id="270" r:id="rId45"/>
    <p:sldId id="271" r:id="rId46"/>
    <p:sldId id="258" r:id="rId47"/>
    <p:sldId id="266" r:id="rId48"/>
    <p:sldId id="289" r:id="rId49"/>
    <p:sldId id="288" r:id="rId50"/>
    <p:sldId id="353" r:id="rId51"/>
    <p:sldId id="292" r:id="rId52"/>
    <p:sldId id="278" r:id="rId53"/>
    <p:sldId id="268" r:id="rId54"/>
    <p:sldId id="356" r:id="rId55"/>
    <p:sldId id="285" r:id="rId56"/>
    <p:sldId id="331" r:id="rId57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Users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74664" autoAdjust="0"/>
  </p:normalViewPr>
  <p:slideViewPr>
    <p:cSldViewPr snapToGrid="0">
      <p:cViewPr varScale="1">
        <p:scale>
          <a:sx n="59" d="100"/>
          <a:sy n="59" d="100"/>
        </p:scale>
        <p:origin x="10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42"/>
    </p:cViewPr>
  </p:sorter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MY"/>
              <a:t>Recognition Rate for Malay Command in two Environment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Normal Environment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Buka Kipas </c:v>
                </c:pt>
                <c:pt idx="1">
                  <c:v>Tutup Kipas</c:v>
                </c:pt>
                <c:pt idx="2">
                  <c:v>Buka Lampu</c:v>
                </c:pt>
                <c:pt idx="3">
                  <c:v>Tutup Lampu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0.88</c:v>
                </c:pt>
                <c:pt idx="1">
                  <c:v>0.88</c:v>
                </c:pt>
                <c:pt idx="2">
                  <c:v>0.88</c:v>
                </c:pt>
                <c:pt idx="3">
                  <c:v>0.81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Noisy Environment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Buka Kipas </c:v>
                </c:pt>
                <c:pt idx="1">
                  <c:v>Tutup Kipas</c:v>
                </c:pt>
                <c:pt idx="2">
                  <c:v>Buka Lampu</c:v>
                </c:pt>
                <c:pt idx="3">
                  <c:v>Tutup Lampu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0.6</c:v>
                </c:pt>
                <c:pt idx="1">
                  <c:v>0.51</c:v>
                </c:pt>
                <c:pt idx="2">
                  <c:v>0.43</c:v>
                </c:pt>
                <c:pt idx="3">
                  <c:v>0.2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20098312"/>
        <c:axId val="320094000"/>
      </c:barChart>
      <c:catAx>
        <c:axId val="320098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094000"/>
        <c:crosses val="autoZero"/>
        <c:auto val="1"/>
        <c:lblAlgn val="ctr"/>
        <c:lblOffset val="100"/>
        <c:tickMarkSkip val="1"/>
        <c:noMultiLvlLbl val="0"/>
      </c:catAx>
      <c:valAx>
        <c:axId val="32009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098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6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39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parametric classifier</a:t>
            </a:r>
          </a:p>
          <a:p>
            <a:r>
              <a:rPr lang="en-US"/>
              <a:t>- model of data with a categorical responce call classifier.</a:t>
            </a:r>
          </a:p>
          <a:p>
            <a:r>
              <a:rPr lang="en-US"/>
              <a:t>- classifier is build from training data. </a:t>
            </a:r>
          </a:p>
        </p:txBody>
      </p:sp>
    </p:spTree>
    <p:extLst>
      <p:ext uri="{BB962C8B-B14F-4D97-AF65-F5344CB8AC3E}">
        <p14:creationId xmlns:p14="http://schemas.microsoft.com/office/powerpoint/2010/main" val="1447897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from the reseach that I had been done, </a:t>
            </a:r>
          </a:p>
          <a:p>
            <a:r>
              <a:rPr lang="en-US"/>
              <a:t>mobile device because I can record voice in far distance</a:t>
            </a:r>
          </a:p>
          <a:p>
            <a:endParaRPr lang="en-US"/>
          </a:p>
          <a:p>
            <a:r>
              <a:rPr lang="en-US"/>
              <a:t>classification of speech..cause we will give command natural in our house</a:t>
            </a:r>
          </a:p>
          <a:p>
            <a:endParaRPr lang="en-US"/>
          </a:p>
          <a:p>
            <a:r>
              <a:rPr lang="en-US"/>
              <a:t>HMM</a:t>
            </a:r>
          </a:p>
          <a:p>
            <a:r>
              <a:rPr lang="en-US"/>
              <a:t>(acoustic model is to represent the relationship between an audio signal and phonemes or other linguistic units)</a:t>
            </a:r>
          </a:p>
        </p:txBody>
      </p:sp>
    </p:spTree>
    <p:extLst>
      <p:ext uri="{BB962C8B-B14F-4D97-AF65-F5344CB8AC3E}">
        <p14:creationId xmlns:p14="http://schemas.microsoft.com/office/powerpoint/2010/main" val="73111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45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78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Normal</a:t>
            </a:r>
            <a:r>
              <a:rPr lang="en-US" baseline="0" dirty="0" smtClean="0"/>
              <a:t> environment = sound in normal room </a:t>
            </a:r>
          </a:p>
          <a:p>
            <a:r>
              <a:rPr lang="en-US" baseline="0" dirty="0" err="1" smtClean="0"/>
              <a:t>eg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aircond</a:t>
            </a:r>
            <a:endParaRPr lang="en-US" baseline="0" dirty="0" smtClean="0"/>
          </a:p>
          <a:p>
            <a:r>
              <a:rPr lang="en-US" dirty="0" smtClean="0"/>
              <a:t>Noisy environment = background music</a:t>
            </a:r>
          </a:p>
          <a:p>
            <a:r>
              <a:rPr lang="en-MY" dirty="0" smtClean="0"/>
              <a:t>Why student?</a:t>
            </a:r>
          </a:p>
          <a:p>
            <a:r>
              <a:rPr lang="en-MY" dirty="0" smtClean="0"/>
              <a:t>Can</a:t>
            </a:r>
            <a:r>
              <a:rPr lang="en-MY" baseline="0" dirty="0" smtClean="0"/>
              <a:t> be find in FKJ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58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-preprocessing is a step to record the speaker voices(the speaker voice will be record 3 time)</a:t>
            </a:r>
          </a:p>
          <a:p>
            <a:r>
              <a:rPr lang="en-US" dirty="0"/>
              <a:t>-feature extraction is a step to extract the speaker voice into signal</a:t>
            </a:r>
          </a:p>
          <a:p>
            <a:r>
              <a:rPr lang="en-US" dirty="0"/>
              <a:t>-from 3 signal 1 signal will be </a:t>
            </a:r>
            <a:r>
              <a:rPr lang="en-US" dirty="0" smtClean="0"/>
              <a:t>training data and pattern matching is done</a:t>
            </a:r>
            <a:r>
              <a:rPr lang="en-US" baseline="0" dirty="0" smtClean="0"/>
              <a:t> to all data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30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Why</a:t>
            </a:r>
            <a:r>
              <a:rPr lang="en-MY" baseline="0" dirty="0" smtClean="0"/>
              <a:t> 8000Hz?</a:t>
            </a:r>
          </a:p>
          <a:p>
            <a:r>
              <a:rPr lang="en-MY" baseline="0" dirty="0" smtClean="0"/>
              <a:t>So all speech have same size and rate</a:t>
            </a:r>
          </a:p>
          <a:p>
            <a:r>
              <a:rPr lang="en-MY" baseline="0" dirty="0" smtClean="0"/>
              <a:t>Decrease the size of speech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25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Decreasing in spectrum</a:t>
            </a:r>
            <a:r>
              <a:rPr lang="en-MY" baseline="0" dirty="0" smtClean="0"/>
              <a:t> analysis?</a:t>
            </a:r>
          </a:p>
          <a:p>
            <a:r>
              <a:rPr lang="en-MY" baseline="0" dirty="0" smtClean="0"/>
              <a:t>It mean the frequency</a:t>
            </a:r>
          </a:p>
          <a:p>
            <a:r>
              <a:rPr lang="en-MY" baseline="0" dirty="0" smtClean="0"/>
              <a:t>Other name of spectrum analysis is signal analysis 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59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Discontinuities of signal?</a:t>
            </a:r>
          </a:p>
          <a:p>
            <a:r>
              <a:rPr lang="en-MY" dirty="0" smtClean="0"/>
              <a:t>Phase</a:t>
            </a:r>
            <a:r>
              <a:rPr lang="en-MY" baseline="0" dirty="0" smtClean="0"/>
              <a:t> mismatch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39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FF07-65A3-476B-B496-6E6EFB43A3F4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3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E981-FDC4-4C17-BF35-147F398A841C}" type="datetime1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0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7495-3189-4EA0-A3B5-215C50CD5F07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0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E6E5-87CF-4288-B74B-DFAF209FB997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023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B8DF-F334-424C-A4B7-C67551B42BFF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2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6569-C67D-4D4D-9478-899C0DEC67BB}" type="datetime1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87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2BA6-AA26-4755-B293-5610379CB949}" type="datetime1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56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4B1CA51-621C-43A0-A8E3-3D671E47CC1D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61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F025-D65A-4892-94BF-DE5EE3C49DF0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5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6699-6CF3-4F68-BEEA-4451F38EB61D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E5C5-A959-412A-B0F3-DCFA6E0C394E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9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39B4-C42C-44ED-B2B2-F36DB245B4F6}" type="datetime1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1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95BF-38B5-4505-9D2E-0A65A82663C0}" type="datetime1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0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653D-2B04-432E-9498-375203ED7C91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0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4BBC-4FAC-433E-B1CE-13704E36153E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0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A17F060-4EE7-482B-92D2-FDCDAA2A86FD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0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F8DD0-BE56-4FD9-8D9A-8A64D2E90DA7}" type="datetime1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3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1691D5-72EA-44A5-8AC8-812084827308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2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1388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VOICE-BASED MALAY COMMAND RECOGNITION FOR ELECTRICAL APPLIANCES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303780"/>
          </a:xfrm>
        </p:spPr>
        <p:txBody>
          <a:bodyPr>
            <a:normAutofit/>
          </a:bodyPr>
          <a:lstStyle/>
          <a:p>
            <a:pPr algn="ctr"/>
            <a:r>
              <a:rPr lang="en-MY" altLang="en-US" sz="2400" b="1" dirty="0" err="1">
                <a:solidFill>
                  <a:schemeClr val="tx1"/>
                </a:solidFill>
              </a:rPr>
              <a:t>Masyitah</a:t>
            </a:r>
            <a:r>
              <a:rPr lang="en-MY" altLang="en-US" sz="2400" b="1" dirty="0">
                <a:solidFill>
                  <a:schemeClr val="tx1"/>
                </a:solidFill>
              </a:rPr>
              <a:t> </a:t>
            </a:r>
            <a:r>
              <a:rPr lang="en-MY" altLang="en-US" sz="2400" b="1" dirty="0" err="1">
                <a:solidFill>
                  <a:schemeClr val="tx1"/>
                </a:solidFill>
              </a:rPr>
              <a:t>binti</a:t>
            </a:r>
            <a:r>
              <a:rPr lang="en-MY" altLang="en-US" sz="2400" b="1" dirty="0">
                <a:solidFill>
                  <a:schemeClr val="tx1"/>
                </a:solidFill>
              </a:rPr>
              <a:t> </a:t>
            </a:r>
            <a:r>
              <a:rPr lang="en-MY" altLang="en-US" sz="2400" b="1" dirty="0" smtClean="0">
                <a:solidFill>
                  <a:schemeClr val="tx1"/>
                </a:solidFill>
              </a:rPr>
              <a:t>Abu (BK13110203)</a:t>
            </a:r>
          </a:p>
          <a:p>
            <a:pPr algn="ctr"/>
            <a:endParaRPr lang="en-MY" alt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MY" altLang="en-US" b="1" dirty="0" smtClean="0">
                <a:solidFill>
                  <a:schemeClr val="tx1"/>
                </a:solidFill>
              </a:rPr>
              <a:t>Electronic Engineering (Computer)</a:t>
            </a:r>
            <a:endParaRPr lang="en-MY" altLang="en-US" b="1" dirty="0">
              <a:solidFill>
                <a:schemeClr val="tx1"/>
              </a:solidFill>
            </a:endParaRPr>
          </a:p>
          <a:p>
            <a:pPr algn="ctr"/>
            <a:r>
              <a:rPr lang="en-MY" altLang="en-US" b="1" dirty="0">
                <a:solidFill>
                  <a:schemeClr val="tx1"/>
                </a:solidFill>
              </a:rPr>
              <a:t>Faculty of Engineering</a:t>
            </a:r>
          </a:p>
          <a:p>
            <a:pPr algn="ctr"/>
            <a:r>
              <a:rPr lang="en-MY" altLang="en-US" b="1" dirty="0" err="1">
                <a:solidFill>
                  <a:schemeClr val="tx1"/>
                </a:solidFill>
              </a:rPr>
              <a:t>Universiti</a:t>
            </a:r>
            <a:r>
              <a:rPr lang="en-MY" altLang="en-US" b="1" dirty="0">
                <a:solidFill>
                  <a:schemeClr val="tx1"/>
                </a:solidFill>
              </a:rPr>
              <a:t> Malaysia Sabah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Malay Command Data Based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896525"/>
              </p:ext>
            </p:extLst>
          </p:nvPr>
        </p:nvGraphicFramePr>
        <p:xfrm>
          <a:off x="1103313" y="2052638"/>
          <a:ext cx="894715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093"/>
                <a:gridCol w="4473057"/>
              </a:tblGrid>
              <a:tr h="3810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sz="2400" b="1" u="none" dirty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Device</a:t>
                      </a:r>
                      <a:endParaRPr lang="en-US" sz="2400" b="1" u="none" dirty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55920" marR="55920" marT="0" marB="12700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sz="2400" b="1" u="none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Malay Command</a:t>
                      </a:r>
                      <a:endParaRPr lang="en-US" sz="2400" b="1" u="none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55920" marR="55920" marT="0" marB="127000" anchor="ctr"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sz="2400" b="0" u="none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Fan</a:t>
                      </a:r>
                      <a:endParaRPr lang="en-US" sz="2400" b="0" u="none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55920" marR="55920" marT="0" marB="12700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sz="2400" b="0" u="none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Buka kipas</a:t>
                      </a:r>
                    </a:p>
                    <a:p>
                      <a:pPr marL="0" indent="0" algn="ctr">
                        <a:buNone/>
                      </a:pPr>
                      <a:endParaRPr sz="2400" b="0" u="none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sz="2400" b="0" u="none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Tutup kipas</a:t>
                      </a:r>
                      <a:endParaRPr lang="en-US" sz="2400" b="0" u="none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55920" marR="55920" marT="0" marB="127000" anchor="ctr"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sz="2400" b="0" u="none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Light</a:t>
                      </a:r>
                      <a:endParaRPr lang="en-US" sz="2400" b="0" u="none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55920" marR="55920" marT="0" marB="12700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sz="2400" b="0" u="none" dirty="0" err="1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Buka</a:t>
                      </a:r>
                      <a:r>
                        <a:rPr sz="2400" b="0" u="none" dirty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 </a:t>
                      </a:r>
                      <a:r>
                        <a:rPr sz="2400" b="0" u="none" dirty="0" err="1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lampu</a:t>
                      </a:r>
                      <a:endParaRPr sz="2400" b="0" u="none" dirty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  <a:p>
                      <a:pPr marL="0" indent="0" algn="ctr">
                        <a:buNone/>
                      </a:pPr>
                      <a:endParaRPr sz="2400" b="0" u="none" dirty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sz="2400" b="0" u="none" dirty="0" err="1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Tutup</a:t>
                      </a:r>
                      <a:r>
                        <a:rPr sz="2400" b="0" u="none" dirty="0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 </a:t>
                      </a:r>
                      <a:r>
                        <a:rPr sz="2400" b="0" u="none" dirty="0" err="1">
                          <a:latin typeface="Tahoma" panose="020B0604030504040204" charset="0"/>
                          <a:ea typeface="Tahoma" panose="020B0604030504040204" charset="0"/>
                          <a:cs typeface="Tahoma" panose="020B0604030504040204" charset="0"/>
                        </a:rPr>
                        <a:t>lampu</a:t>
                      </a:r>
                      <a:endParaRPr lang="en-US" sz="2400" b="0" u="none" dirty="0">
                        <a:latin typeface="Tahoma" panose="020B0604030504040204" charset="0"/>
                        <a:ea typeface="Tahoma" panose="020B0604030504040204" charset="0"/>
                        <a:cs typeface="Tahoma" panose="020B0604030504040204" charset="0"/>
                      </a:endParaRPr>
                    </a:p>
                  </a:txBody>
                  <a:tcPr marL="55920" marR="55920" marT="0" marB="12700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Distance between Speaker and Device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574800"/>
            <a:ext cx="12192000" cy="4525963"/>
          </a:xfrm>
        </p:spPr>
        <p:txBody>
          <a:bodyPr/>
          <a:lstStyle/>
          <a:p>
            <a:endParaRPr lang="en-MY" altLang="en-US" dirty="0" smtClean="0"/>
          </a:p>
          <a:p>
            <a:endParaRPr lang="en-MY" altLang="en-US" dirty="0"/>
          </a:p>
          <a:p>
            <a:r>
              <a:rPr lang="en-MY" altLang="en-US" sz="3200" dirty="0" smtClean="0"/>
              <a:t>The </a:t>
            </a:r>
            <a:r>
              <a:rPr lang="en-MY" altLang="en-US" sz="3200" dirty="0"/>
              <a:t>distance between speaker and device is </a:t>
            </a:r>
            <a:r>
              <a:rPr lang="en-MY" altLang="en-US" sz="3200" dirty="0" smtClean="0"/>
              <a:t>0.5 </a:t>
            </a:r>
            <a:r>
              <a:rPr lang="en-MY" altLang="en-US" sz="3200" dirty="0"/>
              <a:t>m</a:t>
            </a:r>
          </a:p>
          <a:p>
            <a:r>
              <a:rPr lang="en-MY" altLang="en-US" sz="3200" dirty="0"/>
              <a:t>Mobile phone is used to record speaker voice</a:t>
            </a:r>
          </a:p>
          <a:p>
            <a:r>
              <a:rPr lang="en-MY" sz="3200" dirty="0"/>
              <a:t>T</a:t>
            </a:r>
            <a:r>
              <a:rPr lang="en-MY" sz="3200" dirty="0" smtClean="0"/>
              <a:t>he sample rate is set 8000 Hz and the device channel is mono. </a:t>
            </a:r>
            <a:endParaRPr lang="en-MY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Samples recorded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052918"/>
            <a:ext cx="11607800" cy="4195481"/>
          </a:xfrm>
        </p:spPr>
        <p:txBody>
          <a:bodyPr/>
          <a:lstStyle/>
          <a:p>
            <a:r>
              <a:rPr lang="en-MY" altLang="en-US" sz="3600" dirty="0"/>
              <a:t>The sample recorded is 720 samples. </a:t>
            </a:r>
          </a:p>
          <a:p>
            <a:r>
              <a:rPr lang="en-MY" altLang="en-US" sz="3600" dirty="0"/>
              <a:t>120 samples is used as training </a:t>
            </a:r>
            <a:r>
              <a:rPr lang="en-MY" altLang="en-US" sz="3600" dirty="0" smtClean="0"/>
              <a:t>data.</a:t>
            </a:r>
          </a:p>
          <a:p>
            <a:r>
              <a:rPr lang="en-MY" altLang="en-US" sz="3600" dirty="0" smtClean="0"/>
              <a:t>Each command has 180 samples.</a:t>
            </a:r>
          </a:p>
          <a:p>
            <a:r>
              <a:rPr lang="en-MY" altLang="en-US" sz="3600" dirty="0"/>
              <a:t>T</a:t>
            </a:r>
            <a:r>
              <a:rPr lang="en-MY" altLang="en-US" sz="3600" dirty="0" smtClean="0"/>
              <a:t>he command are recorded in two environment, each environment has 90 samples.  </a:t>
            </a:r>
            <a:endParaRPr lang="en-MY" altLang="en-US" sz="3600" dirty="0"/>
          </a:p>
          <a:p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 dirty="0"/>
              <a:t>Command signal for ‘</a:t>
            </a:r>
            <a:r>
              <a:rPr lang="en-MY" altLang="en-US" dirty="0" err="1"/>
              <a:t>Buka</a:t>
            </a:r>
            <a:r>
              <a:rPr lang="en-MY" altLang="en-US" dirty="0"/>
              <a:t> </a:t>
            </a:r>
            <a:r>
              <a:rPr lang="en-MY" altLang="en-US" dirty="0" err="1"/>
              <a:t>Kipas</a:t>
            </a:r>
            <a:r>
              <a:rPr lang="en-MY" altLang="en-US" dirty="0"/>
              <a:t>’ normal environment </a:t>
            </a:r>
            <a:endParaRPr lang="en-MY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58" y="1853248"/>
            <a:ext cx="6126521" cy="45948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 dirty="0"/>
              <a:t>Command signal for </a:t>
            </a:r>
            <a:r>
              <a:rPr lang="en-MY" altLang="en-US" dirty="0" smtClean="0"/>
              <a:t>‘</a:t>
            </a:r>
            <a:r>
              <a:rPr lang="en-MY" altLang="en-US" dirty="0" err="1"/>
              <a:t>T</a:t>
            </a:r>
            <a:r>
              <a:rPr lang="en-MY" altLang="en-US" dirty="0" err="1" smtClean="0"/>
              <a:t>utup</a:t>
            </a:r>
            <a:r>
              <a:rPr lang="en-MY" altLang="en-US" dirty="0" smtClean="0"/>
              <a:t> </a:t>
            </a:r>
            <a:r>
              <a:rPr lang="en-MY" altLang="en-US" dirty="0" err="1"/>
              <a:t>Kipas</a:t>
            </a:r>
            <a:r>
              <a:rPr lang="en-MY" altLang="en-US" dirty="0"/>
              <a:t>’ normal environment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71" y="1853248"/>
            <a:ext cx="6109602" cy="4582202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 dirty="0"/>
              <a:t>Command signal for ‘</a:t>
            </a:r>
            <a:r>
              <a:rPr lang="en-MY" altLang="en-US" dirty="0" err="1"/>
              <a:t>Buka</a:t>
            </a:r>
            <a:r>
              <a:rPr lang="en-MY" altLang="en-US" dirty="0"/>
              <a:t> </a:t>
            </a:r>
            <a:r>
              <a:rPr lang="en-MY" altLang="en-US" dirty="0" err="1" smtClean="0"/>
              <a:t>Lampu</a:t>
            </a:r>
            <a:r>
              <a:rPr lang="en-MY" altLang="en-US" dirty="0" smtClean="0"/>
              <a:t>’ </a:t>
            </a:r>
            <a:r>
              <a:rPr lang="en-MY" altLang="en-US" dirty="0"/>
              <a:t>normal environment </a:t>
            </a:r>
            <a:endParaRPr lang="en-MY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35" y="1853248"/>
            <a:ext cx="6205854" cy="4654391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 dirty="0"/>
              <a:t>Command signal for </a:t>
            </a:r>
            <a:r>
              <a:rPr lang="en-MY" altLang="en-US" dirty="0" smtClean="0"/>
              <a:t>‘</a:t>
            </a:r>
            <a:r>
              <a:rPr lang="en-MY" altLang="en-US" dirty="0" err="1" smtClean="0"/>
              <a:t>Tutup</a:t>
            </a:r>
            <a:r>
              <a:rPr lang="en-MY" altLang="en-US" dirty="0" smtClean="0"/>
              <a:t> </a:t>
            </a:r>
            <a:r>
              <a:rPr lang="en-MY" altLang="en-US" dirty="0" err="1" smtClean="0"/>
              <a:t>Lampu</a:t>
            </a:r>
            <a:r>
              <a:rPr lang="en-MY" altLang="en-US" dirty="0" smtClean="0"/>
              <a:t>’ </a:t>
            </a:r>
            <a:r>
              <a:rPr lang="en-MY" altLang="en-US" dirty="0"/>
              <a:t>normal environment </a:t>
            </a:r>
            <a:endParaRPr lang="en-MY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394" y="1853248"/>
            <a:ext cx="6250155" cy="4687616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 dirty="0"/>
              <a:t>Command signal for ‘</a:t>
            </a:r>
            <a:r>
              <a:rPr lang="en-MY" altLang="en-US" dirty="0" err="1"/>
              <a:t>Buka</a:t>
            </a:r>
            <a:r>
              <a:rPr lang="en-MY" altLang="en-US" dirty="0"/>
              <a:t> </a:t>
            </a:r>
            <a:r>
              <a:rPr lang="en-MY" altLang="en-US" dirty="0" err="1"/>
              <a:t>Kipas</a:t>
            </a:r>
            <a:r>
              <a:rPr lang="en-MY" altLang="en-US" dirty="0"/>
              <a:t>’ </a:t>
            </a:r>
            <a:r>
              <a:rPr lang="en-MY" altLang="en-US" dirty="0" smtClean="0"/>
              <a:t>noisy </a:t>
            </a:r>
            <a:r>
              <a:rPr lang="en-MY" altLang="en-US" dirty="0"/>
              <a:t>environment </a:t>
            </a:r>
            <a:endParaRPr lang="en-MY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45" y="1853248"/>
            <a:ext cx="6191740" cy="4643805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7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3600" dirty="0"/>
              <a:t>The differences of each command can be seen by:</a:t>
            </a:r>
            <a:r>
              <a:rPr lang="en-MY" sz="4400" dirty="0"/>
              <a:t/>
            </a:r>
            <a:br>
              <a:rPr lang="en-MY" sz="4400" dirty="0"/>
            </a:br>
            <a:endParaRPr lang="en-MY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2052918"/>
            <a:ext cx="10680700" cy="4195481"/>
          </a:xfrm>
        </p:spPr>
        <p:txBody>
          <a:bodyPr>
            <a:normAutofit/>
          </a:bodyPr>
          <a:lstStyle/>
          <a:p>
            <a:endParaRPr lang="en-MY" sz="3200" dirty="0" smtClean="0"/>
          </a:p>
          <a:p>
            <a:r>
              <a:rPr lang="en-MY" sz="3200" dirty="0" smtClean="0"/>
              <a:t>Each phenome has different amplitude and time range</a:t>
            </a:r>
          </a:p>
          <a:p>
            <a:endParaRPr lang="en-MY" sz="3200" dirty="0" smtClean="0"/>
          </a:p>
          <a:p>
            <a:r>
              <a:rPr lang="en-MY" sz="3200" dirty="0" smtClean="0"/>
              <a:t>For noisy environment the amplitude of each command will increase.</a:t>
            </a:r>
            <a:endParaRPr lang="en-MY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8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Pre-processing</a:t>
            </a:r>
            <a:endParaRPr lang="en-MY" dirty="0"/>
          </a:p>
        </p:txBody>
      </p:sp>
      <p:sp>
        <p:nvSpPr>
          <p:cNvPr id="4" name="Oval 3"/>
          <p:cNvSpPr/>
          <p:nvPr/>
        </p:nvSpPr>
        <p:spPr>
          <a:xfrm>
            <a:off x="5187950" y="1600200"/>
            <a:ext cx="1816100" cy="647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Start</a:t>
            </a:r>
            <a:endParaRPr lang="en-MY" dirty="0"/>
          </a:p>
        </p:txBody>
      </p:sp>
      <p:cxnSp>
        <p:nvCxnSpPr>
          <p:cNvPr id="6" name="Straight Arrow Connector 5"/>
          <p:cNvCxnSpPr>
            <a:stCxn id="4" idx="4"/>
          </p:cNvCxnSpPr>
          <p:nvPr/>
        </p:nvCxnSpPr>
        <p:spPr>
          <a:xfrm>
            <a:off x="6096000" y="2247900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883150" y="2501900"/>
            <a:ext cx="2425700" cy="495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Normalization time domain</a:t>
            </a:r>
            <a:endParaRPr lang="en-MY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6096000" y="2997200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641850" y="3289300"/>
            <a:ext cx="2908300" cy="5103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Pre-emphasis</a:t>
            </a:r>
            <a:endParaRPr lang="en-MY" dirty="0"/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6096000" y="3799681"/>
            <a:ext cx="0" cy="36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10125" y="4152900"/>
            <a:ext cx="257175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high/low pass filtering</a:t>
            </a:r>
            <a:endParaRPr lang="en-MY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096000" y="4696222"/>
            <a:ext cx="0" cy="38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94325" y="5139531"/>
            <a:ext cx="14033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End</a:t>
            </a:r>
            <a:endParaRPr lang="en-MY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MY" altLang="en-US" sz="8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r>
              <a:rPr lang="en-MY" altLang="en-US" sz="8800" dirty="0"/>
              <a:t> </a:t>
            </a:r>
            <a:r>
              <a:rPr lang="en-MY" altLang="en-US" sz="8800" dirty="0" smtClean="0"/>
              <a:t/>
            </a:r>
            <a:br>
              <a:rPr lang="en-MY" altLang="en-US" sz="8800" dirty="0" smtClean="0"/>
            </a:br>
            <a:endParaRPr lang="en-MY" altLang="en-US" sz="8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Normalization time domain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 smtClean="0"/>
              <a:t>First, endpoint and frame shifting is used to normalize the command signal but both method gives different time domain.</a:t>
            </a:r>
          </a:p>
          <a:p>
            <a:r>
              <a:rPr lang="en-MY" sz="3200" dirty="0" smtClean="0"/>
              <a:t>Lastly, the command signal is cropped manually using audacity.</a:t>
            </a:r>
          </a:p>
          <a:p>
            <a:r>
              <a:rPr lang="en-MY" sz="3200" dirty="0" smtClean="0"/>
              <a:t>Normalization is done because neural network can only read same size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Pre-emphasis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3200" dirty="0"/>
              <a:t>To improve high frequency segment in the command </a:t>
            </a:r>
            <a:r>
              <a:rPr lang="en-MY" sz="3200" dirty="0" smtClean="0"/>
              <a:t>pre-emphasis </a:t>
            </a:r>
            <a:r>
              <a:rPr lang="en-MY" sz="3200" dirty="0"/>
              <a:t>filter </a:t>
            </a:r>
            <a:r>
              <a:rPr lang="en-MY" sz="3200" dirty="0" smtClean="0"/>
              <a:t>is used to </a:t>
            </a:r>
            <a:r>
              <a:rPr lang="en-MY" sz="3200" dirty="0"/>
              <a:t>balance the decreasing in spectrum </a:t>
            </a:r>
            <a:r>
              <a:rPr lang="en-MY" sz="3200" dirty="0" smtClean="0"/>
              <a:t>analysis.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0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High/Low pass filtering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 smtClean="0"/>
              <a:t>5 filters had been tested to filter noise in command signal.</a:t>
            </a:r>
          </a:p>
          <a:p>
            <a:r>
              <a:rPr lang="en-MY" sz="3200" dirty="0" smtClean="0"/>
              <a:t>Low pass filter, high pass filter, low pass IIR, low pass FIR and </a:t>
            </a:r>
            <a:r>
              <a:rPr lang="en-MY" sz="3200" dirty="0" err="1" smtClean="0"/>
              <a:t>bandstop</a:t>
            </a:r>
            <a:r>
              <a:rPr lang="en-MY" sz="3200" dirty="0" smtClean="0"/>
              <a:t> IIR.</a:t>
            </a:r>
          </a:p>
          <a:p>
            <a:r>
              <a:rPr lang="en-MY" sz="3200" dirty="0" smtClean="0"/>
              <a:t>From this 5 filters, low pass filter is the most suitable filter to filter noise.</a:t>
            </a:r>
            <a:endParaRPr lang="en-MY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5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Feature Extraction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23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00599" y="1773395"/>
            <a:ext cx="1549400" cy="571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Start </a:t>
            </a:r>
            <a:endParaRPr lang="en-MY" dirty="0"/>
          </a:p>
        </p:txBody>
      </p:sp>
      <p:cxnSp>
        <p:nvCxnSpPr>
          <p:cNvPr id="7" name="Straight Arrow Connector 6"/>
          <p:cNvCxnSpPr>
            <a:stCxn id="5" idx="4"/>
          </p:cNvCxnSpPr>
          <p:nvPr/>
        </p:nvCxnSpPr>
        <p:spPr>
          <a:xfrm flipH="1">
            <a:off x="5574017" y="2344895"/>
            <a:ext cx="1282" cy="25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96117" y="2588437"/>
            <a:ext cx="1955800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Frame Blocking</a:t>
            </a:r>
            <a:endParaRPr lang="en-MY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5574017" y="3096437"/>
            <a:ext cx="0" cy="24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88142" y="3344522"/>
            <a:ext cx="2571750" cy="467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Hamming windowing</a:t>
            </a:r>
            <a:endParaRPr lang="en-MY" dirty="0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5574017" y="3812180"/>
            <a:ext cx="0" cy="3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53167" y="4129680"/>
            <a:ext cx="3441700" cy="422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Fast Fourier Transform</a:t>
            </a:r>
            <a:endParaRPr lang="en-MY" dirty="0"/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 flipH="1">
            <a:off x="5574016" y="4552514"/>
            <a:ext cx="1" cy="24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59578" y="4796056"/>
            <a:ext cx="2428875" cy="422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Band pass filtering</a:t>
            </a:r>
            <a:endParaRPr lang="en-MY" dirty="0"/>
          </a:p>
        </p:txBody>
      </p:sp>
      <p:cxnSp>
        <p:nvCxnSpPr>
          <p:cNvPr id="20" name="Straight Arrow Connector 19"/>
          <p:cNvCxnSpPr>
            <a:stCxn id="17" idx="2"/>
          </p:cNvCxnSpPr>
          <p:nvPr/>
        </p:nvCxnSpPr>
        <p:spPr>
          <a:xfrm>
            <a:off x="5574016" y="5218890"/>
            <a:ext cx="0" cy="25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604873" y="5480702"/>
            <a:ext cx="3938284" cy="322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Discrete Cosine Transform</a:t>
            </a:r>
            <a:endParaRPr lang="en-MY" dirty="0"/>
          </a:p>
        </p:txBody>
      </p:sp>
      <p:cxnSp>
        <p:nvCxnSpPr>
          <p:cNvPr id="23" name="Straight Arrow Connector 22"/>
          <p:cNvCxnSpPr>
            <a:stCxn id="21" idx="2"/>
          </p:cNvCxnSpPr>
          <p:nvPr/>
        </p:nvCxnSpPr>
        <p:spPr>
          <a:xfrm>
            <a:off x="5574015" y="5802746"/>
            <a:ext cx="0" cy="24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983465" y="6075082"/>
            <a:ext cx="1181100" cy="431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End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829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Frame blocking and hamming windowing</a:t>
            </a:r>
            <a:endParaRPr lang="en-MY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56593"/>
            <a:ext cx="5161131" cy="3870848"/>
          </a:xfrm>
        </p:spPr>
      </p:pic>
      <p:sp>
        <p:nvSpPr>
          <p:cNvPr id="3" name="Rounded Rectangle 2"/>
          <p:cNvSpPr/>
          <p:nvPr/>
        </p:nvSpPr>
        <p:spPr>
          <a:xfrm>
            <a:off x="6171882" y="1556084"/>
            <a:ext cx="2117558" cy="465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ounded Rectangle 7"/>
          <p:cNvSpPr/>
          <p:nvPr/>
        </p:nvSpPr>
        <p:spPr>
          <a:xfrm>
            <a:off x="6171882" y="3930316"/>
            <a:ext cx="2779613" cy="368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807242" y="1556084"/>
            <a:ext cx="4964397" cy="4497409"/>
          </a:xfrm>
        </p:spPr>
        <p:txBody>
          <a:bodyPr>
            <a:noAutofit/>
          </a:bodyPr>
          <a:lstStyle/>
          <a:p>
            <a:r>
              <a:rPr lang="en-MY" sz="2400" dirty="0"/>
              <a:t>B</a:t>
            </a:r>
            <a:r>
              <a:rPr lang="en-MY" sz="2400" dirty="0" smtClean="0"/>
              <a:t>lock </a:t>
            </a:r>
            <a:r>
              <a:rPr lang="en-MY" sz="2400" dirty="0"/>
              <a:t>framing crop the command signal to remove silence or acoustic interference at the beginning or end of the input command </a:t>
            </a:r>
            <a:r>
              <a:rPr lang="en-MY" sz="2400" dirty="0" smtClean="0"/>
              <a:t>signal.</a:t>
            </a:r>
          </a:p>
          <a:p>
            <a:r>
              <a:rPr lang="en-MY" sz="2400" dirty="0"/>
              <a:t>H</a:t>
            </a:r>
            <a:r>
              <a:rPr lang="en-MY" sz="2400" dirty="0" smtClean="0"/>
              <a:t>amming </a:t>
            </a:r>
            <a:r>
              <a:rPr lang="en-MY" sz="2400" dirty="0"/>
              <a:t>window is applied to each frame to minimize the discontinuities of the signal by tapering the beginning and end of each frame to zero</a:t>
            </a:r>
            <a:endParaRPr lang="en-MY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8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Fast Fourier Transfor</a:t>
            </a:r>
            <a:r>
              <a:rPr lang="en-MY" dirty="0"/>
              <a:t>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78576"/>
            <a:ext cx="5140217" cy="3855162"/>
          </a:xfrm>
        </p:spPr>
      </p:pic>
      <p:sp>
        <p:nvSpPr>
          <p:cNvPr id="3" name="Rounded Rectangle 2"/>
          <p:cNvSpPr/>
          <p:nvPr/>
        </p:nvSpPr>
        <p:spPr>
          <a:xfrm>
            <a:off x="6368716" y="1478576"/>
            <a:ext cx="3983824" cy="494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964675" y="1478576"/>
            <a:ext cx="4396341" cy="4200245"/>
          </a:xfrm>
        </p:spPr>
        <p:txBody>
          <a:bodyPr/>
          <a:lstStyle/>
          <a:p>
            <a:r>
              <a:rPr lang="en-MY" sz="2400" dirty="0"/>
              <a:t>Fast Fourier Transform (FFT</a:t>
            </a:r>
            <a:r>
              <a:rPr lang="en-MY" sz="2400" dirty="0" smtClean="0"/>
              <a:t>) </a:t>
            </a:r>
            <a:r>
              <a:rPr lang="en-MY" sz="2400" dirty="0"/>
              <a:t>change the command signal into power </a:t>
            </a:r>
            <a:r>
              <a:rPr lang="en-MY" sz="2400" dirty="0" smtClean="0"/>
              <a:t>spectrum.</a:t>
            </a:r>
          </a:p>
          <a:p>
            <a:r>
              <a:rPr lang="en-MY" sz="2400" dirty="0"/>
              <a:t>FFT is used for increase efficiency due to rapid transformation </a:t>
            </a:r>
            <a:r>
              <a:rPr lang="en-MY" sz="2400" dirty="0" smtClean="0"/>
              <a:t>ability.</a:t>
            </a:r>
          </a:p>
          <a:p>
            <a:endParaRPr lang="en-MY" dirty="0" smtClean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2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Band pass filtering</a:t>
            </a:r>
            <a:endParaRPr lang="en-MY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58" y="1430450"/>
            <a:ext cx="5265450" cy="3949087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805346" y="1430450"/>
            <a:ext cx="4396341" cy="4200245"/>
          </a:xfrm>
        </p:spPr>
        <p:txBody>
          <a:bodyPr>
            <a:normAutofit/>
          </a:bodyPr>
          <a:lstStyle/>
          <a:p>
            <a:r>
              <a:rPr lang="en-MY" sz="2400" dirty="0" smtClean="0"/>
              <a:t>20 </a:t>
            </a:r>
            <a:r>
              <a:rPr lang="en-MY" sz="2400" dirty="0"/>
              <a:t>number of channel is applied instead of 40 because the command signal already filter in pre-processing stage</a:t>
            </a:r>
            <a:r>
              <a:rPr lang="en-MY" sz="2400" dirty="0" smtClean="0"/>
              <a:t>.</a:t>
            </a:r>
          </a:p>
          <a:p>
            <a:r>
              <a:rPr lang="en-MY" sz="2400" dirty="0"/>
              <a:t>band pass filter is also normalize to make sure all the command signal have the same </a:t>
            </a:r>
            <a:r>
              <a:rPr lang="en-MY" sz="2400" dirty="0" smtClean="0"/>
              <a:t>size.</a:t>
            </a:r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Discrete Cosine Transform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The Mel spectrum coefficient is in real number so the command signal is converted to time domain again using the discrete cosine transform (DCT).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8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MFCC feature for ‘</a:t>
            </a:r>
            <a:r>
              <a:rPr lang="en-MY" dirty="0" err="1"/>
              <a:t>Buka</a:t>
            </a:r>
            <a:r>
              <a:rPr lang="en-MY" dirty="0"/>
              <a:t> </a:t>
            </a:r>
            <a:r>
              <a:rPr lang="en-MY" dirty="0" err="1"/>
              <a:t>Kipas</a:t>
            </a:r>
            <a:r>
              <a:rPr lang="en-MY" dirty="0"/>
              <a:t>’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78" y="1152983"/>
            <a:ext cx="6865187" cy="51488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2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MFCC feature for </a:t>
            </a:r>
            <a:r>
              <a:rPr lang="en-MY" dirty="0" smtClean="0"/>
              <a:t>‘</a:t>
            </a:r>
            <a:r>
              <a:rPr lang="en-MY" dirty="0" err="1" smtClean="0"/>
              <a:t>Tutup</a:t>
            </a:r>
            <a:r>
              <a:rPr lang="en-MY" dirty="0" smtClean="0"/>
              <a:t> </a:t>
            </a:r>
            <a:r>
              <a:rPr lang="en-MY" dirty="0" err="1"/>
              <a:t>Kipas</a:t>
            </a:r>
            <a:r>
              <a:rPr lang="en-MY" dirty="0"/>
              <a:t>’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57" y="1152983"/>
            <a:ext cx="7173030" cy="537977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0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Introduction of Voice-Based </a:t>
            </a:r>
            <a:r>
              <a:rPr lang="en-MY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Malay </a:t>
            </a:r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Command Recognition </a:t>
            </a:r>
            <a:r>
              <a:rPr lang="en-MY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for Electrical Appliance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909594" cy="4195481"/>
          </a:xfrm>
        </p:spPr>
        <p:txBody>
          <a:bodyPr/>
          <a:lstStyle/>
          <a:p>
            <a:pPr marL="0" indent="0">
              <a:buNone/>
            </a:pPr>
            <a:endParaRPr lang="en-MY" altLang="en-US" dirty="0" smtClean="0"/>
          </a:p>
          <a:p>
            <a:pPr marL="0" indent="0">
              <a:buNone/>
            </a:pPr>
            <a:endParaRPr lang="en-MY" altLang="en-US" dirty="0"/>
          </a:p>
          <a:p>
            <a:pPr marL="0" indent="0">
              <a:buNone/>
            </a:pPr>
            <a:r>
              <a:rPr lang="en-MY" altLang="en-US" sz="3200" dirty="0" smtClean="0"/>
              <a:t>What</a:t>
            </a:r>
            <a:r>
              <a:rPr lang="en-MY" altLang="en-US" sz="3200" dirty="0"/>
              <a:t>?</a:t>
            </a:r>
          </a:p>
          <a:p>
            <a:pPr marL="457200" indent="-457200"/>
            <a:r>
              <a:rPr lang="en-MY" altLang="en-US" sz="3200" dirty="0"/>
              <a:t>Using voice to control electrical </a:t>
            </a:r>
            <a:r>
              <a:rPr lang="en-MY" altLang="en-US" sz="3200" dirty="0" smtClean="0"/>
              <a:t>appliance</a:t>
            </a:r>
          </a:p>
          <a:p>
            <a:pPr marL="457200" indent="-457200"/>
            <a:r>
              <a:rPr lang="en-MY" altLang="en-US" sz="3200" dirty="0" smtClean="0"/>
              <a:t>Malay </a:t>
            </a:r>
            <a:r>
              <a:rPr lang="en-MY" altLang="en-US" sz="3200" dirty="0"/>
              <a:t>command is used to activate the electrical appliances</a:t>
            </a:r>
          </a:p>
          <a:p>
            <a:pPr marL="457200" indent="-457200"/>
            <a:endParaRPr lang="en-MY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MFCC feature for ‘</a:t>
            </a:r>
            <a:r>
              <a:rPr lang="en-MY" dirty="0" err="1"/>
              <a:t>Buka</a:t>
            </a:r>
            <a:r>
              <a:rPr lang="en-MY" dirty="0"/>
              <a:t> </a:t>
            </a:r>
            <a:r>
              <a:rPr lang="en-MY" dirty="0" err="1" smtClean="0"/>
              <a:t>Lampu</a:t>
            </a:r>
            <a:r>
              <a:rPr lang="en-MY" dirty="0" smtClean="0"/>
              <a:t>’ </a:t>
            </a:r>
            <a:endParaRPr lang="en-MY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06" y="1152983"/>
            <a:ext cx="7207493" cy="54056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9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MFCC feature for </a:t>
            </a:r>
            <a:r>
              <a:rPr lang="en-MY" dirty="0" smtClean="0"/>
              <a:t>‘</a:t>
            </a:r>
            <a:r>
              <a:rPr lang="en-MY" dirty="0" err="1" smtClean="0"/>
              <a:t>Tutup</a:t>
            </a:r>
            <a:r>
              <a:rPr lang="en-MY" dirty="0" smtClean="0"/>
              <a:t> </a:t>
            </a:r>
            <a:r>
              <a:rPr lang="en-MY" dirty="0" err="1" smtClean="0"/>
              <a:t>Lampu</a:t>
            </a:r>
            <a:r>
              <a:rPr lang="en-MY" dirty="0" smtClean="0"/>
              <a:t>’ </a:t>
            </a:r>
            <a:endParaRPr lang="en-MY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53" y="1152983"/>
            <a:ext cx="7196638" cy="539747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3200" dirty="0"/>
              <a:t>The differences between the MFCC can be seen by:</a:t>
            </a:r>
            <a:br>
              <a:rPr lang="en-MY" sz="3200" dirty="0"/>
            </a:br>
            <a:endParaRPr lang="en-MY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3200" dirty="0" smtClean="0"/>
              <a:t>The shape of the MFCC at  certain coefficient.</a:t>
            </a:r>
          </a:p>
          <a:p>
            <a:endParaRPr lang="en-MY" dirty="0" smtClean="0"/>
          </a:p>
          <a:p>
            <a:r>
              <a:rPr lang="en-MY" sz="3200" dirty="0" smtClean="0"/>
              <a:t>Peak produce by the MFCC feature.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7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Recognition using Neural Network</a:t>
            </a:r>
            <a:br>
              <a:rPr lang="en-MY" dirty="0" smtClean="0"/>
            </a:br>
            <a:endParaRPr lang="en-MY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5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Target data</a:t>
            </a:r>
            <a:endParaRPr lang="en-MY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411244"/>
              </p:ext>
            </p:extLst>
          </p:nvPr>
        </p:nvGraphicFramePr>
        <p:xfrm>
          <a:off x="646111" y="1853248"/>
          <a:ext cx="10974388" cy="3595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7194"/>
                <a:gridCol w="5487194"/>
              </a:tblGrid>
              <a:tr h="719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3200" b="1" dirty="0" smtClean="0"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Malay </a:t>
                      </a:r>
                      <a:r>
                        <a:rPr lang="en-MY" sz="3200" b="1" dirty="0"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Command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3200" b="1"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Target Value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19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3200" dirty="0" err="1"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Buka</a:t>
                      </a:r>
                      <a:r>
                        <a:rPr lang="en-MY" sz="3200" dirty="0"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MY" sz="3200" dirty="0" err="1"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Kipas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1000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19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3200" dirty="0" err="1"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Tutup</a:t>
                      </a:r>
                      <a:r>
                        <a:rPr lang="en-MY" sz="3200" dirty="0"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MY" sz="3200" dirty="0" err="1"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Kipas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0100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19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Buka Lampu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0010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190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3200"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Tutup Lampu</a:t>
                      </a:r>
                      <a:endParaRPr lang="en-MY" sz="3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3200" dirty="0"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0001</a:t>
                      </a:r>
                      <a:endParaRPr lang="en-MY" sz="3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8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MY" dirty="0" smtClean="0"/>
              <a:t>Training data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219200"/>
            <a:ext cx="11468100" cy="5029199"/>
          </a:xfrm>
        </p:spPr>
        <p:txBody>
          <a:bodyPr>
            <a:noAutofit/>
          </a:bodyPr>
          <a:lstStyle/>
          <a:p>
            <a:r>
              <a:rPr lang="en-MY" sz="3200" dirty="0"/>
              <a:t>The data of each sample is 19 x 29 </a:t>
            </a:r>
            <a:r>
              <a:rPr lang="en-MY" sz="3200" dirty="0" smtClean="0"/>
              <a:t>feature.</a:t>
            </a:r>
          </a:p>
          <a:p>
            <a:r>
              <a:rPr lang="en-MY" sz="3200" dirty="0"/>
              <a:t>T</a:t>
            </a:r>
            <a:r>
              <a:rPr lang="en-MY" sz="3200" dirty="0" smtClean="0"/>
              <a:t>he </a:t>
            </a:r>
            <a:r>
              <a:rPr lang="en-MY" sz="3200" dirty="0"/>
              <a:t>feature will be change into an array and arrange in column using MATLAB. </a:t>
            </a:r>
            <a:endParaRPr lang="en-MY" sz="32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MY" sz="3000" dirty="0" smtClean="0"/>
              <a:t>Each </a:t>
            </a:r>
            <a:r>
              <a:rPr lang="en-MY" sz="3000" dirty="0"/>
              <a:t>Malay command had 30 </a:t>
            </a:r>
            <a:r>
              <a:rPr lang="en-MY" sz="3000" dirty="0" smtClean="0"/>
              <a:t>samples.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MY" sz="3000" dirty="0"/>
              <a:t>A</a:t>
            </a:r>
            <a:r>
              <a:rPr lang="en-MY" sz="3000" dirty="0" smtClean="0"/>
              <a:t>fter </a:t>
            </a:r>
            <a:r>
              <a:rPr lang="en-MY" sz="3000" dirty="0"/>
              <a:t>the sample is arrange a 551 x 120 dataset is produce</a:t>
            </a:r>
            <a:r>
              <a:rPr lang="en-MY" sz="3000" dirty="0" smtClean="0"/>
              <a:t>.</a:t>
            </a:r>
          </a:p>
          <a:p>
            <a:r>
              <a:rPr lang="en-MY" sz="3200" dirty="0" smtClean="0"/>
              <a:t>The training data will </a:t>
            </a:r>
            <a:r>
              <a:rPr lang="en-MY" sz="3200" dirty="0"/>
              <a:t>be divide for training, validation and testing. The division used are 75% samples for training, 10% samples for validation and 15% samples for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6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711" y="381245"/>
            <a:ext cx="9404723" cy="812555"/>
          </a:xfrm>
        </p:spPr>
        <p:txBody>
          <a:bodyPr/>
          <a:lstStyle/>
          <a:p>
            <a:r>
              <a:rPr lang="en-MY" dirty="0" smtClean="0"/>
              <a:t>Hidden layer</a:t>
            </a:r>
            <a:endParaRPr lang="en-MY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83826685"/>
              </p:ext>
            </p:extLst>
          </p:nvPr>
        </p:nvGraphicFramePr>
        <p:xfrm>
          <a:off x="520700" y="1063417"/>
          <a:ext cx="5410200" cy="56258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4783"/>
                <a:gridCol w="2705417"/>
              </a:tblGrid>
              <a:tr h="3788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Hidden Layers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>
                          <a:effectLst/>
                        </a:rPr>
                        <a:t>Accuracy (%)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</a:tr>
              <a:tr h="308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10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>
                          <a:effectLst/>
                        </a:rPr>
                        <a:t>87.5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</a:tr>
              <a:tr h="308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15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>
                          <a:effectLst/>
                        </a:rPr>
                        <a:t>93.3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</a:tr>
              <a:tr h="308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20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>
                          <a:effectLst/>
                        </a:rPr>
                        <a:t>94.2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</a:tr>
              <a:tr h="308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25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>
                          <a:effectLst/>
                        </a:rPr>
                        <a:t>95.8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</a:tr>
              <a:tr h="308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30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>
                          <a:effectLst/>
                        </a:rPr>
                        <a:t>92.5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</a:tr>
              <a:tr h="308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>
                          <a:effectLst/>
                        </a:rPr>
                        <a:t>35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90.8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</a:tr>
              <a:tr h="308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>
                          <a:effectLst/>
                        </a:rPr>
                        <a:t>40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91.7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</a:tr>
              <a:tr h="308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>
                          <a:effectLst/>
                        </a:rPr>
                        <a:t>45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94.2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</a:tr>
              <a:tr h="308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>
                          <a:effectLst/>
                        </a:rPr>
                        <a:t>50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91.7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</a:tr>
              <a:tr h="308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>
                          <a:effectLst/>
                        </a:rPr>
                        <a:t>55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96.7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</a:tr>
              <a:tr h="308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>
                          <a:effectLst/>
                        </a:rPr>
                        <a:t>60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90.0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</a:tr>
              <a:tr h="308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>
                          <a:effectLst/>
                        </a:rPr>
                        <a:t>65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94.2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</a:tr>
              <a:tr h="308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>
                          <a:effectLst/>
                        </a:rPr>
                        <a:t>70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94.2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</a:tr>
              <a:tr h="308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>
                          <a:effectLst/>
                        </a:rPr>
                        <a:t>75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90.0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</a:tr>
              <a:tr h="308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>
                          <a:effectLst/>
                        </a:rPr>
                        <a:t>80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91.7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</a:tr>
              <a:tr h="308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>
                          <a:effectLst/>
                        </a:rPr>
                        <a:t>85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</a:rPr>
                        <a:t>94.2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/>
                </a:tc>
              </a:tr>
              <a:tr h="308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800" dirty="0">
                          <a:solidFill>
                            <a:schemeClr val="bg1"/>
                          </a:solidFill>
                          <a:effectLst/>
                        </a:rPr>
                        <a:t>90</a:t>
                      </a:r>
                      <a:endParaRPr lang="en-MY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5526" marR="55526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dirty="0"/>
                        <a:t>98.3</a:t>
                      </a:r>
                    </a:p>
                  </a:txBody>
                  <a:tcPr marL="55526" marR="55526" marT="0" marB="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375298" y="1063416"/>
            <a:ext cx="4396341" cy="4200245"/>
          </a:xfrm>
        </p:spPr>
        <p:txBody>
          <a:bodyPr>
            <a:noAutofit/>
          </a:bodyPr>
          <a:lstStyle/>
          <a:p>
            <a:r>
              <a:rPr lang="en-MY" sz="2400" dirty="0"/>
              <a:t>The number of hidden layer should be between the size of input layer and the size of output layer</a:t>
            </a:r>
            <a:r>
              <a:rPr lang="en-MY" sz="2400" dirty="0" smtClean="0"/>
              <a:t>.</a:t>
            </a:r>
          </a:p>
          <a:p>
            <a:r>
              <a:rPr lang="en-MY" sz="2400" dirty="0" smtClean="0"/>
              <a:t>18 </a:t>
            </a:r>
            <a:r>
              <a:rPr lang="en-MY" sz="2400" dirty="0"/>
              <a:t>of hidden layer neural network is test to see the highest accuracy start from 10 to 90 layers in multiples of five. </a:t>
            </a:r>
            <a:endParaRPr lang="en-MY" sz="2400" dirty="0" smtClean="0"/>
          </a:p>
          <a:p>
            <a:r>
              <a:rPr lang="en-MY" sz="2400" dirty="0" smtClean="0"/>
              <a:t>90 </a:t>
            </a:r>
            <a:r>
              <a:rPr lang="en-MY" sz="2400" dirty="0"/>
              <a:t>hidden layers is choose because it has the highest accuracy compare to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1" y="194731"/>
            <a:ext cx="9404723" cy="969682"/>
          </a:xfrm>
        </p:spPr>
        <p:txBody>
          <a:bodyPr/>
          <a:lstStyle/>
          <a:p>
            <a:r>
              <a:rPr lang="en-MY" dirty="0" smtClean="0"/>
              <a:t>Neural Network accuracy</a:t>
            </a:r>
            <a:endParaRPr lang="en-MY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06" y="1063416"/>
            <a:ext cx="5563393" cy="556339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5382"/>
          </a:xfrm>
        </p:spPr>
        <p:txBody>
          <a:bodyPr/>
          <a:lstStyle/>
          <a:p>
            <a:r>
              <a:rPr lang="en-MY" dirty="0" smtClean="0"/>
              <a:t>Performance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39806"/>
              </p:ext>
            </p:extLst>
          </p:nvPr>
        </p:nvGraphicFramePr>
        <p:xfrm>
          <a:off x="812800" y="1308100"/>
          <a:ext cx="9779000" cy="5067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97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2800" dirty="0"/>
              <a:t>normal environment </a:t>
            </a:r>
            <a:r>
              <a:rPr lang="en-MY" sz="2800" dirty="0" smtClean="0"/>
              <a:t>:</a:t>
            </a:r>
            <a:endParaRPr lang="en-MY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063416"/>
            <a:ext cx="9403742" cy="51849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MY" dirty="0"/>
          </a:p>
          <a:p>
            <a:r>
              <a:rPr lang="en-MY" sz="2400" dirty="0" smtClean="0"/>
              <a:t>It performance is above 80%. </a:t>
            </a:r>
          </a:p>
          <a:p>
            <a:endParaRPr lang="en-MY" sz="2400" dirty="0" smtClean="0"/>
          </a:p>
          <a:p>
            <a:r>
              <a:rPr lang="en-MY" sz="2400" dirty="0" smtClean="0"/>
              <a:t>It cannot </a:t>
            </a:r>
            <a:r>
              <a:rPr lang="en-MY" sz="2400" dirty="0"/>
              <a:t>achieve above 90% </a:t>
            </a:r>
            <a:r>
              <a:rPr lang="en-MY" sz="2400" dirty="0" smtClean="0"/>
              <a:t>because: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MY" sz="2400" dirty="0"/>
              <a:t>T</a:t>
            </a:r>
            <a:r>
              <a:rPr lang="en-MY" sz="2400" dirty="0" smtClean="0"/>
              <a:t>he </a:t>
            </a:r>
            <a:r>
              <a:rPr lang="en-MY" sz="2400" dirty="0"/>
              <a:t>command choose is not suitable for this system</a:t>
            </a:r>
            <a:r>
              <a:rPr lang="en-MY" sz="2400" dirty="0" smtClean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MY" sz="2400" dirty="0" smtClean="0"/>
              <a:t>Health </a:t>
            </a:r>
            <a:r>
              <a:rPr lang="en-MY" sz="2400" dirty="0"/>
              <a:t>condition of the </a:t>
            </a:r>
            <a:r>
              <a:rPr lang="en-MY" sz="2400" dirty="0" smtClean="0"/>
              <a:t>speakers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MY" sz="2400" dirty="0"/>
              <a:t>speaker slang especially Sabah, Kelantan and Kedah may affect the command signal</a:t>
            </a:r>
            <a:r>
              <a:rPr lang="en-MY" sz="2400" dirty="0" smtClean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MY" sz="2400" dirty="0" smtClean="0"/>
              <a:t>Slang </a:t>
            </a:r>
            <a:r>
              <a:rPr lang="en-MY" sz="2400" dirty="0"/>
              <a:t>for difference races for example Chinese and Indian also can be the factor of signal change.</a:t>
            </a:r>
            <a:endParaRPr lang="en-MY" sz="2400" dirty="0" smtClean="0"/>
          </a:p>
          <a:p>
            <a:pPr marL="0" indent="0"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altLang="en-US" sz="2800" dirty="0"/>
              <a:t>L</a:t>
            </a:r>
            <a:r>
              <a:rPr lang="en-US" sz="2800" dirty="0" err="1"/>
              <a:t>imited</a:t>
            </a:r>
            <a:r>
              <a:rPr lang="en-US" sz="2800" dirty="0"/>
              <a:t> standard Malay for voice-based command recognition vocabulary</a:t>
            </a:r>
          </a:p>
          <a:p>
            <a:endParaRPr lang="en-US" sz="2800" dirty="0"/>
          </a:p>
          <a:p>
            <a:r>
              <a:rPr lang="en-MY" altLang="en-US" sz="2800" dirty="0"/>
              <a:t>D</a:t>
            </a:r>
            <a:r>
              <a:rPr lang="en-US" sz="2800" dirty="0" err="1"/>
              <a:t>isturbing</a:t>
            </a:r>
            <a:r>
              <a:rPr lang="en-US" sz="2800" dirty="0"/>
              <a:t> of other noises</a:t>
            </a:r>
          </a:p>
          <a:p>
            <a:endParaRPr lang="en-US" sz="2800" dirty="0"/>
          </a:p>
          <a:p>
            <a:r>
              <a:rPr lang="en-MY" altLang="en-US" sz="2800" dirty="0"/>
              <a:t>T</a:t>
            </a:r>
            <a:r>
              <a:rPr lang="en-US" sz="2800" dirty="0"/>
              <a:t>here will be possible that the command given have similar words regarding their feature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3600" dirty="0"/>
              <a:t>noisy </a:t>
            </a:r>
            <a:r>
              <a:rPr lang="en-MY" sz="3600" dirty="0" smtClean="0"/>
              <a:t>environment:</a:t>
            </a:r>
            <a:endParaRPr lang="en-MY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2400" dirty="0"/>
              <a:t>T</a:t>
            </a:r>
            <a:r>
              <a:rPr lang="en-MY" sz="2400" dirty="0" smtClean="0"/>
              <a:t>he </a:t>
            </a:r>
            <a:r>
              <a:rPr lang="en-MY" sz="2400" dirty="0"/>
              <a:t>performance for ‘</a:t>
            </a:r>
            <a:r>
              <a:rPr lang="en-MY" sz="2400" dirty="0" err="1"/>
              <a:t>Buka</a:t>
            </a:r>
            <a:r>
              <a:rPr lang="en-MY" sz="2400" dirty="0"/>
              <a:t> </a:t>
            </a:r>
            <a:r>
              <a:rPr lang="en-MY" sz="2400" dirty="0" err="1"/>
              <a:t>Kipas</a:t>
            </a:r>
            <a:r>
              <a:rPr lang="en-MY" sz="2400" dirty="0"/>
              <a:t>’ is 60%, ‘</a:t>
            </a:r>
            <a:r>
              <a:rPr lang="en-MY" sz="2400" dirty="0" err="1"/>
              <a:t>Tutup</a:t>
            </a:r>
            <a:r>
              <a:rPr lang="en-MY" sz="2400" dirty="0"/>
              <a:t> </a:t>
            </a:r>
            <a:r>
              <a:rPr lang="en-MY" sz="2400" dirty="0" err="1"/>
              <a:t>Kipas</a:t>
            </a:r>
            <a:r>
              <a:rPr lang="en-MY" sz="2400" dirty="0"/>
              <a:t>’ is 51%, ‘</a:t>
            </a:r>
            <a:r>
              <a:rPr lang="en-MY" sz="2400" dirty="0" err="1"/>
              <a:t>Buka</a:t>
            </a:r>
            <a:r>
              <a:rPr lang="en-MY" sz="2400" dirty="0"/>
              <a:t> </a:t>
            </a:r>
            <a:r>
              <a:rPr lang="en-MY" sz="2400" dirty="0" err="1"/>
              <a:t>Lampu</a:t>
            </a:r>
            <a:r>
              <a:rPr lang="en-MY" sz="2400" dirty="0"/>
              <a:t>’ is 43% and ‘</a:t>
            </a:r>
            <a:r>
              <a:rPr lang="en-MY" sz="2400" dirty="0" err="1"/>
              <a:t>Tutup</a:t>
            </a:r>
            <a:r>
              <a:rPr lang="en-MY" sz="2400" dirty="0"/>
              <a:t> </a:t>
            </a:r>
            <a:r>
              <a:rPr lang="en-MY" sz="2400" dirty="0" err="1"/>
              <a:t>lampu</a:t>
            </a:r>
            <a:r>
              <a:rPr lang="en-MY" sz="2400" dirty="0"/>
              <a:t>’ is 20%. </a:t>
            </a:r>
            <a:endParaRPr lang="en-MY" sz="2400" dirty="0" smtClean="0"/>
          </a:p>
          <a:p>
            <a:endParaRPr lang="en-MY" sz="2400" dirty="0" smtClean="0"/>
          </a:p>
          <a:p>
            <a:r>
              <a:rPr lang="en-MY" sz="2400" dirty="0" smtClean="0"/>
              <a:t>It </a:t>
            </a:r>
            <a:r>
              <a:rPr lang="en-MY" sz="2400" dirty="0"/>
              <a:t>is </a:t>
            </a:r>
            <a:r>
              <a:rPr lang="en-MY" sz="2400" dirty="0" smtClean="0"/>
              <a:t>because: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MY" sz="2400" dirty="0"/>
              <a:t>T</a:t>
            </a:r>
            <a:r>
              <a:rPr lang="en-MY" sz="2400" dirty="0" smtClean="0"/>
              <a:t>here are </a:t>
            </a:r>
            <a:r>
              <a:rPr lang="en-MY" sz="2400" dirty="0"/>
              <a:t>noises that disturbing the command signal. </a:t>
            </a:r>
          </a:p>
          <a:p>
            <a:endParaRPr lang="en-MY" sz="2400" dirty="0" smtClean="0"/>
          </a:p>
          <a:p>
            <a:r>
              <a:rPr lang="en-MY" sz="2400" dirty="0" smtClean="0"/>
              <a:t>To </a:t>
            </a:r>
            <a:r>
              <a:rPr lang="en-MY" sz="2400" dirty="0"/>
              <a:t>used this application any background noise should be close or volume should be slow.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6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  <a:endParaRPr lang="en-MY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6896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MY" alt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41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46111" y="1720840"/>
            <a:ext cx="1035208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200000"/>
              </a:lnSpc>
              <a:spcAft>
                <a:spcPts val="0"/>
              </a:spcAft>
            </a:pPr>
            <a:r>
              <a:rPr lang="en-MY" sz="2800" dirty="0">
                <a:latin typeface="Tahom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 conclusion, the important step in voice-based Malay command recognition are speech pre-processing, feature extraction and recognize command. These three method affect the accuracy of the command recognition performance. </a:t>
            </a:r>
            <a:endParaRPr lang="en-MY" sz="2800" dirty="0"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MY" dirty="0">
                <a:latin typeface="Tahoma" panose="020B0604030504040204" pitchFamily="34" charset="0"/>
                <a:ea typeface="SimSun" panose="02010600030101010101" pitchFamily="2" charset="-122"/>
              </a:rPr>
              <a:t/>
            </a:r>
            <a:br>
              <a:rPr lang="en-MY" dirty="0">
                <a:latin typeface="Tahoma" panose="020B0604030504040204" pitchFamily="34" charset="0"/>
                <a:ea typeface="SimSun" panose="02010600030101010101" pitchFamily="2" charset="-122"/>
              </a:rPr>
            </a:br>
            <a:endParaRPr lang="en-MY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</a:t>
            </a:r>
            <a:r>
              <a:rPr lang="en-MY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sz="2400" dirty="0" smtClean="0"/>
              <a:t>Use other </a:t>
            </a:r>
            <a:r>
              <a:rPr lang="en-MY" sz="2400" dirty="0"/>
              <a:t>type of recognition method </a:t>
            </a:r>
            <a:r>
              <a:rPr lang="en-MY" sz="2400" dirty="0" smtClean="0"/>
              <a:t>instead </a:t>
            </a:r>
            <a:r>
              <a:rPr lang="en-MY" sz="2400" dirty="0"/>
              <a:t>of Neural Network to improve the performance of voice-based Malay command recognition method. </a:t>
            </a:r>
            <a:endParaRPr lang="en-MY" sz="2400" dirty="0" smtClean="0"/>
          </a:p>
          <a:p>
            <a:r>
              <a:rPr lang="en-MY" sz="2400" dirty="0"/>
              <a:t>T</a:t>
            </a:r>
            <a:r>
              <a:rPr lang="en-MY" sz="2400" dirty="0" smtClean="0"/>
              <a:t>he </a:t>
            </a:r>
            <a:r>
              <a:rPr lang="en-MY" sz="2400" dirty="0"/>
              <a:t>distance between speaker and the system should be test instead of fixed the </a:t>
            </a:r>
            <a:r>
              <a:rPr lang="en-MY" sz="2400" dirty="0" smtClean="0"/>
              <a:t>distance.</a:t>
            </a:r>
          </a:p>
          <a:p>
            <a:r>
              <a:rPr lang="en-MY" sz="2400" dirty="0"/>
              <a:t>V</a:t>
            </a:r>
            <a:r>
              <a:rPr lang="en-MY" sz="2400" dirty="0" smtClean="0"/>
              <a:t>oice-based </a:t>
            </a:r>
            <a:r>
              <a:rPr lang="en-MY" sz="2400" dirty="0"/>
              <a:t>Malay command recognition in a living room can be </a:t>
            </a:r>
            <a:r>
              <a:rPr lang="en-MY" sz="2400" dirty="0" smtClean="0"/>
              <a:t>develop in real time.</a:t>
            </a:r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Sustainability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4400" dirty="0" smtClean="0"/>
              <a:t>System function for along time.</a:t>
            </a:r>
          </a:p>
          <a:p>
            <a:r>
              <a:rPr lang="en-MY" sz="4400" dirty="0" smtClean="0"/>
              <a:t>The system produced executes efficiently.</a:t>
            </a:r>
            <a:endParaRPr lang="en-MY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6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MY" altLang="en-US" sz="9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</a:t>
            </a:r>
            <a:r>
              <a:rPr lang="en-MY" altLang="en-US" sz="9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</a:t>
            </a:r>
            <a:r>
              <a:rPr lang="en-MY" altLang="en-US" sz="8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MY" altLang="en-US" sz="8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MY" altLang="en-US" sz="8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MY" altLang="en-US" sz="9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 &amp; </a:t>
            </a:r>
            <a:r>
              <a:rPr lang="en-MY" altLang="en-US" sz="9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MY" altLang="en-US" sz="8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MY" altLang="en-US" sz="8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MY" altLang="en-US" sz="8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5853"/>
            <a:ext cx="9144000" cy="2387600"/>
          </a:xfrm>
        </p:spPr>
        <p:txBody>
          <a:bodyPr/>
          <a:lstStyle/>
          <a:p>
            <a:r>
              <a:rPr lang="en-MY" altLang="en-US" sz="8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Literature Review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Voice Signal Acquisition and Extraction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376084"/>
              </p:ext>
            </p:extLst>
          </p:nvPr>
        </p:nvGraphicFramePr>
        <p:xfrm>
          <a:off x="1103313" y="2052638"/>
          <a:ext cx="894715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987"/>
                <a:gridCol w="1228593"/>
                <a:gridCol w="5405570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800"/>
                        <a:t>Author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800"/>
                        <a:t>Year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800"/>
                        <a:t>Devices</a:t>
                      </a:r>
                    </a:p>
                  </a:txBody>
                  <a:tcPr marL="74560" marR="74560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/>
                        <a:t>Norhafizah Aripin &amp;Othman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/>
                        <a:t>2014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800"/>
                        <a:t>M</a:t>
                      </a:r>
                      <a:r>
                        <a:rPr lang="en-US" sz="2800"/>
                        <a:t>obile device</a:t>
                      </a:r>
                      <a:r>
                        <a:rPr lang="en-MY" altLang="en-US" sz="2800"/>
                        <a:t>.</a:t>
                      </a:r>
                    </a:p>
                    <a:p>
                      <a:pPr marL="285750" indent="-285750" algn="l">
                        <a:buFont typeface="Wingdings" panose="05000000000000000000" charset="0"/>
                        <a:buChar char="Ø"/>
                      </a:pPr>
                      <a:r>
                        <a:rPr lang="en-MY" altLang="en-US" sz="2800"/>
                        <a:t>D</a:t>
                      </a:r>
                      <a:r>
                        <a:rPr lang="en-US" sz="2800"/>
                        <a:t>istances up to 20 meters</a:t>
                      </a:r>
                      <a:r>
                        <a:rPr lang="en-MY" altLang="en-US" sz="2800"/>
                        <a:t>.</a:t>
                      </a:r>
                      <a:r>
                        <a:rPr lang="en-US" sz="2800"/>
                        <a:t> </a:t>
                      </a:r>
                    </a:p>
                  </a:txBody>
                  <a:tcPr marL="74560" marR="74560"/>
                </a:tc>
              </a:tr>
              <a:tr h="8978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/>
                        <a:t>Abhay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/>
                        <a:t>2015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800" dirty="0"/>
                        <a:t>D</a:t>
                      </a:r>
                      <a:r>
                        <a:rPr lang="en-US" sz="2800" dirty="0" err="1"/>
                        <a:t>irectional</a:t>
                      </a:r>
                      <a:r>
                        <a:rPr lang="en-US" sz="2800" dirty="0"/>
                        <a:t> Carbon Microphone</a:t>
                      </a:r>
                      <a:r>
                        <a:rPr lang="en-MY" altLang="en-US" sz="2800" dirty="0"/>
                        <a:t>.</a:t>
                      </a:r>
                      <a:r>
                        <a:rPr lang="en-US" sz="2800" dirty="0"/>
                        <a:t> </a:t>
                      </a:r>
                    </a:p>
                    <a:p>
                      <a:pPr marL="285750" indent="-285750" algn="l">
                        <a:buFont typeface="Wingdings" panose="05000000000000000000" charset="0"/>
                        <a:buChar char="Ø"/>
                      </a:pPr>
                      <a:r>
                        <a:rPr lang="en-MY" altLang="en-US" sz="2800" dirty="0"/>
                        <a:t>C</a:t>
                      </a:r>
                      <a:r>
                        <a:rPr lang="en-US" sz="2800" dirty="0"/>
                        <a:t>an reduce the environmental noise</a:t>
                      </a:r>
                      <a:r>
                        <a:rPr lang="en-MY" altLang="en-US" sz="2800" dirty="0"/>
                        <a:t>.</a:t>
                      </a:r>
                      <a:r>
                        <a:rPr lang="en-US" sz="2800" dirty="0"/>
                        <a:t> </a:t>
                      </a:r>
                    </a:p>
                  </a:txBody>
                  <a:tcPr marL="74560" marR="7456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Voice Signal Acquisition and Extraction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151020"/>
              </p:ext>
            </p:extLst>
          </p:nvPr>
        </p:nvGraphicFramePr>
        <p:xfrm>
          <a:off x="1103313" y="2052638"/>
          <a:ext cx="894715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287"/>
                <a:gridCol w="861145"/>
                <a:gridCol w="1599407"/>
                <a:gridCol w="1680179"/>
                <a:gridCol w="1900752"/>
                <a:gridCol w="1875381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000" dirty="0"/>
                        <a:t>Author</a:t>
                      </a:r>
                    </a:p>
                  </a:txBody>
                  <a:tcPr marL="74560" marR="745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000"/>
                        <a:t>Year</a:t>
                      </a:r>
                    </a:p>
                  </a:txBody>
                  <a:tcPr marL="74560" marR="74560" anchor="ctr"/>
                </a:tc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000"/>
                        <a:t>Classification of speech</a:t>
                      </a:r>
                    </a:p>
                  </a:txBody>
                  <a:tcPr marL="74560" marR="74560" anchor="ctr"/>
                </a:tc>
                <a:tc h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</a:tr>
              <a:tr h="73152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 err="1"/>
                        <a:t>Shikha</a:t>
                      </a:r>
                      <a:r>
                        <a:rPr lang="en-US" sz="2000" dirty="0"/>
                        <a:t> et al. </a:t>
                      </a:r>
                    </a:p>
                  </a:txBody>
                  <a:tcPr marL="74560" marR="74560"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2000" dirty="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sz="2000" dirty="0">
                          <a:sym typeface="+mn-ea"/>
                        </a:rPr>
                        <a:t>2014</a:t>
                      </a:r>
                    </a:p>
                    <a:p>
                      <a:pPr algn="ctr">
                        <a:buNone/>
                      </a:pPr>
                      <a:endParaRPr lang="en-US" sz="2000" dirty="0">
                        <a:sym typeface="+mn-ea"/>
                      </a:endParaRPr>
                    </a:p>
                  </a:txBody>
                  <a:tcPr marL="74560" marR="74560" anchor="ctr"/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</a:pPr>
                      <a:r>
                        <a:rPr lang="en-US" sz="2000" b="1" dirty="0"/>
                        <a:t> isolated word</a:t>
                      </a:r>
                    </a:p>
                  </a:txBody>
                  <a:tcPr marL="74560" marR="74560" anchor="ctr"/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en-US" sz="2000" b="1"/>
                        <a:t>connected word</a:t>
                      </a:r>
                    </a:p>
                  </a:txBody>
                  <a:tcPr marL="74560" marR="74560" anchor="ctr"/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en-US" sz="2000" b="1"/>
                        <a:t>continuous speech</a:t>
                      </a:r>
                    </a:p>
                  </a:txBody>
                  <a:tcPr marL="74560" marR="74560" anchor="ctr"/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en-US" sz="2000" b="1"/>
                        <a:t>spontaneous speech</a:t>
                      </a:r>
                    </a:p>
                  </a:txBody>
                  <a:tcPr marL="74560" marR="74560" anchor="ctr"/>
                </a:tc>
              </a:tr>
              <a:tr h="731520">
                <a:tc v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000" dirty="0"/>
                        <a:t>H</a:t>
                      </a:r>
                      <a:r>
                        <a:rPr lang="en-US" sz="2000" dirty="0" err="1"/>
                        <a:t>ave</a:t>
                      </a:r>
                      <a:r>
                        <a:rPr lang="en-US" sz="2000" dirty="0"/>
                        <a:t> sample windows that accepts single utterances at a time</a:t>
                      </a:r>
                      <a:r>
                        <a:rPr lang="en-MY" altLang="en-US" sz="2000" dirty="0"/>
                        <a:t>.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000" dirty="0"/>
                        <a:t>S</a:t>
                      </a:r>
                      <a:r>
                        <a:rPr lang="en-US" sz="2000" dirty="0" err="1"/>
                        <a:t>imilar</a:t>
                      </a:r>
                      <a:r>
                        <a:rPr lang="en-US" sz="2000" dirty="0"/>
                        <a:t> to isolated word</a:t>
                      </a:r>
                      <a:r>
                        <a:rPr lang="en-MY" altLang="en-US" sz="2000" dirty="0"/>
                        <a:t>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MY" altLang="en-US" sz="20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000" dirty="0"/>
                        <a:t>A</a:t>
                      </a:r>
                      <a:r>
                        <a:rPr lang="en-US" sz="2000" dirty="0" err="1"/>
                        <a:t>llow</a:t>
                      </a:r>
                      <a:r>
                        <a:rPr lang="en-US" sz="2000" dirty="0"/>
                        <a:t> separate utterance to be run together</a:t>
                      </a:r>
                      <a:r>
                        <a:rPr lang="en-MY" altLang="en-US" sz="2000" dirty="0"/>
                        <a:t>.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000" dirty="0"/>
                        <a:t>A</a:t>
                      </a:r>
                      <a:r>
                        <a:rPr lang="en-US" sz="2000" dirty="0" err="1"/>
                        <a:t>llows</a:t>
                      </a:r>
                      <a:r>
                        <a:rPr lang="en-US" sz="2000" dirty="0"/>
                        <a:t> the speaker to speak almost naturally</a:t>
                      </a:r>
                      <a:r>
                        <a:rPr lang="en-MY" altLang="en-US" sz="2000" dirty="0"/>
                        <a:t>.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000" dirty="0"/>
                        <a:t>C</a:t>
                      </a:r>
                      <a:r>
                        <a:rPr lang="en-US" sz="2000" dirty="0"/>
                        <a:t>an handle a variety of natural speech feature</a:t>
                      </a:r>
                      <a:r>
                        <a:rPr lang="en-MY" altLang="en-US" sz="2000" dirty="0"/>
                        <a:t>.</a:t>
                      </a:r>
                      <a:r>
                        <a:rPr lang="en-US" sz="2000" dirty="0"/>
                        <a:t> </a:t>
                      </a:r>
                      <a:r>
                        <a:rPr lang="en-MY" altLang="en-US" sz="2000" dirty="0" err="1"/>
                        <a:t>eg</a:t>
                      </a:r>
                      <a:r>
                        <a:rPr lang="en-MY" altLang="en-US" sz="2000" dirty="0"/>
                        <a:t>: </a:t>
                      </a:r>
                      <a:r>
                        <a:rPr lang="en-US" sz="2000" dirty="0"/>
                        <a:t>word being run together</a:t>
                      </a:r>
                    </a:p>
                  </a:txBody>
                  <a:tcPr marL="74560" marR="7456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Voice Signal Acquisition and Extraction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549208"/>
              </p:ext>
            </p:extLst>
          </p:nvPr>
        </p:nvGraphicFramePr>
        <p:xfrm>
          <a:off x="1016000" y="2052638"/>
          <a:ext cx="9034464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/>
                <a:gridCol w="723185"/>
                <a:gridCol w="2330159"/>
                <a:gridCol w="2330159"/>
                <a:gridCol w="2330161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1800" dirty="0"/>
                        <a:t>Author</a:t>
                      </a:r>
                    </a:p>
                  </a:txBody>
                  <a:tcPr marL="74560" marR="745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1800"/>
                        <a:t>Year</a:t>
                      </a:r>
                    </a:p>
                  </a:txBody>
                  <a:tcPr marL="74560" marR="74560" anchor="ctr"/>
                </a:tc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1800" dirty="0"/>
                        <a:t>speech Analysis</a:t>
                      </a:r>
                    </a:p>
                  </a:txBody>
                  <a:tcPr marL="74560" marR="74560" anchor="ctr"/>
                </a:tc>
                <a:tc h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</a:tr>
              <a:tr h="72644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err="1"/>
                        <a:t>Shikha</a:t>
                      </a:r>
                      <a:r>
                        <a:rPr lang="en-US" sz="1800" dirty="0"/>
                        <a:t> et al.  </a:t>
                      </a:r>
                    </a:p>
                  </a:txBody>
                  <a:tcPr marL="74560" marR="745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>
                          <a:sym typeface="+mn-ea"/>
                        </a:rPr>
                        <a:t>2014</a:t>
                      </a:r>
                    </a:p>
                  </a:txBody>
                  <a:tcPr marL="74560" marR="745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</a:pPr>
                      <a:r>
                        <a:rPr lang="en-US" sz="1800" b="1" dirty="0"/>
                        <a:t>segmentation analysis</a:t>
                      </a:r>
                    </a:p>
                  </a:txBody>
                  <a:tcPr marL="74560" marR="74560" anchor="ctr"/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</a:pPr>
                      <a:r>
                        <a:rPr lang="en-US" sz="1800" b="1"/>
                        <a:t>sub segmental analysis</a:t>
                      </a:r>
                    </a:p>
                  </a:txBody>
                  <a:tcPr marL="74560" marR="74560" anchor="ctr"/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</a:pPr>
                      <a:r>
                        <a:rPr lang="en-US" sz="1800" b="1"/>
                        <a:t>supra segmental analysis</a:t>
                      </a:r>
                    </a:p>
                  </a:txBody>
                  <a:tcPr marL="74560" marR="74560" anchor="ctr"/>
                </a:tc>
              </a:tr>
              <a:tr h="569595">
                <a:tc vMerge="1">
                  <a:txBody>
                    <a:bodyPr/>
                    <a:lstStyle/>
                    <a:p>
                      <a:endParaRPr lang="ms-MY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ms-MY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1800" dirty="0"/>
                        <a:t>A</a:t>
                      </a:r>
                      <a:r>
                        <a:rPr lang="en-US" sz="1800" dirty="0" err="1"/>
                        <a:t>nalyzed</a:t>
                      </a:r>
                      <a:r>
                        <a:rPr lang="en-US" sz="1800" dirty="0"/>
                        <a:t> using frame size and shift in the range of 10-30 </a:t>
                      </a:r>
                      <a:r>
                        <a:rPr lang="en-US" sz="1800" dirty="0" err="1"/>
                        <a:t>ms</a:t>
                      </a:r>
                      <a:r>
                        <a:rPr lang="en-MY" altLang="en-US" sz="1800" dirty="0"/>
                        <a:t>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1800" dirty="0"/>
                        <a:t>U</a:t>
                      </a:r>
                      <a:r>
                        <a:rPr lang="en-US" sz="1800" dirty="0" err="1"/>
                        <a:t>sed</a:t>
                      </a:r>
                      <a:r>
                        <a:rPr lang="en-US" sz="1800" dirty="0"/>
                        <a:t> to extract vocal tract information of speaker recognition</a:t>
                      </a:r>
                    </a:p>
                  </a:txBody>
                  <a:tcPr marL="74560" marR="74560"/>
                </a:tc>
                <a:tc rowSpan="3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1800">
                          <a:sym typeface="+mn-ea"/>
                        </a:rPr>
                        <a:t>A</a:t>
                      </a:r>
                      <a:r>
                        <a:rPr lang="en-US" sz="1800">
                          <a:sym typeface="+mn-ea"/>
                        </a:rPr>
                        <a:t>nalyzed using frame size and shift in the range of 3-5 ms.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>
                        <a:sym typeface="+mn-ea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1800">
                          <a:sym typeface="+mn-ea"/>
                        </a:rPr>
                        <a:t>U</a:t>
                      </a:r>
                      <a:r>
                        <a:rPr lang="en-US" sz="1800">
                          <a:sym typeface="+mn-ea"/>
                        </a:rPr>
                        <a:t>sed to analyze and extract the characteristic of the excitation state</a:t>
                      </a:r>
                    </a:p>
                  </a:txBody>
                  <a:tcPr marL="74560" marR="74560"/>
                </a:tc>
                <a:tc rowSpan="3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1800"/>
                        <a:t>U</a:t>
                      </a:r>
                      <a:r>
                        <a:rPr lang="en-US" sz="1800"/>
                        <a:t>sing frame size</a:t>
                      </a:r>
                      <a:r>
                        <a:rPr lang="en-MY" altLang="en-US" sz="1800"/>
                        <a:t>.</a:t>
                      </a:r>
                    </a:p>
                    <a:p>
                      <a:pPr algn="l">
                        <a:buFont typeface="Arial" panose="020B0604020202020204" pitchFamily="34" charset="0"/>
                      </a:pPr>
                      <a:r>
                        <a:rPr lang="en-US" sz="1800"/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1800"/>
                        <a:t>U</a:t>
                      </a:r>
                      <a:r>
                        <a:rPr lang="en-US" sz="1800"/>
                        <a:t>sed to analyzed and characteristic the behavior character of the speaker</a:t>
                      </a:r>
                    </a:p>
                  </a:txBody>
                  <a:tcPr marL="74560" marR="74560"/>
                </a:tc>
              </a:tr>
              <a:tr h="11868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 Aman et al.  </a:t>
                      </a:r>
                    </a:p>
                  </a:txBody>
                  <a:tcPr marL="74560" marR="7456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>
                          <a:sym typeface="+mn-ea"/>
                        </a:rPr>
                        <a:t>2016</a:t>
                      </a:r>
                    </a:p>
                  </a:txBody>
                  <a:tcPr marL="74560" marR="7456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Om &amp;Navneet </a:t>
                      </a:r>
                    </a:p>
                  </a:txBody>
                  <a:tcPr marL="74560" marR="745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>
                          <a:sym typeface="+mn-ea"/>
                        </a:rPr>
                        <a:t>2013</a:t>
                      </a:r>
                    </a:p>
                    <a:p>
                      <a:pPr algn="ctr">
                        <a:buNone/>
                      </a:pPr>
                      <a:endParaRPr lang="en-US" sz="1800" dirty="0">
                        <a:sym typeface="+mn-ea"/>
                      </a:endParaRPr>
                    </a:p>
                  </a:txBody>
                  <a:tcPr marL="74560" marR="7456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 marL="457200" indent="-457200" algn="l">
              <a:buFont typeface="Wingdings" panose="05000000000000000000" charset="0"/>
              <a:buChar char="v"/>
            </a:pPr>
            <a:r>
              <a:rPr lang="en-MY" altLang="en-US" sz="3200" dirty="0"/>
              <a:t>T</a:t>
            </a:r>
            <a:r>
              <a:rPr lang="en-US" sz="3200" dirty="0"/>
              <a:t>o </a:t>
            </a:r>
            <a:r>
              <a:rPr lang="en-US" sz="3200" dirty="0" smtClean="0"/>
              <a:t>study </a:t>
            </a:r>
            <a:r>
              <a:rPr lang="en-US" sz="3200" dirty="0"/>
              <a:t>the performance of </a:t>
            </a:r>
            <a:r>
              <a:rPr lang="en-MY" altLang="en-US" sz="3200" dirty="0"/>
              <a:t>V</a:t>
            </a:r>
            <a:r>
              <a:rPr lang="en-US" sz="3200" dirty="0" err="1"/>
              <a:t>oice</a:t>
            </a:r>
            <a:r>
              <a:rPr lang="en-MY" altLang="en-US" sz="3200" dirty="0"/>
              <a:t>-</a:t>
            </a:r>
            <a:r>
              <a:rPr lang="en-US" sz="3200" dirty="0"/>
              <a:t>based command recognition in </a:t>
            </a:r>
            <a:r>
              <a:rPr lang="en-US" sz="3200" dirty="0" err="1"/>
              <a:t>malay</a:t>
            </a:r>
            <a:r>
              <a:rPr lang="en-US" sz="3200" dirty="0"/>
              <a:t> version for electrical appliances in the living room</a:t>
            </a:r>
            <a:r>
              <a:rPr lang="en-MY" altLang="en-US" sz="3200" dirty="0"/>
              <a:t>.</a:t>
            </a:r>
          </a:p>
          <a:p>
            <a:pPr marL="0" indent="0" algn="l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Voice Signal Acquisition and Extraction</a:t>
            </a:r>
            <a:endParaRPr lang="en-MY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395443"/>
              </p:ext>
            </p:extLst>
          </p:nvPr>
        </p:nvGraphicFramePr>
        <p:xfrm>
          <a:off x="1103313" y="2052638"/>
          <a:ext cx="8947149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387"/>
                <a:gridCol w="825500"/>
                <a:gridCol w="6799262"/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1800" dirty="0"/>
                        <a:t>Author</a:t>
                      </a:r>
                    </a:p>
                  </a:txBody>
                  <a:tcPr marL="74560" marR="745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1800"/>
                        <a:t>Year</a:t>
                      </a:r>
                    </a:p>
                  </a:txBody>
                  <a:tcPr marL="74560" marR="745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1800" dirty="0" smtClean="0"/>
                        <a:t>Pre-processing</a:t>
                      </a:r>
                      <a:endParaRPr lang="en-MY" altLang="en-US" sz="1800" dirty="0"/>
                    </a:p>
                  </a:txBody>
                  <a:tcPr marL="74560" marR="7456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Wenhao</a:t>
                      </a:r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2010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includes voice signal sampling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anti-aliasing band pass filtration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removing individual differences in pronunciation and noise caused by environment in it pre-processing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endpoint detection and element selection of speech recognition will be involved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 T. &amp; </a:t>
                      </a:r>
                      <a:r>
                        <a:rPr lang="en-MY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Xiaoxiao</a:t>
                      </a:r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/>
                        <a:t>2011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the recorded voice toward voice activation detection to detect the </a:t>
                      </a:r>
                      <a:r>
                        <a:rPr lang="en-MY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</a:t>
                      </a:r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point of people speech and eliminate the useless noise and signal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pre-empt will be done by improving the high frequency segment to balance the decreasing in the spectrum analysing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low-pass and high-pass filtering, low-pass and high-pass filtering is to filtering the high and low frequency noise </a:t>
                      </a:r>
                      <a:endParaRPr lang="en-MY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1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Recognition Method</a:t>
            </a:r>
            <a:r>
              <a:rPr lang="en-MY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(HMM)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306023"/>
              </p:ext>
            </p:extLst>
          </p:nvPr>
        </p:nvGraphicFramePr>
        <p:xfrm>
          <a:off x="1103685" y="1346200"/>
          <a:ext cx="894714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822"/>
                <a:gridCol w="781322"/>
                <a:gridCol w="6598005"/>
              </a:tblGrid>
              <a:tr h="7543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000" dirty="0"/>
                        <a:t>Author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000" dirty="0"/>
                        <a:t>Year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000" dirty="0">
                          <a:sym typeface="+mn-ea"/>
                        </a:rPr>
                        <a:t>Advantages Hidden Markov Method</a:t>
                      </a:r>
                    </a:p>
                  </a:txBody>
                  <a:tcPr marL="74560" marR="74560"/>
                </a:tc>
              </a:tr>
              <a:tr h="1089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/>
                        <a:t>Jianliang M. et al</a:t>
                      </a:r>
                      <a:r>
                        <a:rPr lang="en-MY" altLang="en-US" sz="2000"/>
                        <a:t>.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/>
                        <a:t>2012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000" dirty="0"/>
                        <a:t>M</a:t>
                      </a:r>
                      <a:r>
                        <a:rPr lang="en-US" sz="2000" dirty="0"/>
                        <a:t>ore complete expression of acoustic model of the voice are suitable to use HMM</a:t>
                      </a:r>
                      <a:r>
                        <a:rPr lang="en-MY" altLang="en-US" sz="2000" dirty="0"/>
                        <a:t>.</a:t>
                      </a:r>
                    </a:p>
                  </a:txBody>
                  <a:tcPr marL="74560" marR="74560"/>
                </a:tc>
              </a:tr>
              <a:tr h="20955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000"/>
                        <a:t>Urmila &amp;Anjali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/>
                        <a:t>2013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000" dirty="0"/>
                        <a:t>Highly reliable way of recognizing speech for a wide variety of applications as a stochastic </a:t>
                      </a:r>
                      <a:r>
                        <a:rPr lang="en-MY" altLang="en-US" sz="2000" dirty="0" err="1"/>
                        <a:t>modeling</a:t>
                      </a:r>
                      <a:r>
                        <a:rPr lang="en-MY" altLang="en-US" sz="2000" dirty="0"/>
                        <a:t> tool since HMM integrates well into systems incorporating information about both acoustics and syntax. </a:t>
                      </a:r>
                    </a:p>
                  </a:txBody>
                  <a:tcPr marL="74560" marR="74560"/>
                </a:tc>
              </a:tr>
              <a:tr h="1089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000"/>
                        <a:t>Anand et al.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/>
                        <a:t>2014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000" dirty="0"/>
                        <a:t>HMM model have develop considerably and it also can provide high recognition accuracy. </a:t>
                      </a:r>
                    </a:p>
                  </a:txBody>
                  <a:tcPr marL="74560" marR="7456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Recognition Method</a:t>
            </a:r>
            <a:r>
              <a:rPr lang="en-MY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(ANN)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36550" y="1289685"/>
          <a:ext cx="11518900" cy="4820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790"/>
                <a:gridCol w="802640"/>
                <a:gridCol w="4658360"/>
                <a:gridCol w="4055110"/>
              </a:tblGrid>
              <a:tr h="36576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1800"/>
                        <a:t>Author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1800"/>
                        <a:t>Year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1800"/>
                        <a:t>Artificial Neural Network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</a:tr>
              <a:tr h="365760">
                <a:tc v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180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1800"/>
                        <a:t>Disadvantages</a:t>
                      </a:r>
                    </a:p>
                  </a:txBody>
                  <a:tcPr/>
                </a:tc>
              </a:tr>
              <a:tr h="7054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Jianliang M. et al</a:t>
                      </a:r>
                      <a:r>
                        <a:rPr lang="en-MY" altLang="en-US" sz="18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1800"/>
                        <a:t>T</a:t>
                      </a:r>
                      <a:r>
                        <a:rPr lang="en-US" sz="1800"/>
                        <a:t>his method is applied to solve the pattern classification problems</a:t>
                      </a:r>
                      <a:r>
                        <a:rPr lang="en-MY" altLang="en-US" sz="18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MY" altLang="en-US" sz="1800"/>
                    </a:p>
                  </a:txBody>
                  <a:tcPr/>
                </a:tc>
              </a:tr>
              <a:tr h="3383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1800"/>
                        <a:t>Urmila &amp;Anjali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1800">
                          <a:sym typeface="+mn-ea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1800"/>
                        <a:t>Artificial Neural Networks (ANN) or Neural networks often used as a powerful discriminating classifier for tasks in automatic speech recognition.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MY" altLang="en-US" sz="180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1800"/>
                        <a:t>Have several advantages over parametric classifiers.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1800">
                          <a:sym typeface="+mn-ea"/>
                        </a:rPr>
                        <a:t>disadvantages in terms of amount of training data required, and length of training time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MY" altLang="en-US" sz="1800">
                        <a:sym typeface="+mn-ea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1800">
                          <a:sym typeface="+mn-ea"/>
                        </a:rPr>
                        <a:t>The length of time required to train the networks can present problems, particularly when investigating a variety of feature sets to represent speech data.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MY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52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Performance Criteria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109"/>
                <a:gridCol w="741454"/>
                <a:gridCol w="1824121"/>
                <a:gridCol w="1784252"/>
                <a:gridCol w="1671895"/>
                <a:gridCol w="1815319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000"/>
                        <a:t>Author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000"/>
                        <a:t>Year</a:t>
                      </a:r>
                    </a:p>
                  </a:txBody>
                  <a:tcPr marL="74560" marR="74560"/>
                </a:tc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000"/>
                        <a:t>Environment Recognition Rate</a:t>
                      </a:r>
                    </a:p>
                  </a:txBody>
                  <a:tcPr marL="74560" marR="74560"/>
                </a:tc>
                <a:tc h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000"/>
                        <a:t>Parichart et al. 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000">
                          <a:sym typeface="+mn-ea"/>
                        </a:rPr>
                        <a:t>2010</a:t>
                      </a:r>
                    </a:p>
                  </a:txBody>
                  <a:tcPr marL="74560" marR="74560"/>
                </a:tc>
                <a:tc gridSpan="4"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000">
                          <a:sym typeface="+mn-ea"/>
                        </a:rPr>
                        <a:t>quiet room  = </a:t>
                      </a:r>
                      <a:r>
                        <a:rPr lang="en-MY" altLang="en-US" sz="2000"/>
                        <a:t>98.2% 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000">
                          <a:sym typeface="+mn-ea"/>
                        </a:rPr>
                        <a:t>office room  = </a:t>
                      </a:r>
                      <a:r>
                        <a:rPr lang="en-MY" altLang="en-US" sz="2000"/>
                        <a:t>93.0%  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000">
                          <a:sym typeface="+mn-ea"/>
                        </a:rPr>
                        <a:t>noisy room  = </a:t>
                      </a:r>
                      <a:r>
                        <a:rPr lang="en-MY" altLang="en-US" sz="2000"/>
                        <a:t>44.2%  </a:t>
                      </a:r>
                    </a:p>
                  </a:txBody>
                  <a:tcPr marL="74560" marR="74560"/>
                </a:tc>
                <a:tc h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000">
                          <a:sym typeface="+mn-ea"/>
                        </a:rPr>
                        <a:t>Rawan et al. </a:t>
                      </a:r>
                    </a:p>
                    <a:p>
                      <a:pPr algn="ctr">
                        <a:buNone/>
                      </a:pPr>
                      <a:endParaRPr lang="en-MY" altLang="en-US" sz="2000">
                        <a:sym typeface="+mn-ea"/>
                      </a:endParaRP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000">
                          <a:sym typeface="+mn-ea"/>
                        </a:rPr>
                        <a:t>2012</a:t>
                      </a:r>
                    </a:p>
                  </a:txBody>
                  <a:tcPr marL="74560" marR="74560"/>
                </a:tc>
                <a:tc gridSpan="4"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000">
                          <a:sym typeface="+mn-ea"/>
                        </a:rPr>
                        <a:t>quiet background = 75.7%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000">
                          <a:sym typeface="+mn-ea"/>
                        </a:rPr>
                        <a:t>medium noise level = 63.8% 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000">
                          <a:sym typeface="+mn-ea"/>
                        </a:rPr>
                        <a:t>noisiest environment = 49.2%,</a:t>
                      </a:r>
                    </a:p>
                  </a:txBody>
                  <a:tcPr marL="74560" marR="74560"/>
                </a:tc>
                <a:tc h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ms-MY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53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Performance Criteria</a:t>
            </a:r>
            <a:endParaRPr lang="en-MY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752096"/>
              </p:ext>
            </p:extLst>
          </p:nvPr>
        </p:nvGraphicFramePr>
        <p:xfrm>
          <a:off x="1103313" y="2052638"/>
          <a:ext cx="894714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387"/>
                <a:gridCol w="1155700"/>
                <a:gridCol w="2114021"/>
                <a:gridCol w="1057010"/>
                <a:gridCol w="1057010"/>
                <a:gridCol w="2114021"/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000" dirty="0"/>
                        <a:t>Author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000"/>
                        <a:t>Year</a:t>
                      </a:r>
                    </a:p>
                  </a:txBody>
                  <a:tcPr marL="74560" marR="74560"/>
                </a:tc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000" dirty="0" smtClean="0"/>
                        <a:t>Feature extraction Accuracy</a:t>
                      </a:r>
                      <a:endParaRPr lang="en-MY" altLang="en-US" sz="2000" dirty="0"/>
                    </a:p>
                  </a:txBody>
                  <a:tcPr marL="74560" marR="7456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</a:tr>
              <a:tr h="35052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Yoghesh</a:t>
                      </a:r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MY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Mukta</a:t>
                      </a:r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MY" altLang="en-US" sz="2000" dirty="0">
                        <a:sym typeface="+mn-ea"/>
                      </a:endParaRPr>
                    </a:p>
                  </a:txBody>
                  <a:tcPr marL="74560" marR="74560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000" dirty="0" smtClean="0">
                          <a:sym typeface="+mn-ea"/>
                        </a:rPr>
                        <a:t>2015</a:t>
                      </a:r>
                      <a:endParaRPr lang="en-MY" altLang="en-US" sz="2000" dirty="0">
                        <a:sym typeface="+mn-ea"/>
                      </a:endParaRP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MY" altLang="en-US" sz="2000" dirty="0" smtClean="0">
                          <a:sym typeface="+mn-ea"/>
                        </a:rPr>
                        <a:t>MFCC</a:t>
                      </a:r>
                      <a:endParaRPr lang="en-MY" altLang="en-US" sz="2000" dirty="0">
                        <a:sym typeface="+mn-ea"/>
                      </a:endParaRPr>
                    </a:p>
                  </a:txBody>
                  <a:tcPr marL="74560" marR="74560"/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MY" altLang="en-US" sz="2000" dirty="0" smtClean="0">
                          <a:sym typeface="+mn-ea"/>
                        </a:rPr>
                        <a:t>LPC</a:t>
                      </a:r>
                      <a:endParaRPr lang="en-MY" altLang="en-US" sz="2000" dirty="0">
                        <a:sym typeface="+mn-ea"/>
                      </a:endParaRPr>
                    </a:p>
                  </a:txBody>
                  <a:tcPr marL="74560" marR="7456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MY" altLang="en-US" sz="2000" dirty="0" smtClean="0">
                          <a:sym typeface="+mn-ea"/>
                        </a:rPr>
                        <a:t>PLP</a:t>
                      </a:r>
                      <a:endParaRPr lang="en-MY" altLang="en-US" sz="2000" dirty="0">
                        <a:sym typeface="+mn-ea"/>
                      </a:endParaRPr>
                    </a:p>
                  </a:txBody>
                  <a:tcPr marL="74560" marR="74560"/>
                </a:tc>
              </a:tr>
              <a:tr h="350520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000" dirty="0" smtClean="0">
                          <a:sym typeface="+mn-ea"/>
                        </a:rPr>
                        <a:t>1</a:t>
                      </a:r>
                      <a:r>
                        <a:rPr lang="en-MY" altLang="en-US" sz="2000" baseline="30000" dirty="0" smtClean="0">
                          <a:sym typeface="+mn-ea"/>
                        </a:rPr>
                        <a:t>st</a:t>
                      </a:r>
                      <a:r>
                        <a:rPr lang="en-MY" altLang="en-US" sz="2000" dirty="0" smtClean="0">
                          <a:sym typeface="+mn-ea"/>
                        </a:rPr>
                        <a:t> signal = 51.25%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000" dirty="0" smtClean="0">
                          <a:sym typeface="+mn-ea"/>
                        </a:rPr>
                        <a:t>2</a:t>
                      </a:r>
                      <a:r>
                        <a:rPr lang="en-MY" altLang="en-US" sz="2000" baseline="30000" dirty="0" smtClean="0">
                          <a:sym typeface="+mn-ea"/>
                        </a:rPr>
                        <a:t>nd</a:t>
                      </a:r>
                      <a:r>
                        <a:rPr lang="en-MY" altLang="en-US" sz="2000" dirty="0" smtClean="0">
                          <a:sym typeface="+mn-ea"/>
                        </a:rPr>
                        <a:t> signal = 86.67%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000" dirty="0" smtClean="0">
                          <a:sym typeface="+mn-ea"/>
                        </a:rPr>
                        <a:t>3</a:t>
                      </a:r>
                      <a:r>
                        <a:rPr lang="en-MY" altLang="en-US" sz="2000" baseline="30000" dirty="0" smtClean="0">
                          <a:sym typeface="+mn-ea"/>
                        </a:rPr>
                        <a:t>rd</a:t>
                      </a:r>
                      <a:r>
                        <a:rPr lang="en-MY" altLang="en-US" sz="2000" dirty="0" smtClean="0">
                          <a:sym typeface="+mn-ea"/>
                        </a:rPr>
                        <a:t> signal = 96.5%</a:t>
                      </a:r>
                      <a:endParaRPr lang="en-MY" altLang="en-US" sz="2000" dirty="0">
                        <a:sym typeface="+mn-ea"/>
                      </a:endParaRPr>
                    </a:p>
                  </a:txBody>
                  <a:tcPr marL="74560" marR="74560"/>
                </a:tc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000" dirty="0" smtClean="0">
                          <a:sym typeface="+mn-ea"/>
                        </a:rPr>
                        <a:t>1</a:t>
                      </a:r>
                      <a:r>
                        <a:rPr lang="en-MY" altLang="en-US" sz="2000" baseline="30000" dirty="0" smtClean="0">
                          <a:sym typeface="+mn-ea"/>
                        </a:rPr>
                        <a:t>st</a:t>
                      </a:r>
                      <a:r>
                        <a:rPr lang="en-MY" altLang="en-US" sz="2000" dirty="0" smtClean="0">
                          <a:sym typeface="+mn-ea"/>
                        </a:rPr>
                        <a:t> signal = 37.5%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000" dirty="0" smtClean="0">
                          <a:sym typeface="+mn-ea"/>
                        </a:rPr>
                        <a:t>2</a:t>
                      </a:r>
                      <a:r>
                        <a:rPr lang="en-MY" altLang="en-US" sz="2000" baseline="30000" dirty="0" smtClean="0">
                          <a:sym typeface="+mn-ea"/>
                        </a:rPr>
                        <a:t>nd</a:t>
                      </a:r>
                      <a:r>
                        <a:rPr lang="en-MY" altLang="en-US" sz="2000" dirty="0" smtClean="0">
                          <a:sym typeface="+mn-ea"/>
                        </a:rPr>
                        <a:t> signal = 80.5%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000" dirty="0" smtClean="0">
                          <a:sym typeface="+mn-ea"/>
                        </a:rPr>
                        <a:t>3</a:t>
                      </a:r>
                      <a:r>
                        <a:rPr lang="en-MY" altLang="en-US" sz="2000" baseline="30000" dirty="0" smtClean="0">
                          <a:sym typeface="+mn-ea"/>
                        </a:rPr>
                        <a:t>rd</a:t>
                      </a:r>
                      <a:r>
                        <a:rPr lang="en-MY" altLang="en-US" sz="2000" dirty="0" smtClean="0">
                          <a:sym typeface="+mn-ea"/>
                        </a:rPr>
                        <a:t> signal = 77.4%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MY" altLang="en-US" sz="2000" dirty="0">
                        <a:sym typeface="+mn-ea"/>
                      </a:endParaRPr>
                    </a:p>
                  </a:txBody>
                  <a:tcPr marL="74560" marR="7456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000" dirty="0" smtClean="0">
                          <a:sym typeface="+mn-ea"/>
                        </a:rPr>
                        <a:t>1</a:t>
                      </a:r>
                      <a:r>
                        <a:rPr lang="en-MY" altLang="en-US" sz="2000" baseline="30000" dirty="0" smtClean="0">
                          <a:sym typeface="+mn-ea"/>
                        </a:rPr>
                        <a:t>st</a:t>
                      </a:r>
                      <a:r>
                        <a:rPr lang="en-MY" altLang="en-US" sz="2000" dirty="0" smtClean="0">
                          <a:sym typeface="+mn-ea"/>
                        </a:rPr>
                        <a:t> signal = 93.6%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000" dirty="0" smtClean="0">
                          <a:sym typeface="+mn-ea"/>
                        </a:rPr>
                        <a:t>2</a:t>
                      </a:r>
                      <a:r>
                        <a:rPr lang="en-MY" altLang="en-US" sz="2000" baseline="30000" dirty="0" smtClean="0">
                          <a:sym typeface="+mn-ea"/>
                        </a:rPr>
                        <a:t>nd</a:t>
                      </a:r>
                      <a:r>
                        <a:rPr lang="en-MY" altLang="en-US" sz="2000" dirty="0" smtClean="0">
                          <a:sym typeface="+mn-ea"/>
                        </a:rPr>
                        <a:t> signal = 76.6%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000" dirty="0" smtClean="0">
                          <a:sym typeface="+mn-ea"/>
                        </a:rPr>
                        <a:t>3</a:t>
                      </a:r>
                      <a:r>
                        <a:rPr lang="en-MY" altLang="en-US" sz="2000" baseline="30000" dirty="0" smtClean="0">
                          <a:sym typeface="+mn-ea"/>
                        </a:rPr>
                        <a:t>rd</a:t>
                      </a:r>
                      <a:r>
                        <a:rPr lang="en-MY" altLang="en-US" sz="2000" dirty="0" smtClean="0">
                          <a:sym typeface="+mn-ea"/>
                        </a:rPr>
                        <a:t> signal = 90.4%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MY" altLang="en-US" sz="2000" dirty="0">
                        <a:sym typeface="+mn-ea"/>
                      </a:endParaRPr>
                    </a:p>
                  </a:txBody>
                  <a:tcPr marL="74560" marR="74560"/>
                </a:tc>
              </a:tr>
              <a:tr h="50292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2000" dirty="0" smtClean="0">
                          <a:sym typeface="+mn-ea"/>
                        </a:rPr>
                        <a:t>Poonam &amp;Anjali </a:t>
                      </a:r>
                    </a:p>
                    <a:p>
                      <a:pPr algn="ctr">
                        <a:buNone/>
                      </a:pPr>
                      <a:endParaRPr lang="en-MY" altLang="en-US" sz="2000" dirty="0">
                        <a:sym typeface="+mn-ea"/>
                      </a:endParaRPr>
                    </a:p>
                  </a:txBody>
                  <a:tcPr marL="74560" marR="74560"/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2000" dirty="0" smtClean="0">
                          <a:sym typeface="+mn-ea"/>
                        </a:rPr>
                        <a:t>2016</a:t>
                      </a:r>
                    </a:p>
                    <a:p>
                      <a:pPr algn="ctr">
                        <a:buNone/>
                      </a:pPr>
                      <a:endParaRPr lang="en-MY" altLang="en-US" sz="2000" dirty="0">
                        <a:sym typeface="+mn-ea"/>
                      </a:endParaRPr>
                    </a:p>
                  </a:txBody>
                  <a:tcPr marL="74560" marR="74560"/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MY" altLang="en-US" sz="2000" dirty="0" smtClean="0">
                          <a:sym typeface="+mn-ea"/>
                        </a:rPr>
                        <a:t>MFCC</a:t>
                      </a:r>
                      <a:endParaRPr lang="en-MY" altLang="en-US" sz="2000" dirty="0">
                        <a:sym typeface="+mn-ea"/>
                      </a:endParaRPr>
                    </a:p>
                  </a:txBody>
                  <a:tcPr marL="74560" marR="74560"/>
                </a:tc>
                <a:tc hMerge="1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MY" altLang="en-US" sz="2000" dirty="0">
                        <a:sym typeface="+mn-ea"/>
                      </a:endParaRPr>
                    </a:p>
                  </a:txBody>
                  <a:tcPr marL="74560" marR="74560"/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MY" altLang="en-US" sz="2000" dirty="0" smtClean="0">
                          <a:sym typeface="+mn-ea"/>
                        </a:rPr>
                        <a:t>PLP</a:t>
                      </a:r>
                      <a:endParaRPr lang="en-MY" altLang="en-US" sz="2000" dirty="0">
                        <a:sym typeface="+mn-ea"/>
                      </a:endParaRPr>
                    </a:p>
                  </a:txBody>
                  <a:tcPr marL="74560" marR="74560"/>
                </a:tc>
                <a:tc hMerge="1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MY" altLang="en-US" sz="2000" dirty="0">
                        <a:sym typeface="+mn-ea"/>
                      </a:endParaRPr>
                    </a:p>
                  </a:txBody>
                  <a:tcPr marL="74560" marR="74560"/>
                </a:tc>
              </a:tr>
              <a:tr h="502920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000" dirty="0" smtClean="0">
                          <a:sym typeface="+mn-ea"/>
                        </a:rPr>
                        <a:t>78%</a:t>
                      </a:r>
                      <a:endParaRPr lang="en-MY" altLang="en-US" sz="2000" dirty="0">
                        <a:sym typeface="+mn-ea"/>
                      </a:endParaRPr>
                    </a:p>
                  </a:txBody>
                  <a:tcPr marL="74560" marR="7456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000" dirty="0" smtClean="0">
                          <a:sym typeface="+mn-ea"/>
                        </a:rPr>
                        <a:t>60%</a:t>
                      </a:r>
                      <a:endParaRPr lang="en-MY" altLang="en-US" sz="2000" dirty="0">
                        <a:sym typeface="+mn-ea"/>
                      </a:endParaRPr>
                    </a:p>
                  </a:txBody>
                  <a:tcPr marL="74560" marR="7456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7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Performance Criteria</a:t>
            </a:r>
            <a:b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830311"/>
              </p:ext>
            </p:extLst>
          </p:nvPr>
        </p:nvGraphicFramePr>
        <p:xfrm>
          <a:off x="1103313" y="2052638"/>
          <a:ext cx="894715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103"/>
                <a:gridCol w="1122018"/>
                <a:gridCol w="5550029"/>
              </a:tblGrid>
              <a:tr h="3575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000" dirty="0"/>
                        <a:t>Author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000"/>
                        <a:t>Year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000" dirty="0"/>
                        <a:t>Method </a:t>
                      </a:r>
                      <a:r>
                        <a:rPr lang="en-MY" altLang="en-US" sz="2000" dirty="0" smtClean="0"/>
                        <a:t>Accuracy</a:t>
                      </a:r>
                      <a:endParaRPr lang="en-MY" altLang="en-US" sz="2000" dirty="0"/>
                    </a:p>
                  </a:txBody>
                  <a:tcPr marL="74560" marR="74560"/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000" dirty="0">
                          <a:sym typeface="+mn-ea"/>
                        </a:rPr>
                        <a:t>Poonam &amp;Anjali 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000" dirty="0">
                          <a:sym typeface="+mn-ea"/>
                        </a:rPr>
                        <a:t>2016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000" dirty="0">
                          <a:sym typeface="+mn-ea"/>
                        </a:rPr>
                        <a:t>Neural Network had three technique:</a:t>
                      </a:r>
                    </a:p>
                    <a:p>
                      <a:pPr marL="285750" indent="-285750" algn="l">
                        <a:buFont typeface="Wingdings" panose="05000000000000000000" charset="0"/>
                        <a:buChar char="Ø"/>
                      </a:pPr>
                      <a:r>
                        <a:rPr lang="en-MY" altLang="en-US" sz="2000" dirty="0">
                          <a:sym typeface="+mn-ea"/>
                        </a:rPr>
                        <a:t>feed back = 79% </a:t>
                      </a:r>
                    </a:p>
                    <a:p>
                      <a:pPr marL="285750" indent="-285750" algn="l">
                        <a:buFont typeface="Wingdings" panose="05000000000000000000" charset="0"/>
                        <a:buChar char="Ø"/>
                      </a:pPr>
                      <a:r>
                        <a:rPr lang="en-MY" altLang="en-US" sz="2000" dirty="0">
                          <a:sym typeface="+mn-ea"/>
                        </a:rPr>
                        <a:t>perception neural network = 73% </a:t>
                      </a:r>
                    </a:p>
                    <a:p>
                      <a:pPr marL="285750" indent="-285750" algn="l">
                        <a:buFont typeface="Wingdings" panose="05000000000000000000" charset="0"/>
                        <a:buChar char="Ø"/>
                      </a:pPr>
                      <a:r>
                        <a:rPr lang="en-MY" altLang="en-US" sz="2000" dirty="0">
                          <a:sym typeface="+mn-ea"/>
                        </a:rPr>
                        <a:t>linear neural network = 69% </a:t>
                      </a:r>
                    </a:p>
                  </a:txBody>
                  <a:tcPr marL="74560" marR="74560"/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000">
                          <a:sym typeface="+mn-ea"/>
                        </a:rPr>
                        <a:t>Pialy et al. 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000">
                          <a:sym typeface="+mn-ea"/>
                        </a:rPr>
                        <a:t>2014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000">
                          <a:sym typeface="+mn-ea"/>
                        </a:rPr>
                        <a:t>ANN is used for speaker recognition, the recognition rate is very close to 83%.</a:t>
                      </a:r>
                    </a:p>
                  </a:txBody>
                  <a:tcPr marL="74560" marR="74560"/>
                </a:tc>
              </a:tr>
              <a:tr h="11925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000" dirty="0">
                          <a:sym typeface="+mn-ea"/>
                        </a:rPr>
                        <a:t>Jun T. &amp;</a:t>
                      </a:r>
                      <a:r>
                        <a:rPr lang="en-MY" altLang="en-US" sz="2000" dirty="0" err="1">
                          <a:sym typeface="+mn-ea"/>
                        </a:rPr>
                        <a:t>Xiaoxiao</a:t>
                      </a:r>
                      <a:r>
                        <a:rPr lang="en-MY" altLang="en-US" sz="2000" dirty="0">
                          <a:sym typeface="+mn-ea"/>
                        </a:rPr>
                        <a:t> J. 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000" dirty="0">
                          <a:sym typeface="+mn-ea"/>
                        </a:rPr>
                        <a:t>2011</a:t>
                      </a:r>
                    </a:p>
                  </a:txBody>
                  <a:tcPr marL="74560" marR="74560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000" dirty="0">
                          <a:sym typeface="+mn-ea"/>
                        </a:rPr>
                        <a:t>HMM the recognition rate: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000" dirty="0">
                          <a:sym typeface="+mn-ea"/>
                        </a:rPr>
                        <a:t>75% for the noisy environment.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000" dirty="0">
                          <a:sym typeface="+mn-ea"/>
                        </a:rPr>
                        <a:t>Female tester has 100% recognition rate in normal environment. </a:t>
                      </a:r>
                    </a:p>
                  </a:txBody>
                  <a:tcPr marL="74560" marR="7456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Critical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132173"/>
              </p:ext>
            </p:extLst>
          </p:nvPr>
        </p:nvGraphicFramePr>
        <p:xfrm>
          <a:off x="1103684" y="1853248"/>
          <a:ext cx="8947150" cy="40233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142035"/>
                <a:gridCol w="6805115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400" dirty="0"/>
                        <a:t>Device</a:t>
                      </a:r>
                    </a:p>
                  </a:txBody>
                  <a:tcPr marL="74560" marR="7456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400"/>
                        <a:t>mobile phone</a:t>
                      </a:r>
                    </a:p>
                    <a:p>
                      <a:pPr marL="285750" indent="-285750" algn="l">
                        <a:buFont typeface="Wingdings" panose="05000000000000000000" charset="0"/>
                        <a:buChar char="Ø"/>
                      </a:pPr>
                      <a:r>
                        <a:rPr lang="en-MY" altLang="en-US" sz="2400"/>
                        <a:t>distances up to 20 meters</a:t>
                      </a:r>
                    </a:p>
                  </a:txBody>
                  <a:tcPr marL="74560" marR="74560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400" dirty="0"/>
                        <a:t>Classification of speech</a:t>
                      </a:r>
                    </a:p>
                  </a:txBody>
                  <a:tcPr marL="74560" marR="7456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400" dirty="0" err="1"/>
                        <a:t>continuose</a:t>
                      </a:r>
                      <a:r>
                        <a:rPr lang="en-MY" altLang="en-US" sz="2400" dirty="0"/>
                        <a:t> speech</a:t>
                      </a:r>
                    </a:p>
                    <a:p>
                      <a:pPr marL="285750" indent="-285750" algn="l">
                        <a:buFont typeface="Wingdings" panose="05000000000000000000" charset="0"/>
                        <a:buChar char="Ø"/>
                      </a:pPr>
                      <a:r>
                        <a:rPr lang="en-MY" altLang="en-US" sz="2400" dirty="0">
                          <a:sym typeface="+mn-ea"/>
                        </a:rPr>
                        <a:t>A</a:t>
                      </a:r>
                      <a:r>
                        <a:rPr lang="en-US" sz="2400" dirty="0" err="1">
                          <a:sym typeface="+mn-ea"/>
                        </a:rPr>
                        <a:t>llows</a:t>
                      </a:r>
                      <a:r>
                        <a:rPr lang="en-US" sz="2400" dirty="0">
                          <a:sym typeface="+mn-ea"/>
                        </a:rPr>
                        <a:t> the speaker to speak almost naturally</a:t>
                      </a:r>
                      <a:r>
                        <a:rPr lang="en-MY" altLang="en-US" sz="2400" dirty="0">
                          <a:sym typeface="+mn-ea"/>
                        </a:rPr>
                        <a:t>.</a:t>
                      </a:r>
                      <a:endParaRPr lang="en-MY" altLang="en-US" sz="2400" dirty="0"/>
                    </a:p>
                  </a:txBody>
                  <a:tcPr marL="74560" marR="74560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400" dirty="0" smtClean="0"/>
                        <a:t>Feature Extraction</a:t>
                      </a:r>
                      <a:endParaRPr lang="en-MY" altLang="en-US" sz="2400" dirty="0"/>
                    </a:p>
                  </a:txBody>
                  <a:tcPr marL="74560" marR="74560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400" dirty="0" smtClean="0"/>
                        <a:t>MFCC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en-MY" altLang="en-US" sz="2400" dirty="0" smtClean="0"/>
                        <a:t>Has high accuracy compare to other feature</a:t>
                      </a:r>
                      <a:r>
                        <a:rPr lang="en-MY" altLang="en-US" sz="2400" baseline="0" dirty="0" smtClean="0"/>
                        <a:t> extraction</a:t>
                      </a:r>
                      <a:endParaRPr lang="en-MY" altLang="en-US" sz="2400" dirty="0"/>
                    </a:p>
                  </a:txBody>
                  <a:tcPr marL="74560" marR="74560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400"/>
                        <a:t>Recognition Method</a:t>
                      </a:r>
                    </a:p>
                  </a:txBody>
                  <a:tcPr marL="74560" marR="74560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MY" altLang="en-US" sz="2400" dirty="0" smtClean="0"/>
                        <a:t>ANN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en-MY" altLang="en-US" sz="2400" dirty="0" smtClean="0"/>
                        <a:t>Can</a:t>
                      </a:r>
                      <a:r>
                        <a:rPr lang="en-MY" altLang="en-US" sz="2400" baseline="0" dirty="0" smtClean="0"/>
                        <a:t> handle bigger data set.</a:t>
                      </a:r>
                      <a:endParaRPr lang="en-MY" altLang="en-US" sz="2400" dirty="0"/>
                    </a:p>
                  </a:txBody>
                  <a:tcPr marL="74560" marR="7456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How to achieve 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11088689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MY" altLang="en-US" sz="2800" dirty="0">
                <a:sym typeface="+mn-ea"/>
              </a:rPr>
              <a:t>How?</a:t>
            </a:r>
          </a:p>
          <a:p>
            <a:endParaRPr lang="en-US" sz="2800" dirty="0">
              <a:sym typeface="+mn-ea"/>
            </a:endParaRPr>
          </a:p>
          <a:p>
            <a:r>
              <a:rPr lang="en-US" sz="2800" dirty="0">
                <a:sym typeface="+mn-ea"/>
              </a:rPr>
              <a:t>To create Malay command databased for electrical appliances in the living room.</a:t>
            </a:r>
          </a:p>
          <a:p>
            <a:endParaRPr lang="en-US" sz="2800" dirty="0" smtClean="0"/>
          </a:p>
          <a:p>
            <a:r>
              <a:rPr lang="en-US" sz="2800" dirty="0" smtClean="0"/>
              <a:t>To extract data using Mel Frequency </a:t>
            </a:r>
            <a:r>
              <a:rPr lang="en-US" sz="2800" dirty="0" err="1" smtClean="0"/>
              <a:t>Cepstrum</a:t>
            </a:r>
            <a:r>
              <a:rPr lang="en-US" sz="2800" dirty="0" smtClean="0"/>
              <a:t> Coefficient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>
                <a:sym typeface="+mn-ea"/>
              </a:rPr>
              <a:t>To recognize the command using </a:t>
            </a:r>
            <a:r>
              <a:rPr lang="en-US" sz="2800" dirty="0" smtClean="0">
                <a:sym typeface="+mn-ea"/>
              </a:rPr>
              <a:t>Neural Network Method</a:t>
            </a:r>
            <a:r>
              <a:rPr lang="en-US" sz="2800" dirty="0">
                <a:sym typeface="+mn-ea"/>
              </a:rPr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Scope of Work</a:t>
            </a:r>
            <a:b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163946"/>
              </p:ext>
            </p:extLst>
          </p:nvPr>
        </p:nvGraphicFramePr>
        <p:xfrm>
          <a:off x="1103313" y="2052639"/>
          <a:ext cx="8947149" cy="3216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/>
                <a:gridCol w="2982383"/>
                <a:gridCol w="2982383"/>
              </a:tblGrid>
              <a:tr h="57212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800" dirty="0">
                          <a:sym typeface="+mn-ea"/>
                        </a:rPr>
                        <a:t>Device</a:t>
                      </a:r>
                    </a:p>
                  </a:txBody>
                  <a:tcPr marL="74560" marR="745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800">
                          <a:sym typeface="+mn-ea"/>
                        </a:rPr>
                        <a:t>E</a:t>
                      </a:r>
                      <a:r>
                        <a:rPr lang="en-US" sz="2800">
                          <a:sym typeface="+mn-ea"/>
                        </a:rPr>
                        <a:t>nvironment</a:t>
                      </a:r>
                    </a:p>
                  </a:txBody>
                  <a:tcPr marL="74560" marR="745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800">
                          <a:sym typeface="+mn-ea"/>
                        </a:rPr>
                        <a:t>Volunteer </a:t>
                      </a:r>
                    </a:p>
                  </a:txBody>
                  <a:tcPr marL="74560" marR="74560" anchor="ctr"/>
                </a:tc>
              </a:tr>
              <a:tr h="1097312">
                <a:tc>
                  <a:txBody>
                    <a:bodyPr/>
                    <a:lstStyle/>
                    <a:p>
                      <a:pPr algn="ctr">
                        <a:buFont typeface="+mj-lt"/>
                      </a:pPr>
                      <a:r>
                        <a:rPr lang="en-US" sz="2800">
                          <a:sym typeface="+mn-ea"/>
                        </a:rPr>
                        <a:t>Fan</a:t>
                      </a:r>
                    </a:p>
                  </a:txBody>
                  <a:tcPr marL="74560" marR="745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800"/>
                        <a:t>Noisy</a:t>
                      </a:r>
                    </a:p>
                  </a:txBody>
                  <a:tcPr marL="74560" marR="745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dirty="0">
                          <a:sym typeface="+mn-ea"/>
                        </a:rPr>
                        <a:t>Multiple races in </a:t>
                      </a:r>
                      <a:r>
                        <a:rPr lang="en-US" sz="2800" dirty="0" smtClean="0">
                          <a:sym typeface="+mn-ea"/>
                        </a:rPr>
                        <a:t>FKJ.</a:t>
                      </a:r>
                      <a:endParaRPr lang="en-US" sz="2800" dirty="0">
                        <a:sym typeface="+mn-ea"/>
                      </a:endParaRPr>
                    </a:p>
                  </a:txBody>
                  <a:tcPr marL="74560" marR="74560" anchor="ctr"/>
                </a:tc>
              </a:tr>
              <a:tr h="1547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>
                          <a:sym typeface="+mn-ea"/>
                        </a:rPr>
                        <a:t>Light</a:t>
                      </a:r>
                    </a:p>
                  </a:txBody>
                  <a:tcPr marL="74560" marR="745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altLang="en-US" sz="2800" dirty="0"/>
                        <a:t>Normal</a:t>
                      </a:r>
                    </a:p>
                  </a:txBody>
                  <a:tcPr marL="74560" marR="745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dirty="0">
                          <a:sym typeface="+mn-ea"/>
                        </a:rPr>
                        <a:t>The age range are between 20 to 30 years old</a:t>
                      </a:r>
                    </a:p>
                  </a:txBody>
                  <a:tcPr marL="74560" marR="7456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MY" altLang="en-US" sz="6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</a:t>
            </a:r>
            <a:r>
              <a:rPr lang="en-MY" altLang="en-US" sz="6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prosessing</a:t>
            </a:r>
            <a:r>
              <a:rPr lang="en-MY" altLang="en-US" sz="6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Command </a:t>
            </a:r>
            <a:r>
              <a:rPr lang="en-MY" altLang="en-US" sz="6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MY" altLang="en-US" sz="6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ignal and Feature Extraction</a:t>
            </a:r>
            <a:br>
              <a:rPr lang="en-MY" altLang="en-US" sz="6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MY" altLang="en-US" sz="6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Flowchart of Speech Recognition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9</a:t>
            </a:fld>
            <a:endParaRPr lang="en-US"/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530" t="36134" r="16326" b="13621"/>
          <a:stretch/>
        </p:blipFill>
        <p:spPr>
          <a:xfrm>
            <a:off x="4025900" y="1358899"/>
            <a:ext cx="4114800" cy="502247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838</TotalTime>
  <Words>2162</Words>
  <Application>Microsoft Office PowerPoint</Application>
  <PresentationFormat>Widescreen</PresentationFormat>
  <Paragraphs>462</Paragraphs>
  <Slides>56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SimSun</vt:lpstr>
      <vt:lpstr>Arial</vt:lpstr>
      <vt:lpstr>Calibri</vt:lpstr>
      <vt:lpstr>Century Gothic</vt:lpstr>
      <vt:lpstr>Tahoma</vt:lpstr>
      <vt:lpstr>Wingdings</vt:lpstr>
      <vt:lpstr>Wingdings 3</vt:lpstr>
      <vt:lpstr>Ion</vt:lpstr>
      <vt:lpstr>VOICE-BASED MALAY COMMAND RECOGNITION FOR ELECTRICAL APPLIANCES</vt:lpstr>
      <vt:lpstr>Introduction  </vt:lpstr>
      <vt:lpstr>Introduction of Voice-Based Malay Command Recognition for Electrical Appliance</vt:lpstr>
      <vt:lpstr>Problem Statement</vt:lpstr>
      <vt:lpstr>Project Objective</vt:lpstr>
      <vt:lpstr>How to achieve project objective</vt:lpstr>
      <vt:lpstr>Scope of Work </vt:lpstr>
      <vt:lpstr>Pre-prosessing Command Signal and Feature Extraction </vt:lpstr>
      <vt:lpstr>Flowchart of Speech Recognition</vt:lpstr>
      <vt:lpstr>Malay Command Data Based</vt:lpstr>
      <vt:lpstr>Distance between Speaker and Device</vt:lpstr>
      <vt:lpstr>Samples recorded </vt:lpstr>
      <vt:lpstr>Command signal for ‘Buka Kipas’ normal environment </vt:lpstr>
      <vt:lpstr>Command signal for ‘Tutup Kipas’ normal environment </vt:lpstr>
      <vt:lpstr>Command signal for ‘Buka Lampu’ normal environment </vt:lpstr>
      <vt:lpstr>Command signal for ‘Tutup Lampu’ normal environment </vt:lpstr>
      <vt:lpstr>Command signal for ‘Buka Kipas’ noisy environment </vt:lpstr>
      <vt:lpstr>The differences of each command can be seen by: </vt:lpstr>
      <vt:lpstr>Pre-processing</vt:lpstr>
      <vt:lpstr>Normalization time domain</vt:lpstr>
      <vt:lpstr>Pre-emphasis</vt:lpstr>
      <vt:lpstr>High/Low pass filtering</vt:lpstr>
      <vt:lpstr>Feature Extraction</vt:lpstr>
      <vt:lpstr>Frame blocking and hamming windowing</vt:lpstr>
      <vt:lpstr>Fast Fourier Transform</vt:lpstr>
      <vt:lpstr>Band pass filtering</vt:lpstr>
      <vt:lpstr>Discrete Cosine Transform</vt:lpstr>
      <vt:lpstr>MFCC feature for ‘Buka Kipas’ </vt:lpstr>
      <vt:lpstr>MFCC feature for ‘Tutup Kipas’ </vt:lpstr>
      <vt:lpstr>MFCC feature for ‘Buka Lampu’ </vt:lpstr>
      <vt:lpstr>MFCC feature for ‘Tutup Lampu’ </vt:lpstr>
      <vt:lpstr>The differences between the MFCC can be seen by: </vt:lpstr>
      <vt:lpstr>Recognition using Neural Network </vt:lpstr>
      <vt:lpstr>Target data</vt:lpstr>
      <vt:lpstr>Training data</vt:lpstr>
      <vt:lpstr>Hidden layer</vt:lpstr>
      <vt:lpstr>Neural Network accuracy</vt:lpstr>
      <vt:lpstr>Performance</vt:lpstr>
      <vt:lpstr>normal environment :</vt:lpstr>
      <vt:lpstr>noisy environment:</vt:lpstr>
      <vt:lpstr>Conclusion</vt:lpstr>
      <vt:lpstr>Future Work</vt:lpstr>
      <vt:lpstr>Sustainability </vt:lpstr>
      <vt:lpstr>THANK YOU </vt:lpstr>
      <vt:lpstr>Q &amp; A </vt:lpstr>
      <vt:lpstr>Literature Review</vt:lpstr>
      <vt:lpstr>Voice Signal Acquisition and Extraction</vt:lpstr>
      <vt:lpstr>Voice Signal Acquisition and Extraction</vt:lpstr>
      <vt:lpstr>Voice Signal Acquisition and Extraction</vt:lpstr>
      <vt:lpstr>Voice Signal Acquisition and Extraction</vt:lpstr>
      <vt:lpstr>Recognition Method(HMM)</vt:lpstr>
      <vt:lpstr>Recognition Method(ANN)</vt:lpstr>
      <vt:lpstr>Performance Criteria</vt:lpstr>
      <vt:lpstr>Performance Criteria</vt:lpstr>
      <vt:lpstr>Performance Criteria </vt:lpstr>
      <vt:lpstr>Critical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VOICE-BASED MALAY COMMAND RECOGNITION FOR ELECTRICAL APPLIANCES</dc:title>
  <dc:creator>8Users</dc:creator>
  <cp:lastModifiedBy>8Users</cp:lastModifiedBy>
  <cp:revision>62</cp:revision>
  <dcterms:created xsi:type="dcterms:W3CDTF">2017-01-10T09:12:00Z</dcterms:created>
  <dcterms:modified xsi:type="dcterms:W3CDTF">2017-06-08T07:44:03Z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1033-10.2.0.5804</vt:lpwstr>
  </property>
</Properties>
</file>