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notesMasterIdLst>
    <p:notesMasterId r:id="rId13"/>
  </p:notesMasterIdLst>
  <p:sldIdLst>
    <p:sldId id="256" r:id="rId2"/>
    <p:sldId id="261" r:id="rId3"/>
    <p:sldId id="259" r:id="rId4"/>
    <p:sldId id="257" r:id="rId5"/>
    <p:sldId id="258" r:id="rId6"/>
    <p:sldId id="262" r:id="rId7"/>
    <p:sldId id="263" r:id="rId8"/>
    <p:sldId id="265" r:id="rId9"/>
    <p:sldId id="264" r:id="rId10"/>
    <p:sldId id="266" r:id="rId11"/>
    <p:sldId id="260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nta da Microsoft" initials="CdM" lastIdx="1" clrIdx="0">
    <p:extLst>
      <p:ext uri="{19B8F6BF-5375-455C-9EA6-DF929625EA0E}">
        <p15:presenceInfo xmlns:p15="http://schemas.microsoft.com/office/powerpoint/2012/main" userId="ad8e4c3bca72b7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591C7-6BE0-4F08-9027-A9268B4EE07C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F9300-325E-4542-B43A-4C66E4C52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82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F9300-325E-4542-B43A-4C66E4C5294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583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F9300-325E-4542-B43A-4C66E4C5294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344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F9300-325E-4542-B43A-4C66E4C5294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67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F9300-325E-4542-B43A-4C66E4C5294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72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DC8-35F6-4AF8-932D-BAB605C954FA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7840-68AF-437F-9927-284D67C4E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17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DC8-35F6-4AF8-932D-BAB605C954FA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7840-68AF-437F-9927-284D67C4E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32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DC8-35F6-4AF8-932D-BAB605C954FA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7840-68AF-437F-9927-284D67C4E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126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DC8-35F6-4AF8-932D-BAB605C954FA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7840-68AF-437F-9927-284D67C4E781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50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DC8-35F6-4AF8-932D-BAB605C954FA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7840-68AF-437F-9927-284D67C4E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335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DC8-35F6-4AF8-932D-BAB605C954FA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7840-68AF-437F-9927-284D67C4E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002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DC8-35F6-4AF8-932D-BAB605C954FA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7840-68AF-437F-9927-284D67C4E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258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DC8-35F6-4AF8-932D-BAB605C954FA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7840-68AF-437F-9927-284D67C4E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267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DC8-35F6-4AF8-932D-BAB605C954FA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7840-68AF-437F-9927-284D67C4E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98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DC8-35F6-4AF8-932D-BAB605C954FA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7840-68AF-437F-9927-284D67C4E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DC8-35F6-4AF8-932D-BAB605C954FA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7840-68AF-437F-9927-284D67C4E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30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DC8-35F6-4AF8-932D-BAB605C954FA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7840-68AF-437F-9927-284D67C4E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9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DC8-35F6-4AF8-932D-BAB605C954FA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7840-68AF-437F-9927-284D67C4E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8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DC8-35F6-4AF8-932D-BAB605C954FA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7840-68AF-437F-9927-284D67C4E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59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DC8-35F6-4AF8-932D-BAB605C954FA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7840-68AF-437F-9927-284D67C4E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07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DC8-35F6-4AF8-932D-BAB605C954FA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7840-68AF-437F-9927-284D67C4E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9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3DC8-35F6-4AF8-932D-BAB605C954FA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7840-68AF-437F-9927-284D67C4E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33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13B3DC8-35F6-4AF8-932D-BAB605C954FA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07840-68AF-437F-9927-284D67C4E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683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lysios.com.br/blog/quais-sao-os-principais-desafios-e-oportunidades-da-producao-vitivinicola-na-serra-gaucha/#:~:text=1.-,Condi%C3%A7%C3%B5es%20ambientais%20e%20doen%C3%A7as%20da%20videira,dos%20vinhedos%20em%20alguns%20momentos." TargetMode="External"/><Relationship Id="rId3" Type="http://schemas.openxmlformats.org/officeDocument/2006/relationships/hyperlink" Target="https://www.visualcapitalist.com/cp/biggest-wine-producers-by-country/" TargetMode="External"/><Relationship Id="rId7" Type="http://schemas.openxmlformats.org/officeDocument/2006/relationships/hyperlink" Target="https://sebraers.com.br/projeto-comprador-aproxima-grandes-e-pequenas-empresas-para-realizar-negocios/" TargetMode="External"/><Relationship Id="rId2" Type="http://schemas.openxmlformats.org/officeDocument/2006/relationships/hyperlink" Target="http://vitibrasil.cnpuv.embrapa.br/index.php?opcao=opt_06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ebraers.com.br/vitivinicultura/setor-vitivinicola-enfrenta-desafios-no-brasil-e-no-exterior/" TargetMode="External"/><Relationship Id="rId5" Type="http://schemas.openxmlformats.org/officeDocument/2006/relationships/hyperlink" Target="http://www.iea.sp.gov.br/ftpiea/ie/2007/tec2-1107.pdf" TargetMode="External"/><Relationship Id="rId4" Type="http://schemas.openxmlformats.org/officeDocument/2006/relationships/hyperlink" Target="https://www.ucs.br/site/midia/arquivos/a_producao_de_vinhos.pdf" TargetMode="External"/><Relationship Id="rId9" Type="http://schemas.openxmlformats.org/officeDocument/2006/relationships/hyperlink" Target="https://www.terra.com.br/planeta/sustentabilidade/mudanca-climatica-esta-transformando-industria-do-vinho,70cafdd00b925299d0fead9a50cf1fa8yo2zzpg0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838808"/>
            <a:ext cx="9144000" cy="187021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Exportação do vinho </a:t>
            </a:r>
            <a:br>
              <a:rPr lang="pt-BR" dirty="0" smtClean="0"/>
            </a:br>
            <a:r>
              <a:rPr lang="pt-BR" dirty="0" smtClean="0"/>
              <a:t>2007-2022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86434"/>
            <a:ext cx="8825658" cy="861420"/>
          </a:xfrm>
        </p:spPr>
        <p:txBody>
          <a:bodyPr>
            <a:normAutofit/>
          </a:bodyPr>
          <a:lstStyle/>
          <a:p>
            <a:pPr algn="l"/>
            <a:r>
              <a:rPr lang="pt-BR" sz="2400" dirty="0" smtClean="0"/>
              <a:t>Matheus Alves Roa Martins – RM 351998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759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150" y="196539"/>
            <a:ext cx="10190285" cy="1573823"/>
          </a:xfrm>
        </p:spPr>
        <p:txBody>
          <a:bodyPr/>
          <a:lstStyle/>
          <a:p>
            <a:r>
              <a:rPr lang="pt-BR" sz="3200" dirty="0" smtClean="0"/>
              <a:t>Como o seu investimento pode aumentar os números de exportação e gerar mais lucro para a empresa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0338" y="2219172"/>
            <a:ext cx="12054254" cy="4195481"/>
          </a:xfrm>
        </p:spPr>
        <p:txBody>
          <a:bodyPr/>
          <a:lstStyle/>
          <a:p>
            <a:pPr algn="just"/>
            <a:r>
              <a:rPr lang="pt-BR" dirty="0" smtClean="0"/>
              <a:t>Projeto Wines of Brasil divulga a marca da empresa no </a:t>
            </a:r>
            <a:r>
              <a:rPr lang="pt-BR" dirty="0"/>
              <a:t>mercado externo em feiras do </a:t>
            </a:r>
            <a:r>
              <a:rPr lang="pt-BR" dirty="0" smtClean="0"/>
              <a:t>ramo.</a:t>
            </a:r>
          </a:p>
          <a:p>
            <a:pPr algn="just"/>
            <a:r>
              <a:rPr lang="pt-BR" dirty="0" smtClean="0"/>
              <a:t>Divulgação no projeto comprador.</a:t>
            </a:r>
          </a:p>
          <a:p>
            <a:pPr algn="just"/>
            <a:r>
              <a:rPr lang="pt-BR" dirty="0" smtClean="0"/>
              <a:t>Diminuindo o custo de produção para poder gerar lucros maiores ao longo prazo.</a:t>
            </a:r>
          </a:p>
          <a:p>
            <a:pPr algn="just"/>
            <a:r>
              <a:rPr lang="pt-BR" dirty="0"/>
              <a:t>Investir mais em campanhas de marketing para </a:t>
            </a:r>
            <a:r>
              <a:rPr lang="pt-BR" dirty="0" smtClean="0"/>
              <a:t>aumentar o reconhecimento internacional sobre a qualidade do vinho.</a:t>
            </a:r>
          </a:p>
          <a:p>
            <a:pPr algn="just"/>
            <a:r>
              <a:rPr lang="pt-BR" dirty="0" smtClean="0"/>
              <a:t>Executar uma modernização na vinícola, adotando tecnologias avançadas para a produção e qualidade.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179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439" y="293100"/>
            <a:ext cx="8825657" cy="629613"/>
          </a:xfrm>
        </p:spPr>
        <p:txBody>
          <a:bodyPr/>
          <a:lstStyle/>
          <a:p>
            <a:r>
              <a:rPr lang="pt-BR" dirty="0" smtClean="0"/>
              <a:t>Fontes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56439" y="1211221"/>
            <a:ext cx="10532739" cy="5372459"/>
          </a:xfrm>
        </p:spPr>
        <p:txBody>
          <a:bodyPr>
            <a:normAutofit/>
          </a:bodyPr>
          <a:lstStyle/>
          <a:p>
            <a:r>
              <a:rPr lang="pt-BR" sz="1600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pt-BR" sz="1600" dirty="0" smtClean="0">
                <a:solidFill>
                  <a:schemeClr val="tx1"/>
                </a:solidFill>
                <a:hlinkClick r:id="rId2"/>
              </a:rPr>
              <a:t>vitibrasil.cnpuv.embrapa.br/index.php?opcao=opt_06</a:t>
            </a:r>
            <a:endParaRPr lang="pt-BR" sz="1600" dirty="0" smtClean="0">
              <a:solidFill>
                <a:schemeClr val="tx1"/>
              </a:solidFill>
              <a:hlinkClick r:id="rId3"/>
            </a:endParaRPr>
          </a:p>
          <a:p>
            <a:r>
              <a:rPr lang="pt-BR" sz="1600" dirty="0" smtClean="0">
                <a:solidFill>
                  <a:schemeClr val="tx1"/>
                </a:solidFill>
                <a:hlinkClick r:id="rId3"/>
              </a:rPr>
              <a:t>https://www.visualcapitalist.com/cp/biggest-wine-producers-by-country/</a:t>
            </a:r>
            <a:endParaRPr lang="pt-BR" sz="1600" dirty="0" smtClean="0">
              <a:solidFill>
                <a:schemeClr val="tx1"/>
              </a:solidFill>
            </a:endParaRPr>
          </a:p>
          <a:p>
            <a:r>
              <a:rPr lang="pt-BR" sz="1600" dirty="0" smtClean="0">
                <a:solidFill>
                  <a:schemeClr val="tx1"/>
                </a:solidFill>
                <a:hlinkClick r:id="rId4"/>
              </a:rPr>
              <a:t>https://www.ucs.br/site/midia/arquivos/a_producao_de_vinhos.pdf</a:t>
            </a:r>
            <a:endParaRPr lang="pt-BR" sz="1600" dirty="0" smtClean="0">
              <a:solidFill>
                <a:schemeClr val="tx1"/>
              </a:solidFill>
            </a:endParaRPr>
          </a:p>
          <a:p>
            <a:r>
              <a:rPr lang="pt-BR" sz="1600" dirty="0" smtClean="0">
                <a:solidFill>
                  <a:schemeClr val="tx1"/>
                </a:solidFill>
                <a:hlinkClick r:id="rId5"/>
              </a:rPr>
              <a:t>http://www.iea.sp.gov.br/ftpiea/ie/2007/tec2-1107.pdf</a:t>
            </a:r>
            <a:endParaRPr lang="pt-BR" sz="1600" dirty="0" smtClean="0">
              <a:solidFill>
                <a:schemeClr val="tx1"/>
              </a:solidFill>
            </a:endParaRPr>
          </a:p>
          <a:p>
            <a:r>
              <a:rPr lang="pt-BR" sz="1600" dirty="0" smtClean="0">
                <a:solidFill>
                  <a:schemeClr val="tx1"/>
                </a:solidFill>
                <a:hlinkClick r:id="rId6"/>
              </a:rPr>
              <a:t>https://sebraers.com.br/vitivinicultura/setor-vitivinicola-enfrenta-desafios-no-brasil-e-no-exterior/</a:t>
            </a:r>
            <a:endParaRPr lang="pt-BR" sz="1600" dirty="0" smtClean="0">
              <a:solidFill>
                <a:schemeClr val="tx1"/>
              </a:solidFill>
            </a:endParaRPr>
          </a:p>
          <a:p>
            <a:r>
              <a:rPr lang="pt-BR" sz="1600" dirty="0" smtClean="0">
                <a:solidFill>
                  <a:schemeClr val="tx1"/>
                </a:solidFill>
                <a:hlinkClick r:id="rId7"/>
              </a:rPr>
              <a:t>https://sebraers.com.br/projeto-comprador-aproxima-grandes-e-pequenas-empresas-para-realizar-negocios/</a:t>
            </a:r>
            <a:endParaRPr lang="pt-BR" sz="1600" dirty="0" smtClean="0">
              <a:solidFill>
                <a:schemeClr val="tx1"/>
              </a:solidFill>
            </a:endParaRPr>
          </a:p>
          <a:p>
            <a:r>
              <a:rPr lang="pt-BR" sz="1600" dirty="0" smtClean="0">
                <a:solidFill>
                  <a:schemeClr val="tx1"/>
                </a:solidFill>
                <a:hlinkClick r:id="rId8"/>
              </a:rPr>
              <a:t>https://elysios.com.br/blog/quais-sao-os-principais-desafios-e-oportunidades-da-producao-vitivinicola-na-serra-gaucha/#:~:text=1.-,Condi%C3%A7%C3%B5es%20ambientais%20e%20doen%C3%A7as%20da%20videira,dos%20vinhedos%20em%20alguns%20momentos.</a:t>
            </a:r>
            <a:endParaRPr lang="pt-BR" sz="1600" dirty="0" smtClean="0">
              <a:solidFill>
                <a:schemeClr val="tx1"/>
              </a:solidFill>
            </a:endParaRPr>
          </a:p>
          <a:p>
            <a:r>
              <a:rPr lang="pt-BR" sz="1600" dirty="0" smtClean="0">
                <a:solidFill>
                  <a:schemeClr val="tx1"/>
                </a:solidFill>
                <a:hlinkClick r:id="rId9"/>
              </a:rPr>
              <a:t>https://www.terra.com.br/planeta/sustentabilidade/mudanca-climatica-esta-transformando-industria-do-vinho,70cafdd00b925299d0fead9a50cf1fa8yo2zzpg0.html</a:t>
            </a:r>
            <a:endParaRPr lang="pt-BR" sz="1600" dirty="0" smtClean="0">
              <a:solidFill>
                <a:schemeClr val="tx1"/>
              </a:solidFill>
            </a:endParaRPr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39024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1545" y="249856"/>
            <a:ext cx="5920464" cy="814013"/>
          </a:xfrm>
        </p:spPr>
        <p:txBody>
          <a:bodyPr/>
          <a:lstStyle/>
          <a:p>
            <a:r>
              <a:rPr lang="pt-BR" sz="4400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544" y="1385495"/>
            <a:ext cx="10923287" cy="4514143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O Brasil está entre os maiores exportadores de soja, carnes e café do mundo, porém em relação ao vinho o país não está nem no top 10. </a:t>
            </a:r>
            <a:r>
              <a:rPr lang="pt-BR" sz="2400" dirty="0"/>
              <a:t>E</a:t>
            </a:r>
            <a:r>
              <a:rPr lang="pt-BR" sz="2400" dirty="0" smtClean="0"/>
              <a:t>m 2022, o </a:t>
            </a:r>
            <a:r>
              <a:rPr lang="pt-BR" sz="2400" dirty="0"/>
              <a:t>B</a:t>
            </a:r>
            <a:r>
              <a:rPr lang="pt-BR" sz="2400" dirty="0" smtClean="0"/>
              <a:t>rasil foi o 15° maior exportador de vinho no mundo, e um dos motivos disso é o fato de sua produção ser relativamente recente em comparação aos outros países produtores, com uma de suas principais vinícolas abrindo somente em 2004 (</a:t>
            </a:r>
            <a:r>
              <a:rPr lang="pt-BR" sz="2400" dirty="0"/>
              <a:t>Campos de Cima </a:t>
            </a:r>
            <a:r>
              <a:rPr lang="pt-BR" sz="2400" dirty="0" smtClean="0"/>
              <a:t>da Serra na região sul do pais). Mesmo com os números baixos, a tendência é que sua exportação suba consecutivamente.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Vamos começar </a:t>
            </a:r>
            <a:r>
              <a:rPr lang="pt-BR" sz="2400" dirty="0" smtClean="0"/>
              <a:t>analisando nossa empresa vendo </a:t>
            </a:r>
            <a:r>
              <a:rPr lang="pt-BR" sz="2400" dirty="0"/>
              <a:t>os </a:t>
            </a:r>
            <a:r>
              <a:rPr lang="pt-BR" sz="2400" dirty="0" smtClean="0"/>
              <a:t>números dos últimos 15 anos.</a:t>
            </a:r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5481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948" y="335071"/>
            <a:ext cx="10454614" cy="592224"/>
          </a:xfrm>
        </p:spPr>
        <p:txBody>
          <a:bodyPr>
            <a:normAutofit fontScale="90000"/>
          </a:bodyPr>
          <a:lstStyle/>
          <a:p>
            <a:r>
              <a:rPr lang="pt-BR" sz="2800" dirty="0" smtClean="0"/>
              <a:t>Durante os últimos 15 anos, estes foram os números de ano a ano: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3069" y="1319627"/>
            <a:ext cx="6098931" cy="437725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1900" dirty="0" smtClean="0"/>
              <a:t>No total, a empresa vendeu US</a:t>
            </a:r>
            <a:r>
              <a:rPr lang="pt-BR" sz="1900" dirty="0" smtClean="0">
                <a:solidFill>
                  <a:schemeClr val="accent6"/>
                </a:solidFill>
              </a:rPr>
              <a:t>$</a:t>
            </a:r>
            <a:r>
              <a:rPr lang="pt-BR" sz="1900" dirty="0" smtClean="0"/>
              <a:t>116.330.466 </a:t>
            </a:r>
            <a:r>
              <a:rPr lang="pt-BR" sz="1900" dirty="0"/>
              <a:t>e </a:t>
            </a:r>
            <a:r>
              <a:rPr lang="pt-BR" sz="1900" dirty="0" smtClean="0"/>
              <a:t>91.264.184 de litros exportados em 118 países diferentes.</a:t>
            </a:r>
          </a:p>
          <a:p>
            <a:pPr algn="just"/>
            <a:r>
              <a:rPr lang="pt-BR" sz="1900" dirty="0" smtClean="0"/>
              <a:t>Analisando </a:t>
            </a:r>
            <a:r>
              <a:rPr lang="pt-BR" sz="1900" dirty="0"/>
              <a:t>o gráfico podemos perceber que a partir de </a:t>
            </a:r>
            <a:r>
              <a:rPr lang="pt-BR" sz="1900" dirty="0" smtClean="0"/>
              <a:t>2015,</a:t>
            </a:r>
            <a:r>
              <a:rPr lang="pt-BR" sz="1900" dirty="0"/>
              <a:t> mesmo sofrendo uma queda </a:t>
            </a:r>
            <a:r>
              <a:rPr lang="pt-BR" sz="1900" dirty="0" smtClean="0"/>
              <a:t>em 2019, </a:t>
            </a:r>
            <a:r>
              <a:rPr lang="pt-BR" sz="1900" dirty="0"/>
              <a:t>a tendência é que os </a:t>
            </a:r>
            <a:r>
              <a:rPr lang="pt-BR" sz="1900" dirty="0" smtClean="0"/>
              <a:t>números de exportação </a:t>
            </a:r>
            <a:r>
              <a:rPr lang="pt-BR" sz="1900" dirty="0"/>
              <a:t>continuem </a:t>
            </a:r>
            <a:r>
              <a:rPr lang="pt-BR" sz="1900" dirty="0" smtClean="0"/>
              <a:t>aumentando. </a:t>
            </a:r>
            <a:r>
              <a:rPr lang="pt-BR" sz="1900" dirty="0"/>
              <a:t>E</a:t>
            </a:r>
            <a:r>
              <a:rPr lang="pt-BR" sz="1900" dirty="0" smtClean="0"/>
              <a:t>m 2022, a marca de US</a:t>
            </a:r>
            <a:r>
              <a:rPr lang="pt-BR" sz="1900" dirty="0" smtClean="0">
                <a:solidFill>
                  <a:schemeClr val="accent6"/>
                </a:solidFill>
              </a:rPr>
              <a:t>$</a:t>
            </a:r>
            <a:r>
              <a:rPr lang="pt-BR" sz="1900" dirty="0" smtClean="0"/>
              <a:t>10.000.000 foi ultrapassada pela primeira vez em 9 anos.</a:t>
            </a:r>
          </a:p>
          <a:p>
            <a:pPr algn="just"/>
            <a:r>
              <a:rPr lang="pt-BR" sz="1900" dirty="0" smtClean="0"/>
              <a:t>Também percebemos </a:t>
            </a:r>
            <a:r>
              <a:rPr lang="pt-BR" sz="1900" dirty="0"/>
              <a:t>2 picos, um </a:t>
            </a:r>
            <a:r>
              <a:rPr lang="pt-BR" sz="1900" dirty="0" smtClean="0"/>
              <a:t>sendo em </a:t>
            </a:r>
            <a:r>
              <a:rPr lang="pt-BR" sz="1900" dirty="0"/>
              <a:t>relação aos litros e o outro em US$, </a:t>
            </a:r>
            <a:r>
              <a:rPr lang="pt-BR" sz="1900" dirty="0" smtClean="0"/>
              <a:t>o que </a:t>
            </a:r>
            <a:r>
              <a:rPr lang="pt-BR" sz="1900" dirty="0"/>
              <a:t>será </a:t>
            </a:r>
            <a:r>
              <a:rPr lang="pt-BR" sz="1900" dirty="0" smtClean="0"/>
              <a:t>explicado a diante.</a:t>
            </a:r>
          </a:p>
          <a:p>
            <a:pPr algn="just"/>
            <a:endParaRPr lang="pt-BR" sz="1900" dirty="0"/>
          </a:p>
          <a:p>
            <a:pPr marL="0" indent="0" algn="just">
              <a:buNone/>
            </a:pPr>
            <a:endParaRPr lang="pt-BR" sz="1900" dirty="0" smtClean="0"/>
          </a:p>
          <a:p>
            <a:pPr algn="just"/>
            <a:r>
              <a:rPr lang="pt-BR" sz="1900" dirty="0" smtClean="0"/>
              <a:t>Agora veremos os 15 maiores compradores de vinho brasileiro da nossa empresa.</a:t>
            </a:r>
            <a:endParaRPr lang="pt-BR" sz="1900" dirty="0"/>
          </a:p>
          <a:p>
            <a:endParaRPr lang="pt-BR" sz="1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8" y="1311370"/>
            <a:ext cx="6054808" cy="437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8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5760" y="116380"/>
            <a:ext cx="9867207" cy="1197032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Em questão de quantidade, a Rússia lidera com Paraguai em seguida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641869" y="1445062"/>
            <a:ext cx="4796444" cy="5245883"/>
          </a:xfrm>
        </p:spPr>
        <p:txBody>
          <a:bodyPr>
            <a:normAutofit fontScale="85000" lnSpcReduction="20000"/>
          </a:bodyPr>
          <a:lstStyle/>
          <a:p>
            <a:r>
              <a:rPr lang="pt-BR" sz="2000" dirty="0" smtClean="0"/>
              <a:t>1° Rússia 			– 	39.296.199 L</a:t>
            </a:r>
          </a:p>
          <a:p>
            <a:r>
              <a:rPr lang="pt-BR" sz="2000" dirty="0" smtClean="0"/>
              <a:t>2° Paraguai 		– 	30.500.229 L</a:t>
            </a:r>
          </a:p>
          <a:p>
            <a:r>
              <a:rPr lang="pt-BR" sz="2000" dirty="0" smtClean="0"/>
              <a:t>3° EUA 			–  	  4.042.624 L</a:t>
            </a:r>
          </a:p>
          <a:p>
            <a:r>
              <a:rPr lang="pt-BR" sz="2000" dirty="0" smtClean="0"/>
              <a:t>4° China 			– 	  2.517.096 L</a:t>
            </a:r>
          </a:p>
          <a:p>
            <a:r>
              <a:rPr lang="pt-BR" sz="2000" dirty="0" smtClean="0"/>
              <a:t>5° Espanha 		– 	  1.993.000 L</a:t>
            </a:r>
          </a:p>
          <a:p>
            <a:r>
              <a:rPr lang="pt-BR" sz="2000" dirty="0" smtClean="0"/>
              <a:t>6° Haiti 			– 	  1.791.603 L</a:t>
            </a:r>
          </a:p>
          <a:p>
            <a:r>
              <a:rPr lang="pt-BR" sz="2000" dirty="0" smtClean="0"/>
              <a:t>7° </a:t>
            </a:r>
            <a:r>
              <a:rPr lang="pt-BR" sz="2000" dirty="0"/>
              <a:t>Japão </a:t>
            </a:r>
            <a:r>
              <a:rPr lang="pt-BR" sz="2000" dirty="0" smtClean="0"/>
              <a:t>			– 	  1.539.635 L</a:t>
            </a:r>
          </a:p>
          <a:p>
            <a:r>
              <a:rPr lang="pt-BR" sz="2000" dirty="0" smtClean="0"/>
              <a:t>8° Países Baixos 	– 	  1.417.200 L</a:t>
            </a:r>
          </a:p>
          <a:p>
            <a:r>
              <a:rPr lang="pt-BR" sz="2000" dirty="0" smtClean="0"/>
              <a:t>9° </a:t>
            </a:r>
            <a:r>
              <a:rPr lang="pt-BR" sz="2000" dirty="0"/>
              <a:t>Reino Unido </a:t>
            </a:r>
            <a:r>
              <a:rPr lang="pt-BR" sz="2000" dirty="0" smtClean="0"/>
              <a:t>	– 	  1.324.164 L</a:t>
            </a:r>
          </a:p>
          <a:p>
            <a:r>
              <a:rPr lang="pt-BR" sz="2000" dirty="0" smtClean="0"/>
              <a:t>10° Alemanha 	– 	  1.028.563 L</a:t>
            </a:r>
          </a:p>
          <a:p>
            <a:r>
              <a:rPr lang="pt-BR" dirty="0" smtClean="0"/>
              <a:t>11° Uruguai  		–	    792.595 L</a:t>
            </a:r>
          </a:p>
          <a:p>
            <a:r>
              <a:rPr lang="pt-BR" dirty="0" smtClean="0"/>
              <a:t>12° </a:t>
            </a:r>
            <a:r>
              <a:rPr lang="pt-BR" dirty="0"/>
              <a:t>Portugal 	</a:t>
            </a:r>
            <a:r>
              <a:rPr lang="pt-BR" dirty="0" smtClean="0"/>
              <a:t>	–	    528.660 L</a:t>
            </a:r>
            <a:endParaRPr lang="pt-BR" sz="2000" dirty="0" smtClean="0"/>
          </a:p>
          <a:p>
            <a:r>
              <a:rPr lang="pt-BR" dirty="0" smtClean="0"/>
              <a:t>13° Bélgica </a:t>
            </a:r>
            <a:r>
              <a:rPr lang="pt-BR" dirty="0"/>
              <a:t>	</a:t>
            </a:r>
            <a:r>
              <a:rPr lang="pt-BR" dirty="0" smtClean="0"/>
              <a:t>	– 	    403.744 L</a:t>
            </a:r>
          </a:p>
          <a:p>
            <a:r>
              <a:rPr lang="pt-BR" dirty="0" smtClean="0"/>
              <a:t>14° </a:t>
            </a:r>
            <a:r>
              <a:rPr lang="pt-BR" dirty="0"/>
              <a:t>França 	</a:t>
            </a:r>
            <a:r>
              <a:rPr lang="pt-BR" dirty="0" smtClean="0"/>
              <a:t>	–	    323.902 L</a:t>
            </a:r>
            <a:endParaRPr lang="pt-BR" sz="2000" dirty="0" smtClean="0"/>
          </a:p>
          <a:p>
            <a:r>
              <a:rPr lang="pt-BR" dirty="0" smtClean="0"/>
              <a:t>15° Austrália </a:t>
            </a:r>
            <a:r>
              <a:rPr lang="pt-BR" dirty="0"/>
              <a:t>	</a:t>
            </a:r>
            <a:r>
              <a:rPr lang="pt-BR" dirty="0" smtClean="0"/>
              <a:t>	–	    274.714 L</a:t>
            </a:r>
          </a:p>
          <a:p>
            <a:endParaRPr lang="pt-BR" sz="2000" dirty="0"/>
          </a:p>
        </p:txBody>
      </p:sp>
      <p:sp>
        <p:nvSpPr>
          <p:cNvPr id="4" name="AutoShape 2" descr="data:image/png;base64,iVBORw0KGgoAAAANSUhEUgAAAj4AAAIcCAYAAAD2VqSRAAAAOXRFWHRTb2Z0d2FyZQBNYXRwbG90bGliIHZlcnNpb24zLjcuMSwgaHR0cHM6Ly9tYXRwbG90bGliLm9yZy/bCgiHAAAACXBIWXMAAA9hAAAPYQGoP6dpAABt3ElEQVR4nO3dd1QUZ8MF8Lt06VgBEURRLIj1jR0VCzYs8dWYmFfFroi9Ro2a2KKxiyWxG40tNkxiA4UoYgF7BzHYQCyAgvT9/uAwH0vdVZbZZe7vnJzA7LrchS13n3nmGZlcLpeDiIiISAJ0xA5AREREVFJYfIiIiEgyWHyIiIhIMlh8iIiISDJYfIiIiEgyWHyIiIhIMlh8iIiISDJYfIiIiEgyWHyIiIhIMvTEDkAEAFevXsWoUaMAAN27d8e8efPEDVQMPD098fLlSwBZ949Uw9+f+Jo0aQIAsLGxgZ+fn8hppIWPf/Vh8dES8fHx2LVrF27evIk7d+4gJSUFQOEl4d69e/j1119x48YNfPz4EZUrV0bXrl3x7bffQl9fv8ifOWLECISFhQnfjxkzBkOGDFG4zm+//YZVq1YJ37u4uGD79u0q3z/SLnv27MH79+8BACNHjhQ5DZF28PPzw/z58wEAjRo1wi+//KLybfC59/lYfLREdHS0SoUiJCQEEydORFpamrAtMjISvr6+CA0NxerVq6Grq6tShmPHjsHLywsymUzYduTIEZVuoyC1atXC5s2bAQBly5YtltsU208//YTU1FSxY6jF77//Lnwa5YsvUfEr6PWDz73Px+KjJfT19dGoUSO4urri7du3OHbsWIHXTU5Oxvz584XSM3ToUDg7O2PTpk2IiIhASEgI/vjjD/Tr10+lDM+ePcPVq1fxn//8BwBw7do1PHny5JPvU06mpqZo0KBBsdxWfj5+/IgyZcqo7fbzU6dOnRL9eeqWmZmJtLQ0GBoaih3ls4nxeCBSRXG/fvAx//9YfLREtWrVhGHRgwcPFlp8/vnnH8TGxgIAmjdvjtGjRwMAKlSoAC8vLwBQufiYmJggMTERR44cEYrP4cOHFS7L7dWrV9iwYQPu37+PV69e4cOHDzAxMUHNmjXRv39/tG3bVrhuYXN8Xr9+jW3btuH8+fN49eoVDA0NUbNmTfTr1w8dOnQQrvfixQv06NEDQNYw8qhRo7B27Vo8fPgQHTt2FG7z0aNH2LZtG0JDQxEfHw8rKyu0aNECI0aMQKVKlYTbS05OxqZNm3Du3DlER0dDV1cXZcuWhbOzM7p27Yp27doV+jvLbx997vvZqlUrbNy4ES9fvkTt2rUxY8YMVKtWDVu2bMGhQ4eQkJCAxo0bY+bMmbCxscn3tk+ePImVK1fi/PnzkMvlaN26NSZNmpRn5OzKlSv47bffcPv2bSQmJqJcuXL4z3/+gyFDhsDe3l643qZNm/Drr78CAObMmYPY2FgcOXIEr169wpw5c4Sh+mzZ80Cy79/Hjx+xatUq3L17FzExMUhISIChoSGqVauGnj17olevXgr/Pjk5GWvXrsXJkyeRkpKCJk2aYOrUqQX+XuVyOQ4fPoxjx47h8ePHSE9Ph42NDdzd3TFo0CCYmpoK1825u/a3337Dvn37EBQUhPj4eOFvkpSUhF27dsHf3x/Pnz+Hnp4enJ2dMWjQILRs2VLhZ/v7+2PPnj0IDw9HSkoKLCwsYGdnh/r168PHx0dhNDQ/ycnJ2LNnD/z9/REVFQW5XA5bW1u4u7sLjwvg0x/zI0aMwKpVqxAZGYmqVati4sSJaNKkCQ4ePIhdu3YhNjYWtWrVwowZM1CzZs1Cs+b24sUL/Pzzz7h69Sr09fXRqVMnjBs3TuHNdOXKlbh16xaeP3+OhIQE6Onpwd7eHp07d8bXX38NPb3/f8u5evUqtm7divv37yMxMRFmZmawtbWFq6srRo0apfB3PHfuHPbv34979+4hOTkZNjY26Ny5MwYOHAgjIyOl8l+7dg07d+7ErVu38OHDB1SsWBFt27bFsGHDYG5uLlxv3rx5OH78OABg9erVCA4OxokTJyCXy+Hh4YGJEyfi7du3+Omnn3D16lUYGxujZ8+eGDVqFHR0iu94odyvHzl3k2XL/dzL/fri5uaGzZs3IzIyEoMHDxZGiJR9Lfjc10BNxeJTCl2/fl342tXVVfi6du3a0NPTQ3p6OiIiIpCQkKDwhC9Mp06dcPjwYZw7dw4JCQkAst4Ecl6WW0xMTJ4JkQkJCcITdN68eejevXuhP/f58+cYMmQI3rx5I2xLS0tDWFgYwsLCMGjQIPj4+OT5d0+fPoWPj48wFyrbhQsXMHXqVIUh5NjYWBw9ehTnz5/H1q1bUblyZQDA0qVLFQpmWloaXrx4gRcvXsDIyOizn/TXrl3Dn3/+CblcDiDr7+bt7Q03NzeF32dwcDBmz56NLVu25Hs7I0aMwL///it8f+LECURERGDHjh0wMDAAABw4cABLly4VfhaQ9fc5fvw4zp49i/Xr16Nu3bp5bnvr1q14/vy5SvcrMTERf/zxh8K29PR03Lp1C7du3UJsbCyGDx8uXDZjxgycP39e+P6ff/7Bw4cPkZycnOe25XI5Zs2ahVOnTils//fff7Ft2zacPXsWW7duzfdxPX369Dz35cOHDxg2bBjCw8OFbSkpKcLja/r06ejbty8AIDQ0FDNnzkRmZqZw3Tdv3uDNmze4ceMGxowZo/DGntuHDx8wYsQIPHz4UGH748eP8fHjR+EN61Mf88+ePcP48eOFx/yDBw8wfvx49OvXD7t27RKud/PmTUyZMgWHDh0qNG9OSUlJGD58OGJiYoRtBw4cwPPnz7FmzRqFbTmfW2lpaXjw4AEePHiAx48fY+7cuQCAJ0+eKGQFgLi4OMTFxeHu3bv46quvhOKzceNGYTd4tqioKPzyyy+4cuUK1q9fX+ScxSNHjmDRokUKf7sXL15gz549uHDhArZt25bvY2bZsmV49uyZwv1LTEzEjRs3hMfSx48fsXXrVtja2uYp9WLK/fqSTZXXAnW/BoqFxacUevHihfB1zk/9enp6sLCwEF5QX7x4oXTxad26NYKCgvDmzRv89ddfACB84nV3d8+3+JQrVw5jx46Fvb09TE1NoaOjg+joaKxevRrv3r3D1q1biyw+P/30k5C3cePGGDBgAJ4+fYr169cjJSUFO3bsQLt27eDi4qLw72JjY1GlShWMGDEC5ubmSEtLQ3JyMubNm4fU1FTo6upi5MiRqFOnDi5fvoydO3fizZs3+Omnn4QX8sDAQABZR7RMmDABJiYmiImJQVhYGExMTJT6vRXm+fPn8PT0RPv27bFu3TqEh4fjzZs3OHz4MLy8vFC3bl0sXrxYeGONiIhA9erV89xOeno6Fi9ejJSUFKxatQpxcXF49OgRDh06hP79+yM6OhorVqyAXC6Hjo4OvLy8UK9ePRw/fhxnzpxBYmIi5s+fj3379uUZsXj+/Dm6dOkCDw8PxMfHw8HBAZs3b8b06dOFv0vuNyUjIyOMGjUKVatWhampKfT09PD27Vts3LgRUVFR2LVrFwYPHgx9fX1cvHhRKD2GhoYYO3YsbGxssHXrVty9ezfPfT19+rRQeszNzeHj4wMrKyts2rQJjx49wpMnT+Dr64uZM2fm+bfR0dEYPnw46tevj8ePHwMAfH19hdLTsmVL9O3bF/Hx8VizZg3evHmDFStWoHXr1rC2tsY///wjvHF6e3vDxcUF7969Q0REBM6ePVvkaM/69euF0mNhYYGhQ4fC0dERUVFRCsXvUx/zr169QuvWrdGnTx/s3r0bV65cQUpKCnbt2oVevXqhbdu2WLVqFZ48eYIXL14gJCQErVq1KjRztvj4eNja2mLq1KmIiYnB2rVrkZycjODgYAQFBcHNzQ0AMGTIEFSpUgXm5uYwMDBAQkICduzYgdu3b+P48eMYNWoUKlWqhEuXLgml5+uvv4abmxsSEhLw5MkTBAYGCr/LO3fuCI+v8uXLY/To0ahYsSL27duH8+fP49q1a9i9ezcGDx5cYPZXr15h6dKlyMzMhImJCcaMGQMHBwecPHkSfn5++Pfffwt8zLx58wazZs2CTCYTitNff/2FcuXKYdGiRXjy5IkwEn/o0CG1Fp+WLVsW+dzL6fnz56hTpw4GDhwIPT09GBsbq/xaoO7XQLGw+JRCOT8p5/4klPMTXn6fqAuip6eHrl27YteuXQoTmrt06VLgpy1bW1uUL18ev//+O8LDw/HhwweFTxlRUVH48OGDwpB2TvHx8bh48SIAwMDAAD/99BMsLS0BZBWb3377DUDWrp7cbwI6OjpYuXIlqlatKmw7d+4c3r17BwBo2rQpGjVqBABwc3PDmTNn8OLFC1y8eBFxcXGwtLQUfldmZmaws7ODo6MjDAwM0LNnTyV/a4WrVKkS5syZAx0dHURGRmL16tUAgIYNG8Lb2xsAcOnSJRw4cABA1ihWfsXnu+++Q9OmTQFklaAFCxYAyCpu/fv3h7+/vzDfq23btsKuz2bNmuHatWt48+YNHj9+jIcPH8LZ2VnhtuvXr48ff/wxz8/MHkkCkGdulqmpKZydnbF37148ePAA79+/R0ZGhnB5UlISnjx5gho1aggvrADQr18/fP311wCydu1++eWXeX7uiRMnhK9HjhyJ3r17AwDs7OzQv39/AFnlaMaMGXmKyMCBA4Wh/mbNmiEzMxMnT54EkPU8GTBgAAwMDGBqagp3d3ccOHAAaWlpOHPmDL799luF506VKlVQo0YN4fGY/TstSM6fBQALFy5Es2bNAGTtjv7qq68AfN5j3tDQED/++CNMTU2RnJyMK1euAACsra2FN++cj7OnT58Wmjm3RYsWoUqVKgCyCsHWrVsBZD2vsotPkyZNsGvXLty+fRtxcXEKf3e5XI779++jUqVKCr9LW1tbODo6onz58gCy5iRmy/n39vT0hIODAwCgT58+Qln8+++/Cy0+Z86cEUah3N3dhcd4jx49cPr0aSQnJ+PkyZOYPn16nl1V/fv3Fx5je/bsEQrzmDFj0KlTJ8jlcuzevRuJiYkq/z5VVbZsWZQtW7bQ515OxsbGWLt2LSwsLIRtu3fvVum1QN2vgWJh8SmFcu7zzn1UQHp6er7XU0avXr2wa9cuhd0CvXr1QlxcXL7X3717N1auXFnobRZWfJ4+fSoUJTs7O+ENAIDCbpmcu3myValSRaH05L5ecHAwgoOD8/w7uVyOJ0+eoEGDBujZsye2bt2Khw8fYsCAAdDV1YW9vT2aN2+OgQMHCi/Un6p27drCC23OkbfatWsLX+e8zx8+fMj3dnK+Aeb8vWQPxUdFReV73ey5LNm/h6ioqDzFp3Xr1krfn2wBAQGYNm1aodfJPhw3566nnNnt7e1hbm4u7FbNVtB9cXJygpGREZKTk5GQkIB3797lmeOU/eacLS4uTrj9tLQ0jBkzJt+skZGRAIDOnTtjz549SE1NxYwZMwBkvRnVr18f//3vf4XymZ+4uDjEx8cDyCo0X3zxRb7X+5zHvIODg/BcyvlmV7t2baEE5ry97L+BMiwsLITSkztL9t/w9u3bGDVqlMJrTG7ZP7NNmzZYv3494uPjsXz5cixfvhzm5uZwcXFBjx49hHlMOe/ntm3bsG3btjy3WdQBFjkfM35+fvmuR/ThwwfExsYqzPHLfT9z/k6zJx7LZDKYm5sjMTFRpd9nSahfv75CZkD11wJ1vwaKhSs3l0K2trbC12/fvhW+Tk9PVygpOa+nDAcHB2GUBMh64jg5ORV4/f379wtfDxw4EBs2bMDmzZsV/k3Ofe6qKGq3Qrly5T7pdoGsffZA1qf4hQsXokOHDsInzcjISOzZswfe3t6FvsArI2fhy/lJs6Ah5Nz76vNT1O9F1et/ytICOf/unp6eWLduHTZv3qxQDJT5u6t6X4ryqcskZD8enJycsGvXLvTv3x8uLi4wNTXF27dvcfbsWfj4+ODGjRtK3Z5MJvuk+1bUv8n5eMp53c95PKmS5Y8//hCeE61bt8bq1auxefNmdOvWLc/PLF++PH777TcMGjQIDRo0gIWFBRISEhAcHIwZM2YojI4VJSMjo1iWjcj+O+ek6u9Uk6j6eM/vb6ru10CxcMSnFGrQoAH27dsHIGsiY7a7d+8KQ8/Vq1dXen5PTj179hSOkilqf/arV68AZH1SGjduHICsF5fsI86KYmdnB5lMBrlcjmfPngm7oICsT5fZsp+QRcl5vYIWfkxOTlYYCfPw8ICHhweArDlN33//Pfz9/REREYGoqChUq1ZNqZ+tTnfu3BFGEHL+XrInaec8SuPOnTvC1+np6Xjw4IHwfc7rZSvozTZnUcvMzFT4PvvvDgBTp06FsbExMjMz8/27Z2cEsh6f2Z/0nz59KoyQ5GRvby98wr9z547wiTw8PFzYdWtubg4rK6si74ulpaUwqmRsbIwTJ07A2NhY4TrZh/ADWW/a1atXx5QpU4TL/f39MX36dGRmZuLcuXOoX79+np+b+2elpKTg0qVLwq6unIr7MV9c4uPj8fTpU2HUJ7/HWc6/r7e3t/ABJ79J+XK5HDY2NgqTtO/evYuBAwcCAM6ePQsPDw84ODgIoxBz586Fp6dnnttKTk5W2P2TW87H9fDhw/Nd+yb3816TFfbcyym/5+6nvBZow2ugqlh8tERycrKwTzvnA/Tly5c4c+YMgKxhWRsbG7Ru3RoVKlRAbGwsQkJC4Ovri9q1a2Pjxo3Cv+vTp88n5Wjfvj2eP38OuVyOTp06FXpdGxsbREVFIT4+Htu3b4eTkxP27t2b7xtafiwtLdG8eXMEBwcjNTUVM2fOxDfffINnz54J814ACE/KojRt2hRWVlZ49+4d/vzzT5ibm6Np06bIzMzEixcvcOPGDTx69Ei47ez1j+rWrYsKFSogKSlJ2O0B5N2NKJZFixZh7NixSElJwfr164Xtbdq0AZD1N1u7di3S09Nx9uxZbNq0CS4uLjh+/Dhev34NIGtOjSqHN5uZmQlf79u3D7Vr14apqSmcnJyEvzuQdURO8+bN8ddffwnzI3Jyc3PDwYMHAWSNFFWsWFGY3Jyfzp07IygoCEDWYfcGBgawtLRUWAG3Y8eOSo2o6OjowMPDAwcOHEBSUhLGjh2Lr776CpaWlnj16pUwaXnOnDlo0qQJduzYgbCwMLRs2RLW1tYoU6YMQkJChNvLuVhoYT8LAGbPno1hw4ahatWqePbsGYKCgrBmzZpif8wXp1mzZmHo0KF49eoVfv/9d2F79uMs53IL27dvR/fu3XHhwgVhzlJOJ0+exB9//IE2bdqgcuXKMDU1FeYkAf//3PLw8BB+1ooVKxAfH48aNWrg/fv3ePbsGS5dugRra2vhaLH8ZB88kJqaih07dkAmk8HV1RXJycl4/vw5rl69mue5UxKeP3+OtWvX5tneu3dv2NnZFfjvCnvuFUXV1wJteQ1UFYuPlnj79q0wryCn0NBQhIaGAvj/T0RGRkaYO3eusHJz7v3izZo1++TiY2RkhBEjRih13d69ewsTKdetWwcgq8w4ODjkO0chP9OmTcPQoUPx5s0bXLlyReHFEQAGDRqUZ5JnQcqUKYO5c+di2rRpSE1NxZ49e7Bnzx6F6+R88X779i0OHDig8IaTrVq1aqhRo4ZSP1fdypQpk+exUb16dWFSprW1NSZPniwc2ZK9Rk82ExMTzJ07V6XdL02aNMH9+/cBAMuXLwfw/0vw9+7dG5cuXQIA4XdsaGiI2rVr4969ewq306JFC7Ro0QLBwcFITk7Gzz//DACwsrKCqalpnnlNHTt2xNmzZ3H69GnEx8cLE7mzVa1aVZgYrowxY8bg2rVrCA8Px82bNxVGSHNLT08vcG6Yjo6Owvo6+fH29sb169fx6NEjxMXFCfcVUHzcFedjvriYmpri5cuXmDx5ssL2pk2bCnOnevbsiSNHjkAul+PEiRM4ceKEUDJy/14zMzNx7do1XLt2Ld+fl13sXFxcMGzYMGzevBnv379XOD1OtqKODK1UqRKmTZuGRYsWITU1Nd/TROTchV9SYmJisGPHjjzbmzdvXmjxKey5VxRVXwu05TVQVZzjU0o1a9YMW7duRevWrYVDSx0dHeHt7Y2VK1eqfLqKT/HNN99g9OjRsLGxgZGRERo3boyNGzeqNP/Gzs4Ou3fvRr9+/VC5cmXo6enBxMQEjRo1wuLFi/Ndz6QwrVq1ws6dO9G1a1fh6BJLS0vUrFkTAwYMwJIlS4TrDh48GG3atBHy6+npwdbWFn369MGGDRtK5HeojA0bNqBr164wNTWFiYkJOnXqhPXr1yussNy3b1/4+vqiRYsWsLCwgK6uLipUqIBu3bph165d+a7hU5jhw4ejd+/eqFChQp7C1KFDB3z33Xewt7eHoaEh6tSpgzVr1uR7RBqQdfh23759YWFhASMjIzRv3hy//vqrwifbbDKZDAsXLsTMmTNRt25dlClTBgYGBrC3t8fgwYOxfft2lXbhmpmZYdu2bRg1ahRq1qwJQ0NDGBkZwd7eHu3bt8fChQtRr149AFmPnS+//FLYTayrqwsLCws0a9YMa9euLXLlcVNT03x/lqOjo8I8mOJ+zBcHMzMz/Prrr2jRogXKlCkDCwsL9OnTB8uWLRP+/i4uLli2bBmcnJyEBSuXLFmS76RvV1dXfP3116hVqxYsLS2hq6sLU1NTNGzYEIsXL1YY0Ro1ahRWrVolPHb19PRQsWJFNGjQAGPHjlXqtA29evXCL7/8gnbt2qFcuXLQ1dVFuXLlULduXQwbNizfD5WaqrDnnjJUeS3QltdAVcnknzPDjYhEwTM3ExF9Go74EBERkWSw+BAREZFksPgQERGRZHCODxEREUkGR3yIiIhIMlh8iIiISDJYfIiIiEgyWHyIiIhIMlh8iIiISDJYfIiIiEgyWHyIiIhIMlh8iIiISDJYfIiIiEgyWHyIiIhIMlh8iIiISDJYfIiIiEgyWHyIiIhIMlh8iIiISDJYfIiIiEgyWHyIiIhIMlh8iIiISDJYfIiIiEgyWHyIiIhIMlh8iIiISDJYfIiIiEgyWHyIiIhIMlh8iIiISDK0tvgsWbIEMpkMEyZMELYlJyfD29sb5cqVg6mpKfr06YOYmBjxQhIREZFG0cric+XKFWzatAmurq4K2ydOnAg/Pz8cOHAAgYGBePHiBb788kuRUhIREZGm0bri8+HDBwwYMAC//vorrKyshO3x8fHYsmULVqxYAXd3dzRu3Bjbtm1DcHAwQkJCRExMREREmkJP7ACq8vb2Rrdu3dChQwcsWLBA2B4aGoq0tDR06NBB2FarVi3Y29vj4sWLaNasmdI/Qy6XF2tmIiIiUj+ZTFbkdbSq+OzduxdhYWG4cuVKnsuio6NhYGAAS0tLhe2VKlVCdHS0Sj8nLi7uM1ISERGRGHLuCSqI1hSfp0+fYvz48Th9+jSMjIzU+rNylyciIiIqHbSm+ISGhuLVq1do1KiRsC0jIwNBQUFYt24dTp48idTUVMTFxSkUl5iYGFhbW6v0s5QZKiMiIiLtozXFp3379rh165bCNi8vL9SqVQvTp09HlSpVoK+vD39/f/Tp0wcA8ODBA0RFRaF58+ZiRCYiIiINozXFx8zMDC4uLgrbTExMUK5cOWH70KFDMWnSJJQtWxbm5ubw8fFB8+bNVZrYTERERKWX1hQfZaxcuRI6Ojro06cPUlJS4OHhgfXr14sdi4iIiDSETM5jt5Wy9vQGsSMUyKfjaLEjEBERaQWtW8CQiIiI6FOx+BAREZFksPgQERGRZLD4EBERkWSw+BAREZFksPgQERGRZLD4EBERkWSw+BAREZFksPgQERGRZLD4EBERkWSw+BAREZFksPgQERGRZLD4EBERkWSw+BAREZFksPgQERGRZLD4EBERkWSw+BAREZFksPgQERGRZLD4EBERkWSw+BAREZFksPgQERGRZLD4EBERkWSw+BAREZFksPgQERGRZLD4EBERkWSw+BAREZFksPgQERGRZLD4EBERkWSw+BAREZFksPgQERGRZLD4EBERkWSw+BAREZFksPgQERGRZGhV8dmwYQNcXV1hbm4Oc3NzNG/eHH///bdwedu2bSGTyRT+GzVqlIiJiYiISJPoiR1AFXZ2dliyZAlq1KgBuVyOHTt2oGfPnrh27Rrq1q0LABg+fDh++OEH4d8YGxuLFZeIiIg0jFYVH09PT4XvFy5ciA0bNiAkJEQoPsbGxrC2thYjHhEREWk4rdrVlVNGRgb27t2LxMRENG/eXNi+e/dulC9fHi4uLpg5cyaSkpJETElERESaRKtGfADg1q1baN68OZKTk2FqaorDhw+jTp06AIBvvvkGDg4OsLW1xc2bNzF9+nQ8ePAAhw4dUulnyOVydURXG23LS0REpA4ymazo68i17F0zNTUVUVFRiI+Px8GDB7F582YEBgYK5SengIAAtG/fHuHh4ahevbrSP+Pdu3d5tv12de9n5Vanb5v0FzsCERGR6KysrIq8jtaN+BgYGMDJyQkA0LhxY1y5cgWrV6/Gpk2b8ly3adOmAKBy8bG0tCyWrCVF2/ISERGJReuKT26ZmZlISUnJ97Lr168DAGxsbFS6TWWGyjSJtuUlIiISi1YVn5kzZ6JLly6wt7fH+/fvsWfPHpw7dw4nT55EREQE9uzZg65du6JcuXK4efMmJk6cCDc3N7i6uoodnYiIiDSAVhWfV69eYeDAgXj58iUsLCzg6uqKkydPomPHjnj69CnOnDmDVatWITExEVWqVEGfPn0we/ZssWMTERGRhtC6yc1iWXt6g9gRCuTTcbTYEYiIiLSC1q7jQ0RERKQqFh8iIiKSDBYfIiIikgwWHyIiIpIMFh8iIiKSDBYfIiIikgwWHyIiIpIMFh8iIiKSDBYfIiIikgwWHyIiIpIMFh8iIiKSDBYfIiIikgwWHyIiIpIMFh8iIiKSDBYfIiIikgwWHyIiIpIMFh8iIiKSDBYfIiIikgwWHyIiIpIMFh8iIiKSDBYfIiIikgwWHyIiIpIMFh8iIiKSDBYfIiIikgwWHyIiIpIMFh8iIiKSDBYfIiIikgwWHyIiIpIMFh8iIiKSDBYfIiIikgwWHyIiIpIMFh8iIiKSDBYfIiIikgwWHyIiIpIMPbEDqGLDhg3YsGEDnjx5AgCoW7cuvv/+e3Tp0gUAkJycjMmTJ2Pv3r1ISUmBh4cH1q9fj0qVKomYWnPM+mON2BEKtbDPOLEjEBFRKadVIz52dnZYsmQJQkNDcfXqVbi7u6Nnz564c+cOAGDixInw8/PDgQMHEBgYiBcvXuDLL78UOTURERFpCq0a8fH09FT4fuHChdiwYQNCQkJgZ2eHLVu2YM+ePXB3dwcAbNu2DbVr10ZISAiaNWsmRmQiIiLSIFpVfHLKyMjAgQMHkJiYiObNmyM0NBRpaWno0KGDcJ1atWrB3t4eFy9eVKn4yOVydURWG23LW5DScj+IiEgcMpmsyOtoXfG5desWmjdvjuTkZJiamuLw4cOoU6cOrl+/DgMDA1haWipcv1KlSoiOjlbpZ8TFxRVf4BKgbXkLUlruBxERicPKyqrI62hd8XF2dsb169cRHx+PgwcPYtCgQQgMDCzWn5G7PGk6bctbkNJyP4iISHNpXfExMDCAk5MTAKBx48a4cuUKVq9eja+++gqpqamIi4tTeAONiYmBtbW1Sj9DmaEyTaJteQtSWu4HERFpLq06qis/mZmZSElJQePGjaGvrw9/f3/hsgcPHiAqKgrNmzcXMSERERFpCq0a8Zk5cya6dOkCe3t7vH//Hnv27MG5c+dw8uRJWFhYYOjQoZg0aRLKli0Lc3Nz+Pj4oHnz5jyii4iIiABoWfF59eoVBg4ciJcvX8LCwgKurq44efIkOnbsCABYuXIldHR00KdPH4UFDImIiIgALSs+W7ZsKfRyIyMj+Pr6wtfXt4QSERERkTbR+jk+RERERMpi8SEiIiLJYPEhIiIiyWDxISIiIslg8SEiIiLJYPEhIiIiyWDxISIiIslg8SEiIiLJYPEhIiIiyWDxISIiIslg8SEiIiLJYPEhIiIiyWDxISIiIslg8SEiIiLJYPEhIiIiyWDxISIiIslg8SEiIiLJULn4JCcnIzk5Wfj+5cuX2LNnD0JCQoo1GBEREVFxU7n4TJ48GcePHwcAvH//HoMHD8bu3bsxefJkHDx4sNgDEhERERUXlYvP/fv30bBhQwCAv78/ypYtCz8/P8yfPx979+4t9oBERERExeWTdnWZmJgAAEJCQtCuXTvo6OjAxcUFL1++LPaARERERMVF5eJTpUoVnDt3DtHR0bh48SKaNWsGAHj37h1MTU2LPSARERFRcVG5+AwbNgyrVq1Cjx49ULduXbi6ugLIGv1xdnYu9oBERERExUVP1X/QoUMHNGjQAK9fv0bNmjWF7f/5z3/Qrl27Yg1HREREVJw+aR2f8uXLw8TEBJcuXRIOba9bty6qVq1anNmIiIiIipXKIz5xcXGYOXMmrl69CplMhkOHDsHOzg4//PADzM3NMXHiRHXkJCIiIvpsKo/4rFixAnp6ejh+/DiMjIyE7Z06dcLFixeLNRwRERFRcVK5+Fy6dAk+Pj6oVKmSwvYqVarwcHYiIiLSaCoXn48fPyqM9GRLSEiAgYFBsYQiIiIiUgeVi0+DBg3w559/Ct/LZDJkZmZi586daNy4cbGGIyIiIipOKk9uHjduHMaMGYN79+4hLS0Na9aswePHj5GQkIAtW7aoIyMRERFRsVC5+Dg5OeHQoUPYt28fjI2NkZSUhHbt2qFfv34oX768OjISERERFQuViw8AmJqaYujQocWdhYiIiEitPqn4vH//HkePHkVkZCQAoFq1aujZsyfP1UVEREQaTanJzcePH0dcXBwA4O7du+jVqxf27NmDhIQEJCQkYM+ePejZsyfu37+vtqCLFy/Gf/7zH5iZmaFixYro1asXHjx4oHCdtm3bQiaTKfw3atQotWUiIiIi7aJU8Xn9+jV8fHwAZC1g6ObmhmPHjmHZsmVYtmwZjh49itatW2P58uVqCxoYGAhvb2+EhITg9OnTSEtLQ6dOnZCYmKhwveHDh+Ply5fCf0uXLlVbJiIiItIuSu3qqly5srAb6969e5g9ezb09P7/n+rp6WHgwIH43//+p56UAE6cOKHw/fbt21GxYkWEhobCzc1N2G5sbAxra2u15SAiIiLtpVTxWbp0KVavXg0AMDExQXR0dJ4TksbExMDExKTYAxYkPj4eAFC2bFmF7bt378Zvv/0Ga2treHp6Ys6cOTA2NlbptuVyebHlLAnalrcgpeV+EBGROGQyWZHXUar4dOvWDQsWLMCePXvQsWNH/Pjjjxg/fjxcXV0BADdu3MCaNWvg4eHxeYmVlJmZiQkTJqBly5ZwcXERtn/zzTdwcHCAra0tbt68ienTp+PBgwc4dOiQSrefPZ9JW2hb3oKUlvtBRETisLKyKvI6ShWfCRMmKHwtk8kwd+5cZGRkZN2Inh769OkjzANSN29vb9y+fRvnz59X2D5ixAjh63r16sHGxgbt27dHREQEqlevrvTtW1paFlfUEqFteQtSWu4HERFpLpUPZ9fX18eUKVMwduxYPHv2DABgZ2eX7/m71GHs2LE4fvw4goKCYGdnV+h1mzZtCgAIDw9XqfgoM1SmSbQtb0FKy/0gIiLN9Unr+ACAkZERnJycijNLoeRyOXx8fHD48GGcO3cOjo6ORf6b69evAwBsbGzUnI6IiIi0gcrF5+PHj9i+fTuuXLmCt2/f5pmQevTo0WILl5O3tzf27NmDo0ePwszMDNHR0QAACwsLlClTBhEREdizZw+6du2KcuXK4ebNm5g4cSLc3NyEuUhEREQkbSoXnx9//BFhYWHo2rUrypcvX2K7JzZs2AAga5HCnLZt24bBgwfDwMAAZ86cwapVq5CYmIgqVaqgT58+mD17donkIyIiIs2ncvEJDg7GqlWr0KBBAzXEKVhRhzpXqVIFgYGBJZSGiIiItJFSKzfnZG5uDgsLC3VkISIiIlIrlYvPqFGjsHHjRiQnJ6sjDxEREZHaKLWr65tvvlGYy/Ps2TN06tQJNjY2CqeuALJWTiYiIiLSREoVn9wTiomIiIi0kVLFJ+eKyERERETaSuU5PkRERETaSqkRn3bt2im9Xk9AQMBnBSIiIiJSF6WKz+TJk9Wdg4iIiEjtlCo+3bt3V3cOIiIiIrVTqvh8+PABpqamwteFyb4eERERkaZRqvi4u7vjxIkTKFu2bIHzfeRyOWQyGS5fvlzsIYmIiIiKg1LFZ8OGDTA3NwcAbNy4Ua2BiIiIiNRFqeLTuHHjfL8mIiIi0iYqn50dAFJSUvDo0SO8e/cOmZmZCpe1adOmWIIRERERFTeVi09wcDDmzp2LuLi4PJdxjg8RERFpMpWLz7Jly9ChQwcMGzYM5cqVU0cmIiIiIrVQ+ZQVb9++xYABA1h6iIiISOuoXHzc3d1x9epVdWQhIiIiUiuVd3VNnz4d06dPx/Xr1+Hk5AQ9PcWb6N+/f7GFIyIiIipOKhefEydOICQkBIaGhggNDVVYzFAmk7H4EBERkcZSufhs2LABI0eOxODBg6Gjo/KeMiIiIiLRqNxc0tLS0KlTJ5YeIiIi0joqt5du3brh1KlT6shCREREpFYq7+rKzMzEzp07ERISku/k5kmTJhVbOCIiIqLipHLxCQ8Ph7OzMwAgIiJC4bL8ztpOREREpClULj6bNm1SRw4iIiIiteMMZSIiIpIMFh8iIiKSDBYfIiIikgwWHyIiIpIMFh8iIiKSDJWP6gKA2NhYXL9+HW/fvoVcLle4jOfqIiIiIk2lcvHx8/PDokWLoK+vDwsLC56klIiIiLSGysVn48aNGDZsGLy8vHi+LiIiItIqKjeX5ORkeHh4lHjpWbx4Mf7zn//AzMwMFStWRK9evfDgwYM82by9vVGuXDmYmpqiT58+iImJKdGcREREpLlUbi89evTAmTNn1JGlUIGBgfD29kZISAhOnz4tnCU+MTFRuM7EiRPh5+eHAwcOIDAwEC9evMCXX35Z4lmJiIhIM8nkuWcnFyEjIwMTJ05EcnKyqCcpjY2NRcWKFREYGAg3NzfEx8ejQoUK2LNnD/773/8CAO7fv4/atWvj4sWLaNas2Wf9vLWnNxRHbLXw6ThaqevN+mONmpN8noV9xokdgYiISjmV5/hs27YNFy9ehIODA8LDw/NMbi4p8fHxAICyZcsCAEJDQ5GWloYOHToI16lVqxbs7e1VLj4qdkHRaVvegpSW+0FEROJQpoeoXHx2796N77//Hp6enp8UqjhkZmZiwoQJaNmyJVxcXAAA0dHRMDAwgKWlpcJ1K1WqhOjoaJVuPy4urpiSlgxty1uQ0nI/iIhIHFZWVkVeR+XiY2BggPr1639SoOLi7e2N27dv4/z582q5/dzlSdNpW96ClJb7QUREmkvl4tO/f3/s27cPU6dOVUeeIo0dOxbHjx9HUFAQ7OzshO3W1tZITU1FXFycwhtoTEwMrK2tVfoZJbnLrjhoW96ClJb7QUREmkvl4nPnzh1cuXIF58+fR7Vq1fJMbl62bFmxhctJLpfDx8cHhw8fxrlz5+Do6KhweePGjaGvrw9/f3/06dMHAPDgwQNERUWhefPmaslERERE2kXl4mNmZgZ3d3d1ZCmUt7c39uzZg6NHj8LMzEyYt2NhYYEyZcrAwsICQ4cOxaRJk1C2bFmYm5vDx8cHzZs3/+wjuoiIiKh0ULn4zJ07Vx05irRhQ9bh5G3btlXYvm3bNgwePBgAsHLlSujo6KBPnz5ISUmBh4cH1q9fX8JJiYiISFN90klK09PTERoaimfPnqFz584wMTFBbGwsTExMYGxsXNwZASh3qLORkRF8fX3h6+urlgxERESk3VQuPi9fvoSPjw+io6ORlpaGpk2bwsTEBDt27EBqaiq+++47deQkIiIi+mwqn7Li559/Ru3atXH27FkYGhoK29u2bYsrV64UazgiIiKi4qRy8bl+/TqGDh0KfX19he22trZ49epVsQUjIiIiKm4qF5/MzExkZmbm2f7q1SuYmJgUSygiIiIidVC5+DRr1gy///678L1MJkNSUhI2bdqEli1bFms4IiIiouKkcvGZMGECbty4gb59+yIlJQWzZ8+Gp6cnXr16BR8fH3VkJCIiIioWKh/VValSJezZswenT5/Gw4cP8fHjR/Ts2ROdO3eGkZGROjISERERFYtPWsdHT08PXbp0QZcuXYo7DxEREZHaqLyri4iIiEhbsfgQERGRZLD4EBERkWSw+BAREZFkqDy5OTo6GjKZDJUqVQIA3L59GydPnoSjoyO+/PLLYg9IREREVFxUHvGZPXs2rl69CgB4/fo1vL29cefOHaxfvx6//vprsQckIiIiKi4qF5+IiAjUrVsXAHDmzBlUr14dW7duxYIFC3D8+PFiD0hERERUXFQuPunp6TAwMAAAXLp0CW5ubgCAqlWr4vXr18WbjoiIiKgYqVx8qlWrhj/++APXrl3D5cuX0aJFCwBAbGwsLCwsij0gERERUXFRufj4+Pjg0KFDGDlyJDp16oSaNWsCAIKCgoRdYERERESaSOWjupo0aYIzZ84gMTER5ubmwvbevXvzXF1ERESk0T7pXF26urrIyMjA9evXAQAODg6wtbUtzlxERERExU7l4vPx40csXboUf/31FzIzMwEAOjo66NatG6ZNm8ZRHyIiItJYKs/xWbFiBcLCwrBixQqcPXsWZ8+exfLlyxEWFoaVK1eqIyMRERFRsVC5+AQEBGDOnDlo2bIlTE1NYWpqilatWmH27Nnw9/dXR0YiIiKiYqFy8UlOTka5cuXybLeyskJycnKxhCIiIiJSB5WLj6urKzZt2oSUlBRhW3JyMn799Ve4uroWazgiIiKi4qTy5ObJkyfDx8cHXbt2FdbwefjwIQwNDbF27dpiD0hERERUXFQuPk5OTjh8+DD+/vtvPHnyBADg4eGBzp0784guIiIi0mgqFZ/09HT06dMHq1atQu/evdWViYiIiEgtVJrjo6enh9TUVHVlISIiIlIrlSc39+3bFzt27EB6ero68hARERGpjcpzfO7evYsrV64gJCQETk5OKFOmjMLly5YtK7ZwRERERMVJ5eJjZmYGd3d3dWQhIiIiUiuVi8/cuXPVkYOIiIhI7VSe4zNq1Ci8f/8+z/YPHz5g1KhRxRKKiIiISB1ULj6hoaFIS0vLsz01NRXXrl0rllAFCQoKgqenJ2xtbSGTyXDkyBGFywcPHgyZTKbwX+fOndWaiYiIiLSH0ru6Hj16JHz9+PFjvHnzRvg+IyMDFy9eRMWKFYs3XS6JiYmoX78+hgwZgi+//DLf63Tu3Bnbtm0Tvjc0NFRrJiIiItIeShefb775RhhFGT16dJ7LDQ0NMXXq1GINl1uXLl3QpUuXQq9jaGgIa2trteYgIiIi7aR08Tl27Bjkcjl69uyJHTt2wMrKSrhMX18fVlZW0NXVVUtIVZw7dw4VK1aElZUV3N3dsWDBgnzPJl8YuVyupnTqoW15C1Ja7gcREYlDJpMVeR2li4+NjQ0A4MqVK5+eSM06d+6ML7/8Eo6OjoiIiMB3332HLl264OLFiyqVsri4OPWFVANty1uQ0nI/iIhIHDkHZQqiVPEJDAxEy5Ytoaenh8DAwEKv26ZNG+XSqUH//v2Fr+vVqwdXV1dUr14d586dQ/v27ZW+HUtLSzWkUx9ty1uQ0nI/iIhIcylVfKZMmYKTJ0+ibNmymDJlSoHXk8lkuHz5crGF+1zVqlVD+fLlER4erlLxUWaoTJNoW96ClJb7QUREmkup4pNz95Ym7+rK7dmzZ3jz5o2wm46IiIikTeV1fAoSExODhQsXFtfN5evDhw+4fv06rl+/DgCIjIzE9evXERUVhQ8fPmDq1KkICQnBkydP4O/vj549e8LJyQkeHh5qzUVERETaodiKT3x8PI4ePVpcN5evq1evomHDhmjYsCEAYNKkSWjYsCG+//576Orq4ubNm+jRowdq1qyJoUOHonHjxvjnn3+4lg8REREB+IRzdYmpbdu2hR7yfPLkyRJMQ0RERNqm2EZ8iIiIiDQdiw8RERFJhtK7uoo6HUV+Z2wnIiIi0iRKFx9TU9MiL+/WrdtnByIiIiJSF6WLz9y5c9WZg4iIiEjtOMeHiIiIJIPFh4iIiCSDxYeIiIgkg8WHiIiIJIPFh4iIiCSDxYeIiIgkg8WHiIiIJIPFh4iIiCSDxYeIiIgkg8WHiIiIJIPFh4iIiCSDxYeIiIgkg8WHiIiIJIPFh4iIiCSDxYeIiIgkg8WHiIiIJIPFh4iIiCSDxYeIiIgkg8WHiIiIJIPFh4iIiCSDxYeIiIgkg8WHiIiIJIPFh4iIiCSDxYeIiIgkg8WHiIiIJIPFh4iIiCSDxYeIiIgkg8WHiIiIJEOrik9QUBA8PT1ha2sLmUyGI0eOKFwul8vx/fffw8bGBmXKlEGHDh3w6NEjccISERGRxtGq4pOYmIj69evD19c338uXLl2KNWvWYOPGjbh06RJMTEzg4eGB5OTkEk5KREREmkhP7ACq6NKlC7p06ZLvZXK5HKtWrcLs2bPRs2dPAMDOnTtRqVIlHDlyBP379y/JqERERKSBtGrEpzCRkZGIjo5Ghw4dhG0WFhZo2rQpLl68KGIyIiIi0hRaNeJTmOjoaABApUqVFLZXqlRJuExZcrm82HKVBG3LW5DScj+IiEgcMpmsyOuUmuJTnOLi4sSOoBJty1uQ0nI/iIhIHFZWVkVep9QUH2trawBATEwMbGxshO0xMTFo0KCBSrdlaWlZjMnUT9vyFqS03A8iItJcpab4ODo6wtraGv7+/kLRSUhIwKVLlzB69GiVbkuZoTJNom15C1Ja7gcREWkurSo+Hz58QHh4uPB9ZGQkrl+/jrJly8Le3h4TJkzAggULUKNGDTg6OmLOnDmwtbVFr169xAtNREREGkOris/Vq1fRrl074ftJkyYBAAYNGoTt27dj2rRpSExMxIgRIxAXF4dWrVrhxIkTMDIyEisyERERaRCtKj5t27Yt9MgfmUyGH374AT/88EMJpiIiIiJtUWrW8SEiIiIqCosPERERSQaLDxEREUkGiw8RERFJBosPERERSQaLDxEREUkGiw8RERFJBosPERERSQaLDxEREUkGiw8RERFJBosPERERSQaLDxEREUkGiw8RERFJBosPERERSQaLDxEREUkGiw8RERFJBosPERERSQaLDxEREUkGiw8RERFJBosPERERSQaLDxEREUkGiw8RERFJBosPERERSQaLDxEREUkGiw8RERFJBosPERERSQaLDxEREUkGiw8RERFJBosPERERSQaLDxEREUkGiw8RERFJBosPERERSQaLDxEREUkGiw8RERFJRqkqPvPmzYNMJlP4r1atWmLHIiIiIg2hJ3aA4la3bl2cOXNG+F5Pr9TdRSIiIvpEpa4V6OnpwdraWuwYREREpIFKXfF59OgRbG1tYWRkhObNm2Px4sWwt7dX6Tbkcrma0qmHtuUtSGm5H0REJA6ZTFbkdUpV8WnatCm2b98OZ2dnvHz5EvPnz0fr1q1x+/ZtmJmZKX07cXFx6gupBtqWtyCl5X4QEZE4rKysirxOqSo+Xbp0Eb52dXVF06ZN4eDggP3792Po0KFK346lpaUa0qmPtuUtSGm5H0REpLlKVfHJzdLSEjVr1kR4eLhK/06ZoTJNom15C1Ja7gcREWmuUnU4e24fPnxAREQEbGxsxI5CREREGqBUFZ8pU6YgMDAQT548QXBwMHr37g1dXV18/fXXYkcjIiIiDVCqdnU9e/YMX3/9Nd68eYMKFSqgVatWCAkJQYUKFcSORkRERBqgVBWfvXv3ih2BiIiINFip2tVFREREVBgWHyIiIpKMUrWri6Rh5LYVYkco1CavSWJHICKiAnDEh4iIiCSDxYeIiIgkg8WHiIiIJIPFh4iIiCSDxYeIiIgkg8WHiIiIJIPFh4iIiCSDxYeIiIgkg8WHiIiIJIPFh4iIiCSDxYeIiIgkg8WHiIiIJIPFh4iIiCSDZ2cnEkHf1T+JHaFQB8ZPFzsCEZFacMSHiIiIJIPFh4iIiCSDxYeIiIgkg3N8iOiTdfpxodgRCnVqziyxIxCRhuGIDxEREUkGR3yISPKaT58vdoQCXfxprtgRiEoVjvgQERGRZHDEh4ioFHD1/l7sCIW66fuD2BGIALD4EBGRBqk7ULMnpN/ZqdkT+qloLD5ERETFqH4fzV75/MYfmr1yvLpxjg8RERFJBosPERERSQZ3dREREVEeTTwmih2hUFdPrvykf8cRHyIiIpIMFh8iIiKSDBYfIiIikgwWHyIiIpKMUll8fH19UbVqVRgZGaFp06a4fPmy2JGIiIhIA5S64rNv3z5MmjQJc+fORVhYGOrXrw8PDw+8evVK7GhEREQkslJXfFasWIHhw4fDy8sLderUwcaNG2FsbIytW7eKHY2IiIhEVqrW8UlNTUVoaChmzpwpbNPR0UGHDh1w8eJFpW5DLpcjMzMzz3Y9mW6x5SxuGRkZSl1PX0ez/9zK3g8DXe2/H4Z62n8fAMColNyPMvr6ak7y6ZS+Dwaaex8AFe6Hofbfj9JwHwCgjJH23Q+ZTCb8VxCZXC6XqzNYSXrx4gUqV66M4OBgNG/eXNg+bdo0BAYG4tKlS0XeRmZmJp48eaLGlERERKQuVatWhY5OwTu0NPvjmghkMhmqVq0qdgwiIiL6BIWN9gClrPiUL18eurq6iImJUdgeExMDa2trpW6jqCEyIiIi0l6lanKzgYEBGjduDH9/f2FbZmYm/P39FXZ9ERERkTSVqhEfAJg0aRIGDRqEJk2a4IsvvsCqVauQmJgILy8vsaMRERGRyEpd8fnqq68QGxuL77//HtHR0WjQoAFOnDiBSpUqiR2NiIiIRFaqjuoiIiIiKkypmuNDREREVBgWHyIiIpIMFh8iIiKSDBYfIiIikoxSd1QXUWE+fvwIuVwOY2NjAMC///6Lw4cPo06dOujUqZPI6YioOCUkJCAgIADOzs6oXbu22HFUEhsbiwcPHgAAnJ2dUaFCBZETlR4c8SFJ6dmzJ3bu3AkAiIuLQ9OmTbF8+XL07NkTGzZsEDkdkTgiIiLg4+ODDh06oEOHDhg3bhwiIiLEjqWyfv36Yd26dQCyPuQ0adIE/fr1g6urK/744w+R0yknMTERQ4YMga2tLdzc3ODm5gZbW1sMHToUSUlJYscrFTjiQ5ISFhaGlStXAgAOHjyISpUq4dq1a/jjjz/w/fffY/To0SInVF5iYiICAwMRFRWF1NRUhcvGjRsnUirSNidPnkSPHj3QoEEDtGzZEgBw4cIF1K1bF35+fujYsaPICZUXFBSEWbNmAQAOHz4MuVyOuLg47NixAwsWLECfPn1ETli0SZMmITAwEMeOHRP+HufPn8e4ceMwefJkrfqAdvDgQezfvz/f16iwsDCRUnEdnxKXlJSU74PA1dVVpESFmzRpEn788UeYmJhg0qRJhV53xYoVJZTq0xkbG+P+/fuwt7dHv379ULduXcydOxdPnz6Fs7Oz1nyiunbtGrp27YqkpCQkJiaibNmyeP36NYyNjVGxYkU8fvxY7Igq0bbnBQCULVsWDx8+RPny5WFlZVXoOf7evn1bgslU07BhQ3h4eGDJkiUK22fMmIFTp06J+galqjJlyuDhw4eoUqUKBg4cCFtbWyxZsgRRUVGoU6cOPnz4IHbEIpUvXx4HDx5E27ZtFbafPXsW/fr1Q2xsrDjBVLRmzRrMmjULgwcPxi+//AIvLy9ERETgypUr8Pb2xsKFC0XLxhGfEhIbGwsvLy/8/fff+V6ekZFRwomUc+3aNaSlpQlfF0RbTuzq5OSEI0eOoHfv3jh58iQmTpwIAHj16hXMzc1FTqe8iRMnwtPTExs3boSFhQVCQkKgr6+Pb7/9FuPHjxc7ntK09XkBACtXroSZmZnwtbY8B3K7d+8e9u/fn2f7kCFDsGrVqpIP9BmqVKmCixcvomzZsjhx4gT27t0LAHj37h2MjIxETqecpKSkfM80ULFiRa35YAYA69evxy+//IKvv/4a27dvx7Rp01CtWjV8//334n8QkFOJ+Oabb+QtW7aUX7lyRW5iYiI/deqUfNeuXXJnZ2f58ePHxY4nGQcOHJDr6+vLdXR05B06dBC2L1q0SN65c2cRk6nGwsJCfv/+feHru3fvyuVyuTwkJETu7OwsZjSV8HkhPjs7O/n+/fvzbN+3b5+8SpUqIiT6dL6+vnI9PT25paWlvH79+vKMjAy5XC6Xr1mzRt62bVuR0ynH3d1d3rdvX/nHjx+FbUlJSfK+ffvK27dvL2Iy1ZQpU0b+5MkTuVwul1eoUEF+/fp1uVwulz98+FBetmxZMaPJOeJTQgICAnD06FE0adIEOjo6cHBwQMeOHWFubo7FixejW7duYkeUhP/+979o1aoVXr58ifr16wvb27dvj969e4uYTDX6+vrQ0ck6NqFixYqIiopC7dq1YWFhgadPn4qcTnml5Xmhq6uLly9fomLFigrb37x5g4oVK2r0yNXw4cMxYsQIPH78GC1atACQNcfnp59+KnL3tqYZM2YMvvjiCzx9+hQdO3YUniPVqlXDggULRE6nnNWrV8PDwwN2dnbCa9SNGzdgZGSEkydPipxOedbW1nj79i0cHBxgb2+PkJAQ1K9fH5GRkZCLPMOGxaeEJCYmCi+KVlZWiI2NRc2aNVGvXj2t2od+9erVAierHTp0SKRUqrG2toa1tTWePXsGALCzs8MXX3whcirVNGzYEFeuXEGNGjXQpk0bfP/993j9+jV27doFFxcXseMprbQ8Lwp6IU9JSYGBgUEJp1HNnDlzYGZmhuXLl2PmzJkAAFtbW8ybN08rJ8k3adIETZo0gVwuh1wuh0wm05oCDQAuLi549OgRdu/ejfv37wMAvv76awwYMABlypQROZ3y3N3dcezYMTRs2BBeXl6YOHEiDh48iKtXr+LLL78UNRuLTwlxdnbGgwcPULVqVdSvXx+bNm1C1apVsXHjRtjY2IgdTyl79+7FwIED4eHhgVOnTqFTp054+PAhYmJitGa0JDMzEwsWLMDy5cuFiY5mZmaYPHkyZs2aJXxC1HSLFi3C+/fvAQALFy7EwIEDMXr0aNSoUQNbt24VOZ3ytP15sWbNGgBZc9w2b94MU1NT4bKMjAwEBQWhVq1aYsVTikwmw8SJEzFx4kThMZU9d0kb7dy5E8uWLcOjR48AADVr1sTUqVPxv//9T+RkyjM2Nsbw4cPFjvFZfvnlF2RmZgIAvL29Ua5cOQQHB6NHjx4YOXKkqNl4VFcJ+e2335Ceno7BgwcjNDQUnTt3xtu3b2FgYIDt27fjq6++EjtikVxdXTFy5Eh4e3vDzMwMN27cgKOjI0aOHAkbGxvMnz9f7IhFmjlzJrZs2YL58+crHCo6b948DB8+XNQjDaRI258Xjo6OALIWwrSzs4Ourq5wmYGBAapWrYoffvgBTZs2FSuipKxYsQJz5szB2LFjFZ7fvr6+WLBggXAwg6Y5duyY0tft0aOHGpNIA4uPSJKSkoTDqsuXLy92HKWYmJjgzp07qFq1KsqVK4dz586hXr16uHfvHtzd3fHy5UuxIxbJ1tYWGzduzPPicfToUYwZMwbPnz8XKRkB2vm8AIB27drh0KFDsLKyEjvKJ9HU9VZU5ejoiPnz52PgwIEK23fs2IF58+YhMjJSpGSFyz3SLJPJ8uw+zT5qUJPni+UWFxeHy5cv49WrV8LoT7bcf6OSpB3j+qWQsbExGjVqpFUv7lZWVsJQeOXKlXH79m0AWQ9ubTnM8u3bt/nueqhVq5b4h1iqICYmBv/73/9ga2sLPT096OrqKvynrbTxeQFkrbGiTaWne/fu+PPPPwFk7a7z8vISFvP84osvUK5cOTx+/BhdunQROalqXr58KUzQzqlFixYa/cEsMzNT+O/UqVNo0KAB/v77b8TFxSEuLg5///03GjVqhBMnTogdVWl+fn6wt7dH586dMXbsWIwfP174b8KECaJm4xwfNSpti/+5ubnh9OnTqFevHvr27Yvx48cjICAAp0+fRvv27cWOp5T69etj3bp1wtyMbOvWrVM4ykvTDR48GFFRUZgzZw5sbGy0dg2ZjIwMbN++Hf7+/vl+KgwICBApWdG0+fn9888/o1u3bujWrZtmr7eiIicnJ+zfvx/fffedwvZ9+/ahRo0aIqVSzYQJE7Bx40a0atVK2Obh4QFjY2OMGDEC9+7dEzGd8iZPnowhQ4Zg0aJFwrkRNQWLjxqVtsX/1q1bh+TkZADArFmzoK+vj+DgYPTp0wezZ88WOZ1yli5dim7duuHMmTNo3rw5AODixYt4+vQp/vrrL5HTKe/8+fP4559/0KBBA7GjfJbx48dj+/bt6NatG1xcXLTmuQBo9/N7xYoVwvypqKgoYZSkTJkywqju//73PzRr1kw495U2mD9/Pr766isEBQUpnH7D398/30UaNVFERAQsLS3zbLewsMCTJ09KPM+nev78OcaNG6dxpQfgHB+SoBcvXsDX11c4VLR27doYM2YMbG1tRU6mvDp16mD37t1o2LCh2FE+S/ny5bFz50507dpV7CiSUr58eSxduhRDhgxBtWrV8Mcff6Bhw4Zo0qQJhg8fjpEjR+LUqVPo37+/1o36hIaGYuXKlcLISO3atTF58mStea64ubnByMgIu3btElZwjomJwcCBA5GcnIzAwECREyrnyy+/RP/+/dGvXz+xo+TB4iOShIQEBAQEoFatWhp/uGu2qKioQi+3t7cvoSR06tQpLF++XDj8W1vZ2tri3LlzqFmzpthRJCUkJATHjx/HggULMGzYMFSpUgVz586Fr68vpk6dipYtWwrrrWzZskXsuMUiKSlJI0cfcgsPD0fv3r2Fc44BwNOnT1GjRg0cOXIETk5OIicsWM6j02JjY/HDDz/Ay8sL9erVg76+vsJ1xTw6jcWnhPTr1w9ubm4YO3YsPn78iPr16+PJkyeQy+XYu3evVpw1WEdHp9Bhe0092uDmzZtKX1eTT4qZk5WVFZKSkpCeng5jY+M8Lyra8il9+fLlePz4MdatW6eRu4RUoa2Le2ZPqtXTy5r5sHfvXgQHB6NGjRoYOXKkxi/AmFP79u2xc+dOVK5cWWH75cuX8e233+Lhw4ciJVONXC7H6dOnFUalO3TooPHPEWXXQZPJZKK+X3COTwkJCgrCrFmzAACHDx+GXC5HXFwcduzYgQULFmhF8ck9jyEtLQ3Xrl3DihUrNHr9mwYNGgiHh+Z84cju/Dm3aWp5y03bTh6ZU+5VWwMCAvD333+jbt26eQqcJheGnLR5cU8dHR2FN6z+/fujf//+Iib6dEZGRnB1dcX69evx1VdfITMzEz/88AMWLVqEMWPGiB1PaTKZDJ06dUKnTp3EjqKS3AcnaCqO+JSQMmXKCEOXAwcOhK2tLZYsWYKoqCjUqVNHWEVYG/35559YtmwZzp07J3aUfP3777/C19euXcOUKVMwdepUhcnNy5cvx9KlS9GrVy+RUkqHl5eX0tfdtm2bGpMUH21f3PPdu3fYsmWLMC+mTp068PLyQtmyZUVOpjpfX19MmzYNPXv2xJMnT/Dvv/9i27ZtGl0i1qxZgxEjRsDIyCjPEae5aeNpRDQNi08JqVmzJhYsWIBu3brB0dERe/fuhbu7O27cuIH27dvj9evXYkf8ZOHh4ahfvz4SExPFjlKkL774AvPmzcszmfavv/7CnDlzEBoaKlKyoiUkJMDc3Fz4ujDZ16OSoc2LewYFBaFHjx4wNzdHkyZNAGRNEI6Li4Ofnx/c3NxETqi6mTNn4qeffoKenh7OnTuX79o+msTR0RFXr15FuXLlhNXA8yOTyfD48eMSTPZ5/P39C1yqQsxT63BXVwmZMGECBgwYAFNTUzg4OKBt27YAsl506tWrJ244JeV+s5XL5Xj58iXmzZunNWtk3Lp1K98XFkdHR9y9e1eERMqzsrISzgBuaWmZ7/7+7N152rLLrrTIb3HPevXqacXint7e3ujXrx82bNggLH6ZkZGBMWPGwNvbG7du3RI5ofLevXuHYcOGwd/fH5s2bUJgYCA6deqEpUuXavSurpwrSmvq6tKqmj9/Pn744Qc0adJE49Ya44hPCbp69SqePn2Kjh07Cicz/PPPP2FpaSmsOaHJ8pvcLJfLUaVKFezdu1fYdaTJGjVqBBcXF2zevFmYtJmamophw4bh9u3bGr08f2BgIFq2bAk9Pb0iD2lt06ZNCaX6PDExMZgyZYrwqTD3y5G2FLhvvvkGTZo0ERY1XLt2LXr27InTp0+jUaNGGj1XqUyZMrh+/TqcnZ0Vtj948AANGjTAx48fRUqmusqVK8PR0RG7du0SPuDs27cPY8aMQbNmzYTVqkn9bGxssHTpUo08OSyLj0gyMjJw69YtODg4aM1S97nfbHV0dFChQgU4OTkJR4RousuXL8PT0xNyuVw4guvmzZuQyWTw8/PDF198IXJCaenSpQuioqIwduzYfD8V9uzZU6Rkqnn79i2Sk5Nha2uLzMxMLF26VDgyavbs2Rr9HG/ZsiWmTp2aZ37bkSNHsGTJEoSEhIgT7BP8+OOPmDVrVp6ji549ewYvLy+cPn1apGTK0+bVzHMqV64cLl++jOrVq4sdJQ8WnxIyYcIE1KtXD0OHDkVGRgbatGmD4OBgGBsb4/jx48KuL1K/xMRE7N69W+FQ0W+++QYmJiYiJ1ONpp4AUBVmZmZavQJ1UXOtsmnynKt9+/Zh2rRp8PHxQbNmzQBkrfPj6+uLJUuWoHbt2sJ1tWW5B202duxYYTXz/D4MrFy5UqRkqpk+fTpMTU0xZ84csaPkweJTQuzs7HDkyBE0adIER44cgbe3N86ePYtdu3YhICAAFy5cEDtikXIuTpWTTCaDkZERnJycCp2YR8XHz88PAwYMwIcPH2Bubq7w4iiTybRmHR9tX4G6qLWtsmnyLrui1l7JuRSEJt6PmzdvwsXFBTo6OkWu2aUNxa20rGY+fvx47Ny5E66urnB1dc2zVIWY569j8SkhRkZGCA8Ph52dHUaMGAFjY2OsWrUKkZGRqF+/vtKfHMWU/SKf+yGT84WxVatWOHLkiEYN7R87dgxdunSBvr5+geUtm5iriaqiZs2a6Nq1q0aeAFAV2r4Cdc7dv3K5HF27dsXmzZvzLKCnyXOuci73UBQHBwc1Jvk0Ojo6iI6ORsWKFfN9jdL04pZbaVnNvF27dgVeJpPJRN1lx+JTQhwcHPDrr7+iffv2cHR0xIYNG9CtWzfcuXMHrVq1wrt378SOWCR/f3/MmjULCxcuFObCXL58GXPmzMHs2bNhYWGBkSNHomnTphq1zH3uF8aCaMsLI5B1+PStW7dQrVo1saN8ltKyAnW27DV8tP3vok3+/fdf2NvbQyaTFVniNLG45VaaVjPXVNoxI7UU8PLyQr9+/YR9th06dAAAXLp0SWvO1TV+/Hj88ssvCmtitG/fHkZGRhgxYgTu3LmDVatWYciQISKmzCvn/BdtWVm0KB4eHrh69arWv8Fq8wrUpc3du3fzPd2Gpo+C5iwz2lBsinL+/HmcPXtW61cz12QsPiVk3rx5cHFxwdOnT9G3b18YGhoCAHR1dTFjxgyR0yknIiIi30ma5ubmwqJaNWrU0OrFGDVZzt103bp1w9SpU3H37l2NOwGgKgYNGiR2BMl7/PgxevfujVu3binsJsoebdCWUdCctLXEAYClpaXGn+ZEWZp6/jru6iKltWrVCmZmZti5cycqVKgAIOsMvAMHDkRiYiKCgoJw5swZeHt748GDByKnLZimriZaFG05AeCnSk5OzvPiqMlHQ+XHzMwMN2/e1KpJ/p6entDV1cXmzZvh6OiIy5cv482bN5g8eTJ+/vlntG7dWuyISiuNJU5bFXX+OjFPR8MRnxLyww8/FHr5999/X0JJPt2WLVvQs2dP2NnZoUqVKgCAp0+folq1ajh69CgA4MOHD5g9e7aYMQulyauJFqW07KbLKTExEdOnT8f+/fvx5s2bPJdr+htV7hOuJicnY9SoUXmWRtDk3RMXL15EQEAAypcvL5ywtFWrVli8eDHGjRuX5+TEmmz8+PFwdHSEv79/viWOSs6iRYuwcuVK4fx1q1evVjh/nZg44qMm4eHhcHJyEr7PfbhuWloaIiMjoaenh+rVq2v0isE5ZWZm4tSpU3j48CEAwNnZGR07dlR6NEJsmryaqDICAgIwduxYhISE5BkNiY+PR4sWLbBx40at+ZSevazDjz/+iP/973/w9fXF8+fPsWnTJixZsgQDBgwQO2KhlD3hqiafbNXKygphYWFwdHRE9erVsXnzZrRr1w4RERGoV6+exp9yI6fy5csjICAArq6usLCwwOXLl+Hs7IyAgABMnjxZo0uclZVVvh/ELCwsULNmTUyZMgUdO3YUIdmn0eTz13HER00OHDiAe/fuYevWrdDT08v3CZeQkIDBgwdr1f5cHR0ddO7cGZ07dxY7yidJTU3V+BMWFmbVqlUYPnx4vruAso+qW7FihdYUHz8/P+zcuRNt27aFl5cXWrduDScnJzg4OGD37t0aX3w0udAoy8XFRTibfNOmTbF06VIYGBjgl19+0brJ8xkZGTAzMwOQVYJevHgBZ2dnODg4aPTud6Dgif5xcXEIDQ1F9+7dcfDgQXh6epZssE+kyeevY/FRkylTpmDKlCnw8PCAv79/vtcxNzfH/Pnz4enpqTUjEImJiQgMDMx3stq4ceNESqW8YcOGYc+ePRq5mqgybty4gZ9++qnAyzt16qRVQ/pv374V3lzNzc2Fw9dbtWqF0aNHixlNMmbPno3ExEQAEF6PWrdujXLlymHv3r0ip1ONNpe4oib6N2jQAIsXL9aa4uPm5obTp0+jXr166Nu3L8aPH4+AgACcPn0a7du3FzUbi4+a6OvrY/Xq1fDz8yv0evHx8YiPjy+hVJ/n2rVr6Nq1K5KSkpCYmIiyZcvi9evXMDY2RsWKFbWi+CQnJ+OXX37BmTNnNG41UWXExMTkyZyTnp4eYmNjSzDR56lWrRoiIyNhb2+PWrVqYf/+/fjiiy/g5+cHS0tLseNJgoeHh/B1jRo1cP/+fbx9+7bAXS+aLGeJ++GHH9C9e3ehxO3bt0/kdJ+ne/fuWLBggdgxlLZu3TokJycDAGbNmgV9fX0EBwejT58+os8DZfFRs+x2vmbNGoXtcrkcL1++xK5du7Rmt9HEiRPh6emJjRs3wsLCAiEhIdDX18e3336L8ePHix1PKTdv3hTOC3X79m2Fy7ThRT57yDjn/LGcbt68KfrEQVV4eXnhxo0baNOmDWbMmAFPT0+sW7cOaWlpGl9CtV3uidn50dPTg7W1NTp27KgVIw05S5yTk5NWl7jcUlJSYGBgIHYMpZUtW1b4WkdHR6OWbeHk5hKS+/DW7DObu7u7Y+bMmcJ+aU1maWmJS5cuwdnZGZaWlrh48SJq166NS5cuYdCgQcJJP0l9fHx8cO7cOVy5cgVGRkYKl338+BFffPEF2rVrl6doa4snT54gLCwMTk5OWnFeJW2mzMTszMxMvHr1CoGBgZgyZUqRR6eS+kyYMAH379/HiRMnxI6iklevXuW7dIiYz28WHxElJyfD19cXy5YtQ3R0tNhxilShQgUEBwejRo0aqFmzJtauXQsPDw/cv38fjRs3FoaYSX1iYmLQqFEj6OrqYuzYsXB2dgYA3L9/H76+vsjIyEBYWBgqVaokclIqTY4fP44xY8YgKipK7CgFOnv2LMLCwtCsWTO0bNkSmzZtwsKFC/Hx40f06tULa9asQZkyZcSOWaBJkybluz0+Ph5hYWF4+PAhgoKC0Lhx4xJO9mlCQ0MxaNAg3Lt3L9/zO4q5VAV3dalZSkoK5s2bh9OnT8PQ0BBTp05Fr169sG3bNsyePRu6urqYOHGi2DGV0rBhQ1y5cgU1atRAmzZt8P333+P169fYtWsXXFxcxI5XqIYNGxZ6qOj48eNRp04dEZKpplKlSggODsbo0aMxc+ZMhQXaPDw84Ovrq3Wlx9/fHytXrsS9e/cAALVr18aECROE07qQ+Fq1aoUmTZqIHaNAv/76K0aPHg1HR0fMmjULc+fOxcKFC/G///0POjo6+O2331CuXDksWbJE7KgFKuhQe3Nzc3Ts2BGHDh3SqoUxhwwZgpo1a2LLli2oVKmSRu1q5IiPmk2fPh2bNm1Chw4dEBwcjNjYWHh5eSEkJATfffcd+vbtC11dXbFjKuXq1at4//492rVrh1evXmHgwIHCCNDWrVtRv359sSMWaP78+fluj4uLQ1hYGEJCQhAQEICWLVuWcLJP9+7dO4SHh0Mul6NGjRqwsrISO5LK1q9fj/Hjx+O///0vmjdvDgAICQnBwYMHhcXPiIri4uKCkSNHwsfHBydOnICnpyc2b94sHCl14MABzJw5E+Hh4SInlQ4zMzNcu3atwPmIopKTWjk6OsqPHj0ql8vl8lu3bsllMpncy8tLnpmZKXIy1WRmZsr//fdf+cePH8WOohbfffed3N3dXewYklO5cmX52rVr82xft26d3NbWVoREpI3KlCkjf/LkifC9vr6+/O7du8L3//77r9zAwECMaJLVs2dP+cGDB8WOkS+O+KiZgYEBIiMjUblyZQBAmTJlcPnyZdSrV0/kZKrJzMyEkZER7ty5gxo1aogdp9jduXNHGMmikmNqaorr16/n+VT46NEjNGzYEB8+fBApGWkTHR0dREdHo2LFigCyRhtu3LghrN0TExMDW1tbjT8FSmny+vVrDBo0CF988QVcXFw06kTKnOOjZhkZGQqHIOrp6cHU1FTERJ9GR0cHNWrUwJs3b0pl8dHV1S2V58LSdD169MDhw4cxdepUhe1Hjx5F9+7dRUpF2kYmk+H9+/cwMjKCXC6HTCbDhw8fkJCQAADC/6nkXLx4ERcuXMDff/+d5zKxJzdzxEfNdHR00KVLFxgaGgLIWqLf3d1dq05imM3Pzw9Lly7Fhg0bNH4ys6oWLVqEEydOICgoSOwokrJgwQL8/PPPaNmypcIcnwsXLmDy5MkKp+bQhgUySRw6OjoKk2ezy0/u7zniU3KqVq2K7t27Y86cORp3wAWLj5qVhpMYZrOyskJSUhLS09NhYGCQ59DQ7NMNaKKC1rWJj49HaGgo/vzzT/z99988kqiEKXuUikwmw+PHj9WchrRVYGCgUtdr06aNmpNQNjMzM1y/fh3Vq1cXO0oeLD6ktB07dhR6eVHnmhFTQW+w5ubmcHZ2xsSJE4URByIiMUVERGDVqlXCEg916tTB+PHjNbJEFGTQoEFo3bo1hg0bJnaUPFh8iEhjZGRk4NatW3BwcNDKw/OJPtfJkyfRo0cPNGjQQFhe48KFC7hx4wb8/PzQsWNHkRMqZ+HChVi1ahW6deuGevXq5ZncLOauaxYf+iTJycl5zs6ecz4GkTImTJiAevXqYejQocjIyICbmxsuXrwIY2NjHD9+HG3bthU7IlGJatiwITw8PPIstjhjxgycOnUKYWFhIiVTTWG7scXedc3iQ0pLTEzE9OnTsX//frx58ybP5Zw4SKqys7PDkSNH0KRJExw5cgTe3t44e/Ysdu3ahYCAAFy4cEHsiEQlysjICLdu3cpz9OzDhw/h6uoqnPGcPp2O2AFIe0ybNg0BAQHYsGEDDA0NsXnzZsyfPx+2trbYuXOn2PFIC71+/RrW1tYAgL/++gt9+/ZFzZo1MWTIENy6dUvkdEQlr0KFCrh+/Xqe7devXxfWKdImqampePDgAdLT08WOIuA6PqQ0Pz8/7Ny5E23btoWXlxdat24NJycnODg4YPfu3RgwYIDYEUnLVKpUCXfv3oWNjQ1OnDiBDRs2AACSkpK05lQupLkSEhIQEBAAZ2dn1K5dW+w4Shk+fDhGjBiBx48fo0WLFgCy5vj89NNPBZ7IVBMlJSXBx8dHOCjm4cOHqFatGnx8fFC5cmXMmDFDvHAlvlY0aS0TExP5v//+K5fLs041cOnSJblcLpc/fvxYbmJiImY00lJz586VW1hYyGvVqiW3t7eXJycny+VyuXzLli3yZs2aiZyOtE3fvn2FU6AkJSXJa9SoIdfX15fr6elp7OkTcsvMzJSvWLFCXrlyZblMJpPLZDJ55cqV5atWrdKqUx2NGzdO3rhxY/k///wjNzExkUdERMjlcrn8yJEj8gYNGoiajbu6SGnVqlVDZGQkAKBWrVrYv38/gKyRIEtLSxGTKe/EiRM4f/688L2vry8aNGiAb775Bu/evRMxmTTNmzcPmzdvxogRI3DhwgVhoU9dXV3MnDlT5HSkbYKCgtC6dWsAwOHDhyGXyxEXF4c1a9ZgwYIFIqdTjkwmw8SJE/Hs2TPEx8cjPj4ez549w/jx4zXqDOdFOXLkCNatW4dWrVop5K5bty4iIiJETMY5PqQCLy8v3LhxA0DWEQa+vr4wMjLCxIkT85xyQFNNnTpVWL7+1q1bmDx5Mrp27YrIyEitGkbWdl27dkV8fDwA4L///S9SUlIUTuXSvXt3cYfCSSvFx8ejbNmyALI+5PTp0wfGxsbo1q0bHj16JHI61ZmZmcHMzEzsGJ8kNjY23zlJiYmJohc4zvGhImVmZmLZsmU4duwYUlNT8eLFC8ydOxf3799HaGgonJyc4OrqKnZMpURGRqJOnToAgD/++APdu3fHokWLEBYWhq5du4qcTjpOnjyJlJQU4ftFixahX79+wshheno6Hjx4IFI60lZVqlTBxYsXUbZsWZw4cQJ79+4FALx79w5GRkYip1NOTEwMpkyZAn9/f7x69QryXAdea8vRs02aNMGff/4JHx8fABDKzubNm0VfLJbFh4q0cOFCzJs3Dx06dECZMmWwevVqvHr1Clu3boWDg4PY8VRiYGCApKQkAMCZM2cwcOBAAEDZsmV5IsMSlPvFPPf3RJ9iwoQJGDBgAExNTWFvby+sAxUUFIR69eqJG05JgwcPRlRUFObMmQMbGxvRR0c+1aJFi9ClSxfcvXsX6enpWL16Ne7evYvg4GClTzGiLlzHh4pUo0YNTJkyBSNHjgSQVRi6deuGjx8/QkdHu/aW9ujRA6mpqWjZsiV+/PFHREZGonLlyjh16hTGjh2Lhw8fih1REnR0dBAdHS0MhZuZmeHGjRuoVq0agKxPvba2tlrz6ZY0x9WrV/H06VN07NhR2H36559/wtLSUlgJWZOZmZnhn3/+QYMGDcSO8tkiIiKwZMkS3LhxAx8+fECjRo0wffp00Usoiw8VydDQEOHh4ahSpYqwzcjICOHh4bCzsxMxmeqioqIwZswYPH36FOPGjcPQoUMBABMnTkRGRkaBJzOl4qWrq4vo6GhUqFABQNaL/c2bN4XVXll86HOkpqYiMjIS1atXh56edu3YqFOnDnbv3o2GDRuKHaXUYvGhIuV+kwLyvlERqUJHRwddunQRjuLy8/ODu7s7TExMAAApKSk4ceIEiw+pRKPXjlHSqVOnsHz5cmzatAlVq1YVO45KVJkuIOYpjlh8qEi536SAvG9UAHDo0CEx4qksIyMDR44cEc58XLduXfTo0YML5pUgLy8vpa63bds2NSeh0mT8+PG4cOECVq1ahc6dO+PmzZuoVq0ajh49innz5uHatWtiRyySlZUVkpKSkJ6eDmNj4zwn93z79q1IyYqmo6NT5JwkuVwOmUwm6oca7RoDJFEMGjQoz7Zvv/1WhCSfLzw8HF27dsXz58/h7OwMAFi8eDGqVKmCP//8E9WrVxc5oTSw0JA6HDlyBPv27UOzZs00bu0YZa1atUrsCJ/s7NmzSl1P7NPRcMSHJKVr166Qy+XYvXu3sN7Hmzdv8O2330JHRwd//vmnyAmJ6FMZGxvj9u3bqFatmsKE+Rs3bsDNzU1YO4pK3vv37/H7779j8+bNCA0NFXXER7sOySH6TIGBgVi6dKlQegCgXLlyWLJkieiHWBLR58leOyabJq0dU5icc2MSEhIK/U/bBAUFYdCgQbCxscHPP/8Md3d3hISEiJqJu7pIUgwNDfH+/fs82z98+AADAwMREhFRcdHktWMKY2VlhZcvX6JixYqwtLTMd56MJsyNUVZ0dDS2b9+OLVu2ICEhAf369UNKSgqOHDkiLCArJhYfkpTu3btjxIgR2LJlC7744gsAwKVLlzBq1Cj06NFD5HRE9DlatWqF69evY8mSJahXrx5OnTqFRo0a4eLFi6KvHVOYgIAAYRRa2XkymsrT0xNBQUHo1q2bMMlcV1cXGzduFDuagHN8SFLi4uIwaNAg+Pn5CUdLpKeno0ePHti+fTssLCxETkhEpL309PQwbtw4jB49GjVq1BC26+vr48aNGxox4sM5PiQplpaWOHr0KB48eICDBw/i4MGDePDgAQ4fPszSQ6TlwsLCFI4YOnr0KHr16oXvvvsOqampIiZTzT///INvv/0WLVq0wPPnzwEAu3btwvnz50VOVrTz58/j/fv3aNy4MZo2bYp169bh9evXYsdSwOJDklSjRg14enrC09MTTk5OYschomIwcuRI4bQzjx8/xldffQVjY2McOHAA06ZNEzmdcv744w94eHigTJkyCAsLE07mGx8fj0WLFomcrmjNmjXDr7/+ipcvX2LkyJHYu3cvbG1tkZmZidOnT+c7x7KkcVcXlXqTJk1S+rorVqxQYxIiUicLCwuEhYWhevXq+OmnnxAQEICTJ0/iwoUL6N+/P54+fSp2xCI1bNgQEydOxMCBAxUOyb927Rq6dOmC6OhosSOq7MGDB9iyZQt27dqFuLg4dOzYEceOHRMtDyc3U6mXe7XWsLAwpKenCwsYPnz4ELq6umjcuLEY8YiomMjlcmRmZgLIOply9+7dAQBVqlTRuN0tBXnw4AHc3NzybLewsEBcXFzJByoGzs7OWLp0KRYvXgw/Pz9s3bpV1DwsPlTq5TxKYsWKFTAzM8OOHTtgZWUFAHj37h28vLzQunVrsSISUTFo0qQJFixYgA4dOiAwMBAbNmwAAERGRqJSpUoip1OOtbU1wsPD85yn6/z586hWrZo4oYqJrq4uevXqhV69eomag3N8SFKWL1+OxYsXC6UHyFpDY8GCBVi+fLmIyYjoc61atQphYWEYO3YsZs2aJczfO3jwIFq0aCFyOuUMHz4c48ePx6VLlyCTyfDixQvs3r0bU6ZMwejRo8WOVypwxIckJSEhAbGxsXm2x8bGasSkOyJS3o0bN+Dq6ios+Ofq6prveaCWLVumNSchnjFjBjIzM9G+fXskJSXBzc0NhoaGmDJlCnx8fMSOVypwcjNJysCBA/HPP/9g+fLlCgsYTp06Fa1bt8aOHTtETkhEylq+fDn++ecf7N27F0ZGRmLHKVapqakIDw/Hhw8fUKdOHZiamuLjx48oU6aM2NG0HosPSUpSUhKmTJmCrVu3Ii0tDUDWgltDhw7FsmXLYGJiInJCIlKWXC7HrFmzEBQUhPPnz8PKyirf0z1ke/v2bQmmKz4pKSnw9fXF0qVLtfKoLk3D4kOSlJiYiIiICABA9erVWXiItNjRo0fRs2dPbN++vdDiM2jQoBJMpZqUlBTMmzcPp0+fhoGBAaZNm4ZevXph27ZtmDVrFnR1dTF27FhMnz5d7Khaj8WHiIhIZNOnT8emTZvQoUMHBAcHIzY2Fl5eXggJCcF3332Hvn37as08JU3Hyc0kOVevXsX+/fsRFRWVZxn7Q4cOiZSKiIpTcnJynue3ubm5SGmKduDAAezcuRM9evTA7du34erqivT0dNy4caPQUSxSHQ9nJ0nZu3cvWrRogXv37uHw4cNIS0vDnTt3EBAQwHN1EWm5xMREjB07FhUrVoSJiQmsrKwU/tNkz549ExZRdXFxgaGhISZOnMjSowYsPiQpixYtwsqVK+Hn5wcDAwOsXr0a9+/fR79+/WBvby92PCL6DNOmTUNAQAA2bNgAQ0NDbN68GfPnz4etrS127twpdrxCZWRkwMDAQPheT08PpqamIiYqvTjHhyTFxMQEd+7cQdWqVVGuXDmcO3cO9erVw7179+Du7o6XL1+KHZGIPpG9vT127tyJtm3bwtzcHGFhYXBycsKuXbvw+++/46+//hI7YoF0dHTQpUsXGBoaAgD8/Pzg7u6e58AL7o7/fJzjQ5JiZWUlLFRYuXJl3L59G/Xq1UNcXBySkpJETkdEn+Pt27fCaR3Mzc2Fw9dbtWql8ase5z7i7NtvvxUpSenH4kOS4ubmhtOnT6NevXro27cvxo8fj4CAAJw+fRrt27cXOx4RfYZq1aohMjIS9vb2qFWrFvbv348vvvgCfn5+sLS0FDteobZt2yZ2BMngri6SlLdv3yI5ORm2trbIzMzE0qVLERwcjBo1amD27NkaPwGSiAq2cuVK6OrqYty4cThz5gw8PT0hl8uRlpaGFStWYPz48WJHJA3A4kNERKXSv//+i9DQUDg5OcHV1VXsOKQhWHxIUnR1dfHy5UtUrFhRYfubN29QsWJFZGRkiJSMiD5VZmYmli1bhmPHjiE1NRXt27fH3LlzeV4ryhcPZydJKajnp6SkKBxKSkTaY+HChfjuu+9gamqKypUrY/Xq1fD29hY7FmkoTm4mSVizZg0AQCaTYfPmzQrrY2RkZCAoKAi1atUSKx4RfYadO3di/fr1GDlyJADgzJkz6NatGzZv3gwdHX6+J0Xc1UWS4OjoCCBrn7+dnZ3COW8MDAxQtWpV/PDDD2jatKlYEYnoExkaGiI8PBxVqlQRthkZGSE8PBx2dnYiJiNNxBEfkoTIyEgAQLt27XDo0CEevUVUiqSnp8PIyEhhm76+PtLS0kRKRJqMIz4kaRkZGbh16xYcHBxYhoi0VO5Vj4H8Vz7mqscEcMSHJGbChAmoV68ehg4dioyMDLi5ueHixYswNjbG8ePH0bZtW7EjEpGKcq96DHDlYyoYR3xIUipXroyjR4+iSZMmOHLkCLy9vXH27Fns2rULAQEBuHDhgtgRiYhIjTjdnSTlzZs3sLa2BgD89ddf6Nu3L2rWrIkhQ4bg1q1bIqcjIiJ1Y/EhSalUqRLu3r2LjIwMnDhxAh07dgQAJCUlKRzpRUREpRPn+JCkeHl5oV+/frCxsYFMJkOHDh0AAJcuXeI6PkREEsDiQ5Iyb948uLi44OnTp+jbt69wFIiuri5mzJghcjoiIlI3Tm4mIiIiyeAcH5KErl27Ij4+Xvh+yZIliIuLE75/8+YN6tSpI0IyIiIqSRzxIUnIfVZ2c3NzXL9+HdWqVQMAxMTEwNbWlmdnJyIq5TjiQ5KQu9+z7xMRSROLDxEREUkGiw9Jgkwmg0wmy7ONiIikhYezkyTI5XIMHjxYOHw9OTkZo0aNEk5gmJKSImY8IiIqIZzcTJLg5eWl1PW2bdum5iRERCQmFh8iIiKSDM7xISIiIslg8SEiIiLJYPEhIiIiyWDxISIiIslg8SEiIiLJYPEhIiIiyWDxISIiIslg8SEiIiLJYPEhIiIiyfg/mMWg6CQzcuY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445063"/>
            <a:ext cx="6290009" cy="51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7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417" y="103583"/>
            <a:ext cx="9404723" cy="1092171"/>
          </a:xfrm>
        </p:spPr>
        <p:txBody>
          <a:bodyPr>
            <a:normAutofit/>
          </a:bodyPr>
          <a:lstStyle/>
          <a:p>
            <a:r>
              <a:rPr lang="pt-BR" sz="3200" dirty="0" smtClean="0"/>
              <a:t>No entanto, em US$ Dólares, as posições se invertem com Paraguai em primeiro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041290" y="1444716"/>
            <a:ext cx="4997335" cy="5351738"/>
          </a:xfrm>
        </p:spPr>
        <p:txBody>
          <a:bodyPr>
            <a:normAutofit fontScale="85000" lnSpcReduction="20000"/>
          </a:bodyPr>
          <a:lstStyle/>
          <a:p>
            <a:r>
              <a:rPr lang="pt-BR" sz="2000" dirty="0" smtClean="0"/>
              <a:t>1° Paraguai		–	US</a:t>
            </a:r>
            <a:r>
              <a:rPr lang="pt-BR" sz="2000" dirty="0" smtClean="0">
                <a:solidFill>
                  <a:schemeClr val="accent6"/>
                </a:solidFill>
              </a:rPr>
              <a:t>$</a:t>
            </a:r>
            <a:r>
              <a:rPr lang="pt-BR" sz="2000" dirty="0" smtClean="0"/>
              <a:t> 39.520.550</a:t>
            </a:r>
          </a:p>
          <a:p>
            <a:r>
              <a:rPr lang="pt-BR" sz="2000" dirty="0" smtClean="0"/>
              <a:t>2° </a:t>
            </a:r>
            <a:r>
              <a:rPr lang="pt-BR" sz="2000" dirty="0"/>
              <a:t>Rússia </a:t>
            </a:r>
            <a:r>
              <a:rPr lang="pt-BR" sz="2000" dirty="0" smtClean="0"/>
              <a:t>			–	US</a:t>
            </a:r>
            <a:r>
              <a:rPr lang="pt-BR" sz="2000" dirty="0" smtClean="0">
                <a:solidFill>
                  <a:schemeClr val="accent6"/>
                </a:solidFill>
              </a:rPr>
              <a:t>$</a:t>
            </a:r>
            <a:r>
              <a:rPr lang="pt-BR" sz="2000" dirty="0" smtClean="0"/>
              <a:t> 25.677.644</a:t>
            </a:r>
          </a:p>
          <a:p>
            <a:r>
              <a:rPr lang="pt-BR" sz="2000" dirty="0" smtClean="0"/>
              <a:t>3° </a:t>
            </a:r>
            <a:r>
              <a:rPr lang="pt-BR" sz="2000" dirty="0"/>
              <a:t>EUA </a:t>
            </a:r>
            <a:r>
              <a:rPr lang="pt-BR" sz="2000" dirty="0" smtClean="0"/>
              <a:t>			–	US</a:t>
            </a:r>
            <a:r>
              <a:rPr lang="pt-BR" sz="2000" dirty="0" smtClean="0">
                <a:solidFill>
                  <a:schemeClr val="accent6"/>
                </a:solidFill>
              </a:rPr>
              <a:t>$</a:t>
            </a:r>
            <a:r>
              <a:rPr lang="pt-BR" sz="2000" dirty="0" smtClean="0"/>
              <a:t> 10.494.605</a:t>
            </a:r>
          </a:p>
          <a:p>
            <a:r>
              <a:rPr lang="pt-BR" sz="2000" dirty="0" smtClean="0"/>
              <a:t>4° Reino </a:t>
            </a:r>
            <a:r>
              <a:rPr lang="pt-BR" sz="2000" dirty="0"/>
              <a:t>Unido </a:t>
            </a:r>
            <a:r>
              <a:rPr lang="pt-BR" sz="2000" dirty="0" smtClean="0"/>
              <a:t>	– 	US</a:t>
            </a:r>
            <a:r>
              <a:rPr lang="pt-BR" sz="2000" dirty="0" smtClean="0">
                <a:solidFill>
                  <a:schemeClr val="accent6"/>
                </a:solidFill>
              </a:rPr>
              <a:t>$</a:t>
            </a:r>
            <a:r>
              <a:rPr lang="pt-BR" sz="2000" dirty="0" smtClean="0"/>
              <a:t> 4.855.708</a:t>
            </a:r>
          </a:p>
          <a:p>
            <a:r>
              <a:rPr lang="pt-BR" sz="2000" dirty="0" smtClean="0"/>
              <a:t>5° </a:t>
            </a:r>
            <a:r>
              <a:rPr lang="pt-BR" sz="2000" dirty="0"/>
              <a:t>China </a:t>
            </a:r>
            <a:r>
              <a:rPr lang="pt-BR" sz="2000" dirty="0" smtClean="0"/>
              <a:t>			– 	US</a:t>
            </a:r>
            <a:r>
              <a:rPr lang="pt-BR" sz="2000" dirty="0" smtClean="0">
                <a:solidFill>
                  <a:schemeClr val="accent6"/>
                </a:solidFill>
              </a:rPr>
              <a:t>$</a:t>
            </a:r>
            <a:r>
              <a:rPr lang="pt-BR" sz="2000" dirty="0" smtClean="0"/>
              <a:t> 4.776.915</a:t>
            </a:r>
          </a:p>
          <a:p>
            <a:r>
              <a:rPr lang="pt-BR" sz="2000" dirty="0" smtClean="0"/>
              <a:t>6° Países Baixos</a:t>
            </a:r>
            <a:r>
              <a:rPr lang="pt-BR" sz="2000" dirty="0"/>
              <a:t> </a:t>
            </a:r>
            <a:r>
              <a:rPr lang="pt-BR" sz="2000" dirty="0" smtClean="0"/>
              <a:t>	– 	US</a:t>
            </a:r>
            <a:r>
              <a:rPr lang="pt-BR" sz="2000" dirty="0" smtClean="0">
                <a:solidFill>
                  <a:schemeClr val="accent6"/>
                </a:solidFill>
              </a:rPr>
              <a:t>$</a:t>
            </a:r>
            <a:r>
              <a:rPr lang="pt-BR" sz="2000" dirty="0" smtClean="0"/>
              <a:t> 4.156.362</a:t>
            </a:r>
          </a:p>
          <a:p>
            <a:r>
              <a:rPr lang="pt-BR" sz="2000" dirty="0" smtClean="0"/>
              <a:t>7° Espanha</a:t>
            </a:r>
            <a:r>
              <a:rPr lang="pt-BR" sz="2000" dirty="0"/>
              <a:t> </a:t>
            </a:r>
            <a:r>
              <a:rPr lang="pt-BR" sz="2000" dirty="0" smtClean="0"/>
              <a:t>		–	US</a:t>
            </a:r>
            <a:r>
              <a:rPr lang="pt-BR" sz="2000" dirty="0" smtClean="0">
                <a:solidFill>
                  <a:schemeClr val="accent6"/>
                </a:solidFill>
              </a:rPr>
              <a:t>$</a:t>
            </a:r>
            <a:r>
              <a:rPr lang="pt-BR" sz="2000" dirty="0" smtClean="0"/>
              <a:t> 3.808.552</a:t>
            </a:r>
          </a:p>
          <a:p>
            <a:r>
              <a:rPr lang="pt-BR" sz="2000" dirty="0" smtClean="0"/>
              <a:t>8</a:t>
            </a:r>
            <a:r>
              <a:rPr lang="pt-BR" sz="2000" dirty="0"/>
              <a:t>° Alemanha </a:t>
            </a:r>
            <a:r>
              <a:rPr lang="pt-BR" sz="2000" dirty="0" smtClean="0"/>
              <a:t>		–	US</a:t>
            </a:r>
            <a:r>
              <a:rPr lang="pt-BR" sz="2000" dirty="0" smtClean="0">
                <a:solidFill>
                  <a:schemeClr val="accent6"/>
                </a:solidFill>
              </a:rPr>
              <a:t>$</a:t>
            </a:r>
            <a:r>
              <a:rPr lang="pt-BR" sz="2000" dirty="0" smtClean="0"/>
              <a:t> 2.784.446</a:t>
            </a:r>
          </a:p>
          <a:p>
            <a:r>
              <a:rPr lang="pt-BR" sz="2000" dirty="0" smtClean="0"/>
              <a:t>9° Japão</a:t>
            </a:r>
            <a:r>
              <a:rPr lang="pt-BR" sz="2000" dirty="0"/>
              <a:t> </a:t>
            </a:r>
            <a:r>
              <a:rPr lang="pt-BR" sz="2000" dirty="0" smtClean="0"/>
              <a:t>			–	US</a:t>
            </a:r>
            <a:r>
              <a:rPr lang="pt-BR" sz="2000" dirty="0" smtClean="0">
                <a:solidFill>
                  <a:schemeClr val="accent6"/>
                </a:solidFill>
              </a:rPr>
              <a:t>$</a:t>
            </a:r>
            <a:r>
              <a:rPr lang="pt-BR" sz="2000" dirty="0" smtClean="0"/>
              <a:t> 2.694.583</a:t>
            </a:r>
          </a:p>
          <a:p>
            <a:r>
              <a:rPr lang="pt-BR" sz="2000" dirty="0" smtClean="0"/>
              <a:t>10° Haiti</a:t>
            </a:r>
            <a:r>
              <a:rPr lang="pt-BR" sz="2000" dirty="0"/>
              <a:t> </a:t>
            </a:r>
            <a:r>
              <a:rPr lang="pt-BR" sz="2000" dirty="0" smtClean="0"/>
              <a:t>			–	US</a:t>
            </a:r>
            <a:r>
              <a:rPr lang="pt-BR" sz="2000" dirty="0" smtClean="0">
                <a:solidFill>
                  <a:schemeClr val="accent6"/>
                </a:solidFill>
              </a:rPr>
              <a:t>$</a:t>
            </a:r>
            <a:r>
              <a:rPr lang="pt-BR" sz="2000" dirty="0" smtClean="0"/>
              <a:t> 2.327.208</a:t>
            </a:r>
          </a:p>
          <a:p>
            <a:r>
              <a:rPr lang="pt-BR" dirty="0" smtClean="0"/>
              <a:t>11° Bélgica </a:t>
            </a:r>
            <a:r>
              <a:rPr lang="pt-BR" dirty="0"/>
              <a:t>	</a:t>
            </a:r>
            <a:r>
              <a:rPr lang="pt-BR" dirty="0" smtClean="0"/>
              <a:t>	–</a:t>
            </a:r>
            <a:r>
              <a:rPr lang="pt-BR" dirty="0"/>
              <a:t>	</a:t>
            </a:r>
            <a:r>
              <a:rPr lang="pt-BR" dirty="0" smtClean="0"/>
              <a:t>US</a:t>
            </a:r>
            <a:r>
              <a:rPr lang="pt-BR" dirty="0">
                <a:solidFill>
                  <a:schemeClr val="accent6"/>
                </a:solidFill>
              </a:rPr>
              <a:t>$ </a:t>
            </a:r>
            <a:r>
              <a:rPr lang="pt-BR" dirty="0" smtClean="0"/>
              <a:t>1.398.977</a:t>
            </a:r>
          </a:p>
          <a:p>
            <a:r>
              <a:rPr lang="pt-BR" sz="2000" dirty="0" smtClean="0"/>
              <a:t>12</a:t>
            </a:r>
            <a:r>
              <a:rPr lang="pt-BR" dirty="0"/>
              <a:t>° Uruguai 	</a:t>
            </a:r>
            <a:r>
              <a:rPr lang="pt-BR" dirty="0" smtClean="0"/>
              <a:t>	– 	US</a:t>
            </a:r>
            <a:r>
              <a:rPr lang="pt-BR" dirty="0">
                <a:solidFill>
                  <a:schemeClr val="accent6"/>
                </a:solidFill>
              </a:rPr>
              <a:t>$ </a:t>
            </a:r>
            <a:r>
              <a:rPr lang="pt-BR" dirty="0" smtClean="0"/>
              <a:t>1.219.878</a:t>
            </a:r>
            <a:endParaRPr lang="pt-BR" sz="2000" dirty="0" smtClean="0"/>
          </a:p>
          <a:p>
            <a:r>
              <a:rPr lang="pt-BR" dirty="0" smtClean="0"/>
              <a:t>13° Canadá </a:t>
            </a:r>
            <a:r>
              <a:rPr lang="pt-BR" dirty="0"/>
              <a:t>	</a:t>
            </a:r>
            <a:r>
              <a:rPr lang="pt-BR" dirty="0" smtClean="0"/>
              <a:t>	–	US</a:t>
            </a:r>
            <a:r>
              <a:rPr lang="pt-BR" dirty="0">
                <a:solidFill>
                  <a:schemeClr val="accent6"/>
                </a:solidFill>
              </a:rPr>
              <a:t>$ </a:t>
            </a:r>
            <a:r>
              <a:rPr lang="pt-BR" dirty="0" smtClean="0"/>
              <a:t>1.116.255</a:t>
            </a:r>
          </a:p>
          <a:p>
            <a:r>
              <a:rPr lang="pt-BR" sz="2000" dirty="0" smtClean="0"/>
              <a:t>14</a:t>
            </a:r>
            <a:r>
              <a:rPr lang="pt-BR" dirty="0"/>
              <a:t>° Suíça 	</a:t>
            </a:r>
            <a:r>
              <a:rPr lang="pt-BR" dirty="0" smtClean="0"/>
              <a:t>		–	US</a:t>
            </a:r>
            <a:r>
              <a:rPr lang="pt-BR" dirty="0">
                <a:solidFill>
                  <a:schemeClr val="accent6"/>
                </a:solidFill>
              </a:rPr>
              <a:t>$ </a:t>
            </a:r>
            <a:r>
              <a:rPr lang="pt-BR" dirty="0" smtClean="0"/>
              <a:t>976.980</a:t>
            </a:r>
            <a:endParaRPr lang="pt-BR" sz="2000" dirty="0" smtClean="0"/>
          </a:p>
          <a:p>
            <a:r>
              <a:rPr lang="pt-BR" dirty="0" smtClean="0"/>
              <a:t>15° Portugal </a:t>
            </a:r>
            <a:r>
              <a:rPr lang="pt-BR" dirty="0"/>
              <a:t>	</a:t>
            </a:r>
            <a:r>
              <a:rPr lang="pt-BR" dirty="0" smtClean="0"/>
              <a:t>	–	US</a:t>
            </a:r>
            <a:r>
              <a:rPr lang="pt-BR" dirty="0">
                <a:solidFill>
                  <a:schemeClr val="accent6"/>
                </a:solidFill>
              </a:rPr>
              <a:t>$ </a:t>
            </a:r>
            <a:r>
              <a:rPr lang="pt-BR" dirty="0" smtClean="0"/>
              <a:t>746.701</a:t>
            </a:r>
            <a:endParaRPr lang="pt-BR" sz="2000" dirty="0" smtClean="0"/>
          </a:p>
          <a:p>
            <a:endParaRPr lang="pt-BR" sz="2000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3" y="1455115"/>
            <a:ext cx="6076009" cy="494850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89" y="1444716"/>
            <a:ext cx="6692947" cy="495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6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8719" y="285664"/>
            <a:ext cx="9404723" cy="1400530"/>
          </a:xfrm>
        </p:spPr>
        <p:txBody>
          <a:bodyPr/>
          <a:lstStyle/>
          <a:p>
            <a:r>
              <a:rPr lang="pt-BR" sz="3200" dirty="0" smtClean="0"/>
              <a:t>Mas porque Paraguai e Rússia compraram tanto vinho brasileiro?</a:t>
            </a:r>
            <a:endParaRPr lang="pt-BR" sz="3200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6142892" y="1684265"/>
            <a:ext cx="6049108" cy="4909965"/>
          </a:xfrm>
        </p:spPr>
        <p:txBody>
          <a:bodyPr/>
          <a:lstStyle/>
          <a:p>
            <a:pPr algn="just"/>
            <a:r>
              <a:rPr lang="pt-BR" dirty="0" smtClean="0"/>
              <a:t>Paraguai não tem produção de vinho própria.</a:t>
            </a:r>
          </a:p>
          <a:p>
            <a:pPr algn="just"/>
            <a:r>
              <a:rPr lang="pt-BR" dirty="0"/>
              <a:t>E</a:t>
            </a:r>
            <a:r>
              <a:rPr lang="pt-BR" dirty="0" smtClean="0"/>
              <a:t>stá localizado próximo do Brasil, tornando a etapa do transporte bem acessível.</a:t>
            </a:r>
          </a:p>
          <a:p>
            <a:pPr algn="just"/>
            <a:r>
              <a:rPr lang="pt-BR" dirty="0" smtClean="0"/>
              <a:t>O vinho brasileiro oferece uma boa relação qualidade-preço para os consumidores paraguaios.</a:t>
            </a:r>
          </a:p>
          <a:p>
            <a:pPr algn="just"/>
            <a:r>
              <a:rPr lang="pt-BR" dirty="0" smtClean="0"/>
              <a:t>É possível ver que após 2015 o Paraguai foi cada vez comprando mais vinho brasileiro, e em 2022 chegou a comprar mais de         US</a:t>
            </a:r>
            <a:r>
              <a:rPr lang="pt-BR" dirty="0" smtClean="0">
                <a:solidFill>
                  <a:schemeClr val="accent6"/>
                </a:solidFill>
              </a:rPr>
              <a:t>$</a:t>
            </a:r>
            <a:r>
              <a:rPr lang="pt-BR" dirty="0" smtClean="0"/>
              <a:t>7.000.000 em vinho.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23" y="1686194"/>
            <a:ext cx="5910901" cy="432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7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3444" y="260651"/>
            <a:ext cx="9404723" cy="839751"/>
          </a:xfrm>
        </p:spPr>
        <p:txBody>
          <a:bodyPr/>
          <a:lstStyle/>
          <a:p>
            <a:r>
              <a:rPr lang="pt-BR" sz="3200" dirty="0" smtClean="0"/>
              <a:t>Agora a Rússia é um caso a parte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51221" y="2896518"/>
            <a:ext cx="5618284" cy="3838389"/>
          </a:xfrm>
        </p:spPr>
        <p:txBody>
          <a:bodyPr>
            <a:normAutofit/>
          </a:bodyPr>
          <a:lstStyle/>
          <a:p>
            <a:pPr algn="just"/>
            <a:r>
              <a:rPr lang="pt-BR" sz="1800" dirty="0" smtClean="0"/>
              <a:t>Em 2009, </a:t>
            </a:r>
            <a:r>
              <a:rPr lang="pt-BR" sz="1800" dirty="0"/>
              <a:t>a Rússia </a:t>
            </a:r>
            <a:r>
              <a:rPr lang="pt-BR" sz="1800" dirty="0" smtClean="0"/>
              <a:t>comprou 21.912.914 litros de </a:t>
            </a:r>
            <a:r>
              <a:rPr lang="pt-BR" sz="1800" dirty="0"/>
              <a:t>vinho </a:t>
            </a:r>
            <a:r>
              <a:rPr lang="pt-BR" sz="1800" dirty="0" smtClean="0"/>
              <a:t>brasileiro da empresa, </a:t>
            </a:r>
            <a:r>
              <a:rPr lang="pt-BR" sz="1800" dirty="0"/>
              <a:t>resultando em </a:t>
            </a:r>
            <a:r>
              <a:rPr lang="pt-BR" sz="1800" dirty="0" smtClean="0"/>
              <a:t>uma enorme </a:t>
            </a:r>
            <a:r>
              <a:rPr lang="pt-BR" sz="1800" dirty="0"/>
              <a:t>quantidade de </a:t>
            </a:r>
            <a:r>
              <a:rPr lang="pt-BR" sz="1800" dirty="0" smtClean="0"/>
              <a:t>litros exportados </a:t>
            </a:r>
            <a:r>
              <a:rPr lang="pt-BR" sz="1800" dirty="0"/>
              <a:t>naquele </a:t>
            </a:r>
            <a:r>
              <a:rPr lang="pt-BR" sz="1800" dirty="0" smtClean="0"/>
              <a:t>ano.</a:t>
            </a:r>
            <a:endParaRPr lang="pt-BR" sz="1800" dirty="0"/>
          </a:p>
          <a:p>
            <a:pPr algn="just"/>
            <a:r>
              <a:rPr lang="pt-BR" sz="1800" dirty="0"/>
              <a:t>Em </a:t>
            </a:r>
            <a:r>
              <a:rPr lang="pt-BR" sz="1800" dirty="0" smtClean="0"/>
              <a:t>2013, </a:t>
            </a:r>
            <a:r>
              <a:rPr lang="pt-BR" sz="1800" dirty="0"/>
              <a:t>a </a:t>
            </a:r>
            <a:r>
              <a:rPr lang="pt-BR" sz="1800" dirty="0" smtClean="0"/>
              <a:t>Rússia pagou US</a:t>
            </a:r>
            <a:r>
              <a:rPr lang="pt-BR" sz="1800" dirty="0" smtClean="0">
                <a:solidFill>
                  <a:schemeClr val="accent6"/>
                </a:solidFill>
              </a:rPr>
              <a:t>$</a:t>
            </a:r>
            <a:r>
              <a:rPr lang="pt-BR" sz="1800" dirty="0" smtClean="0"/>
              <a:t>14.795.694 em vinho para o Brasil, porém foi uma quantidade menor em litros.</a:t>
            </a:r>
          </a:p>
          <a:p>
            <a:pPr algn="just"/>
            <a:r>
              <a:rPr lang="pt-BR" sz="1800" dirty="0" smtClean="0"/>
              <a:t>Com exceção de 2009 e 2013 a participação russa na exportação do vinho foi mínima.</a:t>
            </a:r>
            <a:endParaRPr lang="pt-BR" sz="1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6472140" y="1419190"/>
            <a:ext cx="48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Anteriormente foi mencionado no gráfico de números gerais a existência  de 2 </a:t>
            </a:r>
            <a:r>
              <a:rPr lang="pt-BR" dirty="0" smtClean="0"/>
              <a:t>picos, sendo a Rússia o país responsável por eles.</a:t>
            </a:r>
            <a:endParaRPr lang="pt-BR" dirty="0"/>
          </a:p>
          <a:p>
            <a:pPr algn="just"/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35" y="1573653"/>
            <a:ext cx="5998686" cy="433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8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1885" y="291999"/>
            <a:ext cx="10199077" cy="971852"/>
          </a:xfrm>
        </p:spPr>
        <p:txBody>
          <a:bodyPr/>
          <a:lstStyle/>
          <a:p>
            <a:r>
              <a:rPr lang="pt-BR" sz="3200" dirty="0" smtClean="0"/>
              <a:t>Restante do mundo</a:t>
            </a:r>
            <a:br>
              <a:rPr lang="pt-BR" sz="3200" dirty="0" smtClean="0"/>
            </a:br>
            <a:endParaRPr lang="pt-BR" sz="32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6589907" y="1966115"/>
            <a:ext cx="5467472" cy="3187297"/>
          </a:xfrm>
        </p:spPr>
        <p:txBody>
          <a:bodyPr/>
          <a:lstStyle/>
          <a:p>
            <a:pPr algn="just"/>
            <a:r>
              <a:rPr lang="pt-BR" dirty="0" smtClean="0"/>
              <a:t>Analisando os próximos 3 maiores compradores, começamos a perceber, além de valores bem menores, a inconsistência durante os anos. </a:t>
            </a:r>
            <a:r>
              <a:rPr lang="pt-BR" dirty="0"/>
              <a:t>S</a:t>
            </a:r>
            <a:r>
              <a:rPr lang="pt-BR" dirty="0" smtClean="0"/>
              <a:t>endo assim, não é possível definir uma tendência para cada país em relação ao futuro, e isso também se aplica para o restante dos países.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85" y="1263851"/>
            <a:ext cx="6458022" cy="459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9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8552" y="383044"/>
            <a:ext cx="10260623" cy="1186962"/>
          </a:xfrm>
        </p:spPr>
        <p:txBody>
          <a:bodyPr/>
          <a:lstStyle/>
          <a:p>
            <a:r>
              <a:rPr lang="pt-BR" sz="3200" dirty="0" smtClean="0"/>
              <a:t>Dificuldades da produção de vinho no Brasil</a:t>
            </a:r>
            <a:br>
              <a:rPr lang="pt-BR" sz="3200" dirty="0" smtClean="0"/>
            </a:b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7392" y="1904556"/>
            <a:ext cx="11262945" cy="4059115"/>
          </a:xfrm>
        </p:spPr>
        <p:txBody>
          <a:bodyPr/>
          <a:lstStyle/>
          <a:p>
            <a:pPr algn="just"/>
            <a:r>
              <a:rPr lang="pt-BR" dirty="0"/>
              <a:t>O aquecimento global </a:t>
            </a:r>
            <a:r>
              <a:rPr lang="pt-BR" dirty="0" smtClean="0"/>
              <a:t>está </a:t>
            </a:r>
            <a:r>
              <a:rPr lang="pt-BR" dirty="0"/>
              <a:t>afetando </a:t>
            </a:r>
            <a:r>
              <a:rPr lang="pt-BR" dirty="0" smtClean="0"/>
              <a:t>países que praticam a produção e exportação de vinho, as </a:t>
            </a:r>
            <a:r>
              <a:rPr lang="pt-BR" dirty="0"/>
              <a:t>altas temperaturas estão dificultando </a:t>
            </a:r>
            <a:r>
              <a:rPr lang="pt-BR" dirty="0" smtClean="0"/>
              <a:t>o trabalho nas vinícolas.</a:t>
            </a:r>
            <a:endParaRPr lang="pt-BR" dirty="0"/>
          </a:p>
          <a:p>
            <a:pPr algn="just"/>
            <a:r>
              <a:rPr lang="pt-BR" dirty="0"/>
              <a:t>Alta carga de impostos sobre os </a:t>
            </a:r>
            <a:r>
              <a:rPr lang="pt-BR" dirty="0" smtClean="0"/>
              <a:t>vinhos. </a:t>
            </a:r>
          </a:p>
          <a:p>
            <a:pPr algn="just"/>
            <a:r>
              <a:rPr lang="pt-BR" dirty="0" smtClean="0"/>
              <a:t>Clima extremamente variado no Brasil, dificultando o processo de achar as regiões ideias para cada variação da uva.</a:t>
            </a:r>
          </a:p>
          <a:p>
            <a:pPr algn="just"/>
            <a:r>
              <a:rPr lang="pt-BR" dirty="0" smtClean="0"/>
              <a:t>A competição internacional é bem intensa, sendo necessário competir com os maiores produtores de vinho no mundo como a França</a:t>
            </a:r>
            <a:r>
              <a:rPr lang="pt-BR" dirty="0"/>
              <a:t> </a:t>
            </a:r>
            <a:r>
              <a:rPr lang="pt-BR" dirty="0" smtClean="0"/>
              <a:t>e Itália, ou aqui na América do Sul contra a Argentina e o Chile.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862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1947</TotalTime>
  <Words>715</Words>
  <Application>Microsoft Office PowerPoint</Application>
  <PresentationFormat>Widescreen</PresentationFormat>
  <Paragraphs>81</Paragraphs>
  <Slides>11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Íon</vt:lpstr>
      <vt:lpstr>Exportação do vinho  2007-2022</vt:lpstr>
      <vt:lpstr>Introdução</vt:lpstr>
      <vt:lpstr>Durante os últimos 15 anos, estes foram os números de ano a ano:</vt:lpstr>
      <vt:lpstr>Em questão de quantidade, a Rússia lidera com Paraguai em seguida</vt:lpstr>
      <vt:lpstr>No entanto, em US$ Dólares, as posições se invertem com Paraguai em primeiro</vt:lpstr>
      <vt:lpstr>Mas porque Paraguai e Rússia compraram tanto vinho brasileiro?</vt:lpstr>
      <vt:lpstr>Agora a Rússia é um caso a parte</vt:lpstr>
      <vt:lpstr>Restante do mundo </vt:lpstr>
      <vt:lpstr>Dificuldades da produção de vinho no Brasil </vt:lpstr>
      <vt:lpstr>Como o seu investimento pode aumentar os números de exportação e gerar mais lucro para a empresa</vt:lpstr>
      <vt:lpstr>Fontes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Exportação de vinho  2007-2022</dc:title>
  <dc:creator>Conta da Microsoft</dc:creator>
  <cp:lastModifiedBy>Conta da Microsoft</cp:lastModifiedBy>
  <cp:revision>75</cp:revision>
  <dcterms:created xsi:type="dcterms:W3CDTF">2023-10-18T02:17:59Z</dcterms:created>
  <dcterms:modified xsi:type="dcterms:W3CDTF">2023-10-30T21:49:03Z</dcterms:modified>
</cp:coreProperties>
</file>