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9" r:id="rId14"/>
    <p:sldId id="267" r:id="rId15"/>
    <p:sldId id="268" r:id="rId16"/>
    <p:sldId id="265" r:id="rId17"/>
  </p:sldIdLst>
  <p:sldSz cx="10693400" cy="7561263"/>
  <p:notesSz cx="7559675" cy="10691813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600" y="-104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atrick:FHNW:Module:igs:code:cbir:profil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atrick:FHNW:Module:igs:code:cbir:profil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Bayes!$E$1</c:f>
              <c:strCache>
                <c:ptCount val="1"/>
                <c:pt idx="0">
                  <c:v>VisualWordTime Naive Bayes</c:v>
                </c:pt>
              </c:strCache>
            </c:strRef>
          </c:tx>
          <c:marker>
            <c:symbol val="none"/>
          </c:marker>
          <c:cat>
            <c:numRef>
              <c:f>Bayes!$A$2:$A$11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Bayes!$E$2:$E$11</c:f>
              <c:numCache>
                <c:formatCode>General</c:formatCode>
                <c:ptCount val="10"/>
                <c:pt idx="0">
                  <c:v>100.76</c:v>
                </c:pt>
                <c:pt idx="1">
                  <c:v>59.204</c:v>
                </c:pt>
                <c:pt idx="2">
                  <c:v>32.387</c:v>
                </c:pt>
                <c:pt idx="3">
                  <c:v>34.781</c:v>
                </c:pt>
                <c:pt idx="4">
                  <c:v>33.757</c:v>
                </c:pt>
                <c:pt idx="5">
                  <c:v>46.55</c:v>
                </c:pt>
                <c:pt idx="6">
                  <c:v>42.112</c:v>
                </c:pt>
                <c:pt idx="7">
                  <c:v>43.151</c:v>
                </c:pt>
                <c:pt idx="8">
                  <c:v>45.438</c:v>
                </c:pt>
                <c:pt idx="9">
                  <c:v>46.407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Bayes!$F$1</c:f>
              <c:strCache>
                <c:ptCount val="1"/>
                <c:pt idx="0">
                  <c:v>ClassifierTrainingTime Naive Bayes</c:v>
                </c:pt>
              </c:strCache>
            </c:strRef>
          </c:tx>
          <c:marker>
            <c:symbol val="none"/>
          </c:marker>
          <c:cat>
            <c:numRef>
              <c:f>Bayes!$A$2:$A$11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Bayes!$F$2:$F$11</c:f>
              <c:numCache>
                <c:formatCode>General</c:formatCode>
                <c:ptCount val="10"/>
                <c:pt idx="0">
                  <c:v>0.016</c:v>
                </c:pt>
                <c:pt idx="1">
                  <c:v>0.009</c:v>
                </c:pt>
                <c:pt idx="2">
                  <c:v>0.01</c:v>
                </c:pt>
                <c:pt idx="3">
                  <c:v>0.023</c:v>
                </c:pt>
                <c:pt idx="4">
                  <c:v>0.019</c:v>
                </c:pt>
                <c:pt idx="5">
                  <c:v>0.021</c:v>
                </c:pt>
                <c:pt idx="6">
                  <c:v>0.026</c:v>
                </c:pt>
                <c:pt idx="7">
                  <c:v>0.028</c:v>
                </c:pt>
                <c:pt idx="8">
                  <c:v>0.031</c:v>
                </c:pt>
                <c:pt idx="9">
                  <c:v>0.039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Bayes!$I$1</c:f>
              <c:strCache>
                <c:ptCount val="1"/>
                <c:pt idx="0">
                  <c:v>VisualWordTime SVM</c:v>
                </c:pt>
              </c:strCache>
            </c:strRef>
          </c:tx>
          <c:marker>
            <c:symbol val="none"/>
          </c:marker>
          <c:cat>
            <c:numRef>
              <c:f>Bayes!$A$2:$A$11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Bayes!$I$2:$I$11</c:f>
              <c:numCache>
                <c:formatCode>General</c:formatCode>
                <c:ptCount val="10"/>
                <c:pt idx="0">
                  <c:v>242.336</c:v>
                </c:pt>
                <c:pt idx="1">
                  <c:v>118.633</c:v>
                </c:pt>
                <c:pt idx="2">
                  <c:v>55.853</c:v>
                </c:pt>
                <c:pt idx="3">
                  <c:v>36.705</c:v>
                </c:pt>
                <c:pt idx="4">
                  <c:v>51.719</c:v>
                </c:pt>
                <c:pt idx="5">
                  <c:v>36.766</c:v>
                </c:pt>
                <c:pt idx="6">
                  <c:v>35.657</c:v>
                </c:pt>
                <c:pt idx="7">
                  <c:v>38.999</c:v>
                </c:pt>
                <c:pt idx="8">
                  <c:v>47.83</c:v>
                </c:pt>
                <c:pt idx="9">
                  <c:v>56.147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Bayes!$J$1</c:f>
              <c:strCache>
                <c:ptCount val="1"/>
                <c:pt idx="0">
                  <c:v>ClassifierTraningTime SVM</c:v>
                </c:pt>
              </c:strCache>
            </c:strRef>
          </c:tx>
          <c:marker>
            <c:symbol val="none"/>
          </c:marker>
          <c:cat>
            <c:numRef>
              <c:f>Bayes!$A$2:$A$11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Bayes!$J$2:$J$11</c:f>
              <c:numCache>
                <c:formatCode>General</c:formatCode>
                <c:ptCount val="10"/>
                <c:pt idx="0">
                  <c:v>0.462</c:v>
                </c:pt>
                <c:pt idx="1">
                  <c:v>0.438</c:v>
                </c:pt>
                <c:pt idx="2">
                  <c:v>0.839</c:v>
                </c:pt>
                <c:pt idx="3">
                  <c:v>0.901</c:v>
                </c:pt>
                <c:pt idx="4">
                  <c:v>29.43</c:v>
                </c:pt>
                <c:pt idx="5">
                  <c:v>3.751</c:v>
                </c:pt>
                <c:pt idx="6">
                  <c:v>19.368</c:v>
                </c:pt>
                <c:pt idx="7">
                  <c:v>2.523</c:v>
                </c:pt>
                <c:pt idx="8">
                  <c:v>53.359</c:v>
                </c:pt>
                <c:pt idx="9">
                  <c:v>185.05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3582632"/>
        <c:axId val="2094732088"/>
      </c:lineChart>
      <c:catAx>
        <c:axId val="2043582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94732088"/>
        <c:crosses val="autoZero"/>
        <c:auto val="1"/>
        <c:lblAlgn val="ctr"/>
        <c:lblOffset val="100"/>
        <c:noMultiLvlLbl val="0"/>
      </c:catAx>
      <c:valAx>
        <c:axId val="20947320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/>
                  <a:t>Sekunden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43582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Bayes!$G$1</c:f>
              <c:strCache>
                <c:ptCount val="1"/>
                <c:pt idx="0">
                  <c:v>Accuracy Naive Bayes</c:v>
                </c:pt>
              </c:strCache>
            </c:strRef>
          </c:tx>
          <c:marker>
            <c:symbol val="none"/>
          </c:marker>
          <c:cat>
            <c:numRef>
              <c:f>Bayes!$A$2:$A$11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Bayes!$G$2:$G$11</c:f>
              <c:numCache>
                <c:formatCode>General</c:formatCode>
                <c:ptCount val="10"/>
                <c:pt idx="0">
                  <c:v>82.34552332912988</c:v>
                </c:pt>
                <c:pt idx="1">
                  <c:v>89.91172761664564</c:v>
                </c:pt>
                <c:pt idx="2">
                  <c:v>91.29886506935687</c:v>
                </c:pt>
                <c:pt idx="3">
                  <c:v>86.50693568726354</c:v>
                </c:pt>
                <c:pt idx="4">
                  <c:v>83.7326607818411</c:v>
                </c:pt>
                <c:pt idx="5">
                  <c:v>82.21941992433798</c:v>
                </c:pt>
                <c:pt idx="6">
                  <c:v>79.8234552332913</c:v>
                </c:pt>
                <c:pt idx="7">
                  <c:v>79.19293820933164</c:v>
                </c:pt>
                <c:pt idx="8">
                  <c:v>77.93190416141237</c:v>
                </c:pt>
                <c:pt idx="9">
                  <c:v>76.79697351828497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Bayes!$H$1</c:f>
              <c:strCache>
                <c:ptCount val="1"/>
                <c:pt idx="0">
                  <c:v>Accuracy SVM</c:v>
                </c:pt>
              </c:strCache>
            </c:strRef>
          </c:tx>
          <c:marker>
            <c:symbol val="none"/>
          </c:marker>
          <c:cat>
            <c:numRef>
              <c:f>Bayes!$A$2:$A$11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Bayes!$H$2:$H$11</c:f>
              <c:numCache>
                <c:formatCode>General</c:formatCode>
                <c:ptCount val="10"/>
                <c:pt idx="0">
                  <c:v>93.69482976040352</c:v>
                </c:pt>
                <c:pt idx="1">
                  <c:v>92.55989911727615</c:v>
                </c:pt>
                <c:pt idx="2">
                  <c:v>93.69482976040352</c:v>
                </c:pt>
                <c:pt idx="3">
                  <c:v>95.20807061790667</c:v>
                </c:pt>
                <c:pt idx="4">
                  <c:v>86.2547288776797</c:v>
                </c:pt>
                <c:pt idx="5">
                  <c:v>92.43379571248421</c:v>
                </c:pt>
                <c:pt idx="6">
                  <c:v>91.29886506935687</c:v>
                </c:pt>
                <c:pt idx="7">
                  <c:v>94.19924337957124</c:v>
                </c:pt>
                <c:pt idx="8">
                  <c:v>95.83858764186634</c:v>
                </c:pt>
                <c:pt idx="9">
                  <c:v>94.57755359394705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6728392"/>
        <c:axId val="2043349032"/>
      </c:lineChart>
      <c:catAx>
        <c:axId val="2056728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43349032"/>
        <c:crosses val="autoZero"/>
        <c:auto val="1"/>
        <c:lblAlgn val="ctr"/>
        <c:lblOffset val="100"/>
        <c:noMultiLvlLbl val="0"/>
      </c:catAx>
      <c:valAx>
        <c:axId val="20433490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/>
                  <a:t>Sekunden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67283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4181A-207B-0C49-BF98-2B3835C8D9A7}" type="datetimeFigureOut">
              <a:rPr lang="en-US" smtClean="0"/>
              <a:t>05.06.13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801688"/>
            <a:ext cx="567055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82AAF-E8A5-CA4F-B030-53A1DB0BC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90% </a:t>
            </a:r>
            <a:r>
              <a:rPr lang="en-US" dirty="0" err="1" smtClean="0"/>
              <a:t>oder</a:t>
            </a:r>
            <a:r>
              <a:rPr lang="en-US" baseline="0" dirty="0" smtClean="0"/>
              <a:t> 200 </a:t>
            </a:r>
            <a:r>
              <a:rPr lang="en-US" baseline="0" dirty="0" err="1" smtClean="0"/>
              <a:t>Iterationen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82AAF-E8A5-CA4F-B030-53A1DB0BCE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4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96235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46552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3460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46552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34600" y="4059000"/>
            <a:ext cx="962280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96235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46552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3460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46552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34600" y="4059000"/>
            <a:ext cx="962280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962352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46552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3460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3460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520" y="405900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520" y="1769040"/>
            <a:ext cx="46958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000"/>
            <a:ext cx="962280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322200" y="250920"/>
            <a:ext cx="2347200" cy="538920"/>
          </a:xfrm>
          <a:prstGeom prst="rect">
            <a:avLst/>
          </a:prstGeom>
        </p:spPr>
      </p:pic>
      <p:sp>
        <p:nvSpPr>
          <p:cNvPr id="6" name="Line 1"/>
          <p:cNvSpPr/>
          <p:nvPr/>
        </p:nvSpPr>
        <p:spPr>
          <a:xfrm>
            <a:off x="738000" y="7161120"/>
            <a:ext cx="921384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pic>
        <p:nvPicPr>
          <p:cNvPr id="2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322200" y="250920"/>
            <a:ext cx="2347200" cy="538920"/>
          </a:xfrm>
          <a:prstGeom prst="rect">
            <a:avLst/>
          </a:prstGeom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736560" y="1509840"/>
            <a:ext cx="9213120" cy="36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322200" y="250920"/>
            <a:ext cx="2347200" cy="538920"/>
          </a:xfrm>
          <a:prstGeom prst="rect">
            <a:avLst/>
          </a:prstGeom>
        </p:spPr>
      </p:pic>
      <p:sp>
        <p:nvSpPr>
          <p:cNvPr id="38" name="Line 1"/>
          <p:cNvSpPr/>
          <p:nvPr/>
        </p:nvSpPr>
        <p:spPr>
          <a:xfrm>
            <a:off x="738000" y="7161120"/>
            <a:ext cx="921384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322200" y="250920"/>
            <a:ext cx="2347200" cy="538920"/>
          </a:xfrm>
          <a:prstGeom prst="rect">
            <a:avLst/>
          </a:prstGeom>
        </p:spPr>
      </p:pic>
      <p:sp>
        <p:nvSpPr>
          <p:cNvPr id="74" name="Line 1"/>
          <p:cNvSpPr/>
          <p:nvPr/>
        </p:nvSpPr>
        <p:spPr>
          <a:xfrm>
            <a:off x="738000" y="7161120"/>
            <a:ext cx="921384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pic>
        <p:nvPicPr>
          <p:cNvPr id="75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322200" y="250920"/>
            <a:ext cx="2347200" cy="538920"/>
          </a:xfrm>
          <a:prstGeom prst="rect">
            <a:avLst/>
          </a:prstGeom>
        </p:spPr>
      </p:pic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749160" y="2385360"/>
            <a:ext cx="6901200" cy="4779000"/>
          </a:xfrm>
          <a:prstGeom prst="rect">
            <a:avLst/>
          </a:prstGeom>
        </p:spPr>
      </p:pic>
      <p:sp>
        <p:nvSpPr>
          <p:cNvPr id="111" name="CustomShape 1"/>
          <p:cNvSpPr/>
          <p:nvPr/>
        </p:nvSpPr>
        <p:spPr>
          <a:xfrm>
            <a:off x="738360" y="1978200"/>
            <a:ext cx="9213120" cy="28512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Florian Lüscher, Patrick Walther, Thomas Federer und Matthias Brun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Calibri"/>
              </a:rPr>
              <a:t>IGS - Contest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0" y="3276000"/>
            <a:ext cx="737280" cy="3080880"/>
          </a:xfrm>
          <a:prstGeom prst="rect">
            <a:avLst/>
          </a:prstGeom>
        </p:spPr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21FBB5D7-22DB-470E-AA37-9D582303BBB4}" type="slidenum">
              <a:rPr lang="en-US" sz="1200">
                <a:solidFill>
                  <a:srgbClr val="000000"/>
                </a:solidFill>
                <a:latin typeface="Calibri"/>
              </a:rPr>
              <a:t>10</a:t>
            </a:fld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Support Vector Machine</a:t>
            </a:r>
            <a:endParaRPr/>
          </a:p>
        </p:txBody>
      </p:sp>
      <p:sp>
        <p:nvSpPr>
          <p:cNvPr id="152" name="CustomShape 5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RBF- Kernel ist parametrisierbar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Parametersuche notwendig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C: Fehlertoleranz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Gamma: Parameter der Basisfunktion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Normalisieren der Parameter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[0,1]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Anfällig auf unterschiedliche grosse Features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Grid Suche über Parameterraum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21FBB5D7-22DB-470E-AA37-9D582303BBB4}" type="slidenum">
              <a:rPr lang="en-US" sz="1200">
                <a:solidFill>
                  <a:srgbClr val="000000"/>
                </a:solidFill>
                <a:latin typeface="Calibri"/>
              </a:rPr>
              <a:t>11</a:t>
            </a:fld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dirty="0" err="1" smtClean="0">
                <a:solidFill>
                  <a:srgbClr val="000000"/>
                </a:solidFill>
                <a:latin typeface="Calibri"/>
              </a:rPr>
              <a:t>Erkenntnisse</a:t>
            </a:r>
            <a:endParaRPr dirty="0"/>
          </a:p>
        </p:txBody>
      </p:sp>
      <p:sp>
        <p:nvSpPr>
          <p:cNvPr id="152" name="CustomShape 5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Clustering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</a:rPr>
              <a:t>zufällig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</a:rPr>
              <a:t>wählen</a:t>
            </a:r>
            <a:endParaRPr lang="en-US" sz="2000" dirty="0" smtClean="0">
              <a:solidFill>
                <a:srgbClr val="000000"/>
              </a:solidFill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Einbusse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: ca.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5% in der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Genauigkeit</a:t>
            </a:r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Zeitgewinn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sehr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gross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 Clustering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 K-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Medoids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 Performance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Gewinn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mit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Distanzmatrix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/>
                <a:sym typeface="Wingdings"/>
              </a:rPr>
              <a:t> </a:t>
            </a:r>
            <a:r>
              <a:rPr lang="en-US" dirty="0" err="1">
                <a:solidFill>
                  <a:srgbClr val="000000"/>
                </a:solidFill>
                <a:latin typeface="Calibri"/>
                <a:sym typeface="Wingdings"/>
              </a:rPr>
              <a:t>Speicherverbrauch</a:t>
            </a:r>
            <a:r>
              <a:rPr lang="en-US" dirty="0">
                <a:solidFill>
                  <a:srgbClr val="000000"/>
                </a:solidFill>
                <a:latin typeface="Calibri"/>
                <a:sym typeface="Wingdings"/>
              </a:rPr>
              <a:t>!!</a:t>
            </a:r>
            <a:r>
              <a:rPr lang="en-US" dirty="0" smtClean="0">
                <a:solidFill>
                  <a:srgbClr val="000000"/>
                </a:solidFill>
                <a:latin typeface="Calibri"/>
                <a:sym typeface="Wingdings"/>
              </a:rPr>
              <a:t>!</a:t>
            </a:r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Anzahl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Features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Genauigkeit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kein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grossen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Einfluss</a:t>
            </a:r>
            <a:endParaRPr lang="en-US" dirty="0" smtClean="0">
              <a:solidFill>
                <a:srgbClr val="000000"/>
              </a:solidFill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Zeit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nimmt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zu</a:t>
            </a:r>
            <a:endParaRPr lang="en-US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05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21FBB5D7-22DB-470E-AA37-9D582303BBB4}" type="slidenum">
              <a:rPr lang="en-US" sz="1200">
                <a:solidFill>
                  <a:srgbClr val="000000"/>
                </a:solidFill>
                <a:latin typeface="Calibri"/>
              </a:rPr>
              <a:t>12</a:t>
            </a:fld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dirty="0" err="1" smtClean="0">
                <a:solidFill>
                  <a:srgbClr val="000000"/>
                </a:solidFill>
                <a:latin typeface="Calibri"/>
              </a:rPr>
              <a:t>Erkenntnisse</a:t>
            </a:r>
            <a:endParaRPr dirty="0"/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035825"/>
              </p:ext>
            </p:extLst>
          </p:nvPr>
        </p:nvGraphicFramePr>
        <p:xfrm>
          <a:off x="736560" y="2004457"/>
          <a:ext cx="9213120" cy="4832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736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21FBB5D7-22DB-470E-AA37-9D582303BBB4}" type="slidenum">
              <a:rPr lang="en-US" sz="1200">
                <a:solidFill>
                  <a:srgbClr val="000000"/>
                </a:solidFill>
                <a:latin typeface="Calibri"/>
              </a:rPr>
              <a:t>13</a:t>
            </a:fld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dirty="0" err="1" smtClean="0">
                <a:solidFill>
                  <a:srgbClr val="000000"/>
                </a:solidFill>
                <a:latin typeface="Calibri"/>
              </a:rPr>
              <a:t>Erkenntnisse</a:t>
            </a:r>
            <a:endParaRPr dirty="0"/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890442"/>
              </p:ext>
            </p:extLst>
          </p:nvPr>
        </p:nvGraphicFramePr>
        <p:xfrm>
          <a:off x="736560" y="1891837"/>
          <a:ext cx="921312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425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749160" y="2385360"/>
            <a:ext cx="6901200" cy="4779000"/>
          </a:xfrm>
          <a:prstGeom prst="rect">
            <a:avLst/>
          </a:prstGeom>
        </p:spPr>
      </p:pic>
      <p:sp>
        <p:nvSpPr>
          <p:cNvPr id="154" name="CustomShape 1"/>
          <p:cNvSpPr/>
          <p:nvPr/>
        </p:nvSpPr>
        <p:spPr>
          <a:xfrm>
            <a:off x="738360" y="1978200"/>
            <a:ext cx="9213120" cy="28512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Florian Lüscher, Patrick Walther, Thomas Federer und Matthias Brun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Calibri"/>
              </a:rPr>
              <a:t>IGS - Contest</a:t>
            </a: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0" y="3276000"/>
            <a:ext cx="737280" cy="3080880"/>
          </a:xfrm>
          <a:prstGeom prst="rect">
            <a:avLst/>
          </a:prstGeom>
        </p:spPr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4312E052-FE75-4DE4-BAE4-F750BE101167}" type="slidenum">
              <a:rPr lang="en-US" sz="1200">
                <a:solidFill>
                  <a:srgbClr val="000000"/>
                </a:solidFill>
                <a:latin typeface="Calibri"/>
              </a:rPr>
              <a:t>2</a:t>
            </a:fld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Inhalt</a:t>
            </a:r>
            <a:endParaRPr/>
          </a:p>
        </p:txBody>
      </p:sp>
      <p:sp>
        <p:nvSpPr>
          <p:cNvPr id="118" name="CustomShape 5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Clustering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Naive Bayes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Support Vector Machine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Erkenntnisse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4312E052-FE75-4DE4-BAE4-F750BE101167}" type="slidenum">
              <a:rPr lang="en-US" sz="1200">
                <a:solidFill>
                  <a:srgbClr val="000000"/>
                </a:solidFill>
                <a:latin typeface="Calibri"/>
              </a:rPr>
              <a:t>3</a:t>
            </a:fld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dirty="0" err="1" smtClean="0">
                <a:solidFill>
                  <a:srgbClr val="000000"/>
                </a:solidFill>
                <a:latin typeface="Calibri"/>
              </a:rPr>
              <a:t>Ablauf</a:t>
            </a:r>
            <a:endParaRPr dirty="0"/>
          </a:p>
        </p:txBody>
      </p:sp>
      <p:sp>
        <p:nvSpPr>
          <p:cNvPr id="118" name="CustomShape 5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Feature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</a:rPr>
              <a:t>Extraktion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2000" dirty="0" smtClean="0">
                <a:solidFill>
                  <a:srgbClr val="000000"/>
                </a:solidFill>
                <a:latin typeface="Calibri"/>
              </a:rPr>
              <a:t>Clustering um die K ähnlichsten Features zu entdecken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CH" sz="2000" dirty="0" smtClean="0">
                <a:solidFill>
                  <a:srgbClr val="000000"/>
                </a:solidFill>
                <a:latin typeface="Calibri"/>
              </a:rPr>
              <a:t>Anlernen des </a:t>
            </a:r>
            <a:r>
              <a:rPr lang="de-CH" sz="2000" dirty="0" err="1" smtClean="0">
                <a:solidFill>
                  <a:srgbClr val="000000"/>
                </a:solidFill>
                <a:latin typeface="Calibri"/>
              </a:rPr>
              <a:t>Klassifikators</a:t>
            </a:r>
            <a:r>
              <a:rPr lang="de-CH" sz="2000" dirty="0" smtClean="0">
                <a:solidFill>
                  <a:srgbClr val="000000"/>
                </a:solidFill>
                <a:latin typeface="Calibri"/>
              </a:rPr>
              <a:t> mit den K Features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</a:rPr>
              <a:t>Anfragen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 an den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</a:rPr>
              <a:t>Klassifikator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118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393F1610-C4E6-4F0D-B031-039013E54449}" type="slidenum">
              <a:rPr lang="en-US" sz="1200">
                <a:solidFill>
                  <a:srgbClr val="000000"/>
                </a:solidFill>
                <a:latin typeface="Calibri"/>
              </a:rPr>
              <a:t>4</a:t>
            </a:fld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Clustering</a:t>
            </a:r>
            <a:endParaRPr/>
          </a:p>
        </p:txBody>
      </p:sp>
      <p:sp>
        <p:nvSpPr>
          <p:cNvPr id="123" name="CustomShape 5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K-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</a:rPr>
              <a:t>Medoids</a:t>
            </a:r>
            <a:endParaRPr lang="en-US" sz="2000" dirty="0" smtClean="0">
              <a:solidFill>
                <a:srgbClr val="000000"/>
              </a:solidFill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</a:rPr>
              <a:t>keine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Mindestklassengrösse</a:t>
            </a:r>
            <a:endParaRPr lang="en-US" sz="2000" dirty="0">
              <a:solidFill>
                <a:srgbClr val="000000"/>
              </a:solidFill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</a:rPr>
              <a:t>Abbruchkriterium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keine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Änderung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der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</a:rPr>
              <a:t>Distorsion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Erste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K Features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als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Center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Parallelisierte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Suche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der Center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Parallelisierte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Bearbeitung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der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Cluster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8A7FBCE4-E60E-4435-A65B-7A08F91ED2DA}" type="slidenum">
              <a:rPr lang="en-US" sz="1200">
                <a:solidFill>
                  <a:srgbClr val="000000"/>
                </a:solidFill>
                <a:latin typeface="Calibri"/>
              </a:rPr>
              <a:t>5</a:t>
            </a:fld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Naive Bayes</a:t>
            </a:r>
            <a:endParaRPr/>
          </a:p>
        </p:txBody>
      </p:sp>
      <p:sp>
        <p:nvSpPr>
          <p:cNvPr id="128" name="CustomShape 5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Probabilistischer Classifier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Sehr einfach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Sehr schnell</a:t>
            </a:r>
            <a:endParaRPr/>
          </a:p>
        </p:txBody>
      </p:sp>
      <p:pic>
        <p:nvPicPr>
          <p:cNvPr id="129" name="Bild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1104120" y="4114800"/>
            <a:ext cx="2644560" cy="423360"/>
          </a:xfrm>
          <a:prstGeom prst="rect">
            <a:avLst/>
          </a:prstGeom>
        </p:spPr>
      </p:pic>
      <p:pic>
        <p:nvPicPr>
          <p:cNvPr id="130" name="Bild 129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" y="5303520"/>
            <a:ext cx="7255080" cy="1005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91429520-931B-439C-81F2-41C57ED9BEEC}" type="slidenum">
              <a:rPr lang="en-US" sz="1200">
                <a:solidFill>
                  <a:srgbClr val="000000"/>
                </a:solidFill>
                <a:latin typeface="Calibri"/>
              </a:rPr>
              <a:t>6</a:t>
            </a:fld>
            <a:endParaRPr/>
          </a:p>
        </p:txBody>
      </p:sp>
      <p:sp>
        <p:nvSpPr>
          <p:cNvPr id="134" name="CustomShape 4"/>
          <p:cNvSpPr/>
          <p:nvPr/>
        </p:nvSpPr>
        <p:spPr>
          <a:xfrm>
            <a:off x="736560" y="1509840"/>
            <a:ext cx="9213120" cy="361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libri"/>
              </a:rPr>
              <a:t>Support Vector Machine</a:t>
            </a:r>
            <a:endParaRPr/>
          </a:p>
        </p:txBody>
      </p:sp>
      <p:sp>
        <p:nvSpPr>
          <p:cNvPr id="135" name="CustomShape 5"/>
          <p:cNvSpPr/>
          <p:nvPr/>
        </p:nvSpPr>
        <p:spPr>
          <a:xfrm>
            <a:off x="738360" y="2197080"/>
            <a:ext cx="9213120" cy="4463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Nichtprobabilistisch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Binärer Classifier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Large Margin Classifier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Finden der besten Trennlinie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Kernel Trick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Lineare Trennung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LibSVM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RBF-Kernel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9C662239-809D-4C6F-B8C3-F5C4051A5A90}" type="slidenum">
              <a:rPr lang="en-US" sz="1200">
                <a:solidFill>
                  <a:srgbClr val="000000"/>
                </a:solidFill>
                <a:latin typeface="Calibri"/>
              </a:rPr>
              <a:t>7</a:t>
            </a:fld>
            <a:endParaRPr/>
          </a:p>
        </p:txBody>
      </p:sp>
      <p:pic>
        <p:nvPicPr>
          <p:cNvPr id="139" name="Bild 138"/>
          <p:cNvPicPr/>
          <p:nvPr/>
        </p:nvPicPr>
        <p:blipFill>
          <a:blip r:embed="rId2"/>
          <a:stretch>
            <a:fillRect/>
          </a:stretch>
        </p:blipFill>
        <p:spPr>
          <a:xfrm>
            <a:off x="1800000" y="1152360"/>
            <a:ext cx="6695640" cy="5793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EFBDCEEC-B5FC-49C8-956D-460CE065BDFC}" type="slidenum">
              <a:rPr lang="en-US" sz="1200">
                <a:solidFill>
                  <a:srgbClr val="000000"/>
                </a:solidFill>
                <a:latin typeface="Calibri"/>
              </a:rPr>
              <a:t>8</a:t>
            </a:fld>
            <a:endParaRPr/>
          </a:p>
        </p:txBody>
      </p:sp>
      <p:pic>
        <p:nvPicPr>
          <p:cNvPr id="143" name="Bild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2088000" y="905760"/>
            <a:ext cx="6263640" cy="6149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221680" y="7197840"/>
            <a:ext cx="86436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6/5/13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9086760" y="7197840"/>
            <a:ext cx="862920" cy="178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9990F60A-E564-4CB9-AC1E-3D1BE84C1046}" type="slidenum">
              <a:rPr lang="en-US" sz="1200">
                <a:solidFill>
                  <a:srgbClr val="000000"/>
                </a:solidFill>
                <a:latin typeface="Calibri"/>
              </a:rPr>
              <a:t>9</a:t>
            </a:fld>
            <a:endParaRPr/>
          </a:p>
        </p:txBody>
      </p:sp>
      <p:pic>
        <p:nvPicPr>
          <p:cNvPr id="147" name="Bild 146"/>
          <p:cNvPicPr/>
          <p:nvPr/>
        </p:nvPicPr>
        <p:blipFill>
          <a:blip r:embed="rId2"/>
          <a:stretch>
            <a:fillRect/>
          </a:stretch>
        </p:blipFill>
        <p:spPr>
          <a:xfrm>
            <a:off x="720360" y="1656360"/>
            <a:ext cx="8978400" cy="4062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294</Words>
  <Application>Microsoft Macintosh PowerPoint</Application>
  <PresentationFormat>Custom</PresentationFormat>
  <Paragraphs>86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Thomas Federer</cp:lastModifiedBy>
  <cp:revision>18</cp:revision>
  <dcterms:modified xsi:type="dcterms:W3CDTF">2013-06-05T07:45:26Z</dcterms:modified>
</cp:coreProperties>
</file>