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7" r:id="rId14"/>
    <p:sldId id="268" r:id="rId15"/>
    <p:sldId id="265" r:id="rId16"/>
  </p:sldIdLst>
  <p:sldSz cx="10693400" cy="7561263"/>
  <p:notesSz cx="7559675" cy="10691813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76" y="-12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:FHNW:Module:igs:code:cbir:profil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:FHNW:Module:igs:code:cbir:profil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Bayes!$E$1</c:f>
              <c:strCache>
                <c:ptCount val="1"/>
                <c:pt idx="0">
                  <c:v>VisualWordTime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Bayes!$E$2:$E$11</c:f>
              <c:numCache>
                <c:formatCode>General</c:formatCode>
                <c:ptCount val="10"/>
                <c:pt idx="0">
                  <c:v>100.76</c:v>
                </c:pt>
                <c:pt idx="1">
                  <c:v>59.204</c:v>
                </c:pt>
                <c:pt idx="2">
                  <c:v>32.387</c:v>
                </c:pt>
                <c:pt idx="3">
                  <c:v>34.781</c:v>
                </c:pt>
                <c:pt idx="4">
                  <c:v>33.757</c:v>
                </c:pt>
                <c:pt idx="5">
                  <c:v>46.55</c:v>
                </c:pt>
                <c:pt idx="6">
                  <c:v>42.112</c:v>
                </c:pt>
                <c:pt idx="7">
                  <c:v>43.151</c:v>
                </c:pt>
                <c:pt idx="8">
                  <c:v>45.438</c:v>
                </c:pt>
                <c:pt idx="9">
                  <c:v>46.407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Bayes!$F$1</c:f>
              <c:strCache>
                <c:ptCount val="1"/>
                <c:pt idx="0">
                  <c:v>ClassifierTrainingTime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Bayes!$F$2:$F$11</c:f>
              <c:numCache>
                <c:formatCode>General</c:formatCode>
                <c:ptCount val="10"/>
                <c:pt idx="0">
                  <c:v>0.016</c:v>
                </c:pt>
                <c:pt idx="1">
                  <c:v>0.009</c:v>
                </c:pt>
                <c:pt idx="2">
                  <c:v>0.01</c:v>
                </c:pt>
                <c:pt idx="3">
                  <c:v>0.023</c:v>
                </c:pt>
                <c:pt idx="4">
                  <c:v>0.019</c:v>
                </c:pt>
                <c:pt idx="5">
                  <c:v>0.021</c:v>
                </c:pt>
                <c:pt idx="6">
                  <c:v>0.026</c:v>
                </c:pt>
                <c:pt idx="7">
                  <c:v>0.028</c:v>
                </c:pt>
                <c:pt idx="8">
                  <c:v>0.031</c:v>
                </c:pt>
                <c:pt idx="9">
                  <c:v>0.039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Bayes!$I$1</c:f>
              <c:strCache>
                <c:ptCount val="1"/>
                <c:pt idx="0">
                  <c:v>VisualWordTime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Bayes!$I$2:$I$11</c:f>
              <c:numCache>
                <c:formatCode>General</c:formatCode>
                <c:ptCount val="10"/>
                <c:pt idx="0">
                  <c:v>242.336</c:v>
                </c:pt>
                <c:pt idx="1">
                  <c:v>118.633</c:v>
                </c:pt>
                <c:pt idx="2">
                  <c:v>55.853</c:v>
                </c:pt>
                <c:pt idx="3">
                  <c:v>36.705</c:v>
                </c:pt>
                <c:pt idx="4">
                  <c:v>51.719</c:v>
                </c:pt>
                <c:pt idx="5">
                  <c:v>36.766</c:v>
                </c:pt>
                <c:pt idx="6">
                  <c:v>35.657</c:v>
                </c:pt>
                <c:pt idx="7">
                  <c:v>38.999</c:v>
                </c:pt>
                <c:pt idx="8">
                  <c:v>47.83</c:v>
                </c:pt>
                <c:pt idx="9">
                  <c:v>56.147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Bayes!$J$1</c:f>
              <c:strCache>
                <c:ptCount val="1"/>
                <c:pt idx="0">
                  <c:v>ClassifierTraningTime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Bayes!$J$2:$J$11</c:f>
              <c:numCache>
                <c:formatCode>General</c:formatCode>
                <c:ptCount val="10"/>
                <c:pt idx="0">
                  <c:v>0.462</c:v>
                </c:pt>
                <c:pt idx="1">
                  <c:v>0.438</c:v>
                </c:pt>
                <c:pt idx="2">
                  <c:v>0.839</c:v>
                </c:pt>
                <c:pt idx="3">
                  <c:v>0.901</c:v>
                </c:pt>
                <c:pt idx="4">
                  <c:v>29.43</c:v>
                </c:pt>
                <c:pt idx="5">
                  <c:v>3.751</c:v>
                </c:pt>
                <c:pt idx="6">
                  <c:v>19.368</c:v>
                </c:pt>
                <c:pt idx="7">
                  <c:v>2.523</c:v>
                </c:pt>
                <c:pt idx="8">
                  <c:v>53.359</c:v>
                </c:pt>
                <c:pt idx="9">
                  <c:v>185.05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3582632"/>
        <c:axId val="2094732088"/>
      </c:lineChart>
      <c:catAx>
        <c:axId val="204358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732088"/>
        <c:crosses val="autoZero"/>
        <c:auto val="1"/>
        <c:lblAlgn val="ctr"/>
        <c:lblOffset val="100"/>
        <c:noMultiLvlLbl val="0"/>
      </c:catAx>
      <c:valAx>
        <c:axId val="2094732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Sekunden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3582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Bayes!$G$1</c:f>
              <c:strCache>
                <c:ptCount val="1"/>
                <c:pt idx="0">
                  <c:v>Accuracy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Bayes!$G$2:$G$11</c:f>
              <c:numCache>
                <c:formatCode>General</c:formatCode>
                <c:ptCount val="10"/>
                <c:pt idx="0">
                  <c:v>82.34552332912988</c:v>
                </c:pt>
                <c:pt idx="1">
                  <c:v>89.91172761664564</c:v>
                </c:pt>
                <c:pt idx="2">
                  <c:v>91.29886506935687</c:v>
                </c:pt>
                <c:pt idx="3">
                  <c:v>86.50693568726354</c:v>
                </c:pt>
                <c:pt idx="4">
                  <c:v>83.7326607818411</c:v>
                </c:pt>
                <c:pt idx="5">
                  <c:v>82.21941992433798</c:v>
                </c:pt>
                <c:pt idx="6">
                  <c:v>79.8234552332913</c:v>
                </c:pt>
                <c:pt idx="7">
                  <c:v>79.19293820933164</c:v>
                </c:pt>
                <c:pt idx="8">
                  <c:v>77.93190416141237</c:v>
                </c:pt>
                <c:pt idx="9">
                  <c:v>76.79697351828497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Bayes!$H$1</c:f>
              <c:strCache>
                <c:ptCount val="1"/>
                <c:pt idx="0">
                  <c:v>Accuracy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Bayes!$H$2:$H$11</c:f>
              <c:numCache>
                <c:formatCode>General</c:formatCode>
                <c:ptCount val="10"/>
                <c:pt idx="0">
                  <c:v>93.69482976040352</c:v>
                </c:pt>
                <c:pt idx="1">
                  <c:v>92.55989911727615</c:v>
                </c:pt>
                <c:pt idx="2">
                  <c:v>93.69482976040352</c:v>
                </c:pt>
                <c:pt idx="3">
                  <c:v>95.20807061790667</c:v>
                </c:pt>
                <c:pt idx="4">
                  <c:v>86.2547288776797</c:v>
                </c:pt>
                <c:pt idx="5">
                  <c:v>92.43379571248421</c:v>
                </c:pt>
                <c:pt idx="6">
                  <c:v>91.29886506935687</c:v>
                </c:pt>
                <c:pt idx="7">
                  <c:v>94.19924337957124</c:v>
                </c:pt>
                <c:pt idx="8">
                  <c:v>95.83858764186634</c:v>
                </c:pt>
                <c:pt idx="9">
                  <c:v>94.57755359394705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728392"/>
        <c:axId val="2043349032"/>
      </c:lineChart>
      <c:catAx>
        <c:axId val="2056728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3349032"/>
        <c:crosses val="autoZero"/>
        <c:auto val="1"/>
        <c:lblAlgn val="ctr"/>
        <c:lblOffset val="100"/>
        <c:noMultiLvlLbl val="0"/>
      </c:catAx>
      <c:valAx>
        <c:axId val="20433490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Sekunden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728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181A-207B-0C49-BF98-2B3835C8D9A7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055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2AAF-E8A5-CA4F-B030-53A1DB0B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90% </a:t>
            </a:r>
            <a:r>
              <a:rPr lang="en-US" dirty="0" err="1" smtClean="0"/>
              <a:t>oder</a:t>
            </a:r>
            <a:r>
              <a:rPr lang="en-US" baseline="0" dirty="0" smtClean="0"/>
              <a:t> 200 </a:t>
            </a:r>
            <a:r>
              <a:rPr lang="en-US" baseline="0" dirty="0" err="1" smtClean="0"/>
              <a:t>Iterationen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2AAF-E8A5-CA4F-B030-53A1DB0BCE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6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id="2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36560" y="1509840"/>
            <a:ext cx="9213120" cy="36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8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4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id="7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sp>
        <p:nvSpPr>
          <p:cNvPr id="152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Clustering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zufällig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wählen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Einbusse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 ca.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5% in der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Genauigkeit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Zeitgewinn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sehr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gross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Anzahl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Features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Genauigkeit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kein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grossen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Einfluss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Zeit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nimmt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zu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05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035825"/>
              </p:ext>
            </p:extLst>
          </p:nvPr>
        </p:nvGraphicFramePr>
        <p:xfrm>
          <a:off x="736560" y="2004457"/>
          <a:ext cx="9213120" cy="48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736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890442"/>
              </p:ext>
            </p:extLst>
          </p:nvPr>
        </p:nvGraphicFramePr>
        <p:xfrm>
          <a:off x="736560" y="1891837"/>
          <a:ext cx="921312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2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54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312E052-FE75-4DE4-BAE4-F750BE101167}" type="slidenum">
              <a:rPr lang="en-US" sz="1200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Inhalt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Clustering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Naive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Support Vector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Erkenntnisse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93F1610-C4E6-4F0D-B031-039013E54449}" type="slidenum">
              <a:rPr lang="en-US" sz="1200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Clustering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K-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Medoids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keine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Mindestklassengrösse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Abbruch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keine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Änderung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der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Distorsion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Erste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K Features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als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Center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Parallelisierte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Suche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der Center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Parallelisierte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Bearbeitung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der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Cluster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A7FBCE4-E60E-4435-A65B-7A08F91ED2DA}" type="slidenum">
              <a:rPr lang="en-US" sz="1200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Naive Bayes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Probabilistischer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einfach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schnell</a:t>
            </a:r>
            <a:endParaRPr/>
          </a:p>
        </p:txBody>
      </p:sp>
      <p:pic>
        <p:nvPicPr>
          <p:cNvPr id="129" name="Bild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120" y="4114800"/>
            <a:ext cx="2644560" cy="423360"/>
          </a:xfrm>
          <a:prstGeom prst="rect">
            <a:avLst/>
          </a:prstGeom>
        </p:spPr>
      </p:pic>
      <p:pic>
        <p:nvPicPr>
          <p:cNvPr id="130" name="Bild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5303520"/>
            <a:ext cx="7255080" cy="1005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1429520-931B-439C-81F2-41C57ED9BEEC}" type="slidenum">
              <a:rPr lang="en-US" sz="1200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Nichtprobabilistisch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Binärer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Large Margin Classifier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Finden der besten Trennlinie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Kernel Trick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Lineare Trennung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LibSVM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RBF-Kernel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C662239-809D-4C6F-B8C3-F5C4051A5A90}" type="slidenum">
              <a:rPr lang="en-US" sz="1200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  <p:pic>
        <p:nvPicPr>
          <p:cNvPr id="139" name="Bild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0" y="1152360"/>
            <a:ext cx="6695640" cy="5793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FBDCEEC-B5FC-49C8-956D-460CE065BDFC}" type="slidenum">
              <a:rPr lang="en-US" sz="1200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pic>
        <p:nvPicPr>
          <p:cNvPr id="143" name="Bild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88000" y="905760"/>
            <a:ext cx="6263640" cy="6149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990F60A-E564-4CB9-AC1E-3D1BE84C1046}" type="slidenum">
              <a:rPr lang="en-US" sz="1200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147" name="Bild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720360" y="1656360"/>
            <a:ext cx="8978400" cy="4062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736560" y="7197840"/>
            <a:ext cx="748440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Terrorismus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RBF- Kernel ist parametrisierbar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Parametersuche notwendig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C: Fehlertoleranz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Gamma: Parameter der Basisfunktion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Normalisieren der Parameter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[0,1]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Anfällig auf unterschiedliche grosse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Grid Suche über Parameterraum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256</Words>
  <Application>Microsoft Macintosh PowerPoint</Application>
  <PresentationFormat>Custom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Thomas Federer</cp:lastModifiedBy>
  <cp:revision>9</cp:revision>
  <dcterms:modified xsi:type="dcterms:W3CDTF">2013-06-05T07:03:33Z</dcterms:modified>
</cp:coreProperties>
</file>