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eg" ContentType="image/jpeg"/>
  <Override PartName="/ppt/media/image5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17.jpeg" ContentType="image/jpe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 idx="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 idx="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9A9B521-1DFB-4259-9843-4AF65D28764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28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190440" indent="-216000">
              <a:lnSpc>
                <a:spcPct val="129000"/>
              </a:lnSpc>
              <a:buNone/>
              <a:tabLst>
                <a:tab algn="l" pos="0"/>
              </a:tabLst>
            </a:pPr>
            <a:r>
              <a:rPr b="1" lang="es" sz="1100" spc="-1" strike="noStrike">
                <a:solidFill>
                  <a:srgbClr val="000000"/>
                </a:solidFill>
                <a:latin typeface="Arial"/>
              </a:rPr>
              <a:t>Open Science es la práctica de la ciencia de tal manera que otros pueden colaborar y contribuir, donde los datos de investigación, las notas de laboratorio, metodologías y otros procesos de investigación están disponibles de forma gratuita, en términos que permiten la reutilización, redistribución y reproducción de la investigación y sus datos y métodos subyacentes. (Definición de Ciencia Abierta de FOSTER).</a:t>
            </a:r>
            <a:endParaRPr b="0" lang="en-US" sz="1100" spc="-1" strike="noStrike">
              <a:latin typeface="Arial"/>
            </a:endParaRPr>
          </a:p>
          <a:p>
            <a:pPr marL="19044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3E8C20-FF4F-48FD-8A18-8D319218AF3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7DD29D-F303-4820-A688-30352A1E9C1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C2D6D8-CD66-4C8E-BD27-93D27094A2F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1A319A-CDD8-4377-822E-16D273223ED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2455D6-EB37-451F-80C8-EF3D77F0E17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BBBCCF-A521-473D-8462-7C060F0631F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A5BE27-2085-4AC7-A9E9-67BF1C3AB38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E2A80F-0463-4B88-B354-EB8762C6D89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96515-75A5-449D-BDBA-B5CC0BCD756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8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A69EF2-412E-4895-8261-D6739800DF0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C94C6-D35D-42EA-B81E-B9EE46A882E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C8EBF1-3061-4ACE-B03F-129A04D66C8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C82A9F-81F2-4903-9CBE-C9D70F17C87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AA87F5-5234-4E58-81AC-380DC7230B1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2FBFCB-1823-4946-8BFF-11BD1CC7846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8E19B5-D51A-4180-847D-C7B2E44F89D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75A2DE-5C16-49B4-B8ED-8CE59813ADF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05A25E-1128-4ED7-9005-2FB41E0CE82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49273A-FB3C-485F-B90B-B85CD5930F0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B037CD-A412-4E10-9C87-F43A3E54C4F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455B8F-1A89-4ED3-A755-6B2527A339CA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FF6F7B-F417-42E6-82C7-880BCE79BF5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5B78CB-9E87-46AC-BA45-7ADA9A4BF31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8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3F6C4C-F06E-4B78-BF0B-19461776638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598C6-DA17-4AE9-820C-AA8C73D052E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F4EB3D-3113-4F91-A26E-F9537ED9E0B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C61F73-4A82-446F-99DA-584CCC24721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C03289-071A-4853-BCC3-555A6F73E21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A67BD2-2793-4DAC-9912-A53E0CBE4C1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1517E5-76A0-4CDE-8C2E-B4E43EDC549D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34E65E-AFFB-4785-89EB-75E18EB70CE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8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AB9A2A-45EB-48C8-A641-6FCBF26D935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88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D06158-66D1-4FFD-817C-1E55F2FD02F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7547B5-4A29-4107-BFE5-D6437CAAE5D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203EAB-6F7F-46AB-9ACF-52ABA0A6AC3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388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081962-A2E1-45CC-A5E3-4E124AD5B03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e2b9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fffff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723B8D7-8242-469C-874A-A14E2E37C0CA}" type="slidenum">
              <a:rPr b="0" lang="es" sz="10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7f7f7f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FD05B3D-F875-4019-9C13-E31379EC99DC}" type="slidenum">
              <a:rPr b="0" lang="es" sz="1000" spc="-1" strike="noStrike">
                <a:solidFill>
                  <a:srgbClr val="7f7f7f"/>
                </a:solidFill>
                <a:latin typeface="Source Sans Pro"/>
                <a:ea typeface="Source Sans Pr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59F8F98-4AF3-41AD-BA94-847E92ADD39C}" type="slidenum">
              <a:rPr b="0" lang="e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 idx="4"/>
          </p:nvPr>
        </p:nvSpPr>
        <p:spPr>
          <a:xfrm>
            <a:off x="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nuestromail@example.com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62;p14" descr=""/>
          <p:cNvPicPr/>
          <p:nvPr/>
        </p:nvPicPr>
        <p:blipFill>
          <a:blip r:embed="rId1"/>
          <a:stretch/>
        </p:blipFill>
        <p:spPr>
          <a:xfrm flipH="1" rot="10800000">
            <a:off x="0" y="0"/>
            <a:ext cx="9143280" cy="80388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63;p14" descr=""/>
          <p:cNvPicPr/>
          <p:nvPr/>
        </p:nvPicPr>
        <p:blipFill>
          <a:blip r:embed="rId2"/>
          <a:stretch/>
        </p:blipFill>
        <p:spPr>
          <a:xfrm>
            <a:off x="4989240" y="358920"/>
            <a:ext cx="3402720" cy="973440"/>
          </a:xfrm>
          <a:prstGeom prst="rect">
            <a:avLst/>
          </a:prstGeom>
          <a:ln w="0">
            <a:noFill/>
          </a:ln>
        </p:spPr>
      </p:pic>
      <p:pic>
        <p:nvPicPr>
          <p:cNvPr id="164" name="Google Shape;64;p14" descr=""/>
          <p:cNvPicPr/>
          <p:nvPr/>
        </p:nvPicPr>
        <p:blipFill>
          <a:blip r:embed="rId3"/>
          <a:stretch/>
        </p:blipFill>
        <p:spPr>
          <a:xfrm flipH="1">
            <a:off x="720" y="4338720"/>
            <a:ext cx="9143280" cy="80388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65;p14"/>
          <p:cNvSpPr/>
          <p:nvPr/>
        </p:nvSpPr>
        <p:spPr>
          <a:xfrm>
            <a:off x="326880" y="1941840"/>
            <a:ext cx="7853040" cy="12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500" spc="-1" strike="noStrike">
                <a:solidFill>
                  <a:srgbClr val="0000ff"/>
                </a:solidFill>
                <a:latin typeface="Raleway"/>
                <a:ea typeface="Raleway"/>
              </a:rPr>
              <a:t>Introducción a Git, GitHub, R y RStudio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208800" y="3356640"/>
            <a:ext cx="8183160" cy="544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s" sz="2300" spc="-1" strike="noStrike">
                <a:solidFill>
                  <a:srgbClr val="1155cc"/>
                </a:solidFill>
                <a:latin typeface="Source Sans Pro"/>
                <a:ea typeface="Source Sans Pro"/>
              </a:rPr>
              <a:t>Matías Frugone-Álvarez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67" name="Google Shape;67;p14" descr=""/>
          <p:cNvPicPr/>
          <p:nvPr/>
        </p:nvPicPr>
        <p:blipFill>
          <a:blip r:embed="rId4"/>
          <a:stretch/>
        </p:blipFill>
        <p:spPr>
          <a:xfrm>
            <a:off x="326880" y="4021560"/>
            <a:ext cx="1935720" cy="6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7" name="Google Shape;133;p 2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Google Shape;134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Google Shape;135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Google Shape;136;p 2"/>
          <p:cNvSpPr/>
          <p:nvPr/>
        </p:nvSpPr>
        <p:spPr>
          <a:xfrm>
            <a:off x="311760" y="354960"/>
            <a:ext cx="2990880" cy="54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commit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1" name="Google Shape;137;p 2"/>
          <p:cNvSpPr/>
          <p:nvPr/>
        </p:nvSpPr>
        <p:spPr>
          <a:xfrm>
            <a:off x="6671160" y="2738520"/>
            <a:ext cx="9360" cy="5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138;p 2"/>
          <p:cNvSpPr/>
          <p:nvPr/>
        </p:nvSpPr>
        <p:spPr>
          <a:xfrm flipH="1" rot="10800000">
            <a:off x="4363560" y="2754360"/>
            <a:ext cx="2306160" cy="555120"/>
          </a:xfrm>
          <a:prstGeom prst="bentConnector3">
            <a:avLst>
              <a:gd name="adj1" fmla="val 454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46893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Flujo de Trabajo Remoto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5" name="Google Shape;145;p 2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Google Shape;146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Google Shape;147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Google Shape;148;p 2"/>
          <p:cNvSpPr/>
          <p:nvPr/>
        </p:nvSpPr>
        <p:spPr>
          <a:xfrm>
            <a:off x="6273720" y="444960"/>
            <a:ext cx="2558160" cy="146124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Servidor remoto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19" name="Google Shape;149;p 2"/>
          <p:cNvSpPr/>
          <p:nvPr/>
        </p:nvSpPr>
        <p:spPr>
          <a:xfrm>
            <a:off x="6671160" y="905760"/>
            <a:ext cx="1620360" cy="731160"/>
          </a:xfrm>
          <a:prstGeom prst="rect">
            <a:avLst/>
          </a:prstGeom>
          <a:solidFill>
            <a:srgbClr val="ed8a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Remoto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54;p24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Google Shape;155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Google Shape;156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Google Shape;157;p 2"/>
          <p:cNvSpPr/>
          <p:nvPr/>
        </p:nvSpPr>
        <p:spPr>
          <a:xfrm>
            <a:off x="259200" y="351720"/>
            <a:ext cx="5226840" cy="54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clone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4" name="Google Shape;158;p 2"/>
          <p:cNvSpPr/>
          <p:nvPr/>
        </p:nvSpPr>
        <p:spPr>
          <a:xfrm>
            <a:off x="6273720" y="444960"/>
            <a:ext cx="2558160" cy="146124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Servidor remoto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25" name="Google Shape;159;p 2"/>
          <p:cNvSpPr/>
          <p:nvPr/>
        </p:nvSpPr>
        <p:spPr>
          <a:xfrm>
            <a:off x="6671160" y="905760"/>
            <a:ext cx="1620360" cy="731160"/>
          </a:xfrm>
          <a:prstGeom prst="rect">
            <a:avLst/>
          </a:prstGeom>
          <a:solidFill>
            <a:srgbClr val="ed8a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Remoto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Google Shape;160;p 2"/>
          <p:cNvSpPr/>
          <p:nvPr/>
        </p:nvSpPr>
        <p:spPr>
          <a:xfrm flipH="1">
            <a:off x="2022840" y="1279440"/>
            <a:ext cx="4655160" cy="1310040"/>
          </a:xfrm>
          <a:prstGeom prst="bentConnector3">
            <a:avLst>
              <a:gd name="adj1" fmla="val 6756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Google Shape;161;p 2"/>
          <p:cNvSpPr/>
          <p:nvPr/>
        </p:nvSpPr>
        <p:spPr>
          <a:xfrm>
            <a:off x="2021400" y="2571840"/>
            <a:ext cx="97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" name="Google Shape;163;p 2"/>
          <p:cNvSpPr/>
          <p:nvPr/>
        </p:nvSpPr>
        <p:spPr>
          <a:xfrm>
            <a:off x="6366960" y="2571840"/>
            <a:ext cx="97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168;p25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Google Shape;169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Google Shape;170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Google Shape;171;p 2"/>
          <p:cNvSpPr/>
          <p:nvPr/>
        </p:nvSpPr>
        <p:spPr>
          <a:xfrm>
            <a:off x="259200" y="351720"/>
            <a:ext cx="2990880" cy="54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push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4" name="Google Shape;172;p 2"/>
          <p:cNvSpPr/>
          <p:nvPr/>
        </p:nvSpPr>
        <p:spPr>
          <a:xfrm>
            <a:off x="6273720" y="444960"/>
            <a:ext cx="2558160" cy="146124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Servidor remoto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35" name="Google Shape;173;p 2"/>
          <p:cNvSpPr/>
          <p:nvPr/>
        </p:nvSpPr>
        <p:spPr>
          <a:xfrm>
            <a:off x="6671160" y="905760"/>
            <a:ext cx="1620360" cy="731160"/>
          </a:xfrm>
          <a:prstGeom prst="rect">
            <a:avLst/>
          </a:prstGeom>
          <a:solidFill>
            <a:srgbClr val="ed8a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Remoto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Google Shape;174;p 2"/>
          <p:cNvSpPr/>
          <p:nvPr/>
        </p:nvSpPr>
        <p:spPr>
          <a:xfrm rot="10800000">
            <a:off x="7897320" y="1645200"/>
            <a:ext cx="19800" cy="206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Google Shape;175;p 2"/>
          <p:cNvSpPr/>
          <p:nvPr/>
        </p:nvSpPr>
        <p:spPr>
          <a:xfrm>
            <a:off x="7486920" y="3702600"/>
            <a:ext cx="4503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PlaceHolder 1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9" name="Google Shape;177;p 2"/>
          <p:cNvSpPr/>
          <p:nvPr/>
        </p:nvSpPr>
        <p:spPr>
          <a:xfrm flipH="1" rot="10800000">
            <a:off x="2044800" y="2748240"/>
            <a:ext cx="2012760" cy="576000"/>
          </a:xfrm>
          <a:prstGeom prst="bentConnector3">
            <a:avLst>
              <a:gd name="adj1" fmla="val 520"/>
            </a:avLst>
          </a:prstGeom>
          <a:noFill/>
          <a:ln w="38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Google Shape;178;p 2"/>
          <p:cNvSpPr/>
          <p:nvPr/>
        </p:nvSpPr>
        <p:spPr>
          <a:xfrm flipH="1" rot="10800000">
            <a:off x="4770720" y="2754000"/>
            <a:ext cx="1899360" cy="538560"/>
          </a:xfrm>
          <a:prstGeom prst="bentConnector3">
            <a:avLst>
              <a:gd name="adj1" fmla="val 551"/>
            </a:avLst>
          </a:prstGeom>
          <a:noFill/>
          <a:ln w="38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Google Shape;179;p 2"/>
          <p:cNvSpPr/>
          <p:nvPr/>
        </p:nvSpPr>
        <p:spPr>
          <a:xfrm>
            <a:off x="6671160" y="2738520"/>
            <a:ext cx="9360" cy="5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180;p 2"/>
          <p:cNvSpPr/>
          <p:nvPr/>
        </p:nvSpPr>
        <p:spPr>
          <a:xfrm>
            <a:off x="4058280" y="2730240"/>
            <a:ext cx="9360" cy="5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9999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181;p 2"/>
          <p:cNvSpPr/>
          <p:nvPr/>
        </p:nvSpPr>
        <p:spPr>
          <a:xfrm>
            <a:off x="2323080" y="2256120"/>
            <a:ext cx="133416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550" spc="-1" strike="noStrike">
                <a:solidFill>
                  <a:srgbClr val="f6ffff"/>
                </a:solidFill>
                <a:highlight>
                  <a:srgbClr val="999999"/>
                </a:highlight>
                <a:latin typeface="Nunito"/>
                <a:ea typeface="Nunito"/>
              </a:rPr>
              <a:t>~ git add 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244" name="Google Shape;182;p 2"/>
          <p:cNvSpPr/>
          <p:nvPr/>
        </p:nvSpPr>
        <p:spPr>
          <a:xfrm>
            <a:off x="4918320" y="2292120"/>
            <a:ext cx="162036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550" spc="-1" strike="noStrike">
                <a:solidFill>
                  <a:srgbClr val="f6ffff"/>
                </a:solidFill>
                <a:highlight>
                  <a:srgbClr val="999999"/>
                </a:highlight>
                <a:latin typeface="Nunito"/>
                <a:ea typeface="Nunito"/>
              </a:rPr>
              <a:t>~ git commit 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322200" y="1143000"/>
            <a:ext cx="53924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carga cambios locales en un repositorio remoto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87;p26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Google Shape;188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Google Shape;189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Google Shape;190;p 2"/>
          <p:cNvSpPr/>
          <p:nvPr/>
        </p:nvSpPr>
        <p:spPr>
          <a:xfrm>
            <a:off x="259200" y="351720"/>
            <a:ext cx="2990880" cy="54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fetch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0" name="Google Shape;191;p 2"/>
          <p:cNvSpPr/>
          <p:nvPr/>
        </p:nvSpPr>
        <p:spPr>
          <a:xfrm>
            <a:off x="6273720" y="444960"/>
            <a:ext cx="2558160" cy="146124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Servidor remoto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51" name="Google Shape;192;p 2"/>
          <p:cNvSpPr/>
          <p:nvPr/>
        </p:nvSpPr>
        <p:spPr>
          <a:xfrm>
            <a:off x="6671160" y="905760"/>
            <a:ext cx="1620360" cy="731160"/>
          </a:xfrm>
          <a:prstGeom prst="rect">
            <a:avLst/>
          </a:prstGeom>
          <a:solidFill>
            <a:srgbClr val="ed8a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Remoto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311760" y="2211840"/>
            <a:ext cx="8519760" cy="231192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Google Shape;194;p 2"/>
          <p:cNvSpPr/>
          <p:nvPr/>
        </p:nvSpPr>
        <p:spPr>
          <a:xfrm>
            <a:off x="6366960" y="2571840"/>
            <a:ext cx="97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Google Shape;195;p 2"/>
          <p:cNvSpPr/>
          <p:nvPr/>
        </p:nvSpPr>
        <p:spPr>
          <a:xfrm rot="5400000">
            <a:off x="5805720" y="1833480"/>
            <a:ext cx="1438560" cy="315000"/>
          </a:xfrm>
          <a:prstGeom prst="bentConnector3">
            <a:avLst>
              <a:gd name="adj1" fmla="val 645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"/>
          <p:cNvSpPr/>
          <p:nvPr/>
        </p:nvSpPr>
        <p:spPr>
          <a:xfrm>
            <a:off x="228600" y="997920"/>
            <a:ext cx="5691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Actualiza un repositorio local al estado de un remoto.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00;p27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Google Shape;201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Google Shape;202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Google Shape;203;p 2"/>
          <p:cNvSpPr/>
          <p:nvPr/>
        </p:nvSpPr>
        <p:spPr>
          <a:xfrm>
            <a:off x="6273720" y="444960"/>
            <a:ext cx="2558160" cy="1461240"/>
          </a:xfrm>
          <a:prstGeom prst="rect">
            <a:avLst/>
          </a:prstGeom>
          <a:noFill/>
          <a:ln w="936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Servidor remoto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260" name="Google Shape;204;p 2"/>
          <p:cNvSpPr/>
          <p:nvPr/>
        </p:nvSpPr>
        <p:spPr>
          <a:xfrm>
            <a:off x="6671160" y="905760"/>
            <a:ext cx="1620360" cy="731160"/>
          </a:xfrm>
          <a:prstGeom prst="rect">
            <a:avLst/>
          </a:prstGeom>
          <a:solidFill>
            <a:srgbClr val="ed8a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Remoto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Google Shape;205;p 2"/>
          <p:cNvSpPr/>
          <p:nvPr/>
        </p:nvSpPr>
        <p:spPr>
          <a:xfrm flipH="1">
            <a:off x="2022840" y="1279440"/>
            <a:ext cx="4655160" cy="1310040"/>
          </a:xfrm>
          <a:prstGeom prst="bentConnector3">
            <a:avLst>
              <a:gd name="adj1" fmla="val 6756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Google Shape;206;p 2"/>
          <p:cNvSpPr/>
          <p:nvPr/>
        </p:nvSpPr>
        <p:spPr>
          <a:xfrm>
            <a:off x="4906080" y="1481760"/>
            <a:ext cx="1681200" cy="4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95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fetch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263" name="Google Shape;207;p 2"/>
          <p:cNvSpPr/>
          <p:nvPr/>
        </p:nvSpPr>
        <p:spPr>
          <a:xfrm>
            <a:off x="2021400" y="2571840"/>
            <a:ext cx="97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noFill/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 fontScale="96000"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Google Shape;209;p 2"/>
          <p:cNvSpPr/>
          <p:nvPr/>
        </p:nvSpPr>
        <p:spPr>
          <a:xfrm>
            <a:off x="6366960" y="2571840"/>
            <a:ext cx="97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Google Shape;210;p 2"/>
          <p:cNvSpPr/>
          <p:nvPr/>
        </p:nvSpPr>
        <p:spPr>
          <a:xfrm>
            <a:off x="2180520" y="2035800"/>
            <a:ext cx="1681200" cy="4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95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merge</a:t>
            </a:r>
            <a:endParaRPr b="0" lang="en-US" sz="195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228600" y="169920"/>
            <a:ext cx="594324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git merge permite tomar las líneas independientes de desarrollo creadas por git branch e integrarlas en una sola rama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07;p19"/>
          <p:cNvSpPr/>
          <p:nvPr/>
        </p:nvSpPr>
        <p:spPr>
          <a:xfrm>
            <a:off x="1255320" y="150480"/>
            <a:ext cx="72090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Versión de Control con Git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9" name="Google Shape;108;p19"/>
          <p:cNvSpPr/>
          <p:nvPr/>
        </p:nvSpPr>
        <p:spPr>
          <a:xfrm>
            <a:off x="1600200" y="2754360"/>
            <a:ext cx="52617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0" name="Google Shape;109;p19" descr=""/>
          <p:cNvPicPr/>
          <p:nvPr/>
        </p:nvPicPr>
        <p:blipFill>
          <a:blip r:embed="rId1"/>
          <a:stretch/>
        </p:blipFill>
        <p:spPr>
          <a:xfrm>
            <a:off x="2082960" y="826920"/>
            <a:ext cx="4194720" cy="4058640"/>
          </a:xfrm>
          <a:prstGeom prst="rect">
            <a:avLst/>
          </a:prstGeom>
          <a:ln w="0">
            <a:noFill/>
          </a:ln>
        </p:spPr>
      </p:pic>
      <p:sp>
        <p:nvSpPr>
          <p:cNvPr id="271" name="Google Shape;110;p19"/>
          <p:cNvSpPr/>
          <p:nvPr/>
        </p:nvSpPr>
        <p:spPr>
          <a:xfrm>
            <a:off x="6213240" y="1735920"/>
            <a:ext cx="972720" cy="5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Google Shape;111;p19"/>
          <p:cNvSpPr/>
          <p:nvPr/>
        </p:nvSpPr>
        <p:spPr>
          <a:xfrm>
            <a:off x="7247160" y="2171520"/>
            <a:ext cx="49618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GitHub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122;p21"/>
          <p:cNvSpPr/>
          <p:nvPr/>
        </p:nvSpPr>
        <p:spPr>
          <a:xfrm>
            <a:off x="380880" y="-76320"/>
            <a:ext cx="7556400" cy="8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190440">
              <a:lnSpc>
                <a:spcPct val="129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000000"/>
                </a:solidFill>
                <a:latin typeface="Arial"/>
                <a:ea typeface="Arial"/>
              </a:rPr>
              <a:t>Repositorios remotos </a:t>
            </a:r>
            <a:r>
              <a:rPr b="1" lang="es" sz="1700" spc="-1" strike="noStrike">
                <a:solidFill>
                  <a:srgbClr val="000000"/>
                </a:solidFill>
                <a:latin typeface="Arial"/>
                <a:ea typeface="Arial"/>
              </a:rPr>
              <a:t>¿Que es Gitflow?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274" name="Google Shape;123;p21" descr=""/>
          <p:cNvPicPr/>
          <p:nvPr/>
        </p:nvPicPr>
        <p:blipFill>
          <a:blip r:embed="rId1"/>
          <a:stretch/>
        </p:blipFill>
        <p:spPr>
          <a:xfrm>
            <a:off x="2082240" y="1606680"/>
            <a:ext cx="4580280" cy="3286440"/>
          </a:xfrm>
          <a:prstGeom prst="rect">
            <a:avLst/>
          </a:prstGeom>
          <a:ln w="0">
            <a:noFill/>
          </a:ln>
        </p:spPr>
      </p:pic>
      <p:sp>
        <p:nvSpPr>
          <p:cNvPr id="275" name="Google Shape;124;p21"/>
          <p:cNvSpPr/>
          <p:nvPr/>
        </p:nvSpPr>
        <p:spPr>
          <a:xfrm>
            <a:off x="268560" y="689400"/>
            <a:ext cx="85114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El flujo de trabajo de Gitflow define un modelo de ramificación estricto diseñado en torno a la versión del proyecto. Esto proporciona un marco robusto para la gestión de proyectos grandes.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Bef>
                <a:spcPts val="2401"/>
              </a:spcBef>
              <a:buNone/>
              <a:tabLst>
                <a:tab algn="l" pos="0"/>
              </a:tabLst>
            </a:pPr>
            <a:r>
              <a:rPr b="1" lang="es" sz="2300" spc="-1" strike="noStrike">
                <a:solidFill>
                  <a:srgbClr val="000000"/>
                </a:solidFill>
                <a:latin typeface="Arial"/>
                <a:ea typeface="Arial"/>
              </a:rPr>
              <a:t>Creación de un compendio de investigación con rrtools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15000"/>
              </a:lnSpc>
              <a:spcBef>
                <a:spcPts val="18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" sz="1700" spc="-1" strike="noStrike">
                <a:solidFill>
                  <a:srgbClr val="000000"/>
                </a:solidFill>
                <a:latin typeface="Arial"/>
                <a:ea typeface="Arial"/>
              </a:rPr>
              <a:t>Usar proyectos de Rstudio</a:t>
            </a:r>
            <a:endParaRPr b="0" lang="en-US" sz="17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El paquete “here”  </a:t>
            </a:r>
            <a:r>
              <a:rPr b="1" i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«here::here("path", "to", "file")»</a:t>
            </a:r>
            <a:endParaRPr b="0" lang="en-US" sz="13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install.packages("devtools")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# install rrtools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devtools::install_github("benmarwick/rrtools") 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# install github dependencies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dependencies &lt;- c("dplyr", "ggplot2", "ggthemes", "gitcreds", "rticles", "Cairo")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s" sz="1800" spc="-1" strike="noStrike">
                <a:solidFill>
                  <a:srgbClr val="595959"/>
                </a:solidFill>
                <a:latin typeface="Arial"/>
                <a:ea typeface="Arial"/>
              </a:rPr>
              <a:t>install.packages(dependencies)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157;p26" descr=""/>
          <p:cNvPicPr/>
          <p:nvPr/>
        </p:nvPicPr>
        <p:blipFill>
          <a:blip r:embed="rId1"/>
          <a:srcRect l="0" t="4047" r="0" b="0"/>
          <a:stretch/>
        </p:blipFill>
        <p:spPr>
          <a:xfrm>
            <a:off x="-158040" y="734760"/>
            <a:ext cx="6379920" cy="4889880"/>
          </a:xfrm>
          <a:prstGeom prst="rect">
            <a:avLst/>
          </a:prstGeom>
          <a:ln w="0">
            <a:noFill/>
          </a:ln>
        </p:spPr>
      </p:pic>
      <p:pic>
        <p:nvPicPr>
          <p:cNvPr id="279" name="Google Shape;158;p26" descr=""/>
          <p:cNvPicPr/>
          <p:nvPr/>
        </p:nvPicPr>
        <p:blipFill>
          <a:blip r:embed="rId2"/>
          <a:stretch/>
        </p:blipFill>
        <p:spPr>
          <a:xfrm flipH="1" rot="10800000">
            <a:off x="0" y="0"/>
            <a:ext cx="9143280" cy="803880"/>
          </a:xfrm>
          <a:prstGeom prst="rect">
            <a:avLst/>
          </a:prstGeom>
          <a:ln w="0">
            <a:noFill/>
          </a:ln>
        </p:spPr>
      </p:pic>
      <p:sp>
        <p:nvSpPr>
          <p:cNvPr id="280" name="Google Shape;159;p26"/>
          <p:cNvSpPr/>
          <p:nvPr/>
        </p:nvSpPr>
        <p:spPr>
          <a:xfrm>
            <a:off x="6670440" y="582480"/>
            <a:ext cx="23230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400" spc="-1" strike="noStrike">
                <a:solidFill>
                  <a:srgbClr val="000000"/>
                </a:solidFill>
                <a:latin typeface="Arial"/>
                <a:ea typeface="Arial"/>
              </a:rPr>
              <a:t>Más Info!!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81" name="Google Shape;160;p26" descr=""/>
          <p:cNvPicPr/>
          <p:nvPr/>
        </p:nvPicPr>
        <p:blipFill>
          <a:blip r:embed="rId3"/>
          <a:stretch/>
        </p:blipFill>
        <p:spPr>
          <a:xfrm>
            <a:off x="7151400" y="1239840"/>
            <a:ext cx="1178640" cy="1178640"/>
          </a:xfrm>
          <a:prstGeom prst="rect">
            <a:avLst/>
          </a:prstGeom>
          <a:ln w="0">
            <a:noFill/>
          </a:ln>
        </p:spPr>
      </p:pic>
      <p:sp>
        <p:nvSpPr>
          <p:cNvPr id="282" name="Google Shape;161;p26"/>
          <p:cNvSpPr/>
          <p:nvPr/>
        </p:nvSpPr>
        <p:spPr>
          <a:xfrm>
            <a:off x="6004080" y="2379240"/>
            <a:ext cx="33753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https://research-compendium.science/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3" name="Google Shape;162;p26"/>
          <p:cNvSpPr/>
          <p:nvPr/>
        </p:nvSpPr>
        <p:spPr>
          <a:xfrm>
            <a:off x="6015960" y="2703600"/>
            <a:ext cx="2999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https://codecheck.org.uk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4" name="Google Shape;163;p26"/>
          <p:cNvSpPr/>
          <p:nvPr/>
        </p:nvSpPr>
        <p:spPr>
          <a:xfrm>
            <a:off x="6015960" y="3027600"/>
            <a:ext cx="2999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https://www.fosteropenscience.eu/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5" name="Google Shape;164;p26"/>
          <p:cNvSpPr/>
          <p:nvPr/>
        </p:nvSpPr>
        <p:spPr>
          <a:xfrm>
            <a:off x="6015960" y="3310920"/>
            <a:ext cx="2999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www.turing.ac.uk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6" name="Google Shape;165;p26"/>
          <p:cNvSpPr/>
          <p:nvPr/>
        </p:nvSpPr>
        <p:spPr>
          <a:xfrm>
            <a:off x="6015960" y="3592800"/>
            <a:ext cx="186120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https://ropensci.org/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Google Shape;166;p26"/>
          <p:cNvSpPr/>
          <p:nvPr/>
        </p:nvSpPr>
        <p:spPr>
          <a:xfrm>
            <a:off x="6064200" y="4165560"/>
            <a:ext cx="2999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R-Ladies Global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Google Shape;167;p26"/>
          <p:cNvSpPr/>
          <p:nvPr/>
        </p:nvSpPr>
        <p:spPr>
          <a:xfrm>
            <a:off x="6015960" y="3868560"/>
            <a:ext cx="2999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https://librarycarpentry.org/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72;p15"/>
          <p:cNvSpPr/>
          <p:nvPr/>
        </p:nvSpPr>
        <p:spPr>
          <a:xfrm>
            <a:off x="803880" y="1388520"/>
            <a:ext cx="720900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808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Set up GitHub y RStudio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Git/GitHub con R e introducción a RMarkdown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116;p20"/>
          <p:cNvSpPr/>
          <p:nvPr/>
        </p:nvSpPr>
        <p:spPr>
          <a:xfrm>
            <a:off x="380880" y="76320"/>
            <a:ext cx="755640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000000"/>
                </a:solidFill>
                <a:latin typeface="Arial"/>
                <a:ea typeface="Arial"/>
              </a:rPr>
              <a:t>Copia de seguridad y sincronización a través de la nube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90" name="Google Shape;117;p 2" descr=""/>
          <p:cNvPicPr/>
          <p:nvPr/>
        </p:nvPicPr>
        <p:blipFill>
          <a:blip r:embed="rId1"/>
          <a:stretch/>
        </p:blipFill>
        <p:spPr>
          <a:xfrm>
            <a:off x="1404000" y="866880"/>
            <a:ext cx="5713560" cy="417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29;p22"/>
          <p:cNvSpPr/>
          <p:nvPr/>
        </p:nvSpPr>
        <p:spPr>
          <a:xfrm>
            <a:off x="380880" y="76320"/>
            <a:ext cx="755640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000000"/>
                </a:solidFill>
                <a:latin typeface="Arial"/>
                <a:ea typeface="Arial"/>
              </a:rPr>
              <a:t>Bifurcar y contribuir al trabajo de otros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92" name="Google Shape;130;p 2" descr=""/>
          <p:cNvPicPr/>
          <p:nvPr/>
        </p:nvPicPr>
        <p:blipFill>
          <a:blip r:embed="rId1"/>
          <a:stretch/>
        </p:blipFill>
        <p:spPr>
          <a:xfrm>
            <a:off x="1655280" y="815040"/>
            <a:ext cx="5623920" cy="410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135;p23" descr=""/>
          <p:cNvPicPr/>
          <p:nvPr/>
        </p:nvPicPr>
        <p:blipFill>
          <a:blip r:embed="rId1"/>
          <a:stretch/>
        </p:blipFill>
        <p:spPr>
          <a:xfrm>
            <a:off x="718920" y="884160"/>
            <a:ext cx="7705080" cy="4192200"/>
          </a:xfrm>
          <a:prstGeom prst="rect">
            <a:avLst/>
          </a:prstGeom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87280" y="-154800"/>
            <a:ext cx="6946560" cy="907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15000"/>
              </a:lnSpc>
              <a:spcBef>
                <a:spcPts val="2401"/>
              </a:spcBef>
              <a:buNone/>
              <a:tabLst>
                <a:tab algn="l" pos="0"/>
              </a:tabLst>
            </a:pPr>
            <a:r>
              <a:rPr b="1" lang="es" sz="2300" spc="-1" strike="noStrike">
                <a:solidFill>
                  <a:srgbClr val="000000"/>
                </a:solidFill>
                <a:latin typeface="Arial"/>
                <a:ea typeface="Arial"/>
              </a:rPr>
              <a:t>Fork (bifurcación) de repositorios en Github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95" name="Google Shape;137;p 3"/>
          <p:cNvSpPr/>
          <p:nvPr/>
        </p:nvSpPr>
        <p:spPr>
          <a:xfrm>
            <a:off x="6768000" y="1252080"/>
            <a:ext cx="785160" cy="772560"/>
          </a:xfrm>
          <a:prstGeom prst="ellipse">
            <a:avLst/>
          </a:prstGeom>
          <a:noFill/>
          <a:ln w="76320">
            <a:solidFill>
              <a:srgbClr val="611bb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Google Shape;138;p 3"/>
          <p:cNvSpPr/>
          <p:nvPr/>
        </p:nvSpPr>
        <p:spPr>
          <a:xfrm>
            <a:off x="556560" y="4664880"/>
            <a:ext cx="70700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611bb8"/>
                </a:solidFill>
                <a:latin typeface="Source Sans Pro"/>
                <a:ea typeface="Source Sans Pro"/>
              </a:rPr>
              <a:t>Dos repositorios git idénticos pero con distinta URL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143;p24" descr=""/>
          <p:cNvPicPr/>
          <p:nvPr/>
        </p:nvPicPr>
        <p:blipFill>
          <a:blip r:embed="rId1"/>
          <a:stretch/>
        </p:blipFill>
        <p:spPr>
          <a:xfrm>
            <a:off x="717120" y="798480"/>
            <a:ext cx="7547760" cy="410652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311760" y="17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Raleway"/>
                <a:ea typeface="Raleway"/>
              </a:rPr>
              <a:t>Configurar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9" name="Google Shape;145;p 3"/>
          <p:cNvSpPr/>
          <p:nvPr/>
        </p:nvSpPr>
        <p:spPr>
          <a:xfrm>
            <a:off x="2250360" y="4132080"/>
            <a:ext cx="785160" cy="772560"/>
          </a:xfrm>
          <a:prstGeom prst="ellipse">
            <a:avLst/>
          </a:prstGeom>
          <a:noFill/>
          <a:ln w="76320">
            <a:solidFill>
              <a:srgbClr val="611bb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150;p25" descr=""/>
          <p:cNvPicPr/>
          <p:nvPr/>
        </p:nvPicPr>
        <p:blipFill>
          <a:blip r:embed="rId1"/>
          <a:stretch/>
        </p:blipFill>
        <p:spPr>
          <a:xfrm>
            <a:off x="962640" y="864720"/>
            <a:ext cx="7523280" cy="4093200"/>
          </a:xfrm>
          <a:prstGeom prst="rect">
            <a:avLst/>
          </a:prstGeom>
          <a:ln w="0"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11760" y="17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000" spc="-1" strike="noStrike">
                <a:solidFill>
                  <a:srgbClr val="000000"/>
                </a:solidFill>
                <a:latin typeface="Raleway"/>
                <a:ea typeface="Raleway"/>
              </a:rPr>
              <a:t>Configurar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2" name="Google Shape;152;p 2"/>
          <p:cNvSpPr/>
          <p:nvPr/>
        </p:nvSpPr>
        <p:spPr>
          <a:xfrm>
            <a:off x="5699880" y="2185200"/>
            <a:ext cx="785160" cy="772560"/>
          </a:xfrm>
          <a:prstGeom prst="ellipse">
            <a:avLst/>
          </a:prstGeom>
          <a:noFill/>
          <a:ln w="76320">
            <a:solidFill>
              <a:srgbClr val="611bb8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7;p16"/>
          <p:cNvSpPr/>
          <p:nvPr/>
        </p:nvSpPr>
        <p:spPr>
          <a:xfrm>
            <a:off x="776520" y="78840"/>
            <a:ext cx="72090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¿Qué es GitHub?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Google Shape;78;p16"/>
          <p:cNvSpPr/>
          <p:nvPr/>
        </p:nvSpPr>
        <p:spPr>
          <a:xfrm>
            <a:off x="1600200" y="2754360"/>
            <a:ext cx="5261760" cy="39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Google Shape;79;p16" descr=""/>
          <p:cNvPicPr/>
          <p:nvPr/>
        </p:nvPicPr>
        <p:blipFill>
          <a:blip r:embed="rId1"/>
          <a:stretch/>
        </p:blipFill>
        <p:spPr>
          <a:xfrm>
            <a:off x="-31680" y="2480040"/>
            <a:ext cx="4053960" cy="175428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80;p16"/>
          <p:cNvSpPr/>
          <p:nvPr/>
        </p:nvSpPr>
        <p:spPr>
          <a:xfrm>
            <a:off x="90000" y="959400"/>
            <a:ext cx="896292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Un sitio web que le permite almacenar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sus repositorios (carpetas) de Git en línea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y facilita la colaboración con otros. También brindan otros servicios como seguimiento de problemas (errores) y wikis. Servicios similares son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GitLab y BitBucket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Google Shape;81;p16"/>
          <p:cNvSpPr/>
          <p:nvPr/>
        </p:nvSpPr>
        <p:spPr>
          <a:xfrm>
            <a:off x="4010760" y="2571840"/>
            <a:ext cx="6341040" cy="15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29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Actúa como una copia de seguridad remota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29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Facilita la transparencia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29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Facilita la gestión de proyectos.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29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Facilita el intercambio y la colaboración.</a:t>
            </a:r>
            <a:endParaRPr b="0" lang="en-US" sz="1400" spc="-1" strike="noStrike">
              <a:latin typeface="Arial"/>
            </a:endParaRPr>
          </a:p>
          <a:p>
            <a:pPr marL="457200" indent="-317520">
              <a:lnSpc>
                <a:spcPct val="129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Impulsa la innovación gracias a Open Sourcing Science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86;p17"/>
          <p:cNvSpPr/>
          <p:nvPr/>
        </p:nvSpPr>
        <p:spPr>
          <a:xfrm>
            <a:off x="380880" y="76320"/>
            <a:ext cx="7556400" cy="8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latin typeface="Arial"/>
            </a:endParaRPr>
          </a:p>
          <a:p>
            <a:pPr marL="190440">
              <a:lnSpc>
                <a:spcPct val="129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rgbClr val="000000"/>
                </a:solidFill>
                <a:latin typeface="Arial"/>
                <a:ea typeface="Arial"/>
              </a:rPr>
              <a:t>GitHub para la ciencia abierta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5" name="Google Shape;87;p17" descr=""/>
          <p:cNvPicPr/>
          <p:nvPr/>
        </p:nvPicPr>
        <p:blipFill>
          <a:blip r:embed="rId1"/>
          <a:stretch/>
        </p:blipFill>
        <p:spPr>
          <a:xfrm>
            <a:off x="453960" y="959040"/>
            <a:ext cx="7619400" cy="3904560"/>
          </a:xfrm>
          <a:prstGeom prst="rect">
            <a:avLst/>
          </a:prstGeom>
          <a:ln w="0">
            <a:noFill/>
          </a:ln>
        </p:spPr>
      </p:pic>
      <p:pic>
        <p:nvPicPr>
          <p:cNvPr id="176" name="Google Shape;88;p17" descr=""/>
          <p:cNvPicPr/>
          <p:nvPr/>
        </p:nvPicPr>
        <p:blipFill>
          <a:blip r:embed="rId2"/>
          <a:stretch/>
        </p:blipFill>
        <p:spPr>
          <a:xfrm>
            <a:off x="5150880" y="402480"/>
            <a:ext cx="1506960" cy="91980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89;p17" descr=""/>
          <p:cNvPicPr/>
          <p:nvPr/>
        </p:nvPicPr>
        <p:blipFill>
          <a:blip r:embed="rId3"/>
          <a:stretch/>
        </p:blipFill>
        <p:spPr>
          <a:xfrm>
            <a:off x="5219280" y="1168560"/>
            <a:ext cx="1573200" cy="7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94;p18" descr=""/>
          <p:cNvPicPr/>
          <p:nvPr/>
        </p:nvPicPr>
        <p:blipFill>
          <a:blip r:embed="rId1"/>
          <a:stretch/>
        </p:blipFill>
        <p:spPr>
          <a:xfrm>
            <a:off x="1356480" y="550080"/>
            <a:ext cx="6430680" cy="444888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95;p18"/>
          <p:cNvSpPr/>
          <p:nvPr/>
        </p:nvSpPr>
        <p:spPr>
          <a:xfrm>
            <a:off x="1629720" y="150120"/>
            <a:ext cx="15069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000" spc="-1" strike="noStrike">
                <a:solidFill>
                  <a:srgbClr val="0000ff"/>
                </a:solidFill>
                <a:latin typeface="Source Sans Pro"/>
                <a:ea typeface="Source Sans Pro"/>
              </a:rPr>
              <a:t>MI PC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Google Shape;96;p18"/>
          <p:cNvSpPr/>
          <p:nvPr/>
        </p:nvSpPr>
        <p:spPr>
          <a:xfrm flipH="1">
            <a:off x="6349680" y="38880"/>
            <a:ext cx="33840" cy="503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14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Google Shape;97;p18"/>
          <p:cNvSpPr/>
          <p:nvPr/>
        </p:nvSpPr>
        <p:spPr>
          <a:xfrm>
            <a:off x="6592320" y="150120"/>
            <a:ext cx="112176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000" spc="-1" strike="noStrike">
                <a:solidFill>
                  <a:srgbClr val="0000ff"/>
                </a:solidFill>
                <a:latin typeface="Source Sans Pro"/>
                <a:ea typeface="Source Sans Pro"/>
              </a:rPr>
              <a:t>NUBE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2" name="Google Shape;98;p18" descr=""/>
          <p:cNvPicPr/>
          <p:nvPr/>
        </p:nvPicPr>
        <p:blipFill>
          <a:blip r:embed="rId2"/>
          <a:stretch/>
        </p:blipFill>
        <p:spPr>
          <a:xfrm>
            <a:off x="2975760" y="3545280"/>
            <a:ext cx="1851840" cy="123552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99;p18" descr=""/>
          <p:cNvPicPr/>
          <p:nvPr/>
        </p:nvPicPr>
        <p:blipFill>
          <a:blip r:embed="rId3"/>
          <a:stretch/>
        </p:blipFill>
        <p:spPr>
          <a:xfrm>
            <a:off x="6476760" y="3447000"/>
            <a:ext cx="1506960" cy="91980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100;p18" descr=""/>
          <p:cNvPicPr/>
          <p:nvPr/>
        </p:nvPicPr>
        <p:blipFill>
          <a:blip r:embed="rId4"/>
          <a:stretch/>
        </p:blipFill>
        <p:spPr>
          <a:xfrm>
            <a:off x="6544800" y="4212720"/>
            <a:ext cx="1573200" cy="78624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01;p18" descr=""/>
          <p:cNvPicPr/>
          <p:nvPr/>
        </p:nvPicPr>
        <p:blipFill>
          <a:blip r:embed="rId5"/>
          <a:stretch/>
        </p:blipFill>
        <p:spPr>
          <a:xfrm>
            <a:off x="1564560" y="2017800"/>
            <a:ext cx="786240" cy="78624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02;p18" descr=""/>
          <p:cNvPicPr/>
          <p:nvPr/>
        </p:nvPicPr>
        <p:blipFill>
          <a:blip r:embed="rId6"/>
          <a:stretch/>
        </p:blipFill>
        <p:spPr>
          <a:xfrm>
            <a:off x="3607560" y="2161080"/>
            <a:ext cx="786240" cy="7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Configuración (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Prerrequisitos)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1 . Cuenta de correo electrónico.</a:t>
            </a:r>
            <a:endParaRPr b="0" lang="en-US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 . Comprobar si tenemos instalado Git y si se trata de la última versión. Abre la consola y escribe: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 la consola o terminal escribir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“git –version”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git config --global user.name "Nuestro Nombre"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git config --global user.email "</a:t>
            </a:r>
            <a:r>
              <a:rPr b="1" lang="en-US" sz="16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nuestromail@example.com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git config --list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pc="-1" strike="noStrike">
                <a:solidFill>
                  <a:srgbClr val="000000"/>
                </a:solidFill>
                <a:latin typeface="Arial"/>
                <a:ea typeface="Arial"/>
              </a:rPr>
              <a:t>Flujo de Trabajo Local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Google Shape;105;p 2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Google Shape;111;p 2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Google Shape;112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Google Shape;113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Google Shape;114;p 2"/>
          <p:cNvSpPr/>
          <p:nvPr/>
        </p:nvSpPr>
        <p:spPr>
          <a:xfrm>
            <a:off x="311760" y="354960"/>
            <a:ext cx="7231680" cy="54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init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Google Shape;115;p 2"/>
          <p:cNvSpPr/>
          <p:nvPr/>
        </p:nvSpPr>
        <p:spPr>
          <a:xfrm>
            <a:off x="4299480" y="2571840"/>
            <a:ext cx="97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Google Shape;116;p 2"/>
          <p:cNvSpPr/>
          <p:nvPr/>
        </p:nvSpPr>
        <p:spPr>
          <a:xfrm>
            <a:off x="6671160" y="2571840"/>
            <a:ext cx="9720" cy="68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/>
          </p:nvPr>
        </p:nvSpPr>
        <p:spPr>
          <a:xfrm>
            <a:off x="311760" y="2256120"/>
            <a:ext cx="8519760" cy="2311920"/>
          </a:xfrm>
          <a:prstGeom prst="rect">
            <a:avLst/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txBody>
          <a:bodyPr lIns="0" rIns="0" tIns="91440" bIns="91440" anchor="t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595959"/>
                </a:solidFill>
                <a:latin typeface="Arial"/>
                <a:ea typeface="Arial"/>
              </a:rPr>
              <a:t>Entorno de trabajo personal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0" name="Google Shape;122;p 2"/>
          <p:cNvSpPr/>
          <p:nvPr/>
        </p:nvSpPr>
        <p:spPr>
          <a:xfrm>
            <a:off x="1216080" y="3332880"/>
            <a:ext cx="1620360" cy="731160"/>
          </a:xfrm>
          <a:prstGeom prst="rect">
            <a:avLst/>
          </a:prstGeom>
          <a:solidFill>
            <a:srgbClr val="fee8a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Directorio de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Trabajo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Google Shape;123;p 2"/>
          <p:cNvSpPr/>
          <p:nvPr/>
        </p:nvSpPr>
        <p:spPr>
          <a:xfrm>
            <a:off x="3540960" y="3332880"/>
            <a:ext cx="1620360" cy="731160"/>
          </a:xfrm>
          <a:prstGeom prst="rect">
            <a:avLst/>
          </a:prstGeom>
          <a:solidFill>
            <a:srgbClr val="97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Preparación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o Staging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Google Shape;124;p 2"/>
          <p:cNvSpPr/>
          <p:nvPr/>
        </p:nvSpPr>
        <p:spPr>
          <a:xfrm>
            <a:off x="5865840" y="3332880"/>
            <a:ext cx="1620360" cy="731160"/>
          </a:xfrm>
          <a:prstGeom prst="rect">
            <a:avLst/>
          </a:prstGeom>
          <a:solidFill>
            <a:srgbClr val="a2e38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Repositorio Local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Google Shape;125;p 2"/>
          <p:cNvSpPr/>
          <p:nvPr/>
        </p:nvSpPr>
        <p:spPr>
          <a:xfrm>
            <a:off x="311760" y="354960"/>
            <a:ext cx="6317280" cy="548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f6ffff"/>
                </a:solidFill>
                <a:highlight>
                  <a:srgbClr val="000000"/>
                </a:highlight>
                <a:latin typeface="Nunito"/>
                <a:ea typeface="Nunito"/>
              </a:rPr>
              <a:t>~ git add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Google Shape;126;p 2"/>
          <p:cNvSpPr/>
          <p:nvPr/>
        </p:nvSpPr>
        <p:spPr>
          <a:xfrm>
            <a:off x="4341240" y="2747520"/>
            <a:ext cx="9360" cy="5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127;p 2"/>
          <p:cNvSpPr/>
          <p:nvPr/>
        </p:nvSpPr>
        <p:spPr>
          <a:xfrm flipH="1" rot="10800000">
            <a:off x="2044080" y="2769120"/>
            <a:ext cx="2306160" cy="555120"/>
          </a:xfrm>
          <a:prstGeom prst="bentConnector3">
            <a:avLst>
              <a:gd name="adj1" fmla="val 454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2023-10-03T08:42:26Z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