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4" r:id="rId2"/>
  </p:sldMasterIdLst>
  <p:notesMasterIdLst>
    <p:notesMasterId r:id="rId23"/>
  </p:notesMasterIdLst>
  <p:handoutMasterIdLst>
    <p:handoutMasterId r:id="rId24"/>
  </p:handoutMasterIdLst>
  <p:sldIdLst>
    <p:sldId id="6765" r:id="rId3"/>
    <p:sldId id="6768" r:id="rId4"/>
    <p:sldId id="6770" r:id="rId5"/>
    <p:sldId id="6853" r:id="rId6"/>
    <p:sldId id="6852" r:id="rId7"/>
    <p:sldId id="6866" r:id="rId8"/>
    <p:sldId id="6986" r:id="rId9"/>
    <p:sldId id="6867" r:id="rId10"/>
    <p:sldId id="6864" r:id="rId11"/>
    <p:sldId id="6842" r:id="rId12"/>
    <p:sldId id="6870" r:id="rId13"/>
    <p:sldId id="6859" r:id="rId14"/>
    <p:sldId id="6984" r:id="rId15"/>
    <p:sldId id="6843" r:id="rId16"/>
    <p:sldId id="6988" r:id="rId17"/>
    <p:sldId id="6774" r:id="rId18"/>
    <p:sldId id="6983" r:id="rId19"/>
    <p:sldId id="6987" r:id="rId20"/>
    <p:sldId id="6989" r:id="rId21"/>
    <p:sldId id="6777" r:id="rId22"/>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FC92DD-DC26-443F-A45A-9A03E6898BBA}">
          <p14:sldIdLst>
            <p14:sldId id="6765"/>
            <p14:sldId id="6768"/>
            <p14:sldId id="6770"/>
            <p14:sldId id="6853"/>
            <p14:sldId id="6852"/>
            <p14:sldId id="6866"/>
            <p14:sldId id="6986"/>
            <p14:sldId id="6867"/>
            <p14:sldId id="6864"/>
            <p14:sldId id="6842"/>
            <p14:sldId id="6870"/>
            <p14:sldId id="6859"/>
            <p14:sldId id="6984"/>
            <p14:sldId id="6843"/>
            <p14:sldId id="6988"/>
            <p14:sldId id="6774"/>
            <p14:sldId id="6983"/>
            <p14:sldId id="6987"/>
            <p14:sldId id="6989"/>
            <p14:sldId id="67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75E0"/>
    <a:srgbClr val="39C5FF"/>
    <a:srgbClr val="FCD300"/>
    <a:srgbClr val="FFA000"/>
    <a:srgbClr val="FF4418"/>
    <a:srgbClr val="0086EF"/>
    <a:srgbClr val="0072CA"/>
    <a:srgbClr val="9999FF"/>
    <a:srgbClr val="03C3FF"/>
    <a:srgbClr val="00B4F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58" autoAdjust="0"/>
    <p:restoredTop sz="95127" autoAdjust="0"/>
  </p:normalViewPr>
  <p:slideViewPr>
    <p:cSldViewPr snapToGrid="0" showGuides="1">
      <p:cViewPr varScale="1">
        <p:scale>
          <a:sx n="82" d="100"/>
          <a:sy n="82" d="100"/>
        </p:scale>
        <p:origin x="496" y="192"/>
      </p:cViewPr>
      <p:guideLst/>
    </p:cSldViewPr>
  </p:slideViewPr>
  <p:outlineViewPr>
    <p:cViewPr>
      <p:scale>
        <a:sx n="100" d="100"/>
        <a:sy n="100" d="100"/>
      </p:scale>
      <p:origin x="0" y="-5280"/>
    </p:cViewPr>
  </p:outlineViewPr>
  <p:notesTextViewPr>
    <p:cViewPr>
      <p:scale>
        <a:sx n="100" d="100"/>
        <a:sy n="100" d="100"/>
      </p:scale>
      <p:origin x="0" y="0"/>
    </p:cViewPr>
  </p:notesTextViewPr>
  <p:sorterViewPr>
    <p:cViewPr>
      <p:scale>
        <a:sx n="50" d="100"/>
        <a:sy n="50" d="100"/>
      </p:scale>
      <p:origin x="0" y="-55037"/>
    </p:cViewPr>
  </p:sorterViewPr>
  <p:notesViewPr>
    <p:cSldViewPr snapToGrid="0" showGuides="1">
      <p:cViewPr varScale="1">
        <p:scale>
          <a:sx n="59" d="100"/>
          <a:sy n="59" d="100"/>
        </p:scale>
        <p:origin x="2371"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F343E-A4B4-4945-A289-F71CC24FF5E2}" type="datetimeFigureOut">
              <a:rPr lang="zh-CN" altLang="en-US" smtClean="0">
                <a:latin typeface="Montserrat Light" panose="00000400000000000000" pitchFamily="50" charset="0"/>
                <a:ea typeface="Microsoft YaHei Light" panose="020B0502040204020203" pitchFamily="34" charset="-122"/>
              </a:rPr>
              <a:t>2024/3/4</a:t>
            </a:fld>
            <a:endParaRPr lang="zh-CN" altLang="en-US">
              <a:latin typeface="Montserrat Light" panose="00000400000000000000" pitchFamily="50" charset="0"/>
              <a:ea typeface="Microsoft YaHei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E3BE7-4887-454D-AC07-8146F5385083}" type="slidenum">
              <a:rPr lang="zh-CN" altLang="en-US" smtClean="0">
                <a:latin typeface="Montserrat Light" panose="00000400000000000000" pitchFamily="50" charset="0"/>
                <a:ea typeface="Microsoft YaHei Light" panose="020B0502040204020203" pitchFamily="34" charset="-122"/>
              </a:rPr>
              <a:t>‹#›</a:t>
            </a:fld>
            <a:endParaRPr lang="zh-CN" altLang="en-US">
              <a:latin typeface="Montserrat Light" panose="00000400000000000000" pitchFamily="50" charset="0"/>
              <a:ea typeface="Microsoft YaHei Light" panose="020B0502040204020203" pitchFamily="34" charset="-122"/>
            </a:endParaRPr>
          </a:p>
        </p:txBody>
      </p:sp>
    </p:spTree>
    <p:extLst>
      <p:ext uri="{BB962C8B-B14F-4D97-AF65-F5344CB8AC3E}">
        <p14:creationId xmlns:p14="http://schemas.microsoft.com/office/powerpoint/2010/main" val="1825806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ontserrat Light" panose="00000400000000000000" pitchFamily="50" charset="0"/>
                <a:ea typeface="Microsoft YaHei Light" panose="020B0502040204020203" pitchFamily="34" charset="-122"/>
              </a:defRPr>
            </a:lvl1pPr>
          </a:lstStyle>
          <a:p>
            <a:fld id="{184EC83E-688E-43DA-BB76-712D53DE601D}" type="datetimeFigureOut">
              <a:rPr lang="zh-CN" altLang="en-US" smtClean="0"/>
              <a:pPr/>
              <a:t>2024/3/4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ontserrat Light" panose="00000400000000000000" pitchFamily="50" charset="0"/>
                <a:ea typeface="Microsoft YaHei Light" panose="020B0502040204020203" pitchFamily="34" charset="-122"/>
              </a:defRPr>
            </a:lvl1pPr>
          </a:lstStyle>
          <a:p>
            <a:fld id="{BFEC4DAE-4541-43CA-A4FF-DC618A162F89}" type="slidenum">
              <a:rPr lang="zh-CN" altLang="en-US" smtClean="0"/>
              <a:pPr/>
              <a:t>‹#›</a:t>
            </a:fld>
            <a:endParaRPr lang="zh-CN" altLang="en-US"/>
          </a:p>
        </p:txBody>
      </p:sp>
    </p:spTree>
    <p:extLst>
      <p:ext uri="{BB962C8B-B14F-4D97-AF65-F5344CB8AC3E}">
        <p14:creationId xmlns:p14="http://schemas.microsoft.com/office/powerpoint/2010/main" val="3668933436"/>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1pPr>
    <a:lvl2pPr marL="6858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2pPr>
    <a:lvl3pPr marL="13716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3pPr>
    <a:lvl4pPr marL="20574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4pPr>
    <a:lvl5pPr marL="27432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Mathias</a:t>
            </a:r>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2</a:t>
            </a:fld>
            <a:endParaRPr lang="zh-CN" altLang="en-US"/>
          </a:p>
        </p:txBody>
      </p:sp>
    </p:spTree>
    <p:extLst>
      <p:ext uri="{BB962C8B-B14F-4D97-AF65-F5344CB8AC3E}">
        <p14:creationId xmlns:p14="http://schemas.microsoft.com/office/powerpoint/2010/main" val="2493290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Mathias</a:t>
            </a:r>
          </a:p>
          <a:p>
            <a:endParaRPr lang="en-US" dirty="0"/>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14</a:t>
            </a:fld>
            <a:endParaRPr lang="zh-CN" altLang="en-US"/>
          </a:p>
        </p:txBody>
      </p:sp>
    </p:spTree>
    <p:extLst>
      <p:ext uri="{BB962C8B-B14F-4D97-AF65-F5344CB8AC3E}">
        <p14:creationId xmlns:p14="http://schemas.microsoft.com/office/powerpoint/2010/main" val="62159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15</a:t>
            </a:fld>
            <a:endParaRPr lang="zh-CN" altLang="en-US"/>
          </a:p>
        </p:txBody>
      </p:sp>
    </p:spTree>
    <p:extLst>
      <p:ext uri="{BB962C8B-B14F-4D97-AF65-F5344CB8AC3E}">
        <p14:creationId xmlns:p14="http://schemas.microsoft.com/office/powerpoint/2010/main" val="195401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Mathias</a:t>
            </a:r>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18</a:t>
            </a:fld>
            <a:endParaRPr lang="zh-CN" altLang="en-US"/>
          </a:p>
        </p:txBody>
      </p:sp>
    </p:spTree>
    <p:extLst>
      <p:ext uri="{BB962C8B-B14F-4D97-AF65-F5344CB8AC3E}">
        <p14:creationId xmlns:p14="http://schemas.microsoft.com/office/powerpoint/2010/main" val="3572801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19</a:t>
            </a:fld>
            <a:endParaRPr lang="zh-CN" altLang="en-US"/>
          </a:p>
        </p:txBody>
      </p:sp>
    </p:spTree>
    <p:extLst>
      <p:ext uri="{BB962C8B-B14F-4D97-AF65-F5344CB8AC3E}">
        <p14:creationId xmlns:p14="http://schemas.microsoft.com/office/powerpoint/2010/main" val="223181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Mathias</a:t>
            </a:r>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4</a:t>
            </a:fld>
            <a:endParaRPr lang="zh-CN" altLang="en-US"/>
          </a:p>
        </p:txBody>
      </p:sp>
    </p:spTree>
    <p:extLst>
      <p:ext uri="{BB962C8B-B14F-4D97-AF65-F5344CB8AC3E}">
        <p14:creationId xmlns:p14="http://schemas.microsoft.com/office/powerpoint/2010/main" val="4242100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a:p>
            <a:endParaRPr lang="en-US" dirty="0"/>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5</a:t>
            </a:fld>
            <a:endParaRPr lang="zh-CN" altLang="en-US"/>
          </a:p>
        </p:txBody>
      </p:sp>
    </p:spTree>
    <p:extLst>
      <p:ext uri="{BB962C8B-B14F-4D97-AF65-F5344CB8AC3E}">
        <p14:creationId xmlns:p14="http://schemas.microsoft.com/office/powerpoint/2010/main" val="1090343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Mathias</a:t>
            </a:r>
          </a:p>
          <a:p>
            <a:r>
              <a:rPr lang="en-US" dirty="0"/>
              <a:t>Tenure = </a:t>
            </a:r>
            <a:r>
              <a:rPr lang="he-IL" dirty="0"/>
              <a:t>חוזה</a:t>
            </a:r>
            <a:endParaRPr lang="en-US" dirty="0"/>
          </a:p>
          <a:p>
            <a:r>
              <a:rPr lang="en-US" dirty="0"/>
              <a:t>Distribution = </a:t>
            </a:r>
            <a:r>
              <a:rPr lang="he-IL" dirty="0"/>
              <a:t>התפלגות</a:t>
            </a:r>
            <a:endParaRPr lang="en-US" dirty="0"/>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7</a:t>
            </a:fld>
            <a:endParaRPr lang="zh-CN" altLang="en-US"/>
          </a:p>
        </p:txBody>
      </p:sp>
    </p:spTree>
    <p:extLst>
      <p:ext uri="{BB962C8B-B14F-4D97-AF65-F5344CB8AC3E}">
        <p14:creationId xmlns:p14="http://schemas.microsoft.com/office/powerpoint/2010/main" val="41738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Mathias</a:t>
            </a:r>
          </a:p>
          <a:p>
            <a:endParaRPr lang="en-US" dirty="0"/>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9</a:t>
            </a:fld>
            <a:endParaRPr lang="zh-CN" altLang="en-US"/>
          </a:p>
        </p:txBody>
      </p:sp>
    </p:spTree>
    <p:extLst>
      <p:ext uri="{BB962C8B-B14F-4D97-AF65-F5344CB8AC3E}">
        <p14:creationId xmlns:p14="http://schemas.microsoft.com/office/powerpoint/2010/main" val="221911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Mathias</a:t>
            </a:r>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10</a:t>
            </a:fld>
            <a:endParaRPr lang="zh-CN" altLang="en-US"/>
          </a:p>
        </p:txBody>
      </p:sp>
    </p:spTree>
    <p:extLst>
      <p:ext uri="{BB962C8B-B14F-4D97-AF65-F5344CB8AC3E}">
        <p14:creationId xmlns:p14="http://schemas.microsoft.com/office/powerpoint/2010/main" val="4109453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 </a:t>
            </a:r>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11</a:t>
            </a:fld>
            <a:endParaRPr lang="zh-CN" altLang="en-US"/>
          </a:p>
        </p:txBody>
      </p:sp>
    </p:spTree>
    <p:extLst>
      <p:ext uri="{BB962C8B-B14F-4D97-AF65-F5344CB8AC3E}">
        <p14:creationId xmlns:p14="http://schemas.microsoft.com/office/powerpoint/2010/main" val="71883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12</a:t>
            </a:fld>
            <a:endParaRPr lang="zh-CN" altLang="en-US"/>
          </a:p>
        </p:txBody>
      </p:sp>
    </p:spTree>
    <p:extLst>
      <p:ext uri="{BB962C8B-B14F-4D97-AF65-F5344CB8AC3E}">
        <p14:creationId xmlns:p14="http://schemas.microsoft.com/office/powerpoint/2010/main" val="722722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Omer</a:t>
            </a:r>
          </a:p>
        </p:txBody>
      </p:sp>
      <p:sp>
        <p:nvSpPr>
          <p:cNvPr id="4" name="Slide Number Placeholder 3"/>
          <p:cNvSpPr>
            <a:spLocks noGrp="1"/>
          </p:cNvSpPr>
          <p:nvPr>
            <p:ph type="sldNum" sz="quarter" idx="5"/>
          </p:nvPr>
        </p:nvSpPr>
        <p:spPr/>
        <p:txBody>
          <a:bodyPr/>
          <a:lstStyle/>
          <a:p>
            <a:fld id="{BFEC4DAE-4541-43CA-A4FF-DC618A162F89}" type="slidenum">
              <a:rPr lang="zh-CN" altLang="en-US" smtClean="0"/>
              <a:pPr/>
              <a:t>13</a:t>
            </a:fld>
            <a:endParaRPr lang="zh-CN" altLang="en-US"/>
          </a:p>
        </p:txBody>
      </p:sp>
    </p:spTree>
    <p:extLst>
      <p:ext uri="{BB962C8B-B14F-4D97-AF65-F5344CB8AC3E}">
        <p14:creationId xmlns:p14="http://schemas.microsoft.com/office/powerpoint/2010/main" val="107133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2400300" y="3580116"/>
            <a:ext cx="13487400" cy="2468880"/>
          </a:xfrm>
          <a:solidFill>
            <a:srgbClr val="FFFFFF"/>
          </a:solidFill>
          <a:ln w="38100">
            <a:solidFill>
              <a:srgbClr val="404040"/>
            </a:solidFill>
          </a:ln>
        </p:spPr>
        <p:txBody>
          <a:bodyPr lIns="274320" rIns="274320" anchor="ctr" anchorCtr="1">
            <a:normAutofit/>
          </a:bodyPr>
          <a:lstStyle>
            <a:lvl1pPr algn="ctr">
              <a:defRPr sz="57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4042791" y="6528816"/>
            <a:ext cx="10202418" cy="1859841"/>
          </a:xfrm>
          <a:noFill/>
        </p:spPr>
        <p:txBody>
          <a:bodyPr>
            <a:normAutofit/>
          </a:bodyPr>
          <a:lstStyle>
            <a:lvl1pPr marL="0" indent="0" algn="ctr">
              <a:buNone/>
              <a:defRPr sz="3000">
                <a:solidFill>
                  <a:schemeClr val="tx1">
                    <a:lumMod val="75000"/>
                    <a:lumOff val="25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78831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0567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79668" y="1405890"/>
            <a:ext cx="1947912" cy="74752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46705" y="1405890"/>
            <a:ext cx="9297734" cy="74752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02303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864424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1_3-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777853"/>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40">
          <p15:clr>
            <a:srgbClr val="FBAE40"/>
          </p15:clr>
        </p15:guide>
        <p15:guide id="3" pos="67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3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4A1B52-2B03-F7A3-8E57-61F2DB743EF5}"/>
              </a:ext>
            </a:extLst>
          </p:cNvPr>
          <p:cNvSpPr>
            <a:spLocks noGrp="1"/>
          </p:cNvSpPr>
          <p:nvPr>
            <p:ph type="pic" sz="quarter" idx="10"/>
          </p:nvPr>
        </p:nvSpPr>
        <p:spPr>
          <a:xfrm>
            <a:off x="0" y="0"/>
            <a:ext cx="8979876" cy="10287000"/>
          </a:xfrm>
          <a:custGeom>
            <a:avLst/>
            <a:gdLst>
              <a:gd name="connsiteX0" fmla="*/ 0 w 8979876"/>
              <a:gd name="connsiteY0" fmla="*/ 0 h 10287000"/>
              <a:gd name="connsiteX1" fmla="*/ 7205087 w 8979876"/>
              <a:gd name="connsiteY1" fmla="*/ 0 h 10287000"/>
              <a:gd name="connsiteX2" fmla="*/ 7321010 w 8979876"/>
              <a:gd name="connsiteY2" fmla="*/ 147513 h 10287000"/>
              <a:gd name="connsiteX3" fmla="*/ 8979876 w 8979876"/>
              <a:gd name="connsiteY3" fmla="*/ 5143502 h 10287000"/>
              <a:gd name="connsiteX4" fmla="*/ 7321010 w 8979876"/>
              <a:gd name="connsiteY4" fmla="*/ 10139488 h 10287000"/>
              <a:gd name="connsiteX5" fmla="*/ 7205088 w 8979876"/>
              <a:gd name="connsiteY5" fmla="*/ 10287000 h 10287000"/>
              <a:gd name="connsiteX6" fmla="*/ 0 w 8979876"/>
              <a:gd name="connsiteY6"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9876" h="10287000">
                <a:moveTo>
                  <a:pt x="0" y="0"/>
                </a:moveTo>
                <a:lnTo>
                  <a:pt x="7205087" y="0"/>
                </a:lnTo>
                <a:lnTo>
                  <a:pt x="7321010" y="147513"/>
                </a:lnTo>
                <a:cubicBezTo>
                  <a:pt x="8362884" y="1540663"/>
                  <a:pt x="8979876" y="3270030"/>
                  <a:pt x="8979876" y="5143502"/>
                </a:cubicBezTo>
                <a:cubicBezTo>
                  <a:pt x="8979876" y="7016973"/>
                  <a:pt x="8362884" y="8746338"/>
                  <a:pt x="7321010" y="10139488"/>
                </a:cubicBezTo>
                <a:lnTo>
                  <a:pt x="7205088" y="10287000"/>
                </a:lnTo>
                <a:lnTo>
                  <a:pt x="0" y="10287000"/>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01446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orient="horz" pos="1032">
          <p15:clr>
            <a:srgbClr val="FBAE40"/>
          </p15:clr>
        </p15:guide>
        <p15:guide id="2" orient="horz" pos="2040">
          <p15:clr>
            <a:srgbClr val="FBAE40"/>
          </p15:clr>
        </p15:guide>
        <p15:guide id="3" pos="67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9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28AB7E0-4261-E073-BA51-C0C0349658D5}"/>
              </a:ext>
            </a:extLst>
          </p:cNvPr>
          <p:cNvSpPr>
            <a:spLocks noGrp="1"/>
          </p:cNvSpPr>
          <p:nvPr>
            <p:ph type="pic" sz="quarter" idx="10"/>
          </p:nvPr>
        </p:nvSpPr>
        <p:spPr>
          <a:xfrm>
            <a:off x="-415566" y="1887359"/>
            <a:ext cx="9719378" cy="6078971"/>
          </a:xfrm>
          <a:custGeom>
            <a:avLst/>
            <a:gdLst>
              <a:gd name="connsiteX0" fmla="*/ 0 w 9719378"/>
              <a:gd name="connsiteY0" fmla="*/ 0 h 6078971"/>
              <a:gd name="connsiteX1" fmla="*/ 9719378 w 9719378"/>
              <a:gd name="connsiteY1" fmla="*/ 0 h 6078971"/>
              <a:gd name="connsiteX2" fmla="*/ 9719378 w 9719378"/>
              <a:gd name="connsiteY2" fmla="*/ 6078971 h 6078971"/>
              <a:gd name="connsiteX3" fmla="*/ 0 w 9719378"/>
              <a:gd name="connsiteY3" fmla="*/ 6078971 h 6078971"/>
            </a:gdLst>
            <a:ahLst/>
            <a:cxnLst>
              <a:cxn ang="0">
                <a:pos x="connsiteX0" y="connsiteY0"/>
              </a:cxn>
              <a:cxn ang="0">
                <a:pos x="connsiteX1" y="connsiteY1"/>
              </a:cxn>
              <a:cxn ang="0">
                <a:pos x="connsiteX2" y="connsiteY2"/>
              </a:cxn>
              <a:cxn ang="0">
                <a:pos x="connsiteX3" y="connsiteY3"/>
              </a:cxn>
            </a:cxnLst>
            <a:rect l="l" t="t" r="r" b="b"/>
            <a:pathLst>
              <a:path w="9719378" h="6078971">
                <a:moveTo>
                  <a:pt x="0" y="0"/>
                </a:moveTo>
                <a:lnTo>
                  <a:pt x="9719378" y="0"/>
                </a:lnTo>
                <a:lnTo>
                  <a:pt x="9719378" y="6078971"/>
                </a:lnTo>
                <a:lnTo>
                  <a:pt x="0" y="6078971"/>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531040095"/>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40">
          <p15:clr>
            <a:srgbClr val="FBAE40"/>
          </p15:clr>
        </p15:guide>
        <p15:guide id="3" pos="67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2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D39D32C-3A32-A7AC-B2E7-C64D6D7C4808}"/>
              </a:ext>
            </a:extLst>
          </p:cNvPr>
          <p:cNvSpPr>
            <a:spLocks noGrp="1"/>
          </p:cNvSpPr>
          <p:nvPr>
            <p:ph type="pic" sz="quarter" idx="10"/>
          </p:nvPr>
        </p:nvSpPr>
        <p:spPr>
          <a:xfrm>
            <a:off x="2248245" y="1875713"/>
            <a:ext cx="6535574" cy="6535574"/>
          </a:xfrm>
          <a:custGeom>
            <a:avLst/>
            <a:gdLst>
              <a:gd name="connsiteX0" fmla="*/ 3267787 w 6535574"/>
              <a:gd name="connsiteY0" fmla="*/ 0 h 6535574"/>
              <a:gd name="connsiteX1" fmla="*/ 6535574 w 6535574"/>
              <a:gd name="connsiteY1" fmla="*/ 3267787 h 6535574"/>
              <a:gd name="connsiteX2" fmla="*/ 3267787 w 6535574"/>
              <a:gd name="connsiteY2" fmla="*/ 6535574 h 6535574"/>
              <a:gd name="connsiteX3" fmla="*/ 0 w 6535574"/>
              <a:gd name="connsiteY3" fmla="*/ 3267787 h 6535574"/>
              <a:gd name="connsiteX4" fmla="*/ 3267787 w 6535574"/>
              <a:gd name="connsiteY4" fmla="*/ 0 h 653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5574" h="6535574">
                <a:moveTo>
                  <a:pt x="3267787" y="0"/>
                </a:moveTo>
                <a:cubicBezTo>
                  <a:pt x="5072536" y="0"/>
                  <a:pt x="6535574" y="1463038"/>
                  <a:pt x="6535574" y="3267787"/>
                </a:cubicBezTo>
                <a:cubicBezTo>
                  <a:pt x="6535574" y="5072536"/>
                  <a:pt x="5072536" y="6535574"/>
                  <a:pt x="3267787" y="6535574"/>
                </a:cubicBezTo>
                <a:cubicBezTo>
                  <a:pt x="1463038" y="6535574"/>
                  <a:pt x="0" y="5072536"/>
                  <a:pt x="0" y="3267787"/>
                </a:cubicBezTo>
                <a:cubicBezTo>
                  <a:pt x="0" y="1463038"/>
                  <a:pt x="1463038" y="0"/>
                  <a:pt x="3267787"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42163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9"/>
                                        </p:tgtEl>
                                        <p:attrNameLst>
                                          <p:attrName>style.visibility</p:attrName>
                                        </p:attrNameLst>
                                      </p:cBhvr>
                                      <p:to>
                                        <p:strVal val="visible"/>
                                      </p:to>
                                    </p:set>
                                    <p:anim to="" calcmode="lin" valueType="num">
                                      <p:cBhvr>
                                        <p:cTn id="7" dur="1000" fill="hold">
                                          <p:stCondLst>
                                            <p:cond delay="0"/>
                                          </p:stCondLst>
                                        </p:cTn>
                                        <p:tgtEl>
                                          <p:spTgt spid="9"/>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9"/>
                                        </p:tgtEl>
                                        <p:attrNameLst>
                                          <p:attrName>ppt_w</p:attrName>
                                        </p:attrNameLst>
                                      </p:cBhvr>
                                      <p:tavLst>
                                        <p:tav tm="0" fmla="#ppt_w-#ppt_w*((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orient="horz" pos="1032">
          <p15:clr>
            <a:srgbClr val="FBAE40"/>
          </p15:clr>
        </p15:guide>
        <p15:guide id="2" orient="horz" pos="2040">
          <p15:clr>
            <a:srgbClr val="FBAE40"/>
          </p15:clr>
        </p15:guide>
        <p15:guide id="3" pos="67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4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83412E2-772E-B499-EFDC-837F5C9876F9}"/>
              </a:ext>
            </a:extLst>
          </p:cNvPr>
          <p:cNvSpPr>
            <a:spLocks noGrp="1"/>
          </p:cNvSpPr>
          <p:nvPr>
            <p:ph type="pic" sz="quarter" idx="10"/>
          </p:nvPr>
        </p:nvSpPr>
        <p:spPr>
          <a:xfrm>
            <a:off x="0" y="0"/>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8288000" h="10287000">
                <a:moveTo>
                  <a:pt x="0" y="0"/>
                </a:moveTo>
                <a:lnTo>
                  <a:pt x="18288000" y="0"/>
                </a:lnTo>
                <a:lnTo>
                  <a:pt x="18288000" y="10287000"/>
                </a:lnTo>
                <a:lnTo>
                  <a:pt x="0" y="10287000"/>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23361265"/>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40">
          <p15:clr>
            <a:srgbClr val="FBAE40"/>
          </p15:clr>
        </p15:guide>
        <p15:guide id="3" pos="67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5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13B47E5-6E4E-1282-779D-0A9C4195DCD0}"/>
              </a:ext>
            </a:extLst>
          </p:cNvPr>
          <p:cNvSpPr>
            <a:spLocks noGrp="1"/>
          </p:cNvSpPr>
          <p:nvPr>
            <p:ph type="pic" sz="quarter" idx="10"/>
          </p:nvPr>
        </p:nvSpPr>
        <p:spPr>
          <a:xfrm>
            <a:off x="2313531" y="3267487"/>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12" name="Picture Placeholder 11">
            <a:extLst>
              <a:ext uri="{FF2B5EF4-FFF2-40B4-BE49-F238E27FC236}">
                <a16:creationId xmlns:a16="http://schemas.microsoft.com/office/drawing/2014/main" id="{6350599E-E1EA-E0D7-5CDC-9388AEFB42FA}"/>
              </a:ext>
            </a:extLst>
          </p:cNvPr>
          <p:cNvSpPr>
            <a:spLocks noGrp="1"/>
          </p:cNvSpPr>
          <p:nvPr>
            <p:ph type="pic" sz="quarter" idx="11"/>
          </p:nvPr>
        </p:nvSpPr>
        <p:spPr>
          <a:xfrm>
            <a:off x="7513320" y="5385846"/>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13" name="Picture Placeholder 12">
            <a:extLst>
              <a:ext uri="{FF2B5EF4-FFF2-40B4-BE49-F238E27FC236}">
                <a16:creationId xmlns:a16="http://schemas.microsoft.com/office/drawing/2014/main" id="{443C1EFA-8D81-EEAC-730D-8F9FDB9B8C99}"/>
              </a:ext>
            </a:extLst>
          </p:cNvPr>
          <p:cNvSpPr>
            <a:spLocks noGrp="1"/>
          </p:cNvSpPr>
          <p:nvPr>
            <p:ph type="pic" sz="quarter" idx="12"/>
          </p:nvPr>
        </p:nvSpPr>
        <p:spPr>
          <a:xfrm>
            <a:off x="12713109" y="3267486"/>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420099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11"/>
                                        </p:tgtEl>
                                        <p:attrNameLst>
                                          <p:attrName>style.visibility</p:attrName>
                                        </p:attrNameLst>
                                      </p:cBhvr>
                                      <p:to>
                                        <p:strVal val="visible"/>
                                      </p:to>
                                    </p:set>
                                    <p:anim to="" calcmode="lin" valueType="num">
                                      <p:cBhvr>
                                        <p:cTn id="7" dur="1000" fill="hold">
                                          <p:stCondLst>
                                            <p:cond delay="0"/>
                                          </p:stCondLst>
                                        </p:cTn>
                                        <p:tgtEl>
                                          <p:spTgt spid="11"/>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11"/>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12"/>
                                        </p:tgtEl>
                                        <p:attrNameLst>
                                          <p:attrName>style.visibility</p:attrName>
                                        </p:attrNameLst>
                                      </p:cBhvr>
                                      <p:to>
                                        <p:strVal val="visible"/>
                                      </p:to>
                                    </p:set>
                                    <p:anim to="" calcmode="lin" valueType="num">
                                      <p:cBhvr>
                                        <p:cTn id="11" dur="1000" fill="hold">
                                          <p:stCondLst>
                                            <p:cond delay="0"/>
                                          </p:stCondLst>
                                        </p:cTn>
                                        <p:tgtEl>
                                          <p:spTgt spid="12"/>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12"/>
                                        </p:tgtEl>
                                        <p:attrNameLst>
                                          <p:attrName>ppt_w</p:attrName>
                                        </p:attrNameLst>
                                      </p:cBhvr>
                                      <p:tavLst>
                                        <p:tav tm="0" fmla="#ppt_w-#ppt_w*((1.5-1.5*$)^3-(1.5-1.5*$)^2)">
                                          <p:val>
                                            <p:strVal val="0"/>
                                          </p:val>
                                        </p:tav>
                                        <p:tav tm="100000">
                                          <p:val>
                                            <p:str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13"/>
                                        </p:tgtEl>
                                        <p:attrNameLst>
                                          <p:attrName>style.visibility</p:attrName>
                                        </p:attrNameLst>
                                      </p:cBhvr>
                                      <p:to>
                                        <p:strVal val="visible"/>
                                      </p:to>
                                    </p:set>
                                    <p:anim to="" calcmode="lin" valueType="num">
                                      <p:cBhvr>
                                        <p:cTn id="15" dur="1000" fill="hold">
                                          <p:stCondLst>
                                            <p:cond delay="0"/>
                                          </p:stCondLst>
                                        </p:cTn>
                                        <p:tgtEl>
                                          <p:spTgt spid="13"/>
                                        </p:tgtEl>
                                        <p:attrNameLst>
                                          <p:attrName>ppt_h</p:attrName>
                                        </p:attrNameLst>
                                      </p:cBhvr>
                                      <p:tavLst>
                                        <p:tav tm="0" fmla="#ppt_h-#ppt_h*((1.5-1.5*$)^3-(1.5-1.5*$)^2)">
                                          <p:val>
                                            <p:strVal val="0"/>
                                          </p:val>
                                        </p:tav>
                                        <p:tav tm="100000">
                                          <p:val>
                                            <p:strVal val="1"/>
                                          </p:val>
                                        </p:tav>
                                      </p:tavLst>
                                    </p:anim>
                                    <p:anim to="" calcmode="lin" valueType="num">
                                      <p:cBhvr>
                                        <p:cTn id="16" dur="1000" fill="hold">
                                          <p:stCondLst>
                                            <p:cond delay="0"/>
                                          </p:stCondLst>
                                        </p:cTn>
                                        <p:tgtEl>
                                          <p:spTgt spid="13"/>
                                        </p:tgtEl>
                                        <p:attrNameLst>
                                          <p:attrName>ppt_w</p:attrName>
                                        </p:attrNameLst>
                                      </p:cBhvr>
                                      <p:tavLst>
                                        <p:tav tm="0" fmla="#ppt_w-#ppt_w*((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p:ext uri="{DCECCB84-F9BA-43D5-87BE-67443E8EF086}">
      <p15:sldGuideLst xmlns:p15="http://schemas.microsoft.com/office/powerpoint/2012/main">
        <p15:guide id="1" orient="horz" pos="1032">
          <p15:clr>
            <a:srgbClr val="FBAE40"/>
          </p15:clr>
        </p15:guide>
        <p15:guide id="2" orient="horz" pos="2040">
          <p15:clr>
            <a:srgbClr val="FBAE40"/>
          </p15:clr>
        </p15:guide>
        <p15:guide id="3" pos="67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6_3-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E3FF59B-29CD-F55C-9EDB-63E1E98EF828}"/>
              </a:ext>
            </a:extLst>
          </p:cNvPr>
          <p:cNvSpPr>
            <a:spLocks noGrp="1"/>
          </p:cNvSpPr>
          <p:nvPr>
            <p:ph type="pic" sz="quarter" idx="11"/>
          </p:nvPr>
        </p:nvSpPr>
        <p:spPr>
          <a:xfrm>
            <a:off x="9378525"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4" name="Picture Placeholder 13">
            <a:extLst>
              <a:ext uri="{FF2B5EF4-FFF2-40B4-BE49-F238E27FC236}">
                <a16:creationId xmlns:a16="http://schemas.microsoft.com/office/drawing/2014/main" id="{A21FB942-8D62-87F8-6548-454A337F5AB1}"/>
              </a:ext>
            </a:extLst>
          </p:cNvPr>
          <p:cNvSpPr>
            <a:spLocks noGrp="1"/>
          </p:cNvSpPr>
          <p:nvPr>
            <p:ph type="pic" sz="quarter" idx="12"/>
          </p:nvPr>
        </p:nvSpPr>
        <p:spPr>
          <a:xfrm>
            <a:off x="12959151"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5" name="Picture Placeholder 14">
            <a:extLst>
              <a:ext uri="{FF2B5EF4-FFF2-40B4-BE49-F238E27FC236}">
                <a16:creationId xmlns:a16="http://schemas.microsoft.com/office/drawing/2014/main" id="{781536B1-6C01-BAC2-EFA9-65BABB261839}"/>
              </a:ext>
            </a:extLst>
          </p:cNvPr>
          <p:cNvSpPr>
            <a:spLocks noGrp="1"/>
          </p:cNvSpPr>
          <p:nvPr>
            <p:ph type="pic" sz="quarter" idx="13"/>
          </p:nvPr>
        </p:nvSpPr>
        <p:spPr>
          <a:xfrm>
            <a:off x="12959151"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2" name="Picture Placeholder 11">
            <a:extLst>
              <a:ext uri="{FF2B5EF4-FFF2-40B4-BE49-F238E27FC236}">
                <a16:creationId xmlns:a16="http://schemas.microsoft.com/office/drawing/2014/main" id="{4A616ACA-DA58-862B-6C0C-EB5F04CE23EB}"/>
              </a:ext>
            </a:extLst>
          </p:cNvPr>
          <p:cNvSpPr>
            <a:spLocks noGrp="1"/>
          </p:cNvSpPr>
          <p:nvPr>
            <p:ph type="pic" sz="quarter" idx="10"/>
          </p:nvPr>
        </p:nvSpPr>
        <p:spPr>
          <a:xfrm>
            <a:off x="9378525"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33454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ppt_x"/>
                                          </p:val>
                                        </p:tav>
                                        <p:tav tm="100000">
                                          <p:val>
                                            <p:strVal val="#ppt_x"/>
                                          </p:val>
                                        </p:tav>
                                      </p:tavLst>
                                    </p:anim>
                                    <p:anim calcmode="lin" valueType="num">
                                      <p:cBhvr additive="base">
                                        <p:cTn id="12" dur="10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2" grpId="0" animBg="1"/>
    </p:bldLst>
  </p:timing>
  <p:extLst>
    <p:ext uri="{DCECCB84-F9BA-43D5-87BE-67443E8EF086}">
      <p15:sldGuideLst xmlns:p15="http://schemas.microsoft.com/office/powerpoint/2012/main">
        <p15:guide id="1" orient="horz" pos="1032">
          <p15:clr>
            <a:srgbClr val="FBAE40"/>
          </p15:clr>
        </p15:guide>
        <p15:guide id="2" orient="horz" pos="2040">
          <p15:clr>
            <a:srgbClr val="FBAE40"/>
          </p15:clr>
        </p15:guide>
        <p15:guide id="3" pos="6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3/4/24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44306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8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2C9FBDD-7E97-9064-92E6-DA2F7EA5A294}"/>
              </a:ext>
            </a:extLst>
          </p:cNvPr>
          <p:cNvSpPr>
            <a:spLocks noGrp="1"/>
          </p:cNvSpPr>
          <p:nvPr>
            <p:ph type="pic" sz="quarter" idx="10"/>
          </p:nvPr>
        </p:nvSpPr>
        <p:spPr>
          <a:xfrm>
            <a:off x="7752093" y="1945038"/>
            <a:ext cx="8512118" cy="6366204"/>
          </a:xfrm>
          <a:custGeom>
            <a:avLst/>
            <a:gdLst>
              <a:gd name="connsiteX0" fmla="*/ 0 w 8512118"/>
              <a:gd name="connsiteY0" fmla="*/ 0 h 6366204"/>
              <a:gd name="connsiteX1" fmla="*/ 8512118 w 8512118"/>
              <a:gd name="connsiteY1" fmla="*/ 0 h 6366204"/>
              <a:gd name="connsiteX2" fmla="*/ 8512118 w 8512118"/>
              <a:gd name="connsiteY2" fmla="*/ 6366204 h 6366204"/>
              <a:gd name="connsiteX3" fmla="*/ 0 w 8512118"/>
              <a:gd name="connsiteY3" fmla="*/ 6366204 h 6366204"/>
            </a:gdLst>
            <a:ahLst/>
            <a:cxnLst>
              <a:cxn ang="0">
                <a:pos x="connsiteX0" y="connsiteY0"/>
              </a:cxn>
              <a:cxn ang="0">
                <a:pos x="connsiteX1" y="connsiteY1"/>
              </a:cxn>
              <a:cxn ang="0">
                <a:pos x="connsiteX2" y="connsiteY2"/>
              </a:cxn>
              <a:cxn ang="0">
                <a:pos x="connsiteX3" y="connsiteY3"/>
              </a:cxn>
            </a:cxnLst>
            <a:rect l="l" t="t" r="r" b="b"/>
            <a:pathLst>
              <a:path w="8512118" h="6366204">
                <a:moveTo>
                  <a:pt x="0" y="0"/>
                </a:moveTo>
                <a:lnTo>
                  <a:pt x="8512118" y="0"/>
                </a:lnTo>
                <a:lnTo>
                  <a:pt x="8512118" y="6366204"/>
                </a:lnTo>
                <a:lnTo>
                  <a:pt x="0" y="6366204"/>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776084705"/>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40">
          <p15:clr>
            <a:srgbClr val="FBAE40"/>
          </p15:clr>
        </p15:guide>
        <p15:guide id="3" pos="67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2400300" y="3580116"/>
            <a:ext cx="13487400" cy="2468880"/>
          </a:xfrm>
          <a:solidFill>
            <a:srgbClr val="FFFFFF"/>
          </a:solidFill>
          <a:ln w="38100">
            <a:solidFill>
              <a:srgbClr val="404040"/>
            </a:solidFill>
          </a:ln>
        </p:spPr>
        <p:txBody>
          <a:bodyPr lIns="274320" rIns="274320" anchor="ctr" anchorCtr="1">
            <a:normAutofit/>
          </a:bodyPr>
          <a:lstStyle>
            <a:lvl1pPr>
              <a:defRPr sz="57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4042791" y="6528698"/>
            <a:ext cx="10202418" cy="1897623"/>
          </a:xfrm>
        </p:spPr>
        <p:txBody>
          <a:bodyPr anchor="t" anchorCtr="1">
            <a:normAutofit/>
          </a:bodyPr>
          <a:lstStyle>
            <a:lvl1pPr marL="0" indent="0">
              <a:buNone/>
              <a:defRPr sz="30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3/4/24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1247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72868" y="3957066"/>
            <a:ext cx="6407657" cy="4652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507473" y="3957066"/>
            <a:ext cx="6405371" cy="4652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3/4/24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8982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154" y="3470150"/>
            <a:ext cx="6405372" cy="1056131"/>
          </a:xfrm>
        </p:spPr>
        <p:txBody>
          <a:bodyPr anchor="b" anchorCtr="1">
            <a:normAutofit/>
          </a:bodyPr>
          <a:lstStyle>
            <a:lvl1pPr marL="0" indent="0" algn="ctr">
              <a:buNone/>
              <a:defRPr sz="2850" b="0" cap="all" spc="150" baseline="0">
                <a:solidFill>
                  <a:schemeClr val="accent2">
                    <a:lumMod val="75000"/>
                  </a:schemeClr>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375154" y="4714875"/>
            <a:ext cx="6405372" cy="38951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9507474" y="4714875"/>
            <a:ext cx="6380226" cy="3895164"/>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9507474" y="3470150"/>
            <a:ext cx="6405372" cy="1056131"/>
          </a:xfrm>
        </p:spPr>
        <p:txBody>
          <a:bodyPr anchor="b" anchorCtr="1">
            <a:normAutofit/>
          </a:bodyPr>
          <a:lstStyle>
            <a:lvl1pPr marL="0" indent="0" algn="ctr">
              <a:buNone/>
              <a:defRPr sz="2850" b="0" cap="all" spc="150" baseline="0">
                <a:solidFill>
                  <a:schemeClr val="accent2">
                    <a:lumMod val="75000"/>
                  </a:schemeClr>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3/4/24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0229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3843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5690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9144000"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207008" y="3365743"/>
            <a:ext cx="6729984" cy="1712246"/>
          </a:xfrm>
          <a:solidFill>
            <a:srgbClr val="FFFFFF"/>
          </a:solidFill>
          <a:ln>
            <a:solidFill>
              <a:srgbClr val="404040"/>
            </a:solidFill>
          </a:ln>
        </p:spPr>
        <p:txBody>
          <a:bodyPr anchor="ctr" anchorCtr="1">
            <a:normAutofit/>
          </a:bodyPr>
          <a:lstStyle>
            <a:lvl1pPr>
              <a:defRPr sz="33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10104120" y="1207008"/>
            <a:ext cx="7223760" cy="7872984"/>
          </a:xfrm>
        </p:spPr>
        <p:txBody>
          <a:bodyPr>
            <a:normAutofit/>
          </a:bodyPr>
          <a:lstStyle>
            <a:lvl1pPr>
              <a:defRPr sz="285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3352" y="5324877"/>
            <a:ext cx="5692140" cy="3291054"/>
          </a:xfrm>
        </p:spPr>
        <p:txBody>
          <a:bodyPr anchor="t" anchorCtr="1">
            <a:normAutofit/>
          </a:bodyPr>
          <a:lstStyle>
            <a:lvl1pPr marL="0" indent="0" algn="ctr">
              <a:buNone/>
              <a:defRPr sz="2250">
                <a:solidFill>
                  <a:srgbClr val="FFFF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3/4/24</a:t>
            </a:fld>
            <a:endParaRPr lang="en-US" dirty="0"/>
          </a:p>
        </p:txBody>
      </p:sp>
      <p:sp>
        <p:nvSpPr>
          <p:cNvPr id="10" name="Footer Placeholder 9"/>
          <p:cNvSpPr>
            <a:spLocks noGrp="1"/>
          </p:cNvSpPr>
          <p:nvPr>
            <p:ph type="ftr" sz="quarter" idx="11"/>
          </p:nvPr>
        </p:nvSpPr>
        <p:spPr>
          <a:xfrm>
            <a:off x="1207009" y="9354312"/>
            <a:ext cx="7687196" cy="48006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5870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9143999"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212785" y="3365742"/>
            <a:ext cx="6742497" cy="1701960"/>
          </a:xfrm>
          <a:solidFill>
            <a:srgbClr val="FFFFFF"/>
          </a:solidFill>
          <a:ln>
            <a:solidFill>
              <a:srgbClr val="404040"/>
            </a:solidFill>
          </a:ln>
        </p:spPr>
        <p:txBody>
          <a:bodyPr anchor="ctr" anchorCtr="1">
            <a:noAutofit/>
          </a:bodyPr>
          <a:lstStyle>
            <a:lvl1pPr>
              <a:defRPr sz="33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3999" y="0"/>
            <a:ext cx="9153146" cy="10287000"/>
          </a:xfrm>
          <a:solidFill>
            <a:schemeClr val="bg1">
              <a:lumMod val="75000"/>
            </a:schemeClr>
          </a:solidFill>
        </p:spPr>
        <p:txBody>
          <a:bodyPr anchor="t"/>
          <a:lstStyle>
            <a:lvl1pPr marL="0" indent="0">
              <a:buNone/>
              <a:defRPr sz="4800">
                <a:solidFill>
                  <a:schemeClr val="bg1">
                    <a:lumMod val="85000"/>
                    <a:lumOff val="15000"/>
                  </a:schemeClr>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73352" y="5324878"/>
            <a:ext cx="5692140" cy="3291056"/>
          </a:xfrm>
        </p:spPr>
        <p:txBody>
          <a:bodyPr anchor="t" anchorCtr="1">
            <a:normAutofit/>
          </a:bodyPr>
          <a:lstStyle>
            <a:lvl1pPr marL="0" indent="0" algn="ctr">
              <a:buNone/>
              <a:defRPr sz="2250">
                <a:solidFill>
                  <a:srgbClr val="FFFF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3/4/24</a:t>
            </a:fld>
            <a:endParaRPr lang="en-US" dirty="0"/>
          </a:p>
        </p:txBody>
      </p:sp>
      <p:sp>
        <p:nvSpPr>
          <p:cNvPr id="9" name="Footer Placeholder 8"/>
          <p:cNvSpPr>
            <a:spLocks noGrp="1"/>
          </p:cNvSpPr>
          <p:nvPr>
            <p:ph type="ftr" sz="quarter" idx="11"/>
          </p:nvPr>
        </p:nvSpPr>
        <p:spPr>
          <a:xfrm>
            <a:off x="1207009" y="9354312"/>
            <a:ext cx="7687196" cy="48006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2344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346704" y="1447038"/>
            <a:ext cx="11594592" cy="178308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46704" y="3957067"/>
            <a:ext cx="11594592" cy="4652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732144" y="9358224"/>
            <a:ext cx="4130619" cy="485952"/>
          </a:xfrm>
          <a:prstGeom prst="rect">
            <a:avLst/>
          </a:prstGeom>
        </p:spPr>
        <p:txBody>
          <a:bodyPr vert="horz" lIns="91440" tIns="45720" rIns="91440" bIns="45720" rtlCol="0" anchor="ctr"/>
          <a:lstStyle>
            <a:lvl1pPr algn="r">
              <a:defRPr sz="1575">
                <a:solidFill>
                  <a:schemeClr val="tx1">
                    <a:alpha val="70000"/>
                  </a:schemeClr>
                </a:solidFill>
              </a:defRPr>
            </a:lvl1pPr>
          </a:lstStyle>
          <a:p>
            <a:fld id="{1160EA64-D806-43AC-9DF2-F8C432F32B4C}" type="datetimeFigureOut">
              <a:rPr lang="en-US" smtClean="0"/>
              <a:t>3/4/24</a:t>
            </a:fld>
            <a:endParaRPr lang="en-US" dirty="0"/>
          </a:p>
        </p:txBody>
      </p:sp>
      <p:sp>
        <p:nvSpPr>
          <p:cNvPr id="5" name="Footer Placeholder 4"/>
          <p:cNvSpPr>
            <a:spLocks noGrp="1"/>
          </p:cNvSpPr>
          <p:nvPr>
            <p:ph type="ftr" sz="quarter" idx="3"/>
          </p:nvPr>
        </p:nvSpPr>
        <p:spPr>
          <a:xfrm>
            <a:off x="2400301" y="9354312"/>
            <a:ext cx="8851784" cy="480060"/>
          </a:xfrm>
          <a:prstGeom prst="rect">
            <a:avLst/>
          </a:prstGeom>
        </p:spPr>
        <p:txBody>
          <a:bodyPr vert="horz" lIns="91440" tIns="45720" rIns="91440" bIns="45720" rtlCol="0" anchor="ctr"/>
          <a:lstStyle>
            <a:lvl1pPr algn="l">
              <a:defRPr sz="1575">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6138383" y="9326880"/>
            <a:ext cx="548640" cy="548640"/>
          </a:xfrm>
          <a:prstGeom prst="ellipse">
            <a:avLst/>
          </a:prstGeom>
          <a:solidFill>
            <a:srgbClr val="1D1D1D">
              <a:alpha val="70000"/>
            </a:srgbClr>
          </a:solidFill>
        </p:spPr>
        <p:txBody>
          <a:bodyPr vert="horz" lIns="18288" tIns="45720" rIns="18288" bIns="45720" rtlCol="0" anchor="ctr">
            <a:noAutofit/>
          </a:bodyPr>
          <a:lstStyle>
            <a:lvl1pPr algn="ctr">
              <a:defRPr sz="165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93546788"/>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90" r:id="rId15"/>
    <p:sldLayoutId id="2147483864" r:id="rId16"/>
    <p:sldLayoutId id="2147483866" r:id="rId17"/>
    <p:sldLayoutId id="2147483867" r:id="rId18"/>
    <p:sldLayoutId id="2147483868" r:id="rId19"/>
    <p:sldLayoutId id="2147483870" r:id="rId20"/>
  </p:sldLayoutIdLst>
  <p:txStyles>
    <p:titleStyle>
      <a:lvl1pPr algn="ctr" defTabSz="1371600" rtl="0" eaLnBrk="1" latinLnBrk="0" hangingPunct="1">
        <a:lnSpc>
          <a:spcPct val="90000"/>
        </a:lnSpc>
        <a:spcBef>
          <a:spcPct val="0"/>
        </a:spcBef>
        <a:buNone/>
        <a:defRPr sz="4200" kern="1200" cap="all" spc="300" baseline="0">
          <a:solidFill>
            <a:srgbClr val="262626"/>
          </a:solidFill>
          <a:latin typeface="+mj-lt"/>
          <a:ea typeface="+mj-ea"/>
          <a:cs typeface="+mj-cs"/>
        </a:defRPr>
      </a:lvl1pPr>
    </p:titleStyle>
    <p:bodyStyle>
      <a:lvl1pPr marL="342900" indent="-342900" algn="l" defTabSz="1371600" rtl="0" eaLnBrk="1" latinLnBrk="0" hangingPunct="1">
        <a:lnSpc>
          <a:spcPct val="100000"/>
        </a:lnSpc>
        <a:spcBef>
          <a:spcPts val="1500"/>
        </a:spcBef>
        <a:buClr>
          <a:schemeClr val="accent2"/>
        </a:buClr>
        <a:buFont typeface="Arial" panose="020B0604020202020204" pitchFamily="34" charset="0"/>
        <a:buChar char="•"/>
        <a:defRPr sz="2700" kern="1200">
          <a:solidFill>
            <a:schemeClr val="tx1">
              <a:lumMod val="85000"/>
              <a:lumOff val="15000"/>
            </a:schemeClr>
          </a:solidFill>
          <a:latin typeface="+mn-lt"/>
          <a:ea typeface="+mn-ea"/>
          <a:cs typeface="+mn-cs"/>
        </a:defRPr>
      </a:lvl1pPr>
      <a:lvl2pPr marL="6858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0287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3pPr>
      <a:lvl4pPr marL="13716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4pPr>
      <a:lvl5pPr marL="17145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5pPr>
      <a:lvl6pPr marL="196929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222647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248602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8pPr>
      <a:lvl9pPr marL="2824163"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0" userDrawn="1">
          <p15:clr>
            <a:srgbClr val="F26B43"/>
          </p15:clr>
        </p15:guide>
        <p15:guide id="2" orient="horz" pos="3240" userDrawn="1">
          <p15:clr>
            <a:srgbClr val="F26B43"/>
          </p15:clr>
        </p15:guide>
        <p15:guide id="3" orient="horz" pos="519" userDrawn="1">
          <p15:clr>
            <a:srgbClr val="9FCC3B"/>
          </p15:clr>
        </p15:guide>
        <p15:guide id="4" pos="521" userDrawn="1">
          <p15:clr>
            <a:srgbClr val="9FCC3B"/>
          </p15:clr>
        </p15:guide>
        <p15:guide id="5" orient="horz" pos="5961" userDrawn="1">
          <p15:clr>
            <a:srgbClr val="9FCC3B"/>
          </p15:clr>
        </p15:guide>
        <p15:guide id="6" pos="11000" userDrawn="1">
          <p15:clr>
            <a:srgbClr val="9FCC3B"/>
          </p15:clr>
        </p15:guide>
        <p15:guide id="7" orient="horz" pos="864" userDrawn="1">
          <p15:clr>
            <a:srgbClr val="FDE53C"/>
          </p15:clr>
        </p15:guide>
        <p15:guide id="8" orient="horz" pos="1200" userDrawn="1">
          <p15:clr>
            <a:srgbClr val="FDE53C"/>
          </p15:clr>
        </p15:guide>
        <p15:guide id="9" orient="horz" pos="1536" userDrawn="1">
          <p15:clr>
            <a:srgbClr val="FDE53C"/>
          </p15:clr>
        </p15:guide>
        <p15:guide id="10" orient="horz" pos="1872" userDrawn="1">
          <p15:clr>
            <a:srgbClr val="FDE53C"/>
          </p15:clr>
        </p15:guide>
        <p15:guide id="11" orient="horz" pos="2904" userDrawn="1">
          <p15:clr>
            <a:srgbClr val="FDE53C"/>
          </p15:clr>
        </p15:guide>
        <p15:guide id="12" orient="horz" pos="2568" userDrawn="1">
          <p15:clr>
            <a:srgbClr val="FDE53C"/>
          </p15:clr>
        </p15:guide>
        <p15:guide id="13" orient="horz" pos="2232" userDrawn="1">
          <p15:clr>
            <a:srgbClr val="FDE53C"/>
          </p15:clr>
        </p15:guide>
        <p15:guide id="14" orient="horz" pos="3576" userDrawn="1">
          <p15:clr>
            <a:srgbClr val="FDE53C"/>
          </p15:clr>
        </p15:guide>
        <p15:guide id="15" orient="horz" pos="3936" userDrawn="1">
          <p15:clr>
            <a:srgbClr val="FDE53C"/>
          </p15:clr>
        </p15:guide>
        <p15:guide id="16" orient="horz" pos="5280" userDrawn="1">
          <p15:clr>
            <a:srgbClr val="FDE53C"/>
          </p15:clr>
        </p15:guide>
        <p15:guide id="17" orient="horz" pos="4608" userDrawn="1">
          <p15:clr>
            <a:srgbClr val="FDE53C"/>
          </p15:clr>
        </p15:guide>
        <p15:guide id="18" orient="horz" pos="4944" userDrawn="1">
          <p15:clr>
            <a:srgbClr val="FDE53C"/>
          </p15:clr>
        </p15:guide>
        <p15:guide id="19" orient="horz" pos="4272" userDrawn="1">
          <p15:clr>
            <a:srgbClr val="FDE53C"/>
          </p15:clr>
        </p15:guide>
        <p15:guide id="20" orient="horz" pos="5616" userDrawn="1">
          <p15:clr>
            <a:srgbClr val="FDE53C"/>
          </p15:clr>
        </p15:guide>
        <p15:guide id="21" pos="1176" userDrawn="1">
          <p15:clr>
            <a:srgbClr val="FDE53C"/>
          </p15:clr>
        </p15:guide>
        <p15:guide id="22" pos="1824" userDrawn="1">
          <p15:clr>
            <a:srgbClr val="FDE53C"/>
          </p15:clr>
        </p15:guide>
        <p15:guide id="23" pos="2472" userDrawn="1">
          <p15:clr>
            <a:srgbClr val="FDE53C"/>
          </p15:clr>
        </p15:guide>
        <p15:guide id="24" pos="3144" userDrawn="1">
          <p15:clr>
            <a:srgbClr val="FDE53C"/>
          </p15:clr>
        </p15:guide>
        <p15:guide id="25" pos="3792" userDrawn="1">
          <p15:clr>
            <a:srgbClr val="FDE53C"/>
          </p15:clr>
        </p15:guide>
        <p15:guide id="26" pos="4440" userDrawn="1">
          <p15:clr>
            <a:srgbClr val="FDE53C"/>
          </p15:clr>
        </p15:guide>
        <p15:guide id="27" pos="5112" userDrawn="1">
          <p15:clr>
            <a:srgbClr val="FDE53C"/>
          </p15:clr>
        </p15:guide>
        <p15:guide id="28" pos="6408" userDrawn="1">
          <p15:clr>
            <a:srgbClr val="FDE53C"/>
          </p15:clr>
        </p15:guide>
        <p15:guide id="29" pos="7080" userDrawn="1">
          <p15:clr>
            <a:srgbClr val="FDE53C"/>
          </p15:clr>
        </p15:guide>
        <p15:guide id="30" pos="7728" userDrawn="1">
          <p15:clr>
            <a:srgbClr val="FDE53C"/>
          </p15:clr>
        </p15:guide>
        <p15:guide id="31" pos="8376" userDrawn="1">
          <p15:clr>
            <a:srgbClr val="FDE53C"/>
          </p15:clr>
        </p15:guide>
        <p15:guide id="32" pos="9024" userDrawn="1">
          <p15:clr>
            <a:srgbClr val="FDE53C"/>
          </p15:clr>
        </p15:guide>
        <p15:guide id="33" pos="10344" userDrawn="1">
          <p15:clr>
            <a:srgbClr val="FDE53C"/>
          </p15:clr>
        </p15:guide>
        <p15:guide id="34" pos="9672" userDrawn="1">
          <p15:clr>
            <a:srgbClr val="FDE53C"/>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810D776F-FA7D-4C91-47EF-0FC56F3805F5}"/>
              </a:ext>
            </a:extLst>
          </p:cNvPr>
          <p:cNvSpPr/>
          <p:nvPr/>
        </p:nvSpPr>
        <p:spPr>
          <a:xfrm>
            <a:off x="4630733" y="7628525"/>
            <a:ext cx="9026537" cy="9026537"/>
          </a:xfrm>
          <a:prstGeom prst="ellipse">
            <a:avLst/>
          </a:prstGeom>
          <a:solidFill>
            <a:srgbClr val="0086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4" name="Oval 6">
            <a:extLst>
              <a:ext uri="{FF2B5EF4-FFF2-40B4-BE49-F238E27FC236}">
                <a16:creationId xmlns:a16="http://schemas.microsoft.com/office/drawing/2014/main" id="{7A2F8082-1481-7209-AE6B-45424333B09C}"/>
              </a:ext>
            </a:extLst>
          </p:cNvPr>
          <p:cNvSpPr/>
          <p:nvPr/>
        </p:nvSpPr>
        <p:spPr>
          <a:xfrm>
            <a:off x="1437828" y="1702446"/>
            <a:ext cx="1058034" cy="1058034"/>
          </a:xfrm>
          <a:prstGeom prst="ellipse">
            <a:avLst/>
          </a:prstGeom>
          <a:solidFill>
            <a:srgbClr val="00B4F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5" name="Oval 6">
            <a:extLst>
              <a:ext uri="{FF2B5EF4-FFF2-40B4-BE49-F238E27FC236}">
                <a16:creationId xmlns:a16="http://schemas.microsoft.com/office/drawing/2014/main" id="{C3804CE1-955D-0E62-EB6E-3C96388BC314}"/>
              </a:ext>
            </a:extLst>
          </p:cNvPr>
          <p:cNvSpPr/>
          <p:nvPr/>
        </p:nvSpPr>
        <p:spPr>
          <a:xfrm>
            <a:off x="15429395" y="5143501"/>
            <a:ext cx="2290538" cy="2290538"/>
          </a:xfrm>
          <a:prstGeom prst="ellipse">
            <a:avLst/>
          </a:prstGeom>
          <a:solidFill>
            <a:srgbClr val="008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5">
            <a:extLst>
              <a:ext uri="{FF2B5EF4-FFF2-40B4-BE49-F238E27FC236}">
                <a16:creationId xmlns:a16="http://schemas.microsoft.com/office/drawing/2014/main" id="{6989E966-2FB0-6C67-B3DA-AC830136244E}"/>
              </a:ext>
            </a:extLst>
          </p:cNvPr>
          <p:cNvSpPr/>
          <p:nvPr/>
        </p:nvSpPr>
        <p:spPr>
          <a:xfrm>
            <a:off x="-1239141" y="6235825"/>
            <a:ext cx="3280724" cy="3280724"/>
          </a:xfrm>
          <a:prstGeom prst="ellipse">
            <a:avLst/>
          </a:prstGeom>
          <a:solidFill>
            <a:srgbClr val="00B4F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7" name="Oval 6">
            <a:extLst>
              <a:ext uri="{FF2B5EF4-FFF2-40B4-BE49-F238E27FC236}">
                <a16:creationId xmlns:a16="http://schemas.microsoft.com/office/drawing/2014/main" id="{97A42D6F-2CC5-3F44-F027-7DF9CDABF193}"/>
              </a:ext>
            </a:extLst>
          </p:cNvPr>
          <p:cNvSpPr/>
          <p:nvPr/>
        </p:nvSpPr>
        <p:spPr>
          <a:xfrm>
            <a:off x="13280252" y="-2134986"/>
            <a:ext cx="3837432" cy="3837432"/>
          </a:xfrm>
          <a:prstGeom prst="ellipse">
            <a:avLst/>
          </a:prstGeom>
          <a:solidFill>
            <a:srgbClr val="0072C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11" name="TextBox 10"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89E4B3F8-7444-5C38-95DC-A3F8D8BA7B20}"/>
              </a:ext>
            </a:extLst>
          </p:cNvPr>
          <p:cNvSpPr txBox="1"/>
          <p:nvPr/>
        </p:nvSpPr>
        <p:spPr>
          <a:xfrm flipH="1">
            <a:off x="3657600" y="3405246"/>
            <a:ext cx="10972800" cy="3046988"/>
          </a:xfrm>
          <a:prstGeom prst="rect">
            <a:avLst/>
          </a:prstGeom>
          <a:noFill/>
        </p:spPr>
        <p:txBody>
          <a:bodyPr wrap="square" rtlCol="0">
            <a:spAutoFit/>
          </a:bodyPr>
          <a:lstStyle/>
          <a:p>
            <a:pPr algn="ctr">
              <a:spcBef>
                <a:spcPts val="1200"/>
              </a:spcBef>
            </a:pPr>
            <a:r>
              <a:rPr lang="en-IL" sz="9600" dirty="0"/>
              <a:t>Customer Churn Analysis</a:t>
            </a:r>
            <a:endParaRPr lang="en-US" altLang="zh-CN" sz="34400" b="1" dirty="0">
              <a:solidFill>
                <a:schemeClr val="tx1">
                  <a:lumMod val="85000"/>
                  <a:lumOff val="15000"/>
                </a:schemeClr>
              </a:solidFill>
              <a:latin typeface="+mj-lt"/>
              <a:ea typeface="Permanent Marker" panose="02000000000000000000" pitchFamily="2" charset="0"/>
              <a:cs typeface="Fredoka" pitchFamily="2" charset="-79"/>
            </a:endParaRPr>
          </a:p>
        </p:txBody>
      </p:sp>
      <p:sp>
        <p:nvSpPr>
          <p:cNvPr id="14" name="Oval 6">
            <a:extLst>
              <a:ext uri="{FF2B5EF4-FFF2-40B4-BE49-F238E27FC236}">
                <a16:creationId xmlns:a16="http://schemas.microsoft.com/office/drawing/2014/main" id="{855DB68B-E288-84CE-9EC2-F0DFF52DD113}"/>
              </a:ext>
            </a:extLst>
          </p:cNvPr>
          <p:cNvSpPr/>
          <p:nvPr/>
        </p:nvSpPr>
        <p:spPr>
          <a:xfrm>
            <a:off x="8637270" y="1126128"/>
            <a:ext cx="1013460" cy="1013460"/>
          </a:xfrm>
          <a:prstGeom prst="ellipse">
            <a:avLst/>
          </a:prstGeom>
          <a:solidFill>
            <a:srgbClr val="0072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3" name="TextBox 2">
            <a:extLst>
              <a:ext uri="{FF2B5EF4-FFF2-40B4-BE49-F238E27FC236}">
                <a16:creationId xmlns:a16="http://schemas.microsoft.com/office/drawing/2014/main" id="{D52A2AA7-CC6C-C281-D4D2-FC596F7B323D}"/>
              </a:ext>
            </a:extLst>
          </p:cNvPr>
          <p:cNvSpPr txBox="1"/>
          <p:nvPr/>
        </p:nvSpPr>
        <p:spPr>
          <a:xfrm>
            <a:off x="13062477" y="9516549"/>
            <a:ext cx="5225523" cy="523220"/>
          </a:xfrm>
          <a:prstGeom prst="rect">
            <a:avLst/>
          </a:prstGeom>
          <a:noFill/>
        </p:spPr>
        <p:txBody>
          <a:bodyPr wrap="square" rtlCol="0">
            <a:spAutoFit/>
          </a:bodyPr>
          <a:lstStyle/>
          <a:p>
            <a:r>
              <a:rPr lang="en-US" sz="2800" dirty="0"/>
              <a:t>By Omer Hoz And Mathias Ankri </a:t>
            </a:r>
          </a:p>
        </p:txBody>
      </p:sp>
    </p:spTree>
    <p:extLst>
      <p:ext uri="{BB962C8B-B14F-4D97-AF65-F5344CB8AC3E}">
        <p14:creationId xmlns:p14="http://schemas.microsoft.com/office/powerpoint/2010/main" val="229938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000" fill="hold">
                                          <p:stCondLst>
                                            <p:cond delay="0"/>
                                          </p:stCondLst>
                                        </p:cTn>
                                        <p:tgtEl>
                                          <p:spTgt spid="7"/>
                                        </p:tgtEl>
                                        <p:attrNameLst>
                                          <p:attrName>style.visibility</p:attrName>
                                        </p:attrNameLst>
                                      </p:cBhvr>
                                      <p:to>
                                        <p:strVal val="visible"/>
                                      </p:to>
                                    </p:set>
                                    <p:anim to="" calcmode="lin" valueType="num">
                                      <p:cBhvr>
                                        <p:cTn id="7" dur="1000" fill="hold">
                                          <p:stCondLst>
                                            <p:cond delay="0"/>
                                          </p:stCondLst>
                                        </p:cTn>
                                        <p:tgtEl>
                                          <p:spTgt spid="7"/>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7"/>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2"/>
                                        </p:tgtEl>
                                        <p:attrNameLst>
                                          <p:attrName>style.visibility</p:attrName>
                                        </p:attrNameLst>
                                      </p:cBhvr>
                                      <p:to>
                                        <p:strVal val="visible"/>
                                      </p:to>
                                    </p:set>
                                    <p:anim to="" calcmode="lin" valueType="num">
                                      <p:cBhvr>
                                        <p:cTn id="15"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16"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17" presetID="0" presetClass="entr" presetSubtype="0" fill="hold" grpId="0" nodeType="withEffect">
                                  <p:stCondLst>
                                    <p:cond delay="0"/>
                                  </p:stCondLst>
                                  <p:childTnLst>
                                    <p:set>
                                      <p:cBhvr>
                                        <p:cTn id="18" dur="1000" fill="hold">
                                          <p:stCondLst>
                                            <p:cond delay="0"/>
                                          </p:stCondLst>
                                        </p:cTn>
                                        <p:tgtEl>
                                          <p:spTgt spid="6"/>
                                        </p:tgtEl>
                                        <p:attrNameLst>
                                          <p:attrName>style.visibility</p:attrName>
                                        </p:attrNameLst>
                                      </p:cBhvr>
                                      <p:to>
                                        <p:strVal val="visible"/>
                                      </p:to>
                                    </p:set>
                                    <p:anim to="" calcmode="lin" valueType="num">
                                      <p:cBhvr>
                                        <p:cTn id="19"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20"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par>
                                <p:cTn id="21" presetID="0" presetClass="entr" presetSubtype="0" fill="hold" grpId="0" nodeType="withEffect">
                                  <p:stCondLst>
                                    <p:cond delay="0"/>
                                  </p:stCondLst>
                                  <p:childTnLst>
                                    <p:set>
                                      <p:cBhvr>
                                        <p:cTn id="22" dur="1000" fill="hold">
                                          <p:stCondLst>
                                            <p:cond delay="0"/>
                                          </p:stCondLst>
                                        </p:cTn>
                                        <p:tgtEl>
                                          <p:spTgt spid="4"/>
                                        </p:tgtEl>
                                        <p:attrNameLst>
                                          <p:attrName>style.visibility</p:attrName>
                                        </p:attrNameLst>
                                      </p:cBhvr>
                                      <p:to>
                                        <p:strVal val="visible"/>
                                      </p:to>
                                    </p:set>
                                    <p:anim to="" calcmode="lin" valueType="num">
                                      <p:cBhvr>
                                        <p:cTn id="23" dur="1000" fill="hold">
                                          <p:stCondLst>
                                            <p:cond delay="0"/>
                                          </p:stCondLst>
                                        </p:cTn>
                                        <p:tgtEl>
                                          <p:spTgt spid="4"/>
                                        </p:tgtEl>
                                        <p:attrNameLst>
                                          <p:attrName>ppt_h</p:attrName>
                                        </p:attrNameLst>
                                      </p:cBhvr>
                                      <p:tavLst>
                                        <p:tav tm="0" fmla="#ppt_h-#ppt_h*((1.5-1.5*$)^3-(1.5-1.5*$)^2)">
                                          <p:val>
                                            <p:strVal val="0"/>
                                          </p:val>
                                        </p:tav>
                                        <p:tav tm="100000">
                                          <p:val>
                                            <p:strVal val="1"/>
                                          </p:val>
                                        </p:tav>
                                      </p:tavLst>
                                    </p:anim>
                                    <p:anim to="" calcmode="lin" valueType="num">
                                      <p:cBhvr>
                                        <p:cTn id="24" dur="1000" fill="hold">
                                          <p:stCondLst>
                                            <p:cond delay="0"/>
                                          </p:stCondLst>
                                        </p:cTn>
                                        <p:tgtEl>
                                          <p:spTgt spid="4"/>
                                        </p:tgtEl>
                                        <p:attrNameLst>
                                          <p:attrName>ppt_w</p:attrName>
                                        </p:attrNameLst>
                                      </p:cBhvr>
                                      <p:tavLst>
                                        <p:tav tm="0" fmla="#ppt_w-#ppt_w*((1.5-1.5*$)^3-(1.5-1.5*$)^2)">
                                          <p:val>
                                            <p:strVal val="0"/>
                                          </p:val>
                                        </p:tav>
                                        <p:tav tm="100000">
                                          <p:val>
                                            <p:strVal val="1"/>
                                          </p:val>
                                        </p:tav>
                                      </p:tavLst>
                                    </p:anim>
                                  </p:childTnLst>
                                </p:cTn>
                              </p:par>
                            </p:childTnLst>
                          </p:cTn>
                        </p:par>
                        <p:par>
                          <p:cTn id="25" fill="hold">
                            <p:stCondLst>
                              <p:cond delay="1000"/>
                            </p:stCondLst>
                            <p:childTnLst>
                              <p:par>
                                <p:cTn id="26" presetID="0" presetClass="entr" presetSubtype="0" fill="hold" grpId="0" nodeType="afterEffect">
                                  <p:stCondLst>
                                    <p:cond delay="0"/>
                                  </p:stCondLst>
                                  <p:iterate type="lt">
                                    <p:tmPct val="3000"/>
                                  </p:iterate>
                                  <p:childTnLst>
                                    <p:set>
                                      <p:cBhvr>
                                        <p:cTn id="27" dur="750" fill="hold">
                                          <p:stCondLst>
                                            <p:cond delay="0"/>
                                          </p:stCondLst>
                                        </p:cTn>
                                        <p:tgtEl>
                                          <p:spTgt spid="11"/>
                                        </p:tgtEl>
                                        <p:attrNameLst>
                                          <p:attrName>style.visibility</p:attrName>
                                        </p:attrNameLst>
                                      </p:cBhvr>
                                      <p:to>
                                        <p:strVal val="visible"/>
                                      </p:to>
                                    </p:set>
                                    <p:anim to="" calcmode="lin" valueType="num">
                                      <p:cBhvr>
                                        <p:cTn id="28" dur="750" fill="hold">
                                          <p:stCondLst>
                                            <p:cond delay="0"/>
                                          </p:stCondLst>
                                        </p:cTn>
                                        <p:tgtEl>
                                          <p:spTgt spid="11"/>
                                        </p:tgtEl>
                                        <p:attrNameLst>
                                          <p:attrName>ppt_x</p:attrName>
                                        </p:attrNameLst>
                                      </p:cBhvr>
                                      <p:tavLst>
                                        <p:tav tm="0" fmla="#ppt_x+#ppt_w*((1.5-1.5*$)^3-(1.5-1.5*$)^2)">
                                          <p:val>
                                            <p:strVal val="0"/>
                                          </p:val>
                                        </p:tav>
                                        <p:tav tm="100000">
                                          <p:val>
                                            <p:strVal val="1"/>
                                          </p:val>
                                        </p:tav>
                                      </p:tavLst>
                                    </p:anim>
                                    <p:animEffect filter="fade">
                                      <p:cBhvr>
                                        <p:cTn id="29" dur="75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6459D3-6F9A-1FEC-B33C-A57E6407B2A2}"/>
              </a:ext>
            </a:extLst>
          </p:cNvPr>
          <p:cNvSpPr txBox="1"/>
          <p:nvPr/>
        </p:nvSpPr>
        <p:spPr>
          <a:xfrm>
            <a:off x="965200" y="2945571"/>
            <a:ext cx="10883941" cy="461665"/>
          </a:xfrm>
          <a:prstGeom prst="rect">
            <a:avLst/>
          </a:prstGeom>
          <a:noFill/>
        </p:spPr>
        <p:txBody>
          <a:bodyPr wrap="square">
            <a:spAutoFit/>
          </a:bodyPr>
          <a:lstStyle/>
          <a:p>
            <a:pPr algn="ctr" defTabSz="1193292">
              <a:spcAft>
                <a:spcPts val="600"/>
              </a:spcAft>
            </a:pPr>
            <a:r>
              <a:rPr lang="en-US" sz="2400" b="1" kern="1200" dirty="0">
                <a:solidFill>
                  <a:schemeClr val="tx1"/>
                </a:solidFill>
                <a:latin typeface="+mj-lt"/>
                <a:ea typeface="+mn-ea"/>
                <a:cs typeface="+mn-cs"/>
              </a:rPr>
              <a:t>Average monthly and total charges </a:t>
            </a:r>
            <a:endParaRPr lang="en-US" sz="2800" b="1" dirty="0">
              <a:latin typeface="+mj-lt"/>
            </a:endParaRPr>
          </a:p>
        </p:txBody>
      </p:sp>
      <p:sp>
        <p:nvSpPr>
          <p:cNvPr id="10" name="TextBox 9">
            <a:extLst>
              <a:ext uri="{FF2B5EF4-FFF2-40B4-BE49-F238E27FC236}">
                <a16:creationId xmlns:a16="http://schemas.microsoft.com/office/drawing/2014/main" id="{E4F0A9CD-2682-BAD8-DA10-37D70D85681C}"/>
              </a:ext>
            </a:extLst>
          </p:cNvPr>
          <p:cNvSpPr txBox="1"/>
          <p:nvPr/>
        </p:nvSpPr>
        <p:spPr>
          <a:xfrm>
            <a:off x="12472756" y="4234123"/>
            <a:ext cx="5671453" cy="2263334"/>
          </a:xfrm>
          <a:prstGeom prst="rect">
            <a:avLst/>
          </a:prstGeom>
          <a:noFill/>
        </p:spPr>
        <p:txBody>
          <a:bodyPr wrap="square" rtlCol="0">
            <a:spAutoFit/>
          </a:bodyPr>
          <a:lstStyle/>
          <a:p>
            <a:pPr defTabSz="1193292">
              <a:spcAft>
                <a:spcPts val="600"/>
              </a:spcAft>
            </a:pPr>
            <a:r>
              <a:rPr lang="en-US" sz="2349" kern="1200" dirty="0">
                <a:solidFill>
                  <a:schemeClr val="tx1"/>
                </a:solidFill>
                <a:latin typeface="-apple-system"/>
                <a:ea typeface="+mn-ea"/>
                <a:cs typeface="+mn-cs"/>
              </a:rPr>
              <a:t>We can understand from these graphs that customers who churn, tend to be those with higher monthly charges but lower total charges, it can eventually say that these customers tend to leave the company relatively earlier in their tenure</a:t>
            </a:r>
            <a:endParaRPr lang="en-US" dirty="0"/>
          </a:p>
        </p:txBody>
      </p:sp>
      <p:sp>
        <p:nvSpPr>
          <p:cNvPr id="11" name="TextBox 10">
            <a:extLst>
              <a:ext uri="{FF2B5EF4-FFF2-40B4-BE49-F238E27FC236}">
                <a16:creationId xmlns:a16="http://schemas.microsoft.com/office/drawing/2014/main" id="{4FF69B2D-C280-A812-6495-6C62C1BAAD25}"/>
              </a:ext>
            </a:extLst>
          </p:cNvPr>
          <p:cNvSpPr txBox="1"/>
          <p:nvPr/>
        </p:nvSpPr>
        <p:spPr>
          <a:xfrm>
            <a:off x="1820497" y="1123284"/>
            <a:ext cx="4341782" cy="707886"/>
          </a:xfrm>
          <a:prstGeom prst="rect">
            <a:avLst/>
          </a:prstGeom>
          <a:noFill/>
        </p:spPr>
        <p:txBody>
          <a:bodyPr wrap="square" rtlCol="0">
            <a:spAutoFit/>
          </a:bodyPr>
          <a:lstStyle/>
          <a:p>
            <a:pPr defTabSz="1193292">
              <a:spcAft>
                <a:spcPts val="600"/>
              </a:spcAft>
            </a:pPr>
            <a:r>
              <a:rPr lang="en-US" sz="4000" b="1" kern="1200" dirty="0">
                <a:solidFill>
                  <a:schemeClr val="tx1"/>
                </a:solidFill>
                <a:latin typeface="+mn-lt"/>
                <a:ea typeface="+mn-ea"/>
                <a:cs typeface="+mn-cs"/>
              </a:rPr>
              <a:t>Analysis: </a:t>
            </a:r>
            <a:r>
              <a:rPr lang="en-US" sz="3600" b="1" kern="1200" dirty="0">
                <a:solidFill>
                  <a:schemeClr val="tx1"/>
                </a:solidFill>
                <a:latin typeface="+mn-lt"/>
                <a:ea typeface="+mn-ea"/>
                <a:cs typeface="+mn-cs"/>
              </a:rPr>
              <a:t>Charges</a:t>
            </a:r>
            <a:endParaRPr lang="en-US" sz="4400" b="1" dirty="0"/>
          </a:p>
        </p:txBody>
      </p:sp>
      <p:pic>
        <p:nvPicPr>
          <p:cNvPr id="12" name="Picture 11">
            <a:extLst>
              <a:ext uri="{FF2B5EF4-FFF2-40B4-BE49-F238E27FC236}">
                <a16:creationId xmlns:a16="http://schemas.microsoft.com/office/drawing/2014/main" id="{9746E4A4-0956-972F-4217-3CF327FACF96}"/>
              </a:ext>
            </a:extLst>
          </p:cNvPr>
          <p:cNvPicPr>
            <a:picLocks noChangeAspect="1"/>
          </p:cNvPicPr>
          <p:nvPr/>
        </p:nvPicPr>
        <p:blipFill>
          <a:blip r:embed="rId3"/>
          <a:stretch>
            <a:fillRect/>
          </a:stretch>
        </p:blipFill>
        <p:spPr>
          <a:xfrm>
            <a:off x="617452" y="3743713"/>
            <a:ext cx="11089654" cy="5507488"/>
          </a:xfrm>
          <a:prstGeom prst="rect">
            <a:avLst/>
          </a:prstGeom>
        </p:spPr>
      </p:pic>
    </p:spTree>
    <p:extLst>
      <p:ext uri="{BB962C8B-B14F-4D97-AF65-F5344CB8AC3E}">
        <p14:creationId xmlns:p14="http://schemas.microsoft.com/office/powerpoint/2010/main" val="331898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1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p:tgtEl>
                                          <p:spTgt spid="12"/>
                                        </p:tgtEl>
                                        <p:attrNameLst>
                                          <p:attrName>ppt_y</p:attrName>
                                        </p:attrNameLst>
                                      </p:cBhvr>
                                      <p:tavLst>
                                        <p:tav tm="0">
                                          <p:val>
                                            <p:strVal val="#ppt_y+#ppt_h*1.125000"/>
                                          </p:val>
                                        </p:tav>
                                        <p:tav tm="100000">
                                          <p:val>
                                            <p:strVal val="#ppt_y"/>
                                          </p:val>
                                        </p:tav>
                                      </p:tavLst>
                                    </p:anim>
                                    <p:animEffect transition="in" filter="wipe(up)">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FAAA545-800C-3E17-AF85-7F3A514AD3A6}"/>
              </a:ext>
            </a:extLst>
          </p:cNvPr>
          <p:cNvSpPr txBox="1"/>
          <p:nvPr/>
        </p:nvSpPr>
        <p:spPr>
          <a:xfrm>
            <a:off x="557938" y="617009"/>
            <a:ext cx="10580837" cy="707886"/>
          </a:xfrm>
          <a:prstGeom prst="rect">
            <a:avLst/>
          </a:prstGeom>
          <a:noFill/>
        </p:spPr>
        <p:txBody>
          <a:bodyPr wrap="square">
            <a:spAutoFit/>
          </a:bodyPr>
          <a:lstStyle/>
          <a:p>
            <a:pPr>
              <a:spcBef>
                <a:spcPts val="0"/>
              </a:spcBef>
            </a:pPr>
            <a:r>
              <a:rPr lang="en-US" altLang="zh-CN" sz="4000" b="1" dirty="0">
                <a:latin typeface="+mj-lt"/>
              </a:rPr>
              <a:t>Analysis: </a:t>
            </a:r>
            <a:r>
              <a:rPr lang="en-US" altLang="zh-CN" sz="3600" b="1" dirty="0">
                <a:latin typeface="+mj-lt"/>
              </a:rPr>
              <a:t>Contract type and customer churn</a:t>
            </a:r>
            <a:endParaRPr lang="en-US" sz="4000" b="1" dirty="0">
              <a:latin typeface="+mj-lt"/>
            </a:endParaRPr>
          </a:p>
        </p:txBody>
      </p:sp>
      <p:sp>
        <p:nvSpPr>
          <p:cNvPr id="18" name="AutoShape 2">
            <a:extLst>
              <a:ext uri="{FF2B5EF4-FFF2-40B4-BE49-F238E27FC236}">
                <a16:creationId xmlns:a16="http://schemas.microsoft.com/office/drawing/2014/main" id="{AC626FBD-4883-C151-B4B9-A717C03C1C38}"/>
              </a:ext>
            </a:extLst>
          </p:cNvPr>
          <p:cNvSpPr>
            <a:spLocks noChangeAspect="1" noChangeArrowheads="1"/>
          </p:cNvSpPr>
          <p:nvPr/>
        </p:nvSpPr>
        <p:spPr bwMode="auto">
          <a:xfrm>
            <a:off x="8991600" y="1024762"/>
            <a:ext cx="4271138" cy="42711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Box 19">
            <a:extLst>
              <a:ext uri="{FF2B5EF4-FFF2-40B4-BE49-F238E27FC236}">
                <a16:creationId xmlns:a16="http://schemas.microsoft.com/office/drawing/2014/main" id="{CDEEC146-D6E0-2AC4-2F91-1E445D31CCCB}"/>
              </a:ext>
            </a:extLst>
          </p:cNvPr>
          <p:cNvSpPr txBox="1"/>
          <p:nvPr/>
        </p:nvSpPr>
        <p:spPr>
          <a:xfrm>
            <a:off x="12154654" y="4191750"/>
            <a:ext cx="6133346" cy="738664"/>
          </a:xfrm>
          <a:prstGeom prst="rect">
            <a:avLst/>
          </a:prstGeom>
          <a:noFill/>
        </p:spPr>
        <p:txBody>
          <a:bodyPr wrap="square" rtlCol="0">
            <a:spAutoFit/>
          </a:bodyPr>
          <a:lstStyle/>
          <a:p>
            <a:r>
              <a:rPr lang="en-US" sz="2100" dirty="0"/>
              <a:t>We can notice that almost all the churned customer are customers that take a month-to-month contract.</a:t>
            </a:r>
          </a:p>
        </p:txBody>
      </p:sp>
      <p:sp>
        <p:nvSpPr>
          <p:cNvPr id="23" name="Oval 22">
            <a:extLst>
              <a:ext uri="{FF2B5EF4-FFF2-40B4-BE49-F238E27FC236}">
                <a16:creationId xmlns:a16="http://schemas.microsoft.com/office/drawing/2014/main" id="{99E8E7FB-30C3-9EEE-E0BB-ED587D0CC410}"/>
              </a:ext>
            </a:extLst>
          </p:cNvPr>
          <p:cNvSpPr/>
          <p:nvPr/>
        </p:nvSpPr>
        <p:spPr>
          <a:xfrm>
            <a:off x="10962762" y="4063500"/>
            <a:ext cx="1086468" cy="1080000"/>
          </a:xfrm>
          <a:prstGeom prst="ellipse">
            <a:avLst/>
          </a:prstGeom>
          <a:solidFill>
            <a:srgbClr val="03C3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B8C24D6D-8EF2-EB39-0EDD-1B84FB635073}"/>
              </a:ext>
            </a:extLst>
          </p:cNvPr>
          <p:cNvSpPr/>
          <p:nvPr/>
        </p:nvSpPr>
        <p:spPr>
          <a:xfrm>
            <a:off x="10969230" y="5447523"/>
            <a:ext cx="1080000" cy="1080000"/>
          </a:xfrm>
          <a:prstGeom prst="ellipse">
            <a:avLst/>
          </a:prstGeom>
          <a:solidFill>
            <a:srgbClr val="FF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CE3E46F-9B80-E837-7062-047E5673250C}"/>
              </a:ext>
            </a:extLst>
          </p:cNvPr>
          <p:cNvSpPr>
            <a:spLocks noChangeAspect="1"/>
          </p:cNvSpPr>
          <p:nvPr/>
        </p:nvSpPr>
        <p:spPr>
          <a:xfrm>
            <a:off x="10969230" y="6831546"/>
            <a:ext cx="1080000" cy="1080000"/>
          </a:xfrm>
          <a:prstGeom prst="ellipse">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E44AF35-7823-8AB1-CF63-4A9CF6CA21A6}"/>
              </a:ext>
            </a:extLst>
          </p:cNvPr>
          <p:cNvSpPr txBox="1"/>
          <p:nvPr/>
        </p:nvSpPr>
        <p:spPr>
          <a:xfrm>
            <a:off x="10983283" y="4328327"/>
            <a:ext cx="1143262" cy="523220"/>
          </a:xfrm>
          <a:prstGeom prst="rect">
            <a:avLst/>
          </a:prstGeom>
          <a:noFill/>
        </p:spPr>
        <p:txBody>
          <a:bodyPr wrap="none" rtlCol="0">
            <a:spAutoFit/>
          </a:bodyPr>
          <a:lstStyle/>
          <a:p>
            <a:r>
              <a:rPr lang="en-US" sz="2800" dirty="0"/>
              <a:t>88.6 %</a:t>
            </a:r>
          </a:p>
        </p:txBody>
      </p:sp>
      <p:sp>
        <p:nvSpPr>
          <p:cNvPr id="27" name="TextBox 26">
            <a:extLst>
              <a:ext uri="{FF2B5EF4-FFF2-40B4-BE49-F238E27FC236}">
                <a16:creationId xmlns:a16="http://schemas.microsoft.com/office/drawing/2014/main" id="{067BBBF4-7414-86C1-F2A9-CFD0382040ED}"/>
              </a:ext>
            </a:extLst>
          </p:cNvPr>
          <p:cNvSpPr txBox="1"/>
          <p:nvPr/>
        </p:nvSpPr>
        <p:spPr>
          <a:xfrm>
            <a:off x="11073052" y="5725913"/>
            <a:ext cx="915635" cy="523220"/>
          </a:xfrm>
          <a:prstGeom prst="rect">
            <a:avLst/>
          </a:prstGeom>
          <a:noFill/>
        </p:spPr>
        <p:txBody>
          <a:bodyPr wrap="none" rtlCol="0">
            <a:spAutoFit/>
          </a:bodyPr>
          <a:lstStyle/>
          <a:p>
            <a:r>
              <a:rPr lang="en-US" sz="2800" dirty="0"/>
              <a:t>8.9</a:t>
            </a:r>
            <a:r>
              <a:rPr lang="en-US" sz="2400" dirty="0"/>
              <a:t> %</a:t>
            </a:r>
          </a:p>
        </p:txBody>
      </p:sp>
      <p:sp>
        <p:nvSpPr>
          <p:cNvPr id="28" name="TextBox 27">
            <a:extLst>
              <a:ext uri="{FF2B5EF4-FFF2-40B4-BE49-F238E27FC236}">
                <a16:creationId xmlns:a16="http://schemas.microsoft.com/office/drawing/2014/main" id="{8B0248F3-E11C-8403-09CE-E0022AC7C7EE}"/>
              </a:ext>
            </a:extLst>
          </p:cNvPr>
          <p:cNvSpPr txBox="1"/>
          <p:nvPr/>
        </p:nvSpPr>
        <p:spPr>
          <a:xfrm>
            <a:off x="11073052" y="7109936"/>
            <a:ext cx="963725" cy="523220"/>
          </a:xfrm>
          <a:prstGeom prst="rect">
            <a:avLst/>
          </a:prstGeom>
          <a:noFill/>
        </p:spPr>
        <p:txBody>
          <a:bodyPr wrap="none" rtlCol="0">
            <a:spAutoFit/>
          </a:bodyPr>
          <a:lstStyle/>
          <a:p>
            <a:r>
              <a:rPr lang="en-US" sz="2800" dirty="0"/>
              <a:t>2.6 %</a:t>
            </a:r>
          </a:p>
        </p:txBody>
      </p:sp>
      <p:sp>
        <p:nvSpPr>
          <p:cNvPr id="31" name="TextBox 30">
            <a:extLst>
              <a:ext uri="{FF2B5EF4-FFF2-40B4-BE49-F238E27FC236}">
                <a16:creationId xmlns:a16="http://schemas.microsoft.com/office/drawing/2014/main" id="{F6AC4D4D-409A-5F74-294D-60EA6EF9FC5A}"/>
              </a:ext>
            </a:extLst>
          </p:cNvPr>
          <p:cNvSpPr txBox="1"/>
          <p:nvPr/>
        </p:nvSpPr>
        <p:spPr>
          <a:xfrm>
            <a:off x="12154654" y="5578028"/>
            <a:ext cx="5517397" cy="738664"/>
          </a:xfrm>
          <a:prstGeom prst="rect">
            <a:avLst/>
          </a:prstGeom>
          <a:noFill/>
        </p:spPr>
        <p:txBody>
          <a:bodyPr wrap="square" rtlCol="0">
            <a:spAutoFit/>
          </a:bodyPr>
          <a:lstStyle/>
          <a:p>
            <a:r>
              <a:rPr lang="en-US" sz="2100" dirty="0"/>
              <a:t>We can see that not even nine percent of all the churned customers take a one-year contract</a:t>
            </a:r>
          </a:p>
        </p:txBody>
      </p:sp>
      <p:sp>
        <p:nvSpPr>
          <p:cNvPr id="32" name="TextBox 31">
            <a:extLst>
              <a:ext uri="{FF2B5EF4-FFF2-40B4-BE49-F238E27FC236}">
                <a16:creationId xmlns:a16="http://schemas.microsoft.com/office/drawing/2014/main" id="{05EDCCF1-EC74-C11A-84E0-58DD19C71603}"/>
              </a:ext>
            </a:extLst>
          </p:cNvPr>
          <p:cNvSpPr txBox="1"/>
          <p:nvPr/>
        </p:nvSpPr>
        <p:spPr>
          <a:xfrm>
            <a:off x="12154654" y="6954732"/>
            <a:ext cx="5517397" cy="1015663"/>
          </a:xfrm>
          <a:prstGeom prst="rect">
            <a:avLst/>
          </a:prstGeom>
          <a:noFill/>
        </p:spPr>
        <p:txBody>
          <a:bodyPr wrap="square" rtlCol="0">
            <a:spAutoFit/>
          </a:bodyPr>
          <a:lstStyle/>
          <a:p>
            <a:r>
              <a:rPr lang="en-US" sz="2100" dirty="0"/>
              <a:t>We can see that 3 percent of all the churned customers take a two-tear contract</a:t>
            </a:r>
          </a:p>
          <a:p>
            <a:endParaRPr lang="en-US" dirty="0"/>
          </a:p>
        </p:txBody>
      </p:sp>
      <p:pic>
        <p:nvPicPr>
          <p:cNvPr id="34" name="Picture 33">
            <a:extLst>
              <a:ext uri="{FF2B5EF4-FFF2-40B4-BE49-F238E27FC236}">
                <a16:creationId xmlns:a16="http://schemas.microsoft.com/office/drawing/2014/main" id="{466BB910-BFA8-9757-BC8A-679FC8E1FFAC}"/>
              </a:ext>
            </a:extLst>
          </p:cNvPr>
          <p:cNvPicPr>
            <a:picLocks noChangeAspect="1"/>
          </p:cNvPicPr>
          <p:nvPr/>
        </p:nvPicPr>
        <p:blipFill>
          <a:blip r:embed="rId3"/>
          <a:stretch>
            <a:fillRect/>
          </a:stretch>
        </p:blipFill>
        <p:spPr>
          <a:xfrm>
            <a:off x="360292" y="2855555"/>
            <a:ext cx="9977418" cy="6183609"/>
          </a:xfrm>
          <a:prstGeom prst="rect">
            <a:avLst/>
          </a:prstGeom>
        </p:spPr>
      </p:pic>
      <p:sp>
        <p:nvSpPr>
          <p:cNvPr id="35" name="TextBox 34">
            <a:extLst>
              <a:ext uri="{FF2B5EF4-FFF2-40B4-BE49-F238E27FC236}">
                <a16:creationId xmlns:a16="http://schemas.microsoft.com/office/drawing/2014/main" id="{BCEDAEC8-266D-32F0-8977-6C5A367EDD73}"/>
              </a:ext>
            </a:extLst>
          </p:cNvPr>
          <p:cNvSpPr txBox="1"/>
          <p:nvPr/>
        </p:nvSpPr>
        <p:spPr>
          <a:xfrm>
            <a:off x="1813302" y="912850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5813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17"/>
                                        </p:tgtEl>
                                        <p:attrNameLst>
                                          <p:attrName>style.visibility</p:attrName>
                                        </p:attrNameLst>
                                      </p:cBhvr>
                                      <p:to>
                                        <p:strVal val="visible"/>
                                      </p:to>
                                    </p:set>
                                    <p:anim to="" calcmode="lin" valueType="num">
                                      <p:cBhvr>
                                        <p:cTn id="7" dur="750" fill="hold">
                                          <p:stCondLst>
                                            <p:cond delay="0"/>
                                          </p:stCondLst>
                                        </p:cTn>
                                        <p:tgtEl>
                                          <p:spTgt spid="17"/>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7"/>
                                        </p:tgtEl>
                                      </p:cBhvr>
                                    </p:animEffect>
                                  </p:childTnLst>
                                </p:cTn>
                              </p:par>
                              <p:par>
                                <p:cTn id="9" presetID="10"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1000" fill="hold"/>
                                        <p:tgtEl>
                                          <p:spTgt spid="24"/>
                                        </p:tgtEl>
                                        <p:attrNameLst>
                                          <p:attrName>ppt_x</p:attrName>
                                        </p:attrNameLst>
                                      </p:cBhvr>
                                      <p:tavLst>
                                        <p:tav tm="0">
                                          <p:val>
                                            <p:strVal val="#ppt_x"/>
                                          </p:val>
                                        </p:tav>
                                        <p:tav tm="100000">
                                          <p:val>
                                            <p:strVal val="#ppt_x"/>
                                          </p:val>
                                        </p:tav>
                                      </p:tavLst>
                                    </p:anim>
                                    <p:anim calcmode="lin" valueType="num">
                                      <p:cBhvr additive="base">
                                        <p:cTn id="19" dur="1000" fill="hold"/>
                                        <p:tgtEl>
                                          <p:spTgt spid="2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1000" fill="hold"/>
                                        <p:tgtEl>
                                          <p:spTgt spid="25"/>
                                        </p:tgtEl>
                                        <p:attrNameLst>
                                          <p:attrName>ppt_x</p:attrName>
                                        </p:attrNameLst>
                                      </p:cBhvr>
                                      <p:tavLst>
                                        <p:tav tm="0">
                                          <p:val>
                                            <p:strVal val="#ppt_x"/>
                                          </p:val>
                                        </p:tav>
                                        <p:tav tm="100000">
                                          <p:val>
                                            <p:strVal val="#ppt_x"/>
                                          </p:val>
                                        </p:tav>
                                      </p:tavLst>
                                    </p:anim>
                                    <p:anim calcmode="lin" valueType="num">
                                      <p:cBhvr additive="base">
                                        <p:cTn id="23" dur="1000" fill="hold"/>
                                        <p:tgtEl>
                                          <p:spTgt spid="2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1000" fill="hold"/>
                                        <p:tgtEl>
                                          <p:spTgt spid="26"/>
                                        </p:tgtEl>
                                        <p:attrNameLst>
                                          <p:attrName>ppt_x</p:attrName>
                                        </p:attrNameLst>
                                      </p:cBhvr>
                                      <p:tavLst>
                                        <p:tav tm="0">
                                          <p:val>
                                            <p:strVal val="#ppt_x"/>
                                          </p:val>
                                        </p:tav>
                                        <p:tav tm="100000">
                                          <p:val>
                                            <p:strVal val="#ppt_x"/>
                                          </p:val>
                                        </p:tav>
                                      </p:tavLst>
                                    </p:anim>
                                    <p:anim calcmode="lin" valueType="num">
                                      <p:cBhvr additive="base">
                                        <p:cTn id="27" dur="1000" fill="hold"/>
                                        <p:tgtEl>
                                          <p:spTgt spid="2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1000" fill="hold"/>
                                        <p:tgtEl>
                                          <p:spTgt spid="27"/>
                                        </p:tgtEl>
                                        <p:attrNameLst>
                                          <p:attrName>ppt_x</p:attrName>
                                        </p:attrNameLst>
                                      </p:cBhvr>
                                      <p:tavLst>
                                        <p:tav tm="0">
                                          <p:val>
                                            <p:strVal val="#ppt_x"/>
                                          </p:val>
                                        </p:tav>
                                        <p:tav tm="100000">
                                          <p:val>
                                            <p:strVal val="#ppt_x"/>
                                          </p:val>
                                        </p:tav>
                                      </p:tavLst>
                                    </p:anim>
                                    <p:anim calcmode="lin" valueType="num">
                                      <p:cBhvr additive="base">
                                        <p:cTn id="31" dur="1000" fill="hold"/>
                                        <p:tgtEl>
                                          <p:spTgt spid="2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1000" fill="hold"/>
                                        <p:tgtEl>
                                          <p:spTgt spid="28"/>
                                        </p:tgtEl>
                                        <p:attrNameLst>
                                          <p:attrName>ppt_x</p:attrName>
                                        </p:attrNameLst>
                                      </p:cBhvr>
                                      <p:tavLst>
                                        <p:tav tm="0">
                                          <p:val>
                                            <p:strVal val="#ppt_x"/>
                                          </p:val>
                                        </p:tav>
                                        <p:tav tm="100000">
                                          <p:val>
                                            <p:strVal val="#ppt_x"/>
                                          </p:val>
                                        </p:tav>
                                      </p:tavLst>
                                    </p:anim>
                                    <p:anim calcmode="lin" valueType="num">
                                      <p:cBhvr additive="base">
                                        <p:cTn id="35" dur="1000" fill="hold"/>
                                        <p:tgtEl>
                                          <p:spTgt spid="2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1000" fill="hold"/>
                                        <p:tgtEl>
                                          <p:spTgt spid="32"/>
                                        </p:tgtEl>
                                        <p:attrNameLst>
                                          <p:attrName>ppt_x</p:attrName>
                                        </p:attrNameLst>
                                      </p:cBhvr>
                                      <p:tavLst>
                                        <p:tav tm="0">
                                          <p:val>
                                            <p:strVal val="#ppt_x"/>
                                          </p:val>
                                        </p:tav>
                                        <p:tav tm="100000">
                                          <p:val>
                                            <p:strVal val="#ppt_x"/>
                                          </p:val>
                                        </p:tav>
                                      </p:tavLst>
                                    </p:anim>
                                    <p:anim calcmode="lin" valueType="num">
                                      <p:cBhvr additive="base">
                                        <p:cTn id="39" dur="1000" fill="hold"/>
                                        <p:tgtEl>
                                          <p:spTgt spid="3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1000" fill="hold"/>
                                        <p:tgtEl>
                                          <p:spTgt spid="31"/>
                                        </p:tgtEl>
                                        <p:attrNameLst>
                                          <p:attrName>ppt_x</p:attrName>
                                        </p:attrNameLst>
                                      </p:cBhvr>
                                      <p:tavLst>
                                        <p:tav tm="0">
                                          <p:val>
                                            <p:strVal val="#ppt_x"/>
                                          </p:val>
                                        </p:tav>
                                        <p:tav tm="100000">
                                          <p:val>
                                            <p:strVal val="#ppt_x"/>
                                          </p:val>
                                        </p:tav>
                                      </p:tavLst>
                                    </p:anim>
                                    <p:anim calcmode="lin" valueType="num">
                                      <p:cBhvr additive="base">
                                        <p:cTn id="43" dur="1000" fill="hold"/>
                                        <p:tgtEl>
                                          <p:spTgt spid="3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1000" fill="hold"/>
                                        <p:tgtEl>
                                          <p:spTgt spid="20"/>
                                        </p:tgtEl>
                                        <p:attrNameLst>
                                          <p:attrName>ppt_x</p:attrName>
                                        </p:attrNameLst>
                                      </p:cBhvr>
                                      <p:tavLst>
                                        <p:tav tm="0">
                                          <p:val>
                                            <p:strVal val="#ppt_x"/>
                                          </p:val>
                                        </p:tav>
                                        <p:tav tm="100000">
                                          <p:val>
                                            <p:strVal val="#ppt_x"/>
                                          </p:val>
                                        </p:tav>
                                      </p:tavLst>
                                    </p:anim>
                                    <p:anim calcmode="lin" valueType="num">
                                      <p:cBhvr additive="base">
                                        <p:cTn id="47"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3" grpId="0" animBg="1"/>
      <p:bldP spid="24" grpId="0" animBg="1"/>
      <p:bldP spid="25" grpId="0" animBg="1"/>
      <p:bldP spid="26" grpId="0"/>
      <p:bldP spid="27" grpId="0"/>
      <p:bldP spid="28"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DF5777-EBA6-AD29-634E-F806265CD0AD}"/>
              </a:ext>
            </a:extLst>
          </p:cNvPr>
          <p:cNvSpPr txBox="1"/>
          <p:nvPr/>
        </p:nvSpPr>
        <p:spPr>
          <a:xfrm>
            <a:off x="552285" y="372743"/>
            <a:ext cx="9485333" cy="3016210"/>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a:latin typeface="+mj-lt"/>
              </a:rPr>
              <a:t>Analysis: </a:t>
            </a:r>
            <a:r>
              <a:rPr lang="en-US" sz="6000" dirty="0"/>
              <a:t>Proportion of churned customer by tenure </a:t>
            </a:r>
          </a:p>
          <a:p>
            <a:r>
              <a:rPr lang="en-US" altLang="zh-CN" sz="6000" dirty="0">
                <a:latin typeface="+mj-lt"/>
              </a:rPr>
              <a:t> </a:t>
            </a:r>
            <a:endParaRPr lang="en-US" sz="6000" dirty="0">
              <a:latin typeface="+mj-lt"/>
            </a:endParaRPr>
          </a:p>
        </p:txBody>
      </p:sp>
      <p:sp>
        <p:nvSpPr>
          <p:cNvPr id="5" name="Rectang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7CAEDA8-5FB3-65CD-1B9D-76315475E83D}"/>
              </a:ext>
            </a:extLst>
          </p:cNvPr>
          <p:cNvSpPr/>
          <p:nvPr/>
        </p:nvSpPr>
        <p:spPr>
          <a:xfrm>
            <a:off x="12202132" y="3730700"/>
            <a:ext cx="5533583" cy="2251065"/>
          </a:xfrm>
          <a:prstGeom prst="rect">
            <a:avLst/>
          </a:prstGeom>
        </p:spPr>
        <p:txBody>
          <a:bodyPr wrap="square">
            <a:spAutoFit/>
          </a:bodyPr>
          <a:lstStyle/>
          <a:p>
            <a:pPr>
              <a:lnSpc>
                <a:spcPct val="150000"/>
              </a:lnSpc>
              <a:spcBef>
                <a:spcPts val="1200"/>
              </a:spcBef>
            </a:pPr>
            <a:r>
              <a:rPr lang="en-US" altLang="zh-CN" sz="2400" dirty="0">
                <a:ea typeface="Lato Light" panose="020F0502020204030203" pitchFamily="34" charset="0"/>
                <a:cs typeface="Lato Light" panose="020F0502020204030203" pitchFamily="34" charset="0"/>
              </a:rPr>
              <a:t>We can see with this graph that most of the churned customer, or 75 percent according to our analysis,  stayed less than  two years in the company.</a:t>
            </a:r>
          </a:p>
        </p:txBody>
      </p:sp>
      <p:pic>
        <p:nvPicPr>
          <p:cNvPr id="2" name="Picture 1">
            <a:extLst>
              <a:ext uri="{FF2B5EF4-FFF2-40B4-BE49-F238E27FC236}">
                <a16:creationId xmlns:a16="http://schemas.microsoft.com/office/drawing/2014/main" id="{0FD63946-EA4C-C9CF-6F4B-EE1D00D73F02}"/>
              </a:ext>
            </a:extLst>
          </p:cNvPr>
          <p:cNvPicPr>
            <a:picLocks noChangeAspect="1"/>
          </p:cNvPicPr>
          <p:nvPr/>
        </p:nvPicPr>
        <p:blipFill>
          <a:blip r:embed="rId3"/>
          <a:stretch>
            <a:fillRect/>
          </a:stretch>
        </p:blipFill>
        <p:spPr>
          <a:xfrm>
            <a:off x="552284" y="2459077"/>
            <a:ext cx="9804289" cy="7282285"/>
          </a:xfrm>
          <a:prstGeom prst="rect">
            <a:avLst/>
          </a:prstGeom>
        </p:spPr>
      </p:pic>
    </p:spTree>
    <p:extLst>
      <p:ext uri="{BB962C8B-B14F-4D97-AF65-F5344CB8AC3E}">
        <p14:creationId xmlns:p14="http://schemas.microsoft.com/office/powerpoint/2010/main" val="417690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1718"/>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000" fill="hold"/>
                                        <p:tgtEl>
                                          <p:spTgt spid="2"/>
                                        </p:tgtEl>
                                        <p:attrNameLst>
                                          <p:attrName>ppt_x</p:attrName>
                                        </p:attrNameLst>
                                      </p:cBhvr>
                                      <p:tavLst>
                                        <p:tav tm="0">
                                          <p:val>
                                            <p:strVal val="#ppt_x"/>
                                          </p:val>
                                        </p:tav>
                                        <p:tav tm="100000">
                                          <p:val>
                                            <p:strVal val="#ppt_x"/>
                                          </p:val>
                                        </p:tav>
                                      </p:tavLst>
                                    </p:anim>
                                    <p:anim calcmode="lin" valueType="num">
                                      <p:cBhvr additive="base">
                                        <p:cTn id="16"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9626B31-F17C-597E-67BB-545BF3FBFEFA}"/>
              </a:ext>
            </a:extLst>
          </p:cNvPr>
          <p:cNvSpPr txBox="1"/>
          <p:nvPr/>
        </p:nvSpPr>
        <p:spPr>
          <a:xfrm>
            <a:off x="12290156" y="3804672"/>
            <a:ext cx="5107946" cy="1569660"/>
          </a:xfrm>
          <a:prstGeom prst="rect">
            <a:avLst/>
          </a:prstGeom>
          <a:noFill/>
        </p:spPr>
        <p:txBody>
          <a:bodyPr wrap="square" rtlCol="0">
            <a:spAutoFit/>
          </a:bodyPr>
          <a:lstStyle/>
          <a:p>
            <a:r>
              <a:rPr lang="en-US" sz="2400" dirty="0"/>
              <a:t>Looking at the graph, we can understand that most of the churned customer have tendency to leave in the five first month of their tenure.</a:t>
            </a:r>
          </a:p>
        </p:txBody>
      </p:sp>
      <p:sp>
        <p:nvSpPr>
          <p:cNvPr id="22" name="TextBox 21">
            <a:extLst>
              <a:ext uri="{FF2B5EF4-FFF2-40B4-BE49-F238E27FC236}">
                <a16:creationId xmlns:a16="http://schemas.microsoft.com/office/drawing/2014/main" id="{BCA6D224-16CA-64BC-3A80-D7247BA332E9}"/>
              </a:ext>
            </a:extLst>
          </p:cNvPr>
          <p:cNvSpPr txBox="1"/>
          <p:nvPr/>
        </p:nvSpPr>
        <p:spPr>
          <a:xfrm>
            <a:off x="1611824" y="1193369"/>
            <a:ext cx="2415982" cy="707886"/>
          </a:xfrm>
          <a:prstGeom prst="rect">
            <a:avLst/>
          </a:prstGeom>
          <a:noFill/>
        </p:spPr>
        <p:txBody>
          <a:bodyPr wrap="none" rtlCol="0">
            <a:spAutoFit/>
          </a:bodyPr>
          <a:lstStyle/>
          <a:p>
            <a:r>
              <a:rPr lang="en-US" sz="4000" b="1" dirty="0"/>
              <a:t>Analysis:   </a:t>
            </a:r>
          </a:p>
        </p:txBody>
      </p:sp>
      <p:pic>
        <p:nvPicPr>
          <p:cNvPr id="2" name="Picture 1">
            <a:extLst>
              <a:ext uri="{FF2B5EF4-FFF2-40B4-BE49-F238E27FC236}">
                <a16:creationId xmlns:a16="http://schemas.microsoft.com/office/drawing/2014/main" id="{40BCF676-F99B-76F9-6957-1FB32E1709FB}"/>
              </a:ext>
            </a:extLst>
          </p:cNvPr>
          <p:cNvPicPr>
            <a:picLocks noChangeAspect="1"/>
          </p:cNvPicPr>
          <p:nvPr/>
        </p:nvPicPr>
        <p:blipFill>
          <a:blip r:embed="rId3"/>
          <a:stretch>
            <a:fillRect/>
          </a:stretch>
        </p:blipFill>
        <p:spPr>
          <a:xfrm>
            <a:off x="978315" y="2222499"/>
            <a:ext cx="9033590" cy="7164571"/>
          </a:xfrm>
          <a:prstGeom prst="rect">
            <a:avLst/>
          </a:prstGeom>
        </p:spPr>
      </p:pic>
    </p:spTree>
    <p:extLst>
      <p:ext uri="{BB962C8B-B14F-4D97-AF65-F5344CB8AC3E}">
        <p14:creationId xmlns:p14="http://schemas.microsoft.com/office/powerpoint/2010/main" val="302373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15ED052-E251-BEF2-281F-F632A7DBA001}"/>
              </a:ext>
            </a:extLst>
          </p:cNvPr>
          <p:cNvSpPr txBox="1"/>
          <p:nvPr/>
        </p:nvSpPr>
        <p:spPr>
          <a:xfrm>
            <a:off x="1246622" y="466117"/>
            <a:ext cx="9788171"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a:latin typeface="+mj-lt"/>
              </a:rPr>
              <a:t>Analysis: </a:t>
            </a:r>
            <a:r>
              <a:rPr lang="en-US" altLang="zh-CN" sz="6000" dirty="0"/>
              <a:t>C</a:t>
            </a:r>
            <a:r>
              <a:rPr lang="en-US" sz="6000" dirty="0"/>
              <a:t>hurned category</a:t>
            </a:r>
          </a:p>
        </p:txBody>
      </p:sp>
      <p:sp>
        <p:nvSpPr>
          <p:cNvPr id="45" name="TextBox 44">
            <a:extLst>
              <a:ext uri="{FF2B5EF4-FFF2-40B4-BE49-F238E27FC236}">
                <a16:creationId xmlns:a16="http://schemas.microsoft.com/office/drawing/2014/main" id="{156F1497-8AA7-964B-1378-0128BEB0833D}"/>
              </a:ext>
            </a:extLst>
          </p:cNvPr>
          <p:cNvSpPr txBox="1"/>
          <p:nvPr/>
        </p:nvSpPr>
        <p:spPr>
          <a:xfrm>
            <a:off x="12187470" y="3077508"/>
            <a:ext cx="4716119" cy="3108543"/>
          </a:xfrm>
          <a:prstGeom prst="rect">
            <a:avLst/>
          </a:prstGeom>
          <a:noFill/>
        </p:spPr>
        <p:txBody>
          <a:bodyPr wrap="square" rtlCol="0">
            <a:spAutoFit/>
          </a:bodyPr>
          <a:lstStyle/>
          <a:p>
            <a:r>
              <a:rPr lang="en-US" sz="2800" dirty="0"/>
              <a:t>Based on the graph, it appears that a significant portion of churned customers or 45% more precisely may be migrating to a competitor company because they receive a better offer.</a:t>
            </a:r>
          </a:p>
        </p:txBody>
      </p:sp>
      <p:sp>
        <p:nvSpPr>
          <p:cNvPr id="46" name="TextBox 45">
            <a:extLst>
              <a:ext uri="{FF2B5EF4-FFF2-40B4-BE49-F238E27FC236}">
                <a16:creationId xmlns:a16="http://schemas.microsoft.com/office/drawing/2014/main" id="{55CBD07A-D0DA-EB5E-2E51-5A35063483A6}"/>
              </a:ext>
            </a:extLst>
          </p:cNvPr>
          <p:cNvSpPr txBox="1"/>
          <p:nvPr/>
        </p:nvSpPr>
        <p:spPr>
          <a:xfrm>
            <a:off x="5707865" y="7939323"/>
            <a:ext cx="2557220" cy="276999"/>
          </a:xfrm>
          <a:prstGeom prst="rect">
            <a:avLst/>
          </a:prstGeom>
          <a:noFill/>
        </p:spPr>
        <p:txBody>
          <a:bodyPr wrap="square" rtlCol="0">
            <a:spAutoFit/>
          </a:bodyPr>
          <a:lstStyle/>
          <a:p>
            <a:r>
              <a:rPr lang="en-US" sz="1200" dirty="0"/>
              <a:t>*based on 1869 churned customers</a:t>
            </a:r>
          </a:p>
        </p:txBody>
      </p:sp>
      <p:sp>
        <p:nvSpPr>
          <p:cNvPr id="50" name="Rectangle 49">
            <a:extLst>
              <a:ext uri="{FF2B5EF4-FFF2-40B4-BE49-F238E27FC236}">
                <a16:creationId xmlns:a16="http://schemas.microsoft.com/office/drawing/2014/main" id="{571578C4-8780-1F60-9199-3DA1A4ADF66A}"/>
              </a:ext>
            </a:extLst>
          </p:cNvPr>
          <p:cNvSpPr/>
          <p:nvPr/>
        </p:nvSpPr>
        <p:spPr>
          <a:xfrm>
            <a:off x="945397" y="3083447"/>
            <a:ext cx="301225" cy="296245"/>
          </a:xfrm>
          <a:prstGeom prst="rect">
            <a:avLst/>
          </a:prstGeom>
          <a:solidFill>
            <a:srgbClr val="FF441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B2878BF-7164-6684-1764-19E08D4B4781}"/>
              </a:ext>
            </a:extLst>
          </p:cNvPr>
          <p:cNvSpPr/>
          <p:nvPr/>
        </p:nvSpPr>
        <p:spPr>
          <a:xfrm>
            <a:off x="945397" y="3524399"/>
            <a:ext cx="301225" cy="296245"/>
          </a:xfrm>
          <a:prstGeom prst="rect">
            <a:avLst/>
          </a:prstGeom>
          <a:solidFill>
            <a:srgbClr val="FF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8475816-CDB8-7665-D846-97D06822863A}"/>
              </a:ext>
            </a:extLst>
          </p:cNvPr>
          <p:cNvSpPr/>
          <p:nvPr/>
        </p:nvSpPr>
        <p:spPr>
          <a:xfrm>
            <a:off x="945397" y="3965351"/>
            <a:ext cx="301225" cy="296245"/>
          </a:xfrm>
          <a:prstGeom prst="rect">
            <a:avLst/>
          </a:prstGeom>
          <a:solidFill>
            <a:srgbClr val="FCD3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D439307-F3A0-0EC9-C40A-34DF4C04435B}"/>
              </a:ext>
            </a:extLst>
          </p:cNvPr>
          <p:cNvSpPr/>
          <p:nvPr/>
        </p:nvSpPr>
        <p:spPr>
          <a:xfrm>
            <a:off x="945397" y="4406303"/>
            <a:ext cx="301225" cy="296245"/>
          </a:xfrm>
          <a:prstGeom prst="rect">
            <a:avLst/>
          </a:prstGeom>
          <a:solidFill>
            <a:srgbClr val="0175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8C9AF27-8A3D-E178-E47F-7FAE1D52A98F}"/>
              </a:ext>
            </a:extLst>
          </p:cNvPr>
          <p:cNvSpPr/>
          <p:nvPr/>
        </p:nvSpPr>
        <p:spPr>
          <a:xfrm>
            <a:off x="945397" y="4847255"/>
            <a:ext cx="301225" cy="296245"/>
          </a:xfrm>
          <a:prstGeom prst="rect">
            <a:avLst/>
          </a:prstGeom>
          <a:solidFill>
            <a:srgbClr val="39C5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9A0F743-721B-A660-CEDF-FE5F976EE7E0}"/>
              </a:ext>
            </a:extLst>
          </p:cNvPr>
          <p:cNvSpPr txBox="1"/>
          <p:nvPr/>
        </p:nvSpPr>
        <p:spPr>
          <a:xfrm>
            <a:off x="1384411" y="3077508"/>
            <a:ext cx="1301959" cy="369332"/>
          </a:xfrm>
          <a:prstGeom prst="rect">
            <a:avLst/>
          </a:prstGeom>
          <a:noFill/>
        </p:spPr>
        <p:txBody>
          <a:bodyPr wrap="none" rtlCol="0">
            <a:spAutoFit/>
          </a:bodyPr>
          <a:lstStyle/>
          <a:p>
            <a:r>
              <a:rPr lang="en-US" dirty="0"/>
              <a:t>Competitor</a:t>
            </a:r>
          </a:p>
        </p:txBody>
      </p:sp>
      <p:sp>
        <p:nvSpPr>
          <p:cNvPr id="56" name="TextBox 55">
            <a:extLst>
              <a:ext uri="{FF2B5EF4-FFF2-40B4-BE49-F238E27FC236}">
                <a16:creationId xmlns:a16="http://schemas.microsoft.com/office/drawing/2014/main" id="{55C7AB48-E9A5-7959-45D7-35D232931C4E}"/>
              </a:ext>
            </a:extLst>
          </p:cNvPr>
          <p:cNvSpPr txBox="1"/>
          <p:nvPr/>
        </p:nvSpPr>
        <p:spPr>
          <a:xfrm>
            <a:off x="1384411" y="3487855"/>
            <a:ext cx="963725" cy="369332"/>
          </a:xfrm>
          <a:prstGeom prst="rect">
            <a:avLst/>
          </a:prstGeom>
          <a:noFill/>
        </p:spPr>
        <p:txBody>
          <a:bodyPr wrap="square" rtlCol="0">
            <a:spAutoFit/>
          </a:bodyPr>
          <a:lstStyle/>
          <a:p>
            <a:r>
              <a:rPr lang="en-US" dirty="0"/>
              <a:t>Attitude</a:t>
            </a:r>
          </a:p>
        </p:txBody>
      </p:sp>
      <p:sp>
        <p:nvSpPr>
          <p:cNvPr id="57" name="TextBox 56">
            <a:extLst>
              <a:ext uri="{FF2B5EF4-FFF2-40B4-BE49-F238E27FC236}">
                <a16:creationId xmlns:a16="http://schemas.microsoft.com/office/drawing/2014/main" id="{F5D1B551-50FF-2336-C244-EDFD54757BCF}"/>
              </a:ext>
            </a:extLst>
          </p:cNvPr>
          <p:cNvSpPr txBox="1"/>
          <p:nvPr/>
        </p:nvSpPr>
        <p:spPr>
          <a:xfrm>
            <a:off x="1384411" y="3928807"/>
            <a:ext cx="1526380" cy="369332"/>
          </a:xfrm>
          <a:prstGeom prst="rect">
            <a:avLst/>
          </a:prstGeom>
          <a:noFill/>
        </p:spPr>
        <p:txBody>
          <a:bodyPr wrap="none" rtlCol="0">
            <a:spAutoFit/>
          </a:bodyPr>
          <a:lstStyle/>
          <a:p>
            <a:r>
              <a:rPr lang="en-US" dirty="0"/>
              <a:t>Dissatisfaction</a:t>
            </a:r>
          </a:p>
        </p:txBody>
      </p:sp>
      <p:sp>
        <p:nvSpPr>
          <p:cNvPr id="58" name="TextBox 57">
            <a:extLst>
              <a:ext uri="{FF2B5EF4-FFF2-40B4-BE49-F238E27FC236}">
                <a16:creationId xmlns:a16="http://schemas.microsoft.com/office/drawing/2014/main" id="{3B029630-62D1-2C78-DF3F-16E390C29307}"/>
              </a:ext>
            </a:extLst>
          </p:cNvPr>
          <p:cNvSpPr txBox="1"/>
          <p:nvPr/>
        </p:nvSpPr>
        <p:spPr>
          <a:xfrm>
            <a:off x="1384411" y="4362469"/>
            <a:ext cx="655949" cy="369332"/>
          </a:xfrm>
          <a:prstGeom prst="rect">
            <a:avLst/>
          </a:prstGeom>
          <a:noFill/>
        </p:spPr>
        <p:txBody>
          <a:bodyPr wrap="none" rtlCol="0">
            <a:spAutoFit/>
          </a:bodyPr>
          <a:lstStyle/>
          <a:p>
            <a:r>
              <a:rPr lang="en-US" dirty="0"/>
              <a:t>Price</a:t>
            </a:r>
          </a:p>
        </p:txBody>
      </p:sp>
      <p:sp>
        <p:nvSpPr>
          <p:cNvPr id="59" name="TextBox 58">
            <a:extLst>
              <a:ext uri="{FF2B5EF4-FFF2-40B4-BE49-F238E27FC236}">
                <a16:creationId xmlns:a16="http://schemas.microsoft.com/office/drawing/2014/main" id="{6CEA154C-2BB3-3E58-1434-3E35C8B94BE1}"/>
              </a:ext>
            </a:extLst>
          </p:cNvPr>
          <p:cNvSpPr txBox="1"/>
          <p:nvPr/>
        </p:nvSpPr>
        <p:spPr>
          <a:xfrm>
            <a:off x="1384411" y="4810711"/>
            <a:ext cx="769763" cy="369332"/>
          </a:xfrm>
          <a:prstGeom prst="rect">
            <a:avLst/>
          </a:prstGeom>
          <a:noFill/>
        </p:spPr>
        <p:txBody>
          <a:bodyPr wrap="none" rtlCol="0">
            <a:spAutoFit/>
          </a:bodyPr>
          <a:lstStyle/>
          <a:p>
            <a:r>
              <a:rPr lang="en-US" dirty="0"/>
              <a:t>Other</a:t>
            </a:r>
          </a:p>
        </p:txBody>
      </p:sp>
      <p:pic>
        <p:nvPicPr>
          <p:cNvPr id="60" name="Picture 59">
            <a:extLst>
              <a:ext uri="{FF2B5EF4-FFF2-40B4-BE49-F238E27FC236}">
                <a16:creationId xmlns:a16="http://schemas.microsoft.com/office/drawing/2014/main" id="{B53599BF-1593-C153-CB54-145EC29A3D0A}"/>
              </a:ext>
            </a:extLst>
          </p:cNvPr>
          <p:cNvPicPr>
            <a:picLocks noChangeAspect="1"/>
          </p:cNvPicPr>
          <p:nvPr/>
        </p:nvPicPr>
        <p:blipFill rotWithShape="1">
          <a:blip r:embed="rId3"/>
          <a:srcRect l="12805" t="10333" r="14209" b="4736"/>
          <a:stretch/>
        </p:blipFill>
        <p:spPr>
          <a:xfrm>
            <a:off x="4016959" y="2403467"/>
            <a:ext cx="5691059" cy="5480066"/>
          </a:xfrm>
          <a:prstGeom prst="flowChartConnector">
            <a:avLst/>
          </a:prstGeom>
        </p:spPr>
      </p:pic>
    </p:spTree>
    <p:extLst>
      <p:ext uri="{BB962C8B-B14F-4D97-AF65-F5344CB8AC3E}">
        <p14:creationId xmlns:p14="http://schemas.microsoft.com/office/powerpoint/2010/main" val="420638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18"/>
                                        </p:tgtEl>
                                        <p:attrNameLst>
                                          <p:attrName>style.visibility</p:attrName>
                                        </p:attrNameLst>
                                      </p:cBhvr>
                                      <p:to>
                                        <p:strVal val="visible"/>
                                      </p:to>
                                    </p:set>
                                    <p:anim to="" calcmode="lin" valueType="num">
                                      <p:cBhvr>
                                        <p:cTn id="7" dur="750" fill="hold">
                                          <p:stCondLst>
                                            <p:cond delay="0"/>
                                          </p:stCondLst>
                                        </p:cTn>
                                        <p:tgtEl>
                                          <p:spTgt spid="1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8"/>
                                        </p:tgtEl>
                                      </p:cBhvr>
                                    </p:animEffect>
                                  </p:childTnLst>
                                </p:cTn>
                              </p:par>
                            </p:childTnLst>
                          </p:cTn>
                        </p:par>
                        <p:par>
                          <p:cTn id="9" fill="hold">
                            <p:stCondLst>
                              <p:cond delay="1268"/>
                            </p:stCondLst>
                            <p:childTnLst>
                              <p:par>
                                <p:cTn id="10" presetID="2" presetClass="entr" presetSubtype="4" decel="5000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1000" fill="hold"/>
                                        <p:tgtEl>
                                          <p:spTgt spid="45"/>
                                        </p:tgtEl>
                                        <p:attrNameLst>
                                          <p:attrName>ppt_x</p:attrName>
                                        </p:attrNameLst>
                                      </p:cBhvr>
                                      <p:tavLst>
                                        <p:tav tm="0">
                                          <p:val>
                                            <p:strVal val="#ppt_x"/>
                                          </p:val>
                                        </p:tav>
                                        <p:tav tm="100000">
                                          <p:val>
                                            <p:strVal val="#ppt_x"/>
                                          </p:val>
                                        </p:tav>
                                      </p:tavLst>
                                    </p:anim>
                                    <p:anim calcmode="lin" valueType="num">
                                      <p:cBhvr additive="base">
                                        <p:cTn id="13" dur="1000" fill="hold"/>
                                        <p:tgtEl>
                                          <p:spTgt spid="4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1000" fill="hold"/>
                                        <p:tgtEl>
                                          <p:spTgt spid="50"/>
                                        </p:tgtEl>
                                        <p:attrNameLst>
                                          <p:attrName>ppt_x</p:attrName>
                                        </p:attrNameLst>
                                      </p:cBhvr>
                                      <p:tavLst>
                                        <p:tav tm="0">
                                          <p:val>
                                            <p:strVal val="#ppt_x"/>
                                          </p:val>
                                        </p:tav>
                                        <p:tav tm="100000">
                                          <p:val>
                                            <p:strVal val="#ppt_x"/>
                                          </p:val>
                                        </p:tav>
                                      </p:tavLst>
                                    </p:anim>
                                    <p:anim calcmode="lin" valueType="num">
                                      <p:cBhvr additive="base">
                                        <p:cTn id="17" dur="1000" fill="hold"/>
                                        <p:tgtEl>
                                          <p:spTgt spid="5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1000" fill="hold"/>
                                        <p:tgtEl>
                                          <p:spTgt spid="51"/>
                                        </p:tgtEl>
                                        <p:attrNameLst>
                                          <p:attrName>ppt_x</p:attrName>
                                        </p:attrNameLst>
                                      </p:cBhvr>
                                      <p:tavLst>
                                        <p:tav tm="0">
                                          <p:val>
                                            <p:strVal val="#ppt_x"/>
                                          </p:val>
                                        </p:tav>
                                        <p:tav tm="100000">
                                          <p:val>
                                            <p:strVal val="#ppt_x"/>
                                          </p:val>
                                        </p:tav>
                                      </p:tavLst>
                                    </p:anim>
                                    <p:anim calcmode="lin" valueType="num">
                                      <p:cBhvr additive="base">
                                        <p:cTn id="21" dur="10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1000" fill="hold"/>
                                        <p:tgtEl>
                                          <p:spTgt spid="52"/>
                                        </p:tgtEl>
                                        <p:attrNameLst>
                                          <p:attrName>ppt_x</p:attrName>
                                        </p:attrNameLst>
                                      </p:cBhvr>
                                      <p:tavLst>
                                        <p:tav tm="0">
                                          <p:val>
                                            <p:strVal val="#ppt_x"/>
                                          </p:val>
                                        </p:tav>
                                        <p:tav tm="100000">
                                          <p:val>
                                            <p:strVal val="#ppt_x"/>
                                          </p:val>
                                        </p:tav>
                                      </p:tavLst>
                                    </p:anim>
                                    <p:anim calcmode="lin" valueType="num">
                                      <p:cBhvr additive="base">
                                        <p:cTn id="25" dur="1000" fill="hold"/>
                                        <p:tgtEl>
                                          <p:spTgt spid="5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1000" fill="hold"/>
                                        <p:tgtEl>
                                          <p:spTgt spid="53"/>
                                        </p:tgtEl>
                                        <p:attrNameLst>
                                          <p:attrName>ppt_x</p:attrName>
                                        </p:attrNameLst>
                                      </p:cBhvr>
                                      <p:tavLst>
                                        <p:tav tm="0">
                                          <p:val>
                                            <p:strVal val="#ppt_x"/>
                                          </p:val>
                                        </p:tav>
                                        <p:tav tm="100000">
                                          <p:val>
                                            <p:strVal val="#ppt_x"/>
                                          </p:val>
                                        </p:tav>
                                      </p:tavLst>
                                    </p:anim>
                                    <p:anim calcmode="lin" valueType="num">
                                      <p:cBhvr additive="base">
                                        <p:cTn id="29" dur="1000" fill="hold"/>
                                        <p:tgtEl>
                                          <p:spTgt spid="5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1000" fill="hold"/>
                                        <p:tgtEl>
                                          <p:spTgt spid="54"/>
                                        </p:tgtEl>
                                        <p:attrNameLst>
                                          <p:attrName>ppt_x</p:attrName>
                                        </p:attrNameLst>
                                      </p:cBhvr>
                                      <p:tavLst>
                                        <p:tav tm="0">
                                          <p:val>
                                            <p:strVal val="#ppt_x"/>
                                          </p:val>
                                        </p:tav>
                                        <p:tav tm="100000">
                                          <p:val>
                                            <p:strVal val="#ppt_x"/>
                                          </p:val>
                                        </p:tav>
                                      </p:tavLst>
                                    </p:anim>
                                    <p:anim calcmode="lin" valueType="num">
                                      <p:cBhvr additive="base">
                                        <p:cTn id="33" dur="1000" fill="hold"/>
                                        <p:tgtEl>
                                          <p:spTgt spid="5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1000" fill="hold"/>
                                        <p:tgtEl>
                                          <p:spTgt spid="55"/>
                                        </p:tgtEl>
                                        <p:attrNameLst>
                                          <p:attrName>ppt_x</p:attrName>
                                        </p:attrNameLst>
                                      </p:cBhvr>
                                      <p:tavLst>
                                        <p:tav tm="0">
                                          <p:val>
                                            <p:strVal val="#ppt_x"/>
                                          </p:val>
                                        </p:tav>
                                        <p:tav tm="100000">
                                          <p:val>
                                            <p:strVal val="#ppt_x"/>
                                          </p:val>
                                        </p:tav>
                                      </p:tavLst>
                                    </p:anim>
                                    <p:anim calcmode="lin" valueType="num">
                                      <p:cBhvr additive="base">
                                        <p:cTn id="37" dur="1000" fill="hold"/>
                                        <p:tgtEl>
                                          <p:spTgt spid="55"/>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 calcmode="lin" valueType="num">
                                      <p:cBhvr additive="base">
                                        <p:cTn id="40" dur="1000" fill="hold"/>
                                        <p:tgtEl>
                                          <p:spTgt spid="56"/>
                                        </p:tgtEl>
                                        <p:attrNameLst>
                                          <p:attrName>ppt_x</p:attrName>
                                        </p:attrNameLst>
                                      </p:cBhvr>
                                      <p:tavLst>
                                        <p:tav tm="0">
                                          <p:val>
                                            <p:strVal val="#ppt_x"/>
                                          </p:val>
                                        </p:tav>
                                        <p:tav tm="100000">
                                          <p:val>
                                            <p:strVal val="#ppt_x"/>
                                          </p:val>
                                        </p:tav>
                                      </p:tavLst>
                                    </p:anim>
                                    <p:anim calcmode="lin" valueType="num">
                                      <p:cBhvr additive="base">
                                        <p:cTn id="41" dur="1000" fill="hold"/>
                                        <p:tgtEl>
                                          <p:spTgt spid="56"/>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1000" fill="hold"/>
                                        <p:tgtEl>
                                          <p:spTgt spid="57"/>
                                        </p:tgtEl>
                                        <p:attrNameLst>
                                          <p:attrName>ppt_x</p:attrName>
                                        </p:attrNameLst>
                                      </p:cBhvr>
                                      <p:tavLst>
                                        <p:tav tm="0">
                                          <p:val>
                                            <p:strVal val="#ppt_x"/>
                                          </p:val>
                                        </p:tav>
                                        <p:tav tm="100000">
                                          <p:val>
                                            <p:strVal val="#ppt_x"/>
                                          </p:val>
                                        </p:tav>
                                      </p:tavLst>
                                    </p:anim>
                                    <p:anim calcmode="lin" valueType="num">
                                      <p:cBhvr additive="base">
                                        <p:cTn id="45" dur="1000" fill="hold"/>
                                        <p:tgtEl>
                                          <p:spTgt spid="5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anim calcmode="lin" valueType="num">
                                      <p:cBhvr additive="base">
                                        <p:cTn id="48" dur="1000" fill="hold"/>
                                        <p:tgtEl>
                                          <p:spTgt spid="58"/>
                                        </p:tgtEl>
                                        <p:attrNameLst>
                                          <p:attrName>ppt_x</p:attrName>
                                        </p:attrNameLst>
                                      </p:cBhvr>
                                      <p:tavLst>
                                        <p:tav tm="0">
                                          <p:val>
                                            <p:strVal val="#ppt_x"/>
                                          </p:val>
                                        </p:tav>
                                        <p:tav tm="100000">
                                          <p:val>
                                            <p:strVal val="#ppt_x"/>
                                          </p:val>
                                        </p:tav>
                                      </p:tavLst>
                                    </p:anim>
                                    <p:anim calcmode="lin" valueType="num">
                                      <p:cBhvr additive="base">
                                        <p:cTn id="49" dur="1000" fill="hold"/>
                                        <p:tgtEl>
                                          <p:spTgt spid="58"/>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 calcmode="lin" valueType="num">
                                      <p:cBhvr additive="base">
                                        <p:cTn id="52" dur="1000" fill="hold"/>
                                        <p:tgtEl>
                                          <p:spTgt spid="59"/>
                                        </p:tgtEl>
                                        <p:attrNameLst>
                                          <p:attrName>ppt_x</p:attrName>
                                        </p:attrNameLst>
                                      </p:cBhvr>
                                      <p:tavLst>
                                        <p:tav tm="0">
                                          <p:val>
                                            <p:strVal val="#ppt_x"/>
                                          </p:val>
                                        </p:tav>
                                        <p:tav tm="100000">
                                          <p:val>
                                            <p:strVal val="#ppt_x"/>
                                          </p:val>
                                        </p:tav>
                                      </p:tavLst>
                                    </p:anim>
                                    <p:anim calcmode="lin" valueType="num">
                                      <p:cBhvr additive="base">
                                        <p:cTn id="53" dur="10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5" grpId="0"/>
      <p:bldP spid="50" grpId="0" animBg="1"/>
      <p:bldP spid="51" grpId="0" animBg="1"/>
      <p:bldP spid="52" grpId="0" animBg="1"/>
      <p:bldP spid="53" grpId="0" animBg="1"/>
      <p:bldP spid="54" grpId="0" animBg="1"/>
      <p:bldP spid="55" grpId="0"/>
      <p:bldP spid="56" grpId="0"/>
      <p:bldP spid="57" grpId="0"/>
      <p:bldP spid="58"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57EC33-E3DF-DFDE-F6ED-5C0B6F0E9EF4}"/>
              </a:ext>
            </a:extLst>
          </p:cNvPr>
          <p:cNvSpPr txBox="1"/>
          <p:nvPr/>
        </p:nvSpPr>
        <p:spPr>
          <a:xfrm>
            <a:off x="12147853" y="3622990"/>
            <a:ext cx="5098943" cy="3416320"/>
          </a:xfrm>
          <a:prstGeom prst="rect">
            <a:avLst/>
          </a:prstGeom>
          <a:noFill/>
        </p:spPr>
        <p:txBody>
          <a:bodyPr wrap="square" rtlCol="0">
            <a:spAutoFit/>
          </a:bodyPr>
          <a:lstStyle/>
          <a:p>
            <a:r>
              <a:rPr lang="en-US" sz="2400" b="0" i="0" u="none" strike="noStrike" dirty="0">
                <a:effectLst/>
              </a:rPr>
              <a:t>With the aid of the graph, we can discern the remarkable accuracy of the churn score prediction, as we know with the analysis, the churn score predictions is reliable at 95%. It becomes evident that a churn score below 60 typically precedes actual customer churn, while a score under 80 often signifies customer retention.</a:t>
            </a:r>
            <a:endParaRPr lang="en-US" sz="2400" dirty="0"/>
          </a:p>
        </p:txBody>
      </p:sp>
      <p:sp>
        <p:nvSpPr>
          <p:cNvPr id="8" name="TextBox 7">
            <a:extLst>
              <a:ext uri="{FF2B5EF4-FFF2-40B4-BE49-F238E27FC236}">
                <a16:creationId xmlns:a16="http://schemas.microsoft.com/office/drawing/2014/main" id="{7D2E2388-B93D-A785-6EAC-AF9A4BB14B70}"/>
              </a:ext>
            </a:extLst>
          </p:cNvPr>
          <p:cNvSpPr txBox="1"/>
          <p:nvPr/>
        </p:nvSpPr>
        <p:spPr>
          <a:xfrm>
            <a:off x="1022888" y="988017"/>
            <a:ext cx="2069734" cy="707886"/>
          </a:xfrm>
          <a:prstGeom prst="rect">
            <a:avLst/>
          </a:prstGeom>
          <a:noFill/>
        </p:spPr>
        <p:txBody>
          <a:bodyPr wrap="none" rtlCol="0">
            <a:spAutoFit/>
          </a:bodyPr>
          <a:lstStyle/>
          <a:p>
            <a:r>
              <a:rPr lang="en-US" sz="4000" b="1" dirty="0"/>
              <a:t>Analysis:</a:t>
            </a:r>
          </a:p>
        </p:txBody>
      </p:sp>
      <p:pic>
        <p:nvPicPr>
          <p:cNvPr id="4" name="Picture 3">
            <a:extLst>
              <a:ext uri="{FF2B5EF4-FFF2-40B4-BE49-F238E27FC236}">
                <a16:creationId xmlns:a16="http://schemas.microsoft.com/office/drawing/2014/main" id="{AE014EE0-5CC8-F30A-55C5-D1A1CDE06314}"/>
              </a:ext>
            </a:extLst>
          </p:cNvPr>
          <p:cNvPicPr>
            <a:picLocks noChangeAspect="1"/>
          </p:cNvPicPr>
          <p:nvPr/>
        </p:nvPicPr>
        <p:blipFill>
          <a:blip r:embed="rId3"/>
          <a:stretch>
            <a:fillRect/>
          </a:stretch>
        </p:blipFill>
        <p:spPr>
          <a:xfrm>
            <a:off x="465271" y="2137521"/>
            <a:ext cx="11349754" cy="7161462"/>
          </a:xfrm>
          <a:prstGeom prst="rect">
            <a:avLst/>
          </a:prstGeom>
        </p:spPr>
      </p:pic>
    </p:spTree>
    <p:extLst>
      <p:ext uri="{BB962C8B-B14F-4D97-AF65-F5344CB8AC3E}">
        <p14:creationId xmlns:p14="http://schemas.microsoft.com/office/powerpoint/2010/main" val="70799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2B4ACE-77BC-2DCA-2763-A7A602B890E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91002" y="369575"/>
            <a:ext cx="20382613" cy="11403532"/>
          </a:xfrm>
          <a:prstGeom prst="rect">
            <a:avLst/>
          </a:prstGeom>
        </p:spPr>
      </p:pic>
      <p:pic>
        <p:nvPicPr>
          <p:cNvPr id="12" name="Picture Placeholder 11" descr="A screenshot of a chart&#10;&#10;Description automatically generated">
            <a:extLst>
              <a:ext uri="{FF2B5EF4-FFF2-40B4-BE49-F238E27FC236}">
                <a16:creationId xmlns:a16="http://schemas.microsoft.com/office/drawing/2014/main" id="{2C27E0F5-4601-8CAB-5A23-9A1DA74BFDEA}"/>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972" r="4972"/>
          <a:stretch>
            <a:fillRect/>
          </a:stretch>
        </p:blipFill>
        <p:spPr>
          <a:xfrm>
            <a:off x="1164067" y="885232"/>
            <a:ext cx="12872474" cy="8049762"/>
          </a:xfrm>
        </p:spPr>
      </p:pic>
    </p:spTree>
    <p:extLst>
      <p:ext uri="{BB962C8B-B14F-4D97-AF65-F5344CB8AC3E}">
        <p14:creationId xmlns:p14="http://schemas.microsoft.com/office/powerpoint/2010/main" val="47353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E253FBD-D015-551F-FF75-AE6DC183DF73}"/>
              </a:ext>
            </a:extLst>
          </p:cNvPr>
          <p:cNvSpPr/>
          <p:nvPr/>
        </p:nvSpPr>
        <p:spPr>
          <a:xfrm>
            <a:off x="5439508" y="1439009"/>
            <a:ext cx="7408984" cy="7408982"/>
          </a:xfrm>
          <a:prstGeom prst="ellipse">
            <a:avLst/>
          </a:prstGeom>
          <a:solidFill>
            <a:srgbClr val="0086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33C337C-597F-8039-7974-013B04BFFA69}"/>
              </a:ext>
            </a:extLst>
          </p:cNvPr>
          <p:cNvSpPr txBox="1"/>
          <p:nvPr/>
        </p:nvSpPr>
        <p:spPr>
          <a:xfrm>
            <a:off x="5364766" y="2918848"/>
            <a:ext cx="7558468" cy="3293209"/>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b="1" dirty="0">
                <a:solidFill>
                  <a:schemeClr val="bg1"/>
                </a:solidFill>
                <a:latin typeface="+mj-lt"/>
              </a:rPr>
              <a:t>04</a:t>
            </a:r>
          </a:p>
          <a:p>
            <a:pPr algn="ctr"/>
            <a:r>
              <a:rPr lang="en-US" altLang="zh-CN" b="1" dirty="0">
                <a:solidFill>
                  <a:schemeClr val="bg1"/>
                </a:solidFill>
                <a:latin typeface="+mj-lt"/>
              </a:rPr>
              <a:t>Conclusions and recommendations</a:t>
            </a:r>
          </a:p>
        </p:txBody>
      </p:sp>
      <p:sp>
        <p:nvSpPr>
          <p:cNvPr id="5" name="Oval 6">
            <a:extLst>
              <a:ext uri="{FF2B5EF4-FFF2-40B4-BE49-F238E27FC236}">
                <a16:creationId xmlns:a16="http://schemas.microsoft.com/office/drawing/2014/main" id="{A250898C-9D93-3171-CADA-02ABB946B61C}"/>
              </a:ext>
            </a:extLst>
          </p:cNvPr>
          <p:cNvSpPr/>
          <p:nvPr/>
        </p:nvSpPr>
        <p:spPr>
          <a:xfrm>
            <a:off x="1235218" y="-329648"/>
            <a:ext cx="3837432" cy="3837432"/>
          </a:xfrm>
          <a:prstGeom prst="ellipse">
            <a:avLst/>
          </a:prstGeom>
          <a:solidFill>
            <a:srgbClr val="0086E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6">
            <a:extLst>
              <a:ext uri="{FF2B5EF4-FFF2-40B4-BE49-F238E27FC236}">
                <a16:creationId xmlns:a16="http://schemas.microsoft.com/office/drawing/2014/main" id="{809BE8D2-EDCD-71C9-DE24-19C8FD99BCCC}"/>
              </a:ext>
            </a:extLst>
          </p:cNvPr>
          <p:cNvSpPr/>
          <p:nvPr/>
        </p:nvSpPr>
        <p:spPr>
          <a:xfrm>
            <a:off x="5209232" y="9671344"/>
            <a:ext cx="2290538" cy="2290538"/>
          </a:xfrm>
          <a:prstGeom prst="ellipse">
            <a:avLst/>
          </a:prstGeom>
          <a:solidFill>
            <a:srgbClr val="0072C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Tree>
    <p:extLst>
      <p:ext uri="{BB962C8B-B14F-4D97-AF65-F5344CB8AC3E}">
        <p14:creationId xmlns:p14="http://schemas.microsoft.com/office/powerpoint/2010/main" val="17583810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16"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5DA3E2-A5B8-89B3-4935-442D41296519}"/>
              </a:ext>
            </a:extLst>
          </p:cNvPr>
          <p:cNvSpPr txBox="1"/>
          <p:nvPr/>
        </p:nvSpPr>
        <p:spPr>
          <a:xfrm>
            <a:off x="573437" y="942351"/>
            <a:ext cx="6214820" cy="769441"/>
          </a:xfrm>
          <a:prstGeom prst="rect">
            <a:avLst/>
          </a:prstGeom>
          <a:noFill/>
        </p:spPr>
        <p:txBody>
          <a:bodyPr wrap="square" rtlCol="0">
            <a:spAutoFit/>
          </a:bodyPr>
          <a:lstStyle/>
          <a:p>
            <a:r>
              <a:rPr lang="en-US" sz="4400" b="1" dirty="0"/>
              <a:t>Conclusions</a:t>
            </a:r>
            <a:endParaRPr lang="en-US" dirty="0"/>
          </a:p>
        </p:txBody>
      </p:sp>
      <p:sp>
        <p:nvSpPr>
          <p:cNvPr id="4" name="TextBox 3">
            <a:extLst>
              <a:ext uri="{FF2B5EF4-FFF2-40B4-BE49-F238E27FC236}">
                <a16:creationId xmlns:a16="http://schemas.microsoft.com/office/drawing/2014/main" id="{2FFAB7FA-DE95-D30B-9D18-7B81A4C79A33}"/>
              </a:ext>
            </a:extLst>
          </p:cNvPr>
          <p:cNvSpPr txBox="1"/>
          <p:nvPr/>
        </p:nvSpPr>
        <p:spPr>
          <a:xfrm>
            <a:off x="2355742" y="2297338"/>
            <a:ext cx="13111568" cy="6986528"/>
          </a:xfrm>
          <a:prstGeom prst="rect">
            <a:avLst/>
          </a:prstGeom>
          <a:noFill/>
        </p:spPr>
        <p:txBody>
          <a:bodyPr wrap="square" rtlCol="0">
            <a:spAutoFit/>
          </a:bodyPr>
          <a:lstStyle/>
          <a:p>
            <a:r>
              <a:rPr lang="en-US" sz="3200" dirty="0"/>
              <a:t>From all the analysis, we can conclude about the churned customers that :</a:t>
            </a:r>
          </a:p>
          <a:p>
            <a:endParaRPr lang="en-US" sz="3200" dirty="0"/>
          </a:p>
          <a:p>
            <a:endParaRPr lang="en-US" sz="3200" dirty="0"/>
          </a:p>
          <a:p>
            <a:r>
              <a:rPr lang="en-US" sz="3200" dirty="0"/>
              <a:t>	75% of the customers used to churn in the two first years of their tenure.</a:t>
            </a:r>
          </a:p>
          <a:p>
            <a:endParaRPr lang="en-US" sz="3200" dirty="0"/>
          </a:p>
          <a:p>
            <a:r>
              <a:rPr lang="en-US" sz="3200" dirty="0"/>
              <a:t>	45% of the customers churn from the company because they receive better offer from competitor.</a:t>
            </a:r>
          </a:p>
          <a:p>
            <a:endParaRPr lang="en-US" sz="3200" dirty="0"/>
          </a:p>
          <a:p>
            <a:r>
              <a:rPr lang="en-US" sz="3200" dirty="0"/>
              <a:t>	33% from the churned customers complain a lot about the attitude of sellers and are not satisfied by the services.</a:t>
            </a:r>
          </a:p>
          <a:p>
            <a:endParaRPr lang="en-US" sz="3200" dirty="0"/>
          </a:p>
          <a:p>
            <a:r>
              <a:rPr lang="en-US" sz="3200" dirty="0"/>
              <a:t>	Customer that stays at least five months tend to stay longer in the company.</a:t>
            </a:r>
          </a:p>
          <a:p>
            <a:endParaRPr lang="en-US" sz="3200" dirty="0"/>
          </a:p>
        </p:txBody>
      </p:sp>
      <p:sp>
        <p:nvSpPr>
          <p:cNvPr id="9" name="Oval 8">
            <a:extLst>
              <a:ext uri="{FF2B5EF4-FFF2-40B4-BE49-F238E27FC236}">
                <a16:creationId xmlns:a16="http://schemas.microsoft.com/office/drawing/2014/main" id="{0DDB501F-4966-F79C-97A2-2097DF172A32}"/>
              </a:ext>
            </a:extLst>
          </p:cNvPr>
          <p:cNvSpPr>
            <a:spLocks/>
          </p:cNvSpPr>
          <p:nvPr/>
        </p:nvSpPr>
        <p:spPr>
          <a:xfrm>
            <a:off x="2060542" y="3931439"/>
            <a:ext cx="295200" cy="295200"/>
          </a:xfrm>
          <a:prstGeom prst="ellipse">
            <a:avLst/>
          </a:prstGeom>
          <a:solidFill>
            <a:srgbClr val="0175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381D035-11C8-5872-10B3-00DE5045606C}"/>
              </a:ext>
            </a:extLst>
          </p:cNvPr>
          <p:cNvSpPr>
            <a:spLocks/>
          </p:cNvSpPr>
          <p:nvPr/>
        </p:nvSpPr>
        <p:spPr>
          <a:xfrm>
            <a:off x="2060542" y="4953740"/>
            <a:ext cx="295200" cy="295200"/>
          </a:xfrm>
          <a:prstGeom prst="ellipse">
            <a:avLst/>
          </a:prstGeom>
          <a:solidFill>
            <a:srgbClr val="0175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6367E9-7DB5-C172-FC61-C6CD3FFB91CD}"/>
              </a:ext>
            </a:extLst>
          </p:cNvPr>
          <p:cNvSpPr>
            <a:spLocks/>
          </p:cNvSpPr>
          <p:nvPr/>
        </p:nvSpPr>
        <p:spPr>
          <a:xfrm>
            <a:off x="2060542" y="6298686"/>
            <a:ext cx="295200" cy="295200"/>
          </a:xfrm>
          <a:prstGeom prst="ellipse">
            <a:avLst/>
          </a:prstGeom>
          <a:solidFill>
            <a:srgbClr val="0175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C9CDE0D-679B-9F1F-7BB5-C2960ECDAAC8}"/>
              </a:ext>
            </a:extLst>
          </p:cNvPr>
          <p:cNvSpPr>
            <a:spLocks/>
          </p:cNvSpPr>
          <p:nvPr/>
        </p:nvSpPr>
        <p:spPr>
          <a:xfrm>
            <a:off x="2060542" y="7821264"/>
            <a:ext cx="295200" cy="295200"/>
          </a:xfrm>
          <a:prstGeom prst="ellipse">
            <a:avLst/>
          </a:prstGeom>
          <a:solidFill>
            <a:srgbClr val="0175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76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000" fill="hold"/>
                                        <p:tgtEl>
                                          <p:spTgt spid="15"/>
                                        </p:tgtEl>
                                        <p:attrNameLst>
                                          <p:attrName>ppt_x</p:attrName>
                                        </p:attrNameLst>
                                      </p:cBhvr>
                                      <p:tavLst>
                                        <p:tav tm="0">
                                          <p:val>
                                            <p:strVal val="#ppt_x"/>
                                          </p:val>
                                        </p:tav>
                                        <p:tav tm="100000">
                                          <p:val>
                                            <p:strVal val="#ppt_x"/>
                                          </p:val>
                                        </p:tav>
                                      </p:tavLst>
                                    </p:anim>
                                    <p:anim calcmode="lin" valueType="num">
                                      <p:cBhvr additive="base">
                                        <p:cTn id="24"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P spid="11"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2D5E5A-9BEC-5008-41DE-E1812ED8701C}"/>
              </a:ext>
            </a:extLst>
          </p:cNvPr>
          <p:cNvSpPr txBox="1"/>
          <p:nvPr/>
        </p:nvSpPr>
        <p:spPr>
          <a:xfrm>
            <a:off x="1394847" y="960894"/>
            <a:ext cx="5285421" cy="769441"/>
          </a:xfrm>
          <a:prstGeom prst="rect">
            <a:avLst/>
          </a:prstGeom>
          <a:noFill/>
        </p:spPr>
        <p:txBody>
          <a:bodyPr wrap="none" rtlCol="0">
            <a:spAutoFit/>
          </a:bodyPr>
          <a:lstStyle/>
          <a:p>
            <a:r>
              <a:rPr lang="en-US" sz="4400" b="1" dirty="0"/>
              <a:t>Recommendations </a:t>
            </a:r>
          </a:p>
        </p:txBody>
      </p:sp>
      <p:sp>
        <p:nvSpPr>
          <p:cNvPr id="3" name="TextBox 2">
            <a:extLst>
              <a:ext uri="{FF2B5EF4-FFF2-40B4-BE49-F238E27FC236}">
                <a16:creationId xmlns:a16="http://schemas.microsoft.com/office/drawing/2014/main" id="{3A1A24CD-49B9-5462-A6AF-7BF9E90BBA73}"/>
              </a:ext>
            </a:extLst>
          </p:cNvPr>
          <p:cNvSpPr txBox="1"/>
          <p:nvPr/>
        </p:nvSpPr>
        <p:spPr>
          <a:xfrm>
            <a:off x="2355742" y="2499578"/>
            <a:ext cx="11391254" cy="5693866"/>
          </a:xfrm>
          <a:prstGeom prst="rect">
            <a:avLst/>
          </a:prstGeom>
          <a:noFill/>
        </p:spPr>
        <p:txBody>
          <a:bodyPr wrap="square" rtlCol="0">
            <a:spAutoFit/>
          </a:bodyPr>
          <a:lstStyle/>
          <a:p>
            <a:r>
              <a:rPr lang="en-US" sz="2800" dirty="0"/>
              <a:t>From the analysis we did, we can give multiple recommendations according to increase the retention of the customers : </a:t>
            </a:r>
          </a:p>
          <a:p>
            <a:endParaRPr lang="en-US" sz="2800" dirty="0"/>
          </a:p>
          <a:p>
            <a:r>
              <a:rPr lang="en-US" sz="2800" dirty="0"/>
              <a:t>	Due to the churn reasons of the left customers ,the company should understand how they are ’’ fighting ‘’ their competitors and emphasize the attitude of the service providers</a:t>
            </a:r>
          </a:p>
          <a:p>
            <a:endParaRPr lang="en-US" sz="2800" dirty="0"/>
          </a:p>
          <a:p>
            <a:r>
              <a:rPr lang="en-US" sz="2800" dirty="0"/>
              <a:t>	According to the left customers tenure group, 88.6% of the left customers signed a month-to-month contract.  Therefore, we are recommending them to reduce the price of the one-year and the two-year contract.</a:t>
            </a:r>
          </a:p>
          <a:p>
            <a:endParaRPr lang="en-US" sz="2800" dirty="0"/>
          </a:p>
          <a:p>
            <a:r>
              <a:rPr lang="en-US" sz="2800" dirty="0"/>
              <a:t>	We recommend to create a new program of a half-year plan as a better alternative to the month-to-month plan.</a:t>
            </a:r>
          </a:p>
        </p:txBody>
      </p:sp>
      <p:sp>
        <p:nvSpPr>
          <p:cNvPr id="6" name="Oval 5">
            <a:extLst>
              <a:ext uri="{FF2B5EF4-FFF2-40B4-BE49-F238E27FC236}">
                <a16:creationId xmlns:a16="http://schemas.microsoft.com/office/drawing/2014/main" id="{940C7291-D713-AFCA-3002-B5E8EC7D6D6F}"/>
              </a:ext>
            </a:extLst>
          </p:cNvPr>
          <p:cNvSpPr>
            <a:spLocks/>
          </p:cNvSpPr>
          <p:nvPr/>
        </p:nvSpPr>
        <p:spPr>
          <a:xfrm>
            <a:off x="2060542" y="3931439"/>
            <a:ext cx="295200" cy="295200"/>
          </a:xfrm>
          <a:prstGeom prst="ellipse">
            <a:avLst/>
          </a:prstGeom>
          <a:solidFill>
            <a:srgbClr val="0175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6F08832-DDF9-638D-4EC4-62D8111ADAC7}"/>
              </a:ext>
            </a:extLst>
          </p:cNvPr>
          <p:cNvSpPr>
            <a:spLocks/>
          </p:cNvSpPr>
          <p:nvPr/>
        </p:nvSpPr>
        <p:spPr>
          <a:xfrm>
            <a:off x="2060542" y="5643002"/>
            <a:ext cx="295200" cy="295200"/>
          </a:xfrm>
          <a:prstGeom prst="ellipse">
            <a:avLst/>
          </a:prstGeom>
          <a:solidFill>
            <a:srgbClr val="0175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D109A7-B204-057B-48D6-1F7B0D66A819}"/>
              </a:ext>
            </a:extLst>
          </p:cNvPr>
          <p:cNvSpPr>
            <a:spLocks/>
          </p:cNvSpPr>
          <p:nvPr/>
        </p:nvSpPr>
        <p:spPr>
          <a:xfrm>
            <a:off x="2060542" y="7763787"/>
            <a:ext cx="295200" cy="295200"/>
          </a:xfrm>
          <a:prstGeom prst="ellipse">
            <a:avLst/>
          </a:prstGeom>
          <a:solidFill>
            <a:srgbClr val="0175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100,000 Idea Vector Images | Depositphotos">
            <a:extLst>
              <a:ext uri="{FF2B5EF4-FFF2-40B4-BE49-F238E27FC236}">
                <a16:creationId xmlns:a16="http://schemas.microsoft.com/office/drawing/2014/main" id="{D541F15B-A137-3580-81EB-CE8668598C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576" t="26025" r="16650" b="21907"/>
          <a:stretch/>
        </p:blipFill>
        <p:spPr bwMode="auto">
          <a:xfrm>
            <a:off x="14521913" y="5996719"/>
            <a:ext cx="2497328" cy="39675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100,000 Idea Vector Images | Depositphotos">
            <a:extLst>
              <a:ext uri="{FF2B5EF4-FFF2-40B4-BE49-F238E27FC236}">
                <a16:creationId xmlns:a16="http://schemas.microsoft.com/office/drawing/2014/main" id="{BE9BE4BC-40D1-496C-1ADB-73607E9067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243" r="40847" b="21907"/>
          <a:stretch/>
        </p:blipFill>
        <p:spPr bwMode="auto">
          <a:xfrm>
            <a:off x="10014489" y="9670942"/>
            <a:ext cx="4507424" cy="2933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100,000 Idea Vector Images | Depositphotos">
            <a:extLst>
              <a:ext uri="{FF2B5EF4-FFF2-40B4-BE49-F238E27FC236}">
                <a16:creationId xmlns:a16="http://schemas.microsoft.com/office/drawing/2014/main" id="{12FCCBCB-E2B8-6A23-D9C5-81B3F56E5E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243" r="40847" b="21907"/>
          <a:stretch/>
        </p:blipFill>
        <p:spPr bwMode="auto">
          <a:xfrm>
            <a:off x="5507065" y="9670942"/>
            <a:ext cx="4507424" cy="29334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100,000 Idea Vector Images | Depositphotos">
            <a:extLst>
              <a:ext uri="{FF2B5EF4-FFF2-40B4-BE49-F238E27FC236}">
                <a16:creationId xmlns:a16="http://schemas.microsoft.com/office/drawing/2014/main" id="{45D9B067-5946-D8CA-C0E3-E5CB9A0D8A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243" r="40847" b="21907"/>
          <a:stretch/>
        </p:blipFill>
        <p:spPr bwMode="auto">
          <a:xfrm>
            <a:off x="999641" y="9668735"/>
            <a:ext cx="4507424" cy="2933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100,000 Idea Vector Images | Depositphotos">
            <a:extLst>
              <a:ext uri="{FF2B5EF4-FFF2-40B4-BE49-F238E27FC236}">
                <a16:creationId xmlns:a16="http://schemas.microsoft.com/office/drawing/2014/main" id="{AC5A7B00-0A88-3F78-642C-DD701BA46A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243" r="79369" b="21907"/>
          <a:stretch/>
        </p:blipFill>
        <p:spPr bwMode="auto">
          <a:xfrm>
            <a:off x="0" y="9668735"/>
            <a:ext cx="1572027" cy="29334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100,000 Idea Vector Images | Depositphotos">
            <a:extLst>
              <a:ext uri="{FF2B5EF4-FFF2-40B4-BE49-F238E27FC236}">
                <a16:creationId xmlns:a16="http://schemas.microsoft.com/office/drawing/2014/main" id="{DB2AAF95-5F76-CEF3-6F56-33E158FC91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502" t="74243" r="40847" b="21907"/>
          <a:stretch/>
        </p:blipFill>
        <p:spPr bwMode="auto">
          <a:xfrm>
            <a:off x="17019240" y="9668735"/>
            <a:ext cx="1268759" cy="29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42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9"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1000"/>
                                        <p:tgtEl>
                                          <p:spTgt spid="2"/>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32">
            <a:extLst>
              <a:ext uri="{FF2B5EF4-FFF2-40B4-BE49-F238E27FC236}">
                <a16:creationId xmlns:a16="http://schemas.microsoft.com/office/drawing/2014/main" id="{CD1E9B04-361E-5B8D-29BF-0D6C53E0B865}"/>
              </a:ext>
            </a:extLst>
          </p:cNvPr>
          <p:cNvSpPr/>
          <p:nvPr/>
        </p:nvSpPr>
        <p:spPr>
          <a:xfrm>
            <a:off x="2597944" y="4220521"/>
            <a:ext cx="1879736" cy="1879734"/>
          </a:xfrm>
          <a:prstGeom prst="ellipse">
            <a:avLst/>
          </a:prstGeom>
          <a:solidFill>
            <a:srgbClr val="0086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prstClr val="white"/>
                </a:solidFill>
                <a:latin typeface="+mj-lt"/>
                <a:ea typeface="Microsoft YaHei UI" panose="020B0503020204020204" pitchFamily="34" charset="-122"/>
                <a:sym typeface="思源黑体 CN Normal" panose="020B0400000000000000" pitchFamily="34" charset="-122"/>
              </a:rPr>
              <a:t>01</a:t>
            </a:r>
            <a:endParaRPr lang="zh-CN" altLang="en-US" sz="6000" b="1" dirty="0">
              <a:solidFill>
                <a:prstClr val="white"/>
              </a:solidFill>
              <a:latin typeface="+mj-lt"/>
              <a:ea typeface="Microsoft YaHei UI" panose="020B0503020204020204" pitchFamily="34" charset="-122"/>
              <a:sym typeface="思源黑体 CN Normal" panose="020B0400000000000000" pitchFamily="34" charset="-122"/>
            </a:endParaRPr>
          </a:p>
        </p:txBody>
      </p:sp>
      <p:sp>
        <p:nvSpPr>
          <p:cNvPr id="7" name="TextBox 6">
            <a:extLst>
              <a:ext uri="{FF2B5EF4-FFF2-40B4-BE49-F238E27FC236}">
                <a16:creationId xmlns:a16="http://schemas.microsoft.com/office/drawing/2014/main" id="{F41A31C1-2748-4350-41CA-E42923240746}"/>
              </a:ext>
            </a:extLst>
          </p:cNvPr>
          <p:cNvSpPr txBox="1"/>
          <p:nvPr/>
        </p:nvSpPr>
        <p:spPr>
          <a:xfrm>
            <a:off x="2528008" y="6478611"/>
            <a:ext cx="2019608" cy="461665"/>
          </a:xfrm>
          <a:prstGeom prst="rect">
            <a:avLst/>
          </a:prstGeom>
          <a:noFill/>
        </p:spPr>
        <p:txBody>
          <a:bodyPr wrap="square">
            <a:spAutoFit/>
          </a:bodyPr>
          <a:lstStyle/>
          <a:p>
            <a:pPr algn="ctr"/>
            <a:r>
              <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Backstory</a:t>
            </a:r>
            <a:endParaRPr lang="es-E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3" name="Oval 32">
            <a:extLst>
              <a:ext uri="{FF2B5EF4-FFF2-40B4-BE49-F238E27FC236}">
                <a16:creationId xmlns:a16="http://schemas.microsoft.com/office/drawing/2014/main" id="{707E5113-5867-CAE3-7EE6-D0F1328C38E3}"/>
              </a:ext>
            </a:extLst>
          </p:cNvPr>
          <p:cNvSpPr/>
          <p:nvPr/>
        </p:nvSpPr>
        <p:spPr>
          <a:xfrm>
            <a:off x="6323051" y="4220521"/>
            <a:ext cx="1879736" cy="1879734"/>
          </a:xfrm>
          <a:prstGeom prst="ellipse">
            <a:avLst/>
          </a:prstGeom>
          <a:solidFill>
            <a:srgbClr val="0086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prstClr val="white"/>
                </a:solidFill>
                <a:latin typeface="+mj-lt"/>
                <a:ea typeface="Microsoft YaHei UI" panose="020B0503020204020204" pitchFamily="34" charset="-122"/>
                <a:sym typeface="思源黑体 CN Normal" panose="020B0400000000000000" pitchFamily="34" charset="-122"/>
              </a:rPr>
              <a:t>02</a:t>
            </a:r>
            <a:endParaRPr lang="zh-CN" altLang="en-US" sz="6000" b="1" dirty="0">
              <a:solidFill>
                <a:prstClr val="white"/>
              </a:solidFill>
              <a:latin typeface="+mj-lt"/>
              <a:ea typeface="Microsoft YaHei UI" panose="020B0503020204020204" pitchFamily="34" charset="-122"/>
              <a:sym typeface="思源黑体 CN Normal" panose="020B0400000000000000" pitchFamily="34" charset="-122"/>
            </a:endParaRPr>
          </a:p>
        </p:txBody>
      </p:sp>
      <p:sp>
        <p:nvSpPr>
          <p:cNvPr id="15" name="TextBox 14">
            <a:extLst>
              <a:ext uri="{FF2B5EF4-FFF2-40B4-BE49-F238E27FC236}">
                <a16:creationId xmlns:a16="http://schemas.microsoft.com/office/drawing/2014/main" id="{84884E39-7F10-3C1F-B091-D2D7B89D7FB4}"/>
              </a:ext>
            </a:extLst>
          </p:cNvPr>
          <p:cNvSpPr txBox="1"/>
          <p:nvPr/>
        </p:nvSpPr>
        <p:spPr>
          <a:xfrm>
            <a:off x="5918094" y="6478610"/>
            <a:ext cx="2689649" cy="461665"/>
          </a:xfrm>
          <a:prstGeom prst="rect">
            <a:avLst/>
          </a:prstGeom>
          <a:noFill/>
        </p:spPr>
        <p:txBody>
          <a:bodyPr wrap="square">
            <a:spAutoFit/>
          </a:bodyPr>
          <a:lstStyle/>
          <a:p>
            <a:pPr algn="ctr"/>
            <a:r>
              <a:rPr lang="en-US" sz="2400" dirty="0"/>
              <a:t>Churn Analysis</a:t>
            </a:r>
            <a:endPar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9" name="Oval 32">
            <a:extLst>
              <a:ext uri="{FF2B5EF4-FFF2-40B4-BE49-F238E27FC236}">
                <a16:creationId xmlns:a16="http://schemas.microsoft.com/office/drawing/2014/main" id="{59B27F52-6D3D-F638-F0F2-066CCDF9FC87}"/>
              </a:ext>
            </a:extLst>
          </p:cNvPr>
          <p:cNvSpPr/>
          <p:nvPr/>
        </p:nvSpPr>
        <p:spPr>
          <a:xfrm>
            <a:off x="10071068" y="4220521"/>
            <a:ext cx="1879736" cy="1879734"/>
          </a:xfrm>
          <a:prstGeom prst="ellipse">
            <a:avLst/>
          </a:prstGeom>
          <a:solidFill>
            <a:srgbClr val="0086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prstClr val="white"/>
                </a:solidFill>
                <a:latin typeface="+mj-lt"/>
                <a:ea typeface="Microsoft YaHei UI" panose="020B0503020204020204" pitchFamily="34" charset="-122"/>
                <a:sym typeface="思源黑体 CN Normal" panose="020B0400000000000000" pitchFamily="34" charset="-122"/>
              </a:rPr>
              <a:t>03</a:t>
            </a:r>
            <a:endParaRPr lang="zh-CN" altLang="en-US" sz="6000" b="1" dirty="0">
              <a:solidFill>
                <a:prstClr val="white"/>
              </a:solidFill>
              <a:latin typeface="+mj-lt"/>
              <a:ea typeface="Microsoft YaHei UI" panose="020B0503020204020204" pitchFamily="34" charset="-122"/>
              <a:sym typeface="思源黑体 CN Normal" panose="020B0400000000000000" pitchFamily="34" charset="-122"/>
            </a:endParaRPr>
          </a:p>
        </p:txBody>
      </p:sp>
      <p:sp>
        <p:nvSpPr>
          <p:cNvPr id="31" name="Oval 32">
            <a:extLst>
              <a:ext uri="{FF2B5EF4-FFF2-40B4-BE49-F238E27FC236}">
                <a16:creationId xmlns:a16="http://schemas.microsoft.com/office/drawing/2014/main" id="{3E168F7E-7BE4-2ED9-F480-6D64E327068C}"/>
              </a:ext>
            </a:extLst>
          </p:cNvPr>
          <p:cNvSpPr/>
          <p:nvPr/>
        </p:nvSpPr>
        <p:spPr>
          <a:xfrm>
            <a:off x="13807631" y="4220521"/>
            <a:ext cx="1879736" cy="1879734"/>
          </a:xfrm>
          <a:prstGeom prst="ellipse">
            <a:avLst/>
          </a:prstGeom>
          <a:solidFill>
            <a:srgbClr val="0086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a:solidFill>
                  <a:prstClr val="white"/>
                </a:solidFill>
                <a:latin typeface="+mj-lt"/>
                <a:ea typeface="Microsoft YaHei UI" panose="020B0503020204020204" pitchFamily="34" charset="-122"/>
                <a:sym typeface="思源黑体 CN Normal" panose="020B0400000000000000" pitchFamily="34" charset="-122"/>
              </a:rPr>
              <a:t>04</a:t>
            </a:r>
            <a:endParaRPr lang="zh-CN" altLang="en-US" sz="6000" b="1" dirty="0">
              <a:solidFill>
                <a:prstClr val="white"/>
              </a:solidFill>
              <a:latin typeface="+mj-lt"/>
              <a:ea typeface="Microsoft YaHei UI" panose="020B0503020204020204" pitchFamily="34" charset="-122"/>
              <a:sym typeface="思源黑体 CN Normal" panose="020B0400000000000000" pitchFamily="34" charset="-122"/>
            </a:endParaRPr>
          </a:p>
        </p:txBody>
      </p:sp>
      <p:sp>
        <p:nvSpPr>
          <p:cNvPr id="33" name="TextBox 32">
            <a:extLst>
              <a:ext uri="{FF2B5EF4-FFF2-40B4-BE49-F238E27FC236}">
                <a16:creationId xmlns:a16="http://schemas.microsoft.com/office/drawing/2014/main" id="{52B1F118-FE0A-2F2D-55EF-BE054A2B750A}"/>
              </a:ext>
            </a:extLst>
          </p:cNvPr>
          <p:cNvSpPr txBox="1"/>
          <p:nvPr/>
        </p:nvSpPr>
        <p:spPr>
          <a:xfrm>
            <a:off x="13334988" y="6293943"/>
            <a:ext cx="2825022" cy="830997"/>
          </a:xfrm>
          <a:prstGeom prst="rect">
            <a:avLst/>
          </a:prstGeom>
          <a:noFill/>
        </p:spPr>
        <p:txBody>
          <a:bodyPr wrap="square">
            <a:spAutoFit/>
          </a:bodyPr>
          <a:lstStyle/>
          <a:p>
            <a:pPr algn="ctr"/>
            <a:r>
              <a:rPr lang="en-US" sz="2400" dirty="0"/>
              <a:t>Conclusion and Recommendations</a:t>
            </a:r>
          </a:p>
        </p:txBody>
      </p:sp>
      <p:sp>
        <p:nvSpPr>
          <p:cNvPr id="38" name="TextBox 37">
            <a:extLst>
              <a:ext uri="{FF2B5EF4-FFF2-40B4-BE49-F238E27FC236}">
                <a16:creationId xmlns:a16="http://schemas.microsoft.com/office/drawing/2014/main" id="{8FD1AF44-6A55-B7AB-12D9-A4885C8F3961}"/>
              </a:ext>
            </a:extLst>
          </p:cNvPr>
          <p:cNvSpPr txBox="1"/>
          <p:nvPr/>
        </p:nvSpPr>
        <p:spPr>
          <a:xfrm>
            <a:off x="4572000" y="1943980"/>
            <a:ext cx="9144000" cy="1015663"/>
          </a:xfrm>
          <a:prstGeom prst="rect">
            <a:avLst/>
          </a:prstGeom>
          <a:noFill/>
        </p:spPr>
        <p:txBody>
          <a:bodyPr wrap="square">
            <a:spAutoFit/>
          </a:bodyPr>
          <a:lstStyle/>
          <a:p>
            <a:pPr algn="ctr">
              <a:spcBef>
                <a:spcPts val="0"/>
              </a:spcBef>
            </a:pPr>
            <a:r>
              <a:rPr lang="en-US" altLang="zh-CN" sz="6000" b="1" dirty="0">
                <a:latin typeface="+mj-lt"/>
                <a:cs typeface="Fredoka" pitchFamily="2" charset="-79"/>
              </a:rPr>
              <a:t>Table of Contents</a:t>
            </a:r>
            <a:endParaRPr lang="en-US" sz="6000" b="1" dirty="0">
              <a:latin typeface="+mj-lt"/>
              <a:cs typeface="Fredoka" pitchFamily="2" charset="-79"/>
            </a:endParaRPr>
          </a:p>
        </p:txBody>
      </p:sp>
      <p:sp>
        <p:nvSpPr>
          <p:cNvPr id="3" name="TextBox 2">
            <a:extLst>
              <a:ext uri="{FF2B5EF4-FFF2-40B4-BE49-F238E27FC236}">
                <a16:creationId xmlns:a16="http://schemas.microsoft.com/office/drawing/2014/main" id="{4AFD5C32-B5A4-F4DA-5564-C7860C2689C5}"/>
              </a:ext>
            </a:extLst>
          </p:cNvPr>
          <p:cNvSpPr txBox="1"/>
          <p:nvPr/>
        </p:nvSpPr>
        <p:spPr>
          <a:xfrm>
            <a:off x="9282528" y="6478612"/>
            <a:ext cx="3456816" cy="461665"/>
          </a:xfrm>
          <a:prstGeom prst="rect">
            <a:avLst/>
          </a:prstGeom>
          <a:noFill/>
        </p:spPr>
        <p:txBody>
          <a:bodyPr wrap="square" rtlCol="0">
            <a:spAutoFit/>
          </a:bodyPr>
          <a:lstStyle/>
          <a:p>
            <a:r>
              <a:rPr lang="en-US" sz="2400" dirty="0">
                <a:effectLst/>
              </a:rPr>
              <a:t>Addressing Key Questions</a:t>
            </a:r>
          </a:p>
        </p:txBody>
      </p:sp>
    </p:spTree>
    <p:extLst>
      <p:ext uri="{BB962C8B-B14F-4D97-AF65-F5344CB8AC3E}">
        <p14:creationId xmlns:p14="http://schemas.microsoft.com/office/powerpoint/2010/main" val="1524417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8"/>
                                        </p:tgtEl>
                                        <p:attrNameLst>
                                          <p:attrName>style.visibility</p:attrName>
                                        </p:attrNameLst>
                                      </p:cBhvr>
                                      <p:to>
                                        <p:strVal val="visible"/>
                                      </p:to>
                                    </p:set>
                                    <p:anim to="" calcmode="lin" valueType="num">
                                      <p:cBhvr>
                                        <p:cTn id="7" dur="750" fill="hold">
                                          <p:stCondLst>
                                            <p:cond delay="0"/>
                                          </p:stCondLst>
                                        </p:cTn>
                                        <p:tgtEl>
                                          <p:spTgt spid="3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8"/>
                                        </p:tgtEl>
                                      </p:cBhvr>
                                    </p:animEffect>
                                  </p:childTnLst>
                                </p:cTn>
                              </p:par>
                            </p:childTnLst>
                          </p:cTn>
                        </p:par>
                        <p:par>
                          <p:cTn id="9" fill="hold">
                            <p:stCondLst>
                              <p:cond delay="1065"/>
                            </p:stCondLst>
                            <p:childTnLst>
                              <p:par>
                                <p:cTn id="10" presetID="0" presetClass="entr" presetSubtype="0" fill="hold" grpId="0" nodeType="afterEffect">
                                  <p:stCondLst>
                                    <p:cond delay="0"/>
                                  </p:stCondLst>
                                  <p:childTnLst>
                                    <p:set>
                                      <p:cBhvr>
                                        <p:cTn id="11" dur="1000" fill="hold">
                                          <p:stCondLst>
                                            <p:cond delay="0"/>
                                          </p:stCondLst>
                                        </p:cTn>
                                        <p:tgtEl>
                                          <p:spTgt spid="5"/>
                                        </p:tgtEl>
                                        <p:attrNameLst>
                                          <p:attrName>style.visibility</p:attrName>
                                        </p:attrNameLst>
                                      </p:cBhvr>
                                      <p:to>
                                        <p:strVal val="visible"/>
                                      </p:to>
                                    </p:set>
                                    <p:anim to="" calcmode="lin" valueType="num">
                                      <p:cBhvr>
                                        <p:cTn id="12"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3"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2065"/>
                            </p:stCondLst>
                            <p:childTnLst>
                              <p:par>
                                <p:cTn id="19" presetID="0" presetClass="entr" presetSubtype="0" fill="hold" grpId="0" nodeType="afterEffect">
                                  <p:stCondLst>
                                    <p:cond delay="0"/>
                                  </p:stCondLst>
                                  <p:childTnLst>
                                    <p:set>
                                      <p:cBhvr>
                                        <p:cTn id="20" dur="1000" fill="hold">
                                          <p:stCondLst>
                                            <p:cond delay="0"/>
                                          </p:stCondLst>
                                        </p:cTn>
                                        <p:tgtEl>
                                          <p:spTgt spid="13"/>
                                        </p:tgtEl>
                                        <p:attrNameLst>
                                          <p:attrName>style.visibility</p:attrName>
                                        </p:attrNameLst>
                                      </p:cBhvr>
                                      <p:to>
                                        <p:strVal val="visible"/>
                                      </p:to>
                                    </p:set>
                                    <p:anim to="" calcmode="lin" valueType="num">
                                      <p:cBhvr>
                                        <p:cTn id="21" dur="1000" fill="hold">
                                          <p:stCondLst>
                                            <p:cond delay="0"/>
                                          </p:stCondLst>
                                        </p:cTn>
                                        <p:tgtEl>
                                          <p:spTgt spid="13"/>
                                        </p:tgtEl>
                                        <p:attrNameLst>
                                          <p:attrName>ppt_h</p:attrName>
                                        </p:attrNameLst>
                                      </p:cBhvr>
                                      <p:tavLst>
                                        <p:tav tm="0" fmla="#ppt_h-#ppt_h*((1.5-1.5*$)^3-(1.5-1.5*$)^2)">
                                          <p:val>
                                            <p:strVal val="0"/>
                                          </p:val>
                                        </p:tav>
                                        <p:tav tm="100000">
                                          <p:val>
                                            <p:strVal val="1"/>
                                          </p:val>
                                        </p:tav>
                                      </p:tavLst>
                                    </p:anim>
                                    <p:anim to="" calcmode="lin" valueType="num">
                                      <p:cBhvr>
                                        <p:cTn id="22" dur="1000" fill="hold">
                                          <p:stCondLst>
                                            <p:cond delay="0"/>
                                          </p:stCondLst>
                                        </p:cTn>
                                        <p:tgtEl>
                                          <p:spTgt spid="13"/>
                                        </p:tgtEl>
                                        <p:attrNameLst>
                                          <p:attrName>ppt_w</p:attrName>
                                        </p:attrNameLst>
                                      </p:cBhvr>
                                      <p:tavLst>
                                        <p:tav tm="0" fmla="#ppt_w-#ppt_w*((1.5-1.5*$)^3-(1.5-1.5*$)^2)">
                                          <p:val>
                                            <p:strVal val="0"/>
                                          </p:val>
                                        </p:tav>
                                        <p:tav tm="100000">
                                          <p:val>
                                            <p:strVal val="1"/>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1000" fill="hold"/>
                                        <p:tgtEl>
                                          <p:spTgt spid="15"/>
                                        </p:tgtEl>
                                        <p:attrNameLst>
                                          <p:attrName>ppt_x</p:attrName>
                                        </p:attrNameLst>
                                      </p:cBhvr>
                                      <p:tavLst>
                                        <p:tav tm="0">
                                          <p:val>
                                            <p:strVal val="#ppt_x"/>
                                          </p:val>
                                        </p:tav>
                                        <p:tav tm="100000">
                                          <p:val>
                                            <p:strVal val="#ppt_x"/>
                                          </p:val>
                                        </p:tav>
                                      </p:tavLst>
                                    </p:anim>
                                    <p:anim calcmode="lin" valueType="num">
                                      <p:cBhvr additive="base">
                                        <p:cTn id="26" dur="1000" fill="hold"/>
                                        <p:tgtEl>
                                          <p:spTgt spid="15"/>
                                        </p:tgtEl>
                                        <p:attrNameLst>
                                          <p:attrName>ppt_y</p:attrName>
                                        </p:attrNameLst>
                                      </p:cBhvr>
                                      <p:tavLst>
                                        <p:tav tm="0">
                                          <p:val>
                                            <p:strVal val="1+#ppt_h/2"/>
                                          </p:val>
                                        </p:tav>
                                        <p:tav tm="100000">
                                          <p:val>
                                            <p:strVal val="#ppt_y"/>
                                          </p:val>
                                        </p:tav>
                                      </p:tavLst>
                                    </p:anim>
                                  </p:childTnLst>
                                </p:cTn>
                              </p:par>
                            </p:childTnLst>
                          </p:cTn>
                        </p:par>
                        <p:par>
                          <p:cTn id="27" fill="hold">
                            <p:stCondLst>
                              <p:cond delay="3065"/>
                            </p:stCondLst>
                            <p:childTnLst>
                              <p:par>
                                <p:cTn id="28" presetID="0" presetClass="entr" presetSubtype="0" fill="hold" grpId="0" nodeType="afterEffect">
                                  <p:stCondLst>
                                    <p:cond delay="0"/>
                                  </p:stCondLst>
                                  <p:childTnLst>
                                    <p:set>
                                      <p:cBhvr>
                                        <p:cTn id="29" dur="1000" fill="hold">
                                          <p:stCondLst>
                                            <p:cond delay="0"/>
                                          </p:stCondLst>
                                        </p:cTn>
                                        <p:tgtEl>
                                          <p:spTgt spid="19"/>
                                        </p:tgtEl>
                                        <p:attrNameLst>
                                          <p:attrName>style.visibility</p:attrName>
                                        </p:attrNameLst>
                                      </p:cBhvr>
                                      <p:to>
                                        <p:strVal val="visible"/>
                                      </p:to>
                                    </p:set>
                                    <p:anim to="" calcmode="lin" valueType="num">
                                      <p:cBhvr>
                                        <p:cTn id="30" dur="1000" fill="hold">
                                          <p:stCondLst>
                                            <p:cond delay="0"/>
                                          </p:stCondLst>
                                        </p:cTn>
                                        <p:tgtEl>
                                          <p:spTgt spid="19"/>
                                        </p:tgtEl>
                                        <p:attrNameLst>
                                          <p:attrName>ppt_h</p:attrName>
                                        </p:attrNameLst>
                                      </p:cBhvr>
                                      <p:tavLst>
                                        <p:tav tm="0" fmla="#ppt_h-#ppt_h*((1.5-1.5*$)^3-(1.5-1.5*$)^2)">
                                          <p:val>
                                            <p:strVal val="0"/>
                                          </p:val>
                                        </p:tav>
                                        <p:tav tm="100000">
                                          <p:val>
                                            <p:strVal val="1"/>
                                          </p:val>
                                        </p:tav>
                                      </p:tavLst>
                                    </p:anim>
                                    <p:anim to="" calcmode="lin" valueType="num">
                                      <p:cBhvr>
                                        <p:cTn id="31" dur="1000" fill="hold">
                                          <p:stCondLst>
                                            <p:cond delay="0"/>
                                          </p:stCondLst>
                                        </p:cTn>
                                        <p:tgtEl>
                                          <p:spTgt spid="19"/>
                                        </p:tgtEl>
                                        <p:attrNameLst>
                                          <p:attrName>ppt_w</p:attrName>
                                        </p:attrNameLst>
                                      </p:cBhvr>
                                      <p:tavLst>
                                        <p:tav tm="0" fmla="#ppt_w-#ppt_w*((1.5-1.5*$)^3-(1.5-1.5*$)^2)">
                                          <p:val>
                                            <p:strVal val="0"/>
                                          </p:val>
                                        </p:tav>
                                        <p:tav tm="100000">
                                          <p:val>
                                            <p:strVal val="1"/>
                                          </p:val>
                                        </p:tav>
                                      </p:tavLst>
                                    </p:anim>
                                  </p:childTnLst>
                                </p:cTn>
                              </p:par>
                              <p:par>
                                <p:cTn id="32" presetID="2" presetClass="entr" presetSubtype="4" decel="5000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1000" fill="hold"/>
                                        <p:tgtEl>
                                          <p:spTgt spid="3"/>
                                        </p:tgtEl>
                                        <p:attrNameLst>
                                          <p:attrName>ppt_x</p:attrName>
                                        </p:attrNameLst>
                                      </p:cBhvr>
                                      <p:tavLst>
                                        <p:tav tm="0">
                                          <p:val>
                                            <p:strVal val="#ppt_x"/>
                                          </p:val>
                                        </p:tav>
                                        <p:tav tm="100000">
                                          <p:val>
                                            <p:strVal val="#ppt_x"/>
                                          </p:val>
                                        </p:tav>
                                      </p:tavLst>
                                    </p:anim>
                                    <p:anim calcmode="lin" valueType="num">
                                      <p:cBhvr additive="base">
                                        <p:cTn id="35" dur="1000" fill="hold"/>
                                        <p:tgtEl>
                                          <p:spTgt spid="3"/>
                                        </p:tgtEl>
                                        <p:attrNameLst>
                                          <p:attrName>ppt_y</p:attrName>
                                        </p:attrNameLst>
                                      </p:cBhvr>
                                      <p:tavLst>
                                        <p:tav tm="0">
                                          <p:val>
                                            <p:strVal val="1+#ppt_h/2"/>
                                          </p:val>
                                        </p:tav>
                                        <p:tav tm="100000">
                                          <p:val>
                                            <p:strVal val="#ppt_y"/>
                                          </p:val>
                                        </p:tav>
                                      </p:tavLst>
                                    </p:anim>
                                  </p:childTnLst>
                                </p:cTn>
                              </p:par>
                            </p:childTnLst>
                          </p:cTn>
                        </p:par>
                        <p:par>
                          <p:cTn id="36" fill="hold">
                            <p:stCondLst>
                              <p:cond delay="4065"/>
                            </p:stCondLst>
                            <p:childTnLst>
                              <p:par>
                                <p:cTn id="37" presetID="0" presetClass="entr" presetSubtype="0" fill="hold" grpId="0" nodeType="afterEffect">
                                  <p:stCondLst>
                                    <p:cond delay="0"/>
                                  </p:stCondLst>
                                  <p:childTnLst>
                                    <p:set>
                                      <p:cBhvr>
                                        <p:cTn id="38" dur="1000" fill="hold">
                                          <p:stCondLst>
                                            <p:cond delay="0"/>
                                          </p:stCondLst>
                                        </p:cTn>
                                        <p:tgtEl>
                                          <p:spTgt spid="31"/>
                                        </p:tgtEl>
                                        <p:attrNameLst>
                                          <p:attrName>style.visibility</p:attrName>
                                        </p:attrNameLst>
                                      </p:cBhvr>
                                      <p:to>
                                        <p:strVal val="visible"/>
                                      </p:to>
                                    </p:set>
                                    <p:anim to="" calcmode="lin" valueType="num">
                                      <p:cBhvr>
                                        <p:cTn id="39" dur="1000" fill="hold">
                                          <p:stCondLst>
                                            <p:cond delay="0"/>
                                          </p:stCondLst>
                                        </p:cTn>
                                        <p:tgtEl>
                                          <p:spTgt spid="31"/>
                                        </p:tgtEl>
                                        <p:attrNameLst>
                                          <p:attrName>ppt_h</p:attrName>
                                        </p:attrNameLst>
                                      </p:cBhvr>
                                      <p:tavLst>
                                        <p:tav tm="0" fmla="#ppt_h-#ppt_h*((1.5-1.5*$)^3-(1.5-1.5*$)^2)">
                                          <p:val>
                                            <p:strVal val="0"/>
                                          </p:val>
                                        </p:tav>
                                        <p:tav tm="100000">
                                          <p:val>
                                            <p:strVal val="1"/>
                                          </p:val>
                                        </p:tav>
                                      </p:tavLst>
                                    </p:anim>
                                    <p:anim to="" calcmode="lin" valueType="num">
                                      <p:cBhvr>
                                        <p:cTn id="40" dur="1000" fill="hold">
                                          <p:stCondLst>
                                            <p:cond delay="0"/>
                                          </p:stCondLst>
                                        </p:cTn>
                                        <p:tgtEl>
                                          <p:spTgt spid="31"/>
                                        </p:tgtEl>
                                        <p:attrNameLst>
                                          <p:attrName>ppt_w</p:attrName>
                                        </p:attrNameLst>
                                      </p:cBhvr>
                                      <p:tavLst>
                                        <p:tav tm="0" fmla="#ppt_w-#ppt_w*((1.5-1.5*$)^3-(1.5-1.5*$)^2)">
                                          <p:val>
                                            <p:strVal val="0"/>
                                          </p:val>
                                        </p:tav>
                                        <p:tav tm="100000">
                                          <p:val>
                                            <p:strVal val="1"/>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1000" fill="hold"/>
                                        <p:tgtEl>
                                          <p:spTgt spid="33"/>
                                        </p:tgtEl>
                                        <p:attrNameLst>
                                          <p:attrName>ppt_x</p:attrName>
                                        </p:attrNameLst>
                                      </p:cBhvr>
                                      <p:tavLst>
                                        <p:tav tm="0">
                                          <p:val>
                                            <p:strVal val="#ppt_x"/>
                                          </p:val>
                                        </p:tav>
                                        <p:tav tm="100000">
                                          <p:val>
                                            <p:strVal val="#ppt_x"/>
                                          </p:val>
                                        </p:tav>
                                      </p:tavLst>
                                    </p:anim>
                                    <p:anim calcmode="lin" valueType="num">
                                      <p:cBhvr additive="base">
                                        <p:cTn id="44"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3" grpId="0" animBg="1"/>
      <p:bldP spid="15" grpId="0"/>
      <p:bldP spid="19" grpId="0" animBg="1"/>
      <p:bldP spid="31" grpId="0" animBg="1"/>
      <p:bldP spid="33" grpId="0"/>
      <p:bldP spid="38"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810D776F-FA7D-4C91-47EF-0FC56F3805F5}"/>
              </a:ext>
            </a:extLst>
          </p:cNvPr>
          <p:cNvSpPr/>
          <p:nvPr/>
        </p:nvSpPr>
        <p:spPr>
          <a:xfrm>
            <a:off x="4630733" y="7628525"/>
            <a:ext cx="9026537" cy="9026537"/>
          </a:xfrm>
          <a:prstGeom prst="ellipse">
            <a:avLst/>
          </a:prstGeom>
          <a:solidFill>
            <a:srgbClr val="0072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4" name="Oval 6">
            <a:extLst>
              <a:ext uri="{FF2B5EF4-FFF2-40B4-BE49-F238E27FC236}">
                <a16:creationId xmlns:a16="http://schemas.microsoft.com/office/drawing/2014/main" id="{7A2F8082-1481-7209-AE6B-45424333B09C}"/>
              </a:ext>
            </a:extLst>
          </p:cNvPr>
          <p:cNvSpPr/>
          <p:nvPr/>
        </p:nvSpPr>
        <p:spPr>
          <a:xfrm>
            <a:off x="1512566" y="1657920"/>
            <a:ext cx="1058034" cy="1058034"/>
          </a:xfrm>
          <a:prstGeom prst="ellipse">
            <a:avLst/>
          </a:prstGeom>
          <a:solidFill>
            <a:srgbClr val="00B4F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5" name="Oval 6">
            <a:extLst>
              <a:ext uri="{FF2B5EF4-FFF2-40B4-BE49-F238E27FC236}">
                <a16:creationId xmlns:a16="http://schemas.microsoft.com/office/drawing/2014/main" id="{C3804CE1-955D-0E62-EB6E-3C96388BC314}"/>
              </a:ext>
            </a:extLst>
          </p:cNvPr>
          <p:cNvSpPr/>
          <p:nvPr/>
        </p:nvSpPr>
        <p:spPr>
          <a:xfrm>
            <a:off x="15429395" y="5143501"/>
            <a:ext cx="2290538" cy="2290538"/>
          </a:xfrm>
          <a:prstGeom prst="ellipse">
            <a:avLst/>
          </a:prstGeom>
          <a:solidFill>
            <a:srgbClr val="00B4F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5">
            <a:extLst>
              <a:ext uri="{FF2B5EF4-FFF2-40B4-BE49-F238E27FC236}">
                <a16:creationId xmlns:a16="http://schemas.microsoft.com/office/drawing/2014/main" id="{6989E966-2FB0-6C67-B3DA-AC830136244E}"/>
              </a:ext>
            </a:extLst>
          </p:cNvPr>
          <p:cNvSpPr/>
          <p:nvPr/>
        </p:nvSpPr>
        <p:spPr>
          <a:xfrm>
            <a:off x="-1239141" y="6235825"/>
            <a:ext cx="3280724" cy="3280724"/>
          </a:xfrm>
          <a:prstGeom prst="ellipse">
            <a:avLst/>
          </a:prstGeom>
          <a:solidFill>
            <a:srgbClr val="00B4F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7" name="Oval 6">
            <a:extLst>
              <a:ext uri="{FF2B5EF4-FFF2-40B4-BE49-F238E27FC236}">
                <a16:creationId xmlns:a16="http://schemas.microsoft.com/office/drawing/2014/main" id="{97A42D6F-2CC5-3F44-F027-7DF9CDABF193}"/>
              </a:ext>
            </a:extLst>
          </p:cNvPr>
          <p:cNvSpPr/>
          <p:nvPr/>
        </p:nvSpPr>
        <p:spPr>
          <a:xfrm>
            <a:off x="13280252" y="-2694050"/>
            <a:ext cx="3837432" cy="3837432"/>
          </a:xfrm>
          <a:prstGeom prst="ellipse">
            <a:avLst/>
          </a:prstGeom>
          <a:solidFill>
            <a:srgbClr val="0072C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11" name="TextBox 10"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89E4B3F8-7444-5C38-95DC-A3F8D8BA7B20}"/>
              </a:ext>
            </a:extLst>
          </p:cNvPr>
          <p:cNvSpPr txBox="1"/>
          <p:nvPr/>
        </p:nvSpPr>
        <p:spPr>
          <a:xfrm flipH="1">
            <a:off x="2760133" y="3611298"/>
            <a:ext cx="12767734" cy="2215991"/>
          </a:xfrm>
          <a:prstGeom prst="rect">
            <a:avLst/>
          </a:prstGeom>
          <a:noFill/>
        </p:spPr>
        <p:txBody>
          <a:bodyPr wrap="square" rtlCol="0">
            <a:spAutoFit/>
          </a:bodyPr>
          <a:lstStyle/>
          <a:p>
            <a:pPr algn="ctr">
              <a:spcBef>
                <a:spcPts val="1200"/>
              </a:spcBef>
            </a:pPr>
            <a:r>
              <a:rPr lang="en-US" altLang="zh-CN" sz="13800" b="1">
                <a:solidFill>
                  <a:schemeClr val="tx1">
                    <a:lumMod val="85000"/>
                    <a:lumOff val="15000"/>
                  </a:schemeClr>
                </a:solidFill>
                <a:latin typeface="+mj-lt"/>
                <a:ea typeface="Permanent Marker" panose="02000000000000000000" pitchFamily="2" charset="0"/>
                <a:cs typeface="Poppins ExtraBold" panose="00000900000000000000" pitchFamily="50" charset="0"/>
              </a:rPr>
              <a:t>Thanks!</a:t>
            </a:r>
            <a:endParaRPr lang="en-US" altLang="zh-CN" sz="71400" b="1" dirty="0">
              <a:solidFill>
                <a:schemeClr val="tx1">
                  <a:lumMod val="85000"/>
                  <a:lumOff val="15000"/>
                </a:schemeClr>
              </a:solidFill>
              <a:latin typeface="+mj-lt"/>
              <a:ea typeface="Permanent Marker" panose="02000000000000000000" pitchFamily="2" charset="0"/>
              <a:cs typeface="Poppins ExtraBold" panose="00000900000000000000" pitchFamily="50" charset="0"/>
            </a:endParaRPr>
          </a:p>
        </p:txBody>
      </p:sp>
      <p:sp>
        <p:nvSpPr>
          <p:cNvPr id="14" name="Oval 6">
            <a:extLst>
              <a:ext uri="{FF2B5EF4-FFF2-40B4-BE49-F238E27FC236}">
                <a16:creationId xmlns:a16="http://schemas.microsoft.com/office/drawing/2014/main" id="{855DB68B-E288-84CE-9EC2-F0DFF52DD113}"/>
              </a:ext>
            </a:extLst>
          </p:cNvPr>
          <p:cNvSpPr/>
          <p:nvPr/>
        </p:nvSpPr>
        <p:spPr>
          <a:xfrm>
            <a:off x="8637270" y="1143382"/>
            <a:ext cx="1013460" cy="1013460"/>
          </a:xfrm>
          <a:prstGeom prst="ellipse">
            <a:avLst/>
          </a:prstGeom>
          <a:solidFill>
            <a:srgbClr val="0086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Tree>
    <p:extLst>
      <p:ext uri="{BB962C8B-B14F-4D97-AF65-F5344CB8AC3E}">
        <p14:creationId xmlns:p14="http://schemas.microsoft.com/office/powerpoint/2010/main" val="3526522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000" fill="hold">
                                          <p:stCondLst>
                                            <p:cond delay="0"/>
                                          </p:stCondLst>
                                        </p:cTn>
                                        <p:tgtEl>
                                          <p:spTgt spid="4"/>
                                        </p:tgtEl>
                                        <p:attrNameLst>
                                          <p:attrName>style.visibility</p:attrName>
                                        </p:attrNameLst>
                                      </p:cBhvr>
                                      <p:to>
                                        <p:strVal val="visible"/>
                                      </p:to>
                                    </p:set>
                                    <p:anim to="" calcmode="lin" valueType="num">
                                      <p:cBhvr>
                                        <p:cTn id="7" dur="1000" fill="hold">
                                          <p:stCondLst>
                                            <p:cond delay="0"/>
                                          </p:stCondLst>
                                        </p:cTn>
                                        <p:tgtEl>
                                          <p:spTgt spid="4"/>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4"/>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7"/>
                                        </p:tgtEl>
                                        <p:attrNameLst>
                                          <p:attrName>style.visibility</p:attrName>
                                        </p:attrNameLst>
                                      </p:cBhvr>
                                      <p:to>
                                        <p:strVal val="visible"/>
                                      </p:to>
                                    </p:set>
                                    <p:anim to="" calcmode="lin" valueType="num">
                                      <p:cBhvr>
                                        <p:cTn id="11" dur="1000" fill="hold">
                                          <p:stCondLst>
                                            <p:cond delay="0"/>
                                          </p:stCondLst>
                                        </p:cTn>
                                        <p:tgtEl>
                                          <p:spTgt spid="7"/>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7"/>
                                        </p:tgtEl>
                                        <p:attrNameLst>
                                          <p:attrName>ppt_w</p:attrName>
                                        </p:attrNameLst>
                                      </p:cBhvr>
                                      <p:tavLst>
                                        <p:tav tm="0" fmla="#ppt_w-#ppt_w*((1.5-1.5*$)^3-(1.5-1.5*$)^2)">
                                          <p:val>
                                            <p:strVal val="0"/>
                                          </p:val>
                                        </p:tav>
                                        <p:tav tm="100000">
                                          <p:val>
                                            <p:str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5"/>
                                        </p:tgtEl>
                                        <p:attrNameLst>
                                          <p:attrName>style.visibility</p:attrName>
                                        </p:attrNameLst>
                                      </p:cBhvr>
                                      <p:to>
                                        <p:strVal val="visible"/>
                                      </p:to>
                                    </p:set>
                                    <p:anim to="" calcmode="lin" valueType="num">
                                      <p:cBhvr>
                                        <p:cTn id="15"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6"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17" presetID="0" presetClass="entr" presetSubtype="0" fill="hold" grpId="0" nodeType="withEffect">
                                  <p:stCondLst>
                                    <p:cond delay="0"/>
                                  </p:stCondLst>
                                  <p:childTnLst>
                                    <p:set>
                                      <p:cBhvr>
                                        <p:cTn id="18" dur="1000" fill="hold">
                                          <p:stCondLst>
                                            <p:cond delay="0"/>
                                          </p:stCondLst>
                                        </p:cTn>
                                        <p:tgtEl>
                                          <p:spTgt spid="6"/>
                                        </p:tgtEl>
                                        <p:attrNameLst>
                                          <p:attrName>style.visibility</p:attrName>
                                        </p:attrNameLst>
                                      </p:cBhvr>
                                      <p:to>
                                        <p:strVal val="visible"/>
                                      </p:to>
                                    </p:set>
                                    <p:anim to="" calcmode="lin" valueType="num">
                                      <p:cBhvr>
                                        <p:cTn id="19"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20"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par>
                                <p:cTn id="21" presetID="0" presetClass="entr" presetSubtype="0" fill="hold" grpId="0" nodeType="withEffect">
                                  <p:stCondLst>
                                    <p:cond delay="0"/>
                                  </p:stCondLst>
                                  <p:childTnLst>
                                    <p:set>
                                      <p:cBhvr>
                                        <p:cTn id="22" dur="1000" fill="hold">
                                          <p:stCondLst>
                                            <p:cond delay="0"/>
                                          </p:stCondLst>
                                        </p:cTn>
                                        <p:tgtEl>
                                          <p:spTgt spid="2"/>
                                        </p:tgtEl>
                                        <p:attrNameLst>
                                          <p:attrName>style.visibility</p:attrName>
                                        </p:attrNameLst>
                                      </p:cBhvr>
                                      <p:to>
                                        <p:strVal val="visible"/>
                                      </p:to>
                                    </p:set>
                                    <p:anim to="" calcmode="lin" valueType="num">
                                      <p:cBhvr>
                                        <p:cTn id="23"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24"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childTnLst>
                          </p:cTn>
                        </p:par>
                        <p:par>
                          <p:cTn id="25" fill="hold">
                            <p:stCondLst>
                              <p:cond delay="1000"/>
                            </p:stCondLst>
                            <p:childTnLst>
                              <p:par>
                                <p:cTn id="26" presetID="0" presetClass="entr" presetSubtype="0" fill="hold" grpId="0" nodeType="afterEffect">
                                  <p:stCondLst>
                                    <p:cond delay="0"/>
                                  </p:stCondLst>
                                  <p:iterate type="lt">
                                    <p:tmPct val="3000"/>
                                  </p:iterate>
                                  <p:childTnLst>
                                    <p:set>
                                      <p:cBhvr>
                                        <p:cTn id="27" dur="750" fill="hold">
                                          <p:stCondLst>
                                            <p:cond delay="0"/>
                                          </p:stCondLst>
                                        </p:cTn>
                                        <p:tgtEl>
                                          <p:spTgt spid="11"/>
                                        </p:tgtEl>
                                        <p:attrNameLst>
                                          <p:attrName>style.visibility</p:attrName>
                                        </p:attrNameLst>
                                      </p:cBhvr>
                                      <p:to>
                                        <p:strVal val="visible"/>
                                      </p:to>
                                    </p:set>
                                    <p:anim to="" calcmode="lin" valueType="num">
                                      <p:cBhvr>
                                        <p:cTn id="28" dur="750" fill="hold">
                                          <p:stCondLst>
                                            <p:cond delay="0"/>
                                          </p:stCondLst>
                                        </p:cTn>
                                        <p:tgtEl>
                                          <p:spTgt spid="11"/>
                                        </p:tgtEl>
                                        <p:attrNameLst>
                                          <p:attrName>ppt_x</p:attrName>
                                        </p:attrNameLst>
                                      </p:cBhvr>
                                      <p:tavLst>
                                        <p:tav tm="0" fmla="#ppt_x+#ppt_w*((1.5-1.5*$)^3-(1.5-1.5*$)^2)">
                                          <p:val>
                                            <p:strVal val="0"/>
                                          </p:val>
                                        </p:tav>
                                        <p:tav tm="100000">
                                          <p:val>
                                            <p:strVal val="1"/>
                                          </p:val>
                                        </p:tav>
                                      </p:tavLst>
                                    </p:anim>
                                    <p:animEffect filter="fade">
                                      <p:cBhvr>
                                        <p:cTn id="29" dur="75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E253FBD-D015-551F-FF75-AE6DC183DF73}"/>
              </a:ext>
            </a:extLst>
          </p:cNvPr>
          <p:cNvSpPr/>
          <p:nvPr/>
        </p:nvSpPr>
        <p:spPr>
          <a:xfrm>
            <a:off x="5439508" y="1439009"/>
            <a:ext cx="7408984" cy="7408982"/>
          </a:xfrm>
          <a:prstGeom prst="ellipse">
            <a:avLst/>
          </a:prstGeom>
          <a:solidFill>
            <a:srgbClr val="0086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33C337C-597F-8039-7974-013B04BFFA69}"/>
              </a:ext>
            </a:extLst>
          </p:cNvPr>
          <p:cNvSpPr txBox="1"/>
          <p:nvPr/>
        </p:nvSpPr>
        <p:spPr>
          <a:xfrm>
            <a:off x="6354501" y="3950866"/>
            <a:ext cx="5578998" cy="2385268"/>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7200" b="1" dirty="0">
                <a:solidFill>
                  <a:schemeClr val="bg1"/>
                </a:solidFill>
                <a:latin typeface="+mj-lt"/>
              </a:rPr>
              <a:t>01</a:t>
            </a:r>
          </a:p>
          <a:p>
            <a:pPr algn="ctr">
              <a:spcBef>
                <a:spcPts val="600"/>
              </a:spcBef>
            </a:pPr>
            <a:r>
              <a:rPr lang="en-US" altLang="zh-CN" sz="7200" b="1" dirty="0">
                <a:solidFill>
                  <a:schemeClr val="bg1"/>
                </a:solidFill>
                <a:latin typeface="+mj-lt"/>
              </a:rPr>
              <a:t>Backstory</a:t>
            </a:r>
          </a:p>
        </p:txBody>
      </p:sp>
      <p:sp>
        <p:nvSpPr>
          <p:cNvPr id="5" name="Oval 6">
            <a:extLst>
              <a:ext uri="{FF2B5EF4-FFF2-40B4-BE49-F238E27FC236}">
                <a16:creationId xmlns:a16="http://schemas.microsoft.com/office/drawing/2014/main" id="{A250898C-9D93-3171-CADA-02ABB946B61C}"/>
              </a:ext>
            </a:extLst>
          </p:cNvPr>
          <p:cNvSpPr/>
          <p:nvPr/>
        </p:nvSpPr>
        <p:spPr>
          <a:xfrm>
            <a:off x="1236316" y="-846941"/>
            <a:ext cx="3837432" cy="3837432"/>
          </a:xfrm>
          <a:prstGeom prst="ellipse">
            <a:avLst/>
          </a:prstGeom>
          <a:solidFill>
            <a:srgbClr val="00B4F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6">
            <a:extLst>
              <a:ext uri="{FF2B5EF4-FFF2-40B4-BE49-F238E27FC236}">
                <a16:creationId xmlns:a16="http://schemas.microsoft.com/office/drawing/2014/main" id="{809BE8D2-EDCD-71C9-DE24-19C8FD99BCCC}"/>
              </a:ext>
            </a:extLst>
          </p:cNvPr>
          <p:cNvSpPr/>
          <p:nvPr/>
        </p:nvSpPr>
        <p:spPr>
          <a:xfrm>
            <a:off x="5209232" y="9705850"/>
            <a:ext cx="2290538" cy="2290538"/>
          </a:xfrm>
          <a:prstGeom prst="ellipse">
            <a:avLst/>
          </a:prstGeom>
          <a:solidFill>
            <a:srgbClr val="008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Tree>
    <p:extLst>
      <p:ext uri="{BB962C8B-B14F-4D97-AF65-F5344CB8AC3E}">
        <p14:creationId xmlns:p14="http://schemas.microsoft.com/office/powerpoint/2010/main" val="379876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16"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888BA8-08E6-4274-AD7E-395B35A5D4DC}"/>
              </a:ext>
            </a:extLst>
          </p:cNvPr>
          <p:cNvSpPr txBox="1"/>
          <p:nvPr/>
        </p:nvSpPr>
        <p:spPr>
          <a:xfrm>
            <a:off x="10421573" y="2988569"/>
            <a:ext cx="7014866"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a:latin typeface="+mj-lt"/>
              </a:rPr>
              <a:t>About the Project</a:t>
            </a:r>
            <a:endParaRPr lang="en-US" sz="6000" dirty="0">
              <a:latin typeface="+mj-lt"/>
            </a:endParaRPr>
          </a:p>
        </p:txBody>
      </p:sp>
      <p:sp>
        <p:nvSpPr>
          <p:cNvPr id="5" name="Oval 6">
            <a:extLst>
              <a:ext uri="{FF2B5EF4-FFF2-40B4-BE49-F238E27FC236}">
                <a16:creationId xmlns:a16="http://schemas.microsoft.com/office/drawing/2014/main" id="{3342CA06-07D0-2F99-619D-D24D0E640288}"/>
              </a:ext>
            </a:extLst>
          </p:cNvPr>
          <p:cNvSpPr/>
          <p:nvPr/>
        </p:nvSpPr>
        <p:spPr>
          <a:xfrm>
            <a:off x="12974530" y="8915400"/>
            <a:ext cx="3837432" cy="3837432"/>
          </a:xfrm>
          <a:prstGeom prst="ellipse">
            <a:avLst/>
          </a:prstGeom>
          <a:solidFill>
            <a:srgbClr val="0086E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pic>
        <p:nvPicPr>
          <p:cNvPr id="8" name="Picture Placeholder 7" descr="Close-up of several cables with lights in the background&#10;&#10;Description automatically generated">
            <a:extLst>
              <a:ext uri="{FF2B5EF4-FFF2-40B4-BE49-F238E27FC236}">
                <a16:creationId xmlns:a16="http://schemas.microsoft.com/office/drawing/2014/main" id="{6C1453AA-2448-BC24-46E8-99F01AD8995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5447" r="25447"/>
          <a:stretch>
            <a:fillRect/>
          </a:stretch>
        </p:blipFill>
        <p:spPr/>
      </p:pic>
      <p:sp>
        <p:nvSpPr>
          <p:cNvPr id="6" name="TextBox 5">
            <a:extLst>
              <a:ext uri="{FF2B5EF4-FFF2-40B4-BE49-F238E27FC236}">
                <a16:creationId xmlns:a16="http://schemas.microsoft.com/office/drawing/2014/main" id="{063C36DB-76C7-6EDE-259A-BA72986949BC}"/>
              </a:ext>
            </a:extLst>
          </p:cNvPr>
          <p:cNvSpPr txBox="1"/>
          <p:nvPr/>
        </p:nvSpPr>
        <p:spPr>
          <a:xfrm>
            <a:off x="9777046" y="4936322"/>
            <a:ext cx="8303920" cy="3046988"/>
          </a:xfrm>
          <a:prstGeom prst="rect">
            <a:avLst/>
          </a:prstGeom>
          <a:noFill/>
        </p:spPr>
        <p:txBody>
          <a:bodyPr wrap="square" rtlCol="0">
            <a:spAutoFit/>
          </a:bodyPr>
          <a:lstStyle/>
          <a:p>
            <a:r>
              <a:rPr lang="en-US" sz="2400" b="0" i="0" u="none" strike="noStrike" dirty="0">
                <a:effectLst/>
                <a:latin typeface="Söhne"/>
              </a:rPr>
              <a:t>Our research suggests that acquiring a new customer may be up </a:t>
            </a:r>
            <a:r>
              <a:rPr lang="en-US" sz="2400" i="0" strike="noStrike" dirty="0">
                <a:effectLst/>
                <a:latin typeface="Söhne"/>
              </a:rPr>
              <a:t>to</a:t>
            </a:r>
            <a:r>
              <a:rPr lang="en-US" sz="2400" b="1" i="0" strike="noStrike" dirty="0">
                <a:effectLst/>
                <a:latin typeface="Söhne"/>
              </a:rPr>
              <a:t> 600% more expensive </a:t>
            </a:r>
            <a:r>
              <a:rPr lang="en-US" sz="2400" b="0" i="0" u="none" strike="noStrike" dirty="0">
                <a:effectLst/>
                <a:latin typeface="Söhne"/>
              </a:rPr>
              <a:t>than retaining an existing one.</a:t>
            </a:r>
          </a:p>
          <a:p>
            <a:endParaRPr lang="en-US" sz="2400" b="0" i="0" u="none" strike="noStrike" dirty="0">
              <a:effectLst/>
              <a:latin typeface="Söhne"/>
            </a:endParaRPr>
          </a:p>
          <a:p>
            <a:r>
              <a:rPr lang="en-US" sz="2400" dirty="0">
                <a:latin typeface="Söhne"/>
              </a:rPr>
              <a:t>The goal of </a:t>
            </a:r>
            <a:r>
              <a:rPr lang="en-US" sz="2400" b="0" i="0" u="none" strike="noStrike" dirty="0">
                <a:effectLst/>
                <a:latin typeface="Söhne"/>
              </a:rPr>
              <a:t>our project is to understand why customers leave a telecommunications company. We have been provided with extensive data about the company's customer base, including demographic information such as age, service usage patterns, and subscription details.</a:t>
            </a:r>
          </a:p>
        </p:txBody>
      </p:sp>
    </p:spTree>
    <p:extLst>
      <p:ext uri="{BB962C8B-B14F-4D97-AF65-F5344CB8AC3E}">
        <p14:creationId xmlns:p14="http://schemas.microsoft.com/office/powerpoint/2010/main" val="134605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par>
                                <p:cTn id="9" presetID="2" presetClass="entr" presetSubtype="4" decel="5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88A6935F-EA19-D569-21ED-21D7B98DA191}"/>
              </a:ext>
            </a:extLst>
          </p:cNvPr>
          <p:cNvSpPr txBox="1"/>
          <p:nvPr/>
        </p:nvSpPr>
        <p:spPr>
          <a:xfrm>
            <a:off x="1745654" y="4174004"/>
            <a:ext cx="5302845"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a:latin typeface="+mj-lt"/>
              </a:rPr>
              <a:t>Objectives</a:t>
            </a:r>
            <a:endParaRPr lang="en-US" sz="6000" dirty="0">
              <a:latin typeface="+mj-lt"/>
            </a:endParaRPr>
          </a:p>
        </p:txBody>
      </p:sp>
      <p:sp>
        <p:nvSpPr>
          <p:cNvPr id="3" name="Freeform 9">
            <a:extLst>
              <a:ext uri="{FF2B5EF4-FFF2-40B4-BE49-F238E27FC236}">
                <a16:creationId xmlns:a16="http://schemas.microsoft.com/office/drawing/2014/main" id="{F47B26F8-1986-21CC-DCB4-7EF647ABB1D4}"/>
              </a:ext>
            </a:extLst>
          </p:cNvPr>
          <p:cNvSpPr/>
          <p:nvPr/>
        </p:nvSpPr>
        <p:spPr>
          <a:xfrm>
            <a:off x="6634048" y="2075561"/>
            <a:ext cx="516751" cy="6148856"/>
          </a:xfrm>
          <a:prstGeom prst="leftBrace">
            <a:avLst>
              <a:gd name="adj1" fmla="val 65304"/>
              <a:gd name="adj2" fmla="val 500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4050">
              <a:latin typeface="Microsoft YaHei UI" panose="020B0503020204020204" pitchFamily="34" charset="-122"/>
              <a:ea typeface="Microsoft YaHei UI" panose="020B0503020204020204" pitchFamily="34" charset="-122"/>
              <a:sym typeface="思源黑体 CN Medium" panose="020B0600000000000000" pitchFamily="34" charset="-122"/>
            </a:endParaRPr>
          </a:p>
        </p:txBody>
      </p:sp>
      <p:sp>
        <p:nvSpPr>
          <p:cNvPr id="4" name="Oval 10">
            <a:extLst>
              <a:ext uri="{FF2B5EF4-FFF2-40B4-BE49-F238E27FC236}">
                <a16:creationId xmlns:a16="http://schemas.microsoft.com/office/drawing/2014/main" id="{CB6E33A6-13D3-FB14-90E6-F2ACBB8F7856}"/>
              </a:ext>
            </a:extLst>
          </p:cNvPr>
          <p:cNvSpPr/>
          <p:nvPr/>
        </p:nvSpPr>
        <p:spPr>
          <a:xfrm>
            <a:off x="7624154" y="1973090"/>
            <a:ext cx="1517235" cy="1517233"/>
          </a:xfrm>
          <a:prstGeom prst="ellipse">
            <a:avLst/>
          </a:prstGeom>
          <a:solidFill>
            <a:srgbClr val="00B4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5" name="Oval 13">
            <a:extLst>
              <a:ext uri="{FF2B5EF4-FFF2-40B4-BE49-F238E27FC236}">
                <a16:creationId xmlns:a16="http://schemas.microsoft.com/office/drawing/2014/main" id="{315A56C2-4205-AAC8-901E-8895199FADE6}"/>
              </a:ext>
            </a:extLst>
          </p:cNvPr>
          <p:cNvSpPr/>
          <p:nvPr/>
        </p:nvSpPr>
        <p:spPr>
          <a:xfrm>
            <a:off x="7624154" y="4384884"/>
            <a:ext cx="1517235" cy="1517233"/>
          </a:xfrm>
          <a:prstGeom prst="ellipse">
            <a:avLst/>
          </a:prstGeom>
          <a:solidFill>
            <a:srgbClr val="0086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6" name="Oval 22">
            <a:extLst>
              <a:ext uri="{FF2B5EF4-FFF2-40B4-BE49-F238E27FC236}">
                <a16:creationId xmlns:a16="http://schemas.microsoft.com/office/drawing/2014/main" id="{340E4BBB-05F2-1A1E-1A20-548A124A99CB}"/>
              </a:ext>
            </a:extLst>
          </p:cNvPr>
          <p:cNvSpPr/>
          <p:nvPr/>
        </p:nvSpPr>
        <p:spPr>
          <a:xfrm>
            <a:off x="7624154" y="6796677"/>
            <a:ext cx="1517235" cy="1517233"/>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7" name="Rectangle 8">
            <a:extLst>
              <a:ext uri="{FF2B5EF4-FFF2-40B4-BE49-F238E27FC236}">
                <a16:creationId xmlns:a16="http://schemas.microsoft.com/office/drawing/2014/main" id="{DACBB68A-E63A-1F53-7930-652E73CC06EE}"/>
              </a:ext>
            </a:extLst>
          </p:cNvPr>
          <p:cNvSpPr/>
          <p:nvPr/>
        </p:nvSpPr>
        <p:spPr>
          <a:xfrm>
            <a:off x="9519921" y="2061250"/>
            <a:ext cx="6901179" cy="1492716"/>
          </a:xfrm>
          <a:prstGeom prst="rect">
            <a:avLst/>
          </a:prstGeom>
        </p:spPr>
        <p:txBody>
          <a:bodyPr wrap="square">
            <a:spAutoFit/>
          </a:bodyPr>
          <a:lstStyle/>
          <a:p>
            <a:pPr>
              <a:spcBef>
                <a:spcPts val="1200"/>
              </a:spcBef>
            </a:pPr>
            <a:r>
              <a:rPr lang="en-US" sz="2400" dirty="0">
                <a:latin typeface="+mj-lt"/>
              </a:rPr>
              <a:t>Understand general customer churn</a:t>
            </a:r>
          </a:p>
          <a:p>
            <a:pPr>
              <a:spcBef>
                <a:spcPts val="1200"/>
              </a:spcBef>
            </a:pPr>
            <a:r>
              <a:rPr lang="en-US" sz="1800" dirty="0"/>
              <a:t>This analysis serves as a crucial step in understanding the factors driving customer churn, empowering the company to implement targeted strategies for reducing churn rates.</a:t>
            </a:r>
            <a:endParaRPr lang="es-ES" altLang="zh-CN" sz="1800" dirty="0">
              <a:ea typeface="Lato Light" panose="020F0502020204030203" pitchFamily="34" charset="0"/>
              <a:cs typeface="Lato Light" panose="020F0502020204030203" pitchFamily="34" charset="0"/>
            </a:endParaRPr>
          </a:p>
        </p:txBody>
      </p:sp>
      <p:sp>
        <p:nvSpPr>
          <p:cNvPr id="8" name="Rectangle 8">
            <a:extLst>
              <a:ext uri="{FF2B5EF4-FFF2-40B4-BE49-F238E27FC236}">
                <a16:creationId xmlns:a16="http://schemas.microsoft.com/office/drawing/2014/main" id="{6D586514-C3BB-7E20-BA81-4C0E19D662C6}"/>
              </a:ext>
            </a:extLst>
          </p:cNvPr>
          <p:cNvSpPr/>
          <p:nvPr/>
        </p:nvSpPr>
        <p:spPr>
          <a:xfrm>
            <a:off x="9519921" y="6920578"/>
            <a:ext cx="6901179" cy="1446550"/>
          </a:xfrm>
          <a:prstGeom prst="rect">
            <a:avLst/>
          </a:prstGeom>
        </p:spPr>
        <p:txBody>
          <a:bodyPr wrap="square">
            <a:spAutoFit/>
          </a:bodyPr>
          <a:lstStyle/>
          <a:p>
            <a:pPr>
              <a:spcBef>
                <a:spcPts val="1200"/>
              </a:spcBef>
            </a:pPr>
            <a:r>
              <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Develop  Retention Strategies</a:t>
            </a:r>
          </a:p>
          <a:p>
            <a:pPr>
              <a:spcBef>
                <a:spcPts val="1200"/>
              </a:spcBef>
            </a:pPr>
            <a:r>
              <a:rPr lang="en-US" altLang="zh-CN" sz="1800" dirty="0">
                <a:solidFill>
                  <a:schemeClr val="tx1">
                    <a:lumMod val="85000"/>
                    <a:lumOff val="15000"/>
                  </a:schemeClr>
                </a:solidFill>
                <a:ea typeface="Lato Light" panose="020F0502020204030203" pitchFamily="34" charset="0"/>
                <a:cs typeface="Lato Light" panose="020F0502020204030203" pitchFamily="34" charset="0"/>
              </a:rPr>
              <a:t>This analysis aims to provide insights to the company on strategies to increase the proportion of customers who remain loyal and do not churn.</a:t>
            </a:r>
            <a:endParaRPr lang="es-ES" altLang="zh-CN" sz="1800" dirty="0">
              <a:solidFill>
                <a:schemeClr val="tx1">
                  <a:lumMod val="85000"/>
                  <a:lumOff val="15000"/>
                </a:schemeClr>
              </a:solidFill>
              <a:ea typeface="Lato Light" panose="020F0502020204030203" pitchFamily="34" charset="0"/>
              <a:cs typeface="Lato Light" panose="020F0502020204030203" pitchFamily="34" charset="0"/>
            </a:endParaRPr>
          </a:p>
        </p:txBody>
      </p:sp>
      <p:sp>
        <p:nvSpPr>
          <p:cNvPr id="9" name="Rectangle 8">
            <a:extLst>
              <a:ext uri="{FF2B5EF4-FFF2-40B4-BE49-F238E27FC236}">
                <a16:creationId xmlns:a16="http://schemas.microsoft.com/office/drawing/2014/main" id="{A4E92390-79F3-A9AF-767D-B8A729EC58F9}"/>
              </a:ext>
            </a:extLst>
          </p:cNvPr>
          <p:cNvSpPr/>
          <p:nvPr/>
        </p:nvSpPr>
        <p:spPr>
          <a:xfrm>
            <a:off x="9519920" y="4526416"/>
            <a:ext cx="6901179" cy="1554272"/>
          </a:xfrm>
          <a:prstGeom prst="rect">
            <a:avLst/>
          </a:prstGeom>
        </p:spPr>
        <p:txBody>
          <a:bodyPr wrap="square">
            <a:spAutoFit/>
          </a:bodyPr>
          <a:lstStyle/>
          <a:p>
            <a:pPr>
              <a:lnSpc>
                <a:spcPct val="150000"/>
              </a:lnSpc>
              <a:spcBef>
                <a:spcPts val="600"/>
              </a:spcBef>
            </a:pPr>
            <a:r>
              <a:rPr lang="en-US" altLang="zh-CN" sz="2400" dirty="0">
                <a:latin typeface="+mj-lt"/>
                <a:ea typeface="Lato Light" panose="020F0502020204030203" pitchFamily="34" charset="0"/>
                <a:cs typeface="Lato Light" panose="020F0502020204030203" pitchFamily="34" charset="0"/>
              </a:rPr>
              <a:t>Identify the different churning profiles</a:t>
            </a:r>
          </a:p>
          <a:p>
            <a:pPr>
              <a:spcBef>
                <a:spcPts val="600"/>
              </a:spcBef>
            </a:pPr>
            <a:r>
              <a:rPr lang="en-US" altLang="zh-CN" sz="1800" dirty="0">
                <a:ea typeface="Lato Light" panose="020F0502020204030203" pitchFamily="34" charset="0"/>
                <a:cs typeface="Lato Light" panose="020F0502020204030203" pitchFamily="34" charset="0"/>
              </a:rPr>
              <a:t>Through our analysis, we aim to identify distinct churning profiles within the customer base, elucidating unique patterns and characteristics associated with customer attrition.</a:t>
            </a:r>
          </a:p>
        </p:txBody>
      </p:sp>
      <p:grpSp>
        <p:nvGrpSpPr>
          <p:cNvPr id="10" name="Graphic 2">
            <a:extLst>
              <a:ext uri="{FF2B5EF4-FFF2-40B4-BE49-F238E27FC236}">
                <a16:creationId xmlns:a16="http://schemas.microsoft.com/office/drawing/2014/main" id="{D51BC084-DB72-E891-C0E8-61D77E879CC5}"/>
              </a:ext>
            </a:extLst>
          </p:cNvPr>
          <p:cNvGrpSpPr/>
          <p:nvPr/>
        </p:nvGrpSpPr>
        <p:grpSpPr>
          <a:xfrm>
            <a:off x="8000219" y="2355294"/>
            <a:ext cx="765104" cy="752824"/>
            <a:chOff x="13185684" y="3434558"/>
            <a:chExt cx="1234415" cy="1214603"/>
          </a:xfrm>
          <a:solidFill>
            <a:schemeClr val="bg1"/>
          </a:solidFill>
        </p:grpSpPr>
        <p:sp>
          <p:nvSpPr>
            <p:cNvPr id="11" name="Freeform: Shape 10">
              <a:extLst>
                <a:ext uri="{FF2B5EF4-FFF2-40B4-BE49-F238E27FC236}">
                  <a16:creationId xmlns:a16="http://schemas.microsoft.com/office/drawing/2014/main" id="{AB48E830-37B7-CE9A-DF18-9BEF64D628BA}"/>
                </a:ext>
              </a:extLst>
            </p:cNvPr>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12" name="Freeform: Shape 11">
              <a:extLst>
                <a:ext uri="{FF2B5EF4-FFF2-40B4-BE49-F238E27FC236}">
                  <a16:creationId xmlns:a16="http://schemas.microsoft.com/office/drawing/2014/main" id="{A95522BD-4B2B-354E-FFA5-26531F8638F0}"/>
                </a:ext>
              </a:extLst>
            </p:cNvPr>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13" name="Freeform: Shape 12">
            <a:extLst>
              <a:ext uri="{FF2B5EF4-FFF2-40B4-BE49-F238E27FC236}">
                <a16:creationId xmlns:a16="http://schemas.microsoft.com/office/drawing/2014/main" id="{A15BDE54-53BC-E498-C2C1-EE02C340F347}"/>
              </a:ext>
            </a:extLst>
          </p:cNvPr>
          <p:cNvSpPr/>
          <p:nvPr/>
        </p:nvSpPr>
        <p:spPr>
          <a:xfrm>
            <a:off x="7992687" y="7165204"/>
            <a:ext cx="780168" cy="780178"/>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grpSp>
        <p:nvGrpSpPr>
          <p:cNvPr id="14" name="Graphic 4">
            <a:extLst>
              <a:ext uri="{FF2B5EF4-FFF2-40B4-BE49-F238E27FC236}">
                <a16:creationId xmlns:a16="http://schemas.microsoft.com/office/drawing/2014/main" id="{577A779D-AE61-B758-9C7D-8C2DAF29280E}"/>
              </a:ext>
            </a:extLst>
          </p:cNvPr>
          <p:cNvGrpSpPr/>
          <p:nvPr/>
        </p:nvGrpSpPr>
        <p:grpSpPr>
          <a:xfrm>
            <a:off x="7992627" y="4753337"/>
            <a:ext cx="780288" cy="780326"/>
            <a:chOff x="10884230" y="3442838"/>
            <a:chExt cx="1234377" cy="1234439"/>
          </a:xfrm>
          <a:solidFill>
            <a:schemeClr val="bg1"/>
          </a:solidFill>
        </p:grpSpPr>
        <p:sp>
          <p:nvSpPr>
            <p:cNvPr id="15" name="Freeform: Shape 14">
              <a:extLst>
                <a:ext uri="{FF2B5EF4-FFF2-40B4-BE49-F238E27FC236}">
                  <a16:creationId xmlns:a16="http://schemas.microsoft.com/office/drawing/2014/main" id="{4A04D1F0-D365-7455-4106-E0D9074AEC51}"/>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D5F58A45-9A1C-5799-C891-7E9F9C63066E}"/>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17" name="Freeform: Shape 16">
              <a:extLst>
                <a:ext uri="{FF2B5EF4-FFF2-40B4-BE49-F238E27FC236}">
                  <a16:creationId xmlns:a16="http://schemas.microsoft.com/office/drawing/2014/main" id="{C000BEA4-922B-D9AD-7B71-EC6F1B5A5FF8}"/>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18" name="Freeform: Shape 17">
              <a:extLst>
                <a:ext uri="{FF2B5EF4-FFF2-40B4-BE49-F238E27FC236}">
                  <a16:creationId xmlns:a16="http://schemas.microsoft.com/office/drawing/2014/main" id="{879039B3-C44C-D5F5-5A1E-8773D960F9D9}"/>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5553A615-A83B-4407-94BE-14992B32194A}"/>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92A40149-15A0-4C38-0AC7-543D5DE82F07}"/>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spTree>
    <p:extLst>
      <p:ext uri="{BB962C8B-B14F-4D97-AF65-F5344CB8AC3E}">
        <p14:creationId xmlns:p14="http://schemas.microsoft.com/office/powerpoint/2010/main" val="29387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89"/>
                                        </p:tgtEl>
                                        <p:attrNameLst>
                                          <p:attrName>style.visibility</p:attrName>
                                        </p:attrNameLst>
                                      </p:cBhvr>
                                      <p:to>
                                        <p:strVal val="visible"/>
                                      </p:to>
                                    </p:set>
                                    <p:anim to="" calcmode="lin" valueType="num">
                                      <p:cBhvr>
                                        <p:cTn id="7" dur="750" fill="hold">
                                          <p:stCondLst>
                                            <p:cond delay="0"/>
                                          </p:stCondLst>
                                        </p:cTn>
                                        <p:tgtEl>
                                          <p:spTgt spid="89"/>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89"/>
                                        </p:tgtEl>
                                      </p:cBhvr>
                                    </p:animEffect>
                                  </p:childTnLst>
                                </p:cTn>
                              </p:par>
                            </p:childTnLst>
                          </p:cTn>
                        </p:par>
                        <p:par>
                          <p:cTn id="9" fill="hold">
                            <p:stCondLst>
                              <p:cond delay="953"/>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453"/>
                            </p:stCondLst>
                            <p:childTnLst>
                              <p:par>
                                <p:cTn id="14" presetID="0" presetClass="entr" presetSubtype="0" fill="hold" grpId="0" nodeType="afterEffect">
                                  <p:stCondLst>
                                    <p:cond delay="0"/>
                                  </p:stCondLst>
                                  <p:childTnLst>
                                    <p:set>
                                      <p:cBhvr>
                                        <p:cTn id="15" dur="1000" fill="hold">
                                          <p:stCondLst>
                                            <p:cond delay="0"/>
                                          </p:stCondLst>
                                        </p:cTn>
                                        <p:tgtEl>
                                          <p:spTgt spid="4"/>
                                        </p:tgtEl>
                                        <p:attrNameLst>
                                          <p:attrName>style.visibility</p:attrName>
                                        </p:attrNameLst>
                                      </p:cBhvr>
                                      <p:to>
                                        <p:strVal val="visible"/>
                                      </p:to>
                                    </p:set>
                                    <p:anim to="" calcmode="lin" valueType="num">
                                      <p:cBhvr>
                                        <p:cTn id="16" dur="1000" fill="hold">
                                          <p:stCondLst>
                                            <p:cond delay="0"/>
                                          </p:stCondLst>
                                        </p:cTn>
                                        <p:tgtEl>
                                          <p:spTgt spid="4"/>
                                        </p:tgtEl>
                                        <p:attrNameLst>
                                          <p:attrName>ppt_h</p:attrName>
                                        </p:attrNameLst>
                                      </p:cBhvr>
                                      <p:tavLst>
                                        <p:tav tm="0" fmla="#ppt_h-#ppt_h*((1.5-1.5*$)^3-(1.5-1.5*$)^2)">
                                          <p:val>
                                            <p:strVal val="0"/>
                                          </p:val>
                                        </p:tav>
                                        <p:tav tm="100000">
                                          <p:val>
                                            <p:strVal val="1"/>
                                          </p:val>
                                        </p:tav>
                                      </p:tavLst>
                                    </p:anim>
                                    <p:anim to="" calcmode="lin" valueType="num">
                                      <p:cBhvr>
                                        <p:cTn id="17" dur="1000" fill="hold">
                                          <p:stCondLst>
                                            <p:cond delay="0"/>
                                          </p:stCondLst>
                                        </p:cTn>
                                        <p:tgtEl>
                                          <p:spTgt spid="4"/>
                                        </p:tgtEl>
                                        <p:attrNameLst>
                                          <p:attrName>ppt_w</p:attrName>
                                        </p:attrNameLst>
                                      </p:cBhvr>
                                      <p:tavLst>
                                        <p:tav tm="0" fmla="#ppt_w-#ppt_w*((1.5-1.5*$)^3-(1.5-1.5*$)^2)">
                                          <p:val>
                                            <p:strVal val="0"/>
                                          </p:val>
                                        </p:tav>
                                        <p:tav tm="100000">
                                          <p:val>
                                            <p:strVal val="1"/>
                                          </p:val>
                                        </p:tav>
                                      </p:tavLst>
                                    </p:anim>
                                  </p:childTnLst>
                                </p:cTn>
                              </p:par>
                              <p:par>
                                <p:cTn id="18" presetID="0" presetClass="entr" presetSubtype="0" fill="hold" nodeType="withEffect">
                                  <p:stCondLst>
                                    <p:cond delay="0"/>
                                  </p:stCondLst>
                                  <p:childTnLst>
                                    <p:set>
                                      <p:cBhvr>
                                        <p:cTn id="19" dur="1000" fill="hold">
                                          <p:stCondLst>
                                            <p:cond delay="0"/>
                                          </p:stCondLst>
                                        </p:cTn>
                                        <p:tgtEl>
                                          <p:spTgt spid="10"/>
                                        </p:tgtEl>
                                        <p:attrNameLst>
                                          <p:attrName>style.visibility</p:attrName>
                                        </p:attrNameLst>
                                      </p:cBhvr>
                                      <p:to>
                                        <p:strVal val="visible"/>
                                      </p:to>
                                    </p:set>
                                    <p:anim to="" calcmode="lin" valueType="num">
                                      <p:cBhvr>
                                        <p:cTn id="20" dur="1000" fill="hold">
                                          <p:stCondLst>
                                            <p:cond delay="0"/>
                                          </p:stCondLst>
                                        </p:cTn>
                                        <p:tgtEl>
                                          <p:spTgt spid="10"/>
                                        </p:tgtEl>
                                        <p:attrNameLst>
                                          <p:attrName>ppt_h</p:attrName>
                                        </p:attrNameLst>
                                      </p:cBhvr>
                                      <p:tavLst>
                                        <p:tav tm="0" fmla="#ppt_h-#ppt_h*((1.5-1.5*$)^3-(1.5-1.5*$)^2)">
                                          <p:val>
                                            <p:strVal val="0"/>
                                          </p:val>
                                        </p:tav>
                                        <p:tav tm="100000">
                                          <p:val>
                                            <p:strVal val="1"/>
                                          </p:val>
                                        </p:tav>
                                      </p:tavLst>
                                    </p:anim>
                                    <p:anim to="" calcmode="lin" valueType="num">
                                      <p:cBhvr>
                                        <p:cTn id="21" dur="1000" fill="hold">
                                          <p:stCondLst>
                                            <p:cond delay="0"/>
                                          </p:stCondLst>
                                        </p:cTn>
                                        <p:tgtEl>
                                          <p:spTgt spid="10"/>
                                        </p:tgtEl>
                                        <p:attrNameLst>
                                          <p:attrName>ppt_w</p:attrName>
                                        </p:attrNameLst>
                                      </p:cBhvr>
                                      <p:tavLst>
                                        <p:tav tm="0" fmla="#ppt_w-#ppt_w*((1.5-1.5*$)^3-(1.5-1.5*$)^2)">
                                          <p:val>
                                            <p:strVal val="0"/>
                                          </p:val>
                                        </p:tav>
                                        <p:tav tm="100000">
                                          <p:val>
                                            <p:strVal val="1"/>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000" fill="hold"/>
                                        <p:tgtEl>
                                          <p:spTgt spid="7"/>
                                        </p:tgtEl>
                                        <p:attrNameLst>
                                          <p:attrName>ppt_x</p:attrName>
                                        </p:attrNameLst>
                                      </p:cBhvr>
                                      <p:tavLst>
                                        <p:tav tm="0">
                                          <p:val>
                                            <p:strVal val="1+#ppt_w/2"/>
                                          </p:val>
                                        </p:tav>
                                        <p:tav tm="100000">
                                          <p:val>
                                            <p:strVal val="#ppt_x"/>
                                          </p:val>
                                        </p:tav>
                                      </p:tavLst>
                                    </p:anim>
                                    <p:anim calcmode="lin" valueType="num">
                                      <p:cBhvr additive="base">
                                        <p:cTn id="25" dur="10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2453"/>
                            </p:stCondLst>
                            <p:childTnLst>
                              <p:par>
                                <p:cTn id="27" presetID="0" presetClass="entr" presetSubtype="0" fill="hold" grpId="0" nodeType="afterEffect">
                                  <p:stCondLst>
                                    <p:cond delay="0"/>
                                  </p:stCondLst>
                                  <p:childTnLst>
                                    <p:set>
                                      <p:cBhvr>
                                        <p:cTn id="28" dur="1000" fill="hold">
                                          <p:stCondLst>
                                            <p:cond delay="0"/>
                                          </p:stCondLst>
                                        </p:cTn>
                                        <p:tgtEl>
                                          <p:spTgt spid="5"/>
                                        </p:tgtEl>
                                        <p:attrNameLst>
                                          <p:attrName>style.visibility</p:attrName>
                                        </p:attrNameLst>
                                      </p:cBhvr>
                                      <p:to>
                                        <p:strVal val="visible"/>
                                      </p:to>
                                    </p:set>
                                    <p:anim to="" calcmode="lin" valueType="num">
                                      <p:cBhvr>
                                        <p:cTn id="29"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30"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31" presetID="0" presetClass="entr" presetSubtype="0" fill="hold" nodeType="withEffect">
                                  <p:stCondLst>
                                    <p:cond delay="0"/>
                                  </p:stCondLst>
                                  <p:childTnLst>
                                    <p:set>
                                      <p:cBhvr>
                                        <p:cTn id="32" dur="1000" fill="hold">
                                          <p:stCondLst>
                                            <p:cond delay="0"/>
                                          </p:stCondLst>
                                        </p:cTn>
                                        <p:tgtEl>
                                          <p:spTgt spid="14"/>
                                        </p:tgtEl>
                                        <p:attrNameLst>
                                          <p:attrName>style.visibility</p:attrName>
                                        </p:attrNameLst>
                                      </p:cBhvr>
                                      <p:to>
                                        <p:strVal val="visible"/>
                                      </p:to>
                                    </p:set>
                                    <p:anim to="" calcmode="lin" valueType="num">
                                      <p:cBhvr>
                                        <p:cTn id="33" dur="1000" fill="hold">
                                          <p:stCondLst>
                                            <p:cond delay="0"/>
                                          </p:stCondLst>
                                        </p:cTn>
                                        <p:tgtEl>
                                          <p:spTgt spid="14"/>
                                        </p:tgtEl>
                                        <p:attrNameLst>
                                          <p:attrName>ppt_h</p:attrName>
                                        </p:attrNameLst>
                                      </p:cBhvr>
                                      <p:tavLst>
                                        <p:tav tm="0" fmla="#ppt_h-#ppt_h*((1.5-1.5*$)^3-(1.5-1.5*$)^2)">
                                          <p:val>
                                            <p:strVal val="0"/>
                                          </p:val>
                                        </p:tav>
                                        <p:tav tm="100000">
                                          <p:val>
                                            <p:strVal val="1"/>
                                          </p:val>
                                        </p:tav>
                                      </p:tavLst>
                                    </p:anim>
                                    <p:anim to="" calcmode="lin" valueType="num">
                                      <p:cBhvr>
                                        <p:cTn id="34" dur="1000" fill="hold">
                                          <p:stCondLst>
                                            <p:cond delay="0"/>
                                          </p:stCondLst>
                                        </p:cTn>
                                        <p:tgtEl>
                                          <p:spTgt spid="14"/>
                                        </p:tgtEl>
                                        <p:attrNameLst>
                                          <p:attrName>ppt_w</p:attrName>
                                        </p:attrNameLst>
                                      </p:cBhvr>
                                      <p:tavLst>
                                        <p:tav tm="0" fmla="#ppt_w-#ppt_w*((1.5-1.5*$)^3-(1.5-1.5*$)^2)">
                                          <p:val>
                                            <p:strVal val="0"/>
                                          </p:val>
                                        </p:tav>
                                        <p:tav tm="100000">
                                          <p:val>
                                            <p:strVal val="1"/>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1+#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3453"/>
                            </p:stCondLst>
                            <p:childTnLst>
                              <p:par>
                                <p:cTn id="40" presetID="0" presetClass="entr" presetSubtype="0" fill="hold" grpId="0" nodeType="afterEffect">
                                  <p:stCondLst>
                                    <p:cond delay="0"/>
                                  </p:stCondLst>
                                  <p:childTnLst>
                                    <p:set>
                                      <p:cBhvr>
                                        <p:cTn id="41" dur="1000" fill="hold">
                                          <p:stCondLst>
                                            <p:cond delay="0"/>
                                          </p:stCondLst>
                                        </p:cTn>
                                        <p:tgtEl>
                                          <p:spTgt spid="6"/>
                                        </p:tgtEl>
                                        <p:attrNameLst>
                                          <p:attrName>style.visibility</p:attrName>
                                        </p:attrNameLst>
                                      </p:cBhvr>
                                      <p:to>
                                        <p:strVal val="visible"/>
                                      </p:to>
                                    </p:set>
                                    <p:anim to="" calcmode="lin" valueType="num">
                                      <p:cBhvr>
                                        <p:cTn id="42"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43"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par>
                                <p:cTn id="44" presetID="0" presetClass="entr" presetSubtype="0" fill="hold" grpId="0" nodeType="withEffect">
                                  <p:stCondLst>
                                    <p:cond delay="0"/>
                                  </p:stCondLst>
                                  <p:childTnLst>
                                    <p:set>
                                      <p:cBhvr>
                                        <p:cTn id="45" dur="1000" fill="hold">
                                          <p:stCondLst>
                                            <p:cond delay="0"/>
                                          </p:stCondLst>
                                        </p:cTn>
                                        <p:tgtEl>
                                          <p:spTgt spid="13"/>
                                        </p:tgtEl>
                                        <p:attrNameLst>
                                          <p:attrName>style.visibility</p:attrName>
                                        </p:attrNameLst>
                                      </p:cBhvr>
                                      <p:to>
                                        <p:strVal val="visible"/>
                                      </p:to>
                                    </p:set>
                                    <p:anim to="" calcmode="lin" valueType="num">
                                      <p:cBhvr>
                                        <p:cTn id="46" dur="1000" fill="hold">
                                          <p:stCondLst>
                                            <p:cond delay="0"/>
                                          </p:stCondLst>
                                        </p:cTn>
                                        <p:tgtEl>
                                          <p:spTgt spid="13"/>
                                        </p:tgtEl>
                                        <p:attrNameLst>
                                          <p:attrName>ppt_h</p:attrName>
                                        </p:attrNameLst>
                                      </p:cBhvr>
                                      <p:tavLst>
                                        <p:tav tm="0" fmla="#ppt_h-#ppt_h*((1.5-1.5*$)^3-(1.5-1.5*$)^2)">
                                          <p:val>
                                            <p:strVal val="0"/>
                                          </p:val>
                                        </p:tav>
                                        <p:tav tm="100000">
                                          <p:val>
                                            <p:strVal val="1"/>
                                          </p:val>
                                        </p:tav>
                                      </p:tavLst>
                                    </p:anim>
                                    <p:anim to="" calcmode="lin" valueType="num">
                                      <p:cBhvr>
                                        <p:cTn id="47" dur="1000" fill="hold">
                                          <p:stCondLst>
                                            <p:cond delay="0"/>
                                          </p:stCondLst>
                                        </p:cTn>
                                        <p:tgtEl>
                                          <p:spTgt spid="13"/>
                                        </p:tgtEl>
                                        <p:attrNameLst>
                                          <p:attrName>ppt_w</p:attrName>
                                        </p:attrNameLst>
                                      </p:cBhvr>
                                      <p:tavLst>
                                        <p:tav tm="0" fmla="#ppt_w-#ppt_w*((1.5-1.5*$)^3-(1.5-1.5*$)^2)">
                                          <p:val>
                                            <p:strVal val="0"/>
                                          </p:val>
                                        </p:tav>
                                        <p:tav tm="100000">
                                          <p:val>
                                            <p:strVal val="1"/>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1000" fill="hold"/>
                                        <p:tgtEl>
                                          <p:spTgt spid="8"/>
                                        </p:tgtEl>
                                        <p:attrNameLst>
                                          <p:attrName>ppt_x</p:attrName>
                                        </p:attrNameLst>
                                      </p:cBhvr>
                                      <p:tavLst>
                                        <p:tav tm="0">
                                          <p:val>
                                            <p:strVal val="1+#ppt_w/2"/>
                                          </p:val>
                                        </p:tav>
                                        <p:tav tm="100000">
                                          <p:val>
                                            <p:strVal val="#ppt_x"/>
                                          </p:val>
                                        </p:tav>
                                      </p:tavLst>
                                    </p:anim>
                                    <p:anim calcmode="lin" valueType="num">
                                      <p:cBhvr additive="base">
                                        <p:cTn id="51"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3" grpId="0" animBg="1"/>
      <p:bldP spid="4" grpId="0" animBg="1"/>
      <p:bldP spid="5" grpId="0" animBg="1"/>
      <p:bldP spid="6" grpId="0" animBg="1"/>
      <p:bldP spid="7" grpId="0"/>
      <p:bldP spid="8" grpId="0"/>
      <p:bldP spid="9"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E253FBD-D015-551F-FF75-AE6DC183DF73}"/>
              </a:ext>
            </a:extLst>
          </p:cNvPr>
          <p:cNvSpPr/>
          <p:nvPr/>
        </p:nvSpPr>
        <p:spPr>
          <a:xfrm>
            <a:off x="5439507" y="1523647"/>
            <a:ext cx="7408984" cy="7408982"/>
          </a:xfrm>
          <a:prstGeom prst="ellipse">
            <a:avLst/>
          </a:prstGeom>
          <a:solidFill>
            <a:srgbClr val="0086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33C337C-597F-8039-7974-013B04BFFA69}"/>
              </a:ext>
            </a:extLst>
          </p:cNvPr>
          <p:cNvSpPr txBox="1"/>
          <p:nvPr/>
        </p:nvSpPr>
        <p:spPr>
          <a:xfrm>
            <a:off x="5373867" y="3950866"/>
            <a:ext cx="7540264" cy="2385268"/>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7200" b="1" dirty="0">
                <a:solidFill>
                  <a:schemeClr val="bg1"/>
                </a:solidFill>
                <a:latin typeface="+mj-lt"/>
              </a:rPr>
              <a:t>02</a:t>
            </a:r>
          </a:p>
          <a:p>
            <a:pPr algn="ctr">
              <a:spcBef>
                <a:spcPts val="600"/>
              </a:spcBef>
            </a:pPr>
            <a:r>
              <a:rPr lang="en-US" altLang="zh-CN" sz="7200" b="1" dirty="0">
                <a:solidFill>
                  <a:schemeClr val="bg1"/>
                </a:solidFill>
                <a:latin typeface="+mj-lt"/>
              </a:rPr>
              <a:t>Churn Analysis</a:t>
            </a:r>
          </a:p>
        </p:txBody>
      </p:sp>
      <p:sp>
        <p:nvSpPr>
          <p:cNvPr id="5" name="Oval 6">
            <a:extLst>
              <a:ext uri="{FF2B5EF4-FFF2-40B4-BE49-F238E27FC236}">
                <a16:creationId xmlns:a16="http://schemas.microsoft.com/office/drawing/2014/main" id="{A250898C-9D93-3171-CADA-02ABB946B61C}"/>
              </a:ext>
            </a:extLst>
          </p:cNvPr>
          <p:cNvSpPr/>
          <p:nvPr/>
        </p:nvSpPr>
        <p:spPr>
          <a:xfrm>
            <a:off x="1236316" y="-1399032"/>
            <a:ext cx="3837432" cy="3837432"/>
          </a:xfrm>
          <a:prstGeom prst="ellipse">
            <a:avLst/>
          </a:prstGeom>
          <a:solidFill>
            <a:srgbClr val="0086E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6">
            <a:extLst>
              <a:ext uri="{FF2B5EF4-FFF2-40B4-BE49-F238E27FC236}">
                <a16:creationId xmlns:a16="http://schemas.microsoft.com/office/drawing/2014/main" id="{809BE8D2-EDCD-71C9-DE24-19C8FD99BCCC}"/>
              </a:ext>
            </a:extLst>
          </p:cNvPr>
          <p:cNvSpPr/>
          <p:nvPr/>
        </p:nvSpPr>
        <p:spPr>
          <a:xfrm>
            <a:off x="5209232" y="9671344"/>
            <a:ext cx="2290538" cy="2290538"/>
          </a:xfrm>
          <a:prstGeom prst="ellipse">
            <a:avLst/>
          </a:prstGeom>
          <a:solidFill>
            <a:srgbClr val="008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Tree>
    <p:extLst>
      <p:ext uri="{BB962C8B-B14F-4D97-AF65-F5344CB8AC3E}">
        <p14:creationId xmlns:p14="http://schemas.microsoft.com/office/powerpoint/2010/main" val="288353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16"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F566D7E-853F-A2F4-2385-B107B9DA8E84}"/>
              </a:ext>
            </a:extLst>
          </p:cNvPr>
          <p:cNvSpPr/>
          <p:nvPr/>
        </p:nvSpPr>
        <p:spPr>
          <a:xfrm>
            <a:off x="1596325" y="3378303"/>
            <a:ext cx="294468" cy="294468"/>
          </a:xfrm>
          <a:prstGeom prst="ellipse">
            <a:avLst/>
          </a:prstGeom>
          <a:solidFill>
            <a:srgbClr val="0086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A89FE7A-BDAE-E24F-E522-9FC9F990DC64}"/>
              </a:ext>
            </a:extLst>
          </p:cNvPr>
          <p:cNvSpPr/>
          <p:nvPr/>
        </p:nvSpPr>
        <p:spPr>
          <a:xfrm>
            <a:off x="1596325" y="5064991"/>
            <a:ext cx="294468" cy="294468"/>
          </a:xfrm>
          <a:prstGeom prst="ellipse">
            <a:avLst/>
          </a:prstGeom>
          <a:solidFill>
            <a:srgbClr val="0086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8C7592-F480-FD01-FA4C-F1494797E760}"/>
              </a:ext>
            </a:extLst>
          </p:cNvPr>
          <p:cNvSpPr txBox="1"/>
          <p:nvPr/>
        </p:nvSpPr>
        <p:spPr>
          <a:xfrm>
            <a:off x="2216258" y="3294705"/>
            <a:ext cx="10941803" cy="461665"/>
          </a:xfrm>
          <a:prstGeom prst="rect">
            <a:avLst/>
          </a:prstGeom>
          <a:noFill/>
        </p:spPr>
        <p:txBody>
          <a:bodyPr wrap="square" rtlCol="0">
            <a:spAutoFit/>
          </a:bodyPr>
          <a:lstStyle/>
          <a:p>
            <a:pPr marL="0" algn="l" defTabSz="1371600" rtl="0" eaLnBrk="1" latinLnBrk="0" hangingPunct="1"/>
            <a:r>
              <a:rPr lang="en-US" sz="2400" dirty="0"/>
              <a:t>Proportion of churned customer in the company</a:t>
            </a:r>
          </a:p>
        </p:txBody>
      </p:sp>
      <p:sp>
        <p:nvSpPr>
          <p:cNvPr id="7" name="TextBox 6">
            <a:extLst>
              <a:ext uri="{FF2B5EF4-FFF2-40B4-BE49-F238E27FC236}">
                <a16:creationId xmlns:a16="http://schemas.microsoft.com/office/drawing/2014/main" id="{989636CC-1A60-7CFF-32EA-6EE76E9F58FD}"/>
              </a:ext>
            </a:extLst>
          </p:cNvPr>
          <p:cNvSpPr txBox="1"/>
          <p:nvPr/>
        </p:nvSpPr>
        <p:spPr>
          <a:xfrm>
            <a:off x="1596325" y="1459058"/>
            <a:ext cx="6540285" cy="769441"/>
          </a:xfrm>
          <a:prstGeom prst="rect">
            <a:avLst/>
          </a:prstGeom>
          <a:noFill/>
        </p:spPr>
        <p:txBody>
          <a:bodyPr wrap="square" rtlCol="0">
            <a:spAutoFit/>
          </a:bodyPr>
          <a:lstStyle/>
          <a:p>
            <a:r>
              <a:rPr lang="en-US" sz="4400" b="1" dirty="0"/>
              <a:t>Analysis</a:t>
            </a:r>
            <a:endParaRPr lang="en-US" b="1" dirty="0"/>
          </a:p>
        </p:txBody>
      </p:sp>
      <p:sp>
        <p:nvSpPr>
          <p:cNvPr id="14" name="TextBox 13">
            <a:extLst>
              <a:ext uri="{FF2B5EF4-FFF2-40B4-BE49-F238E27FC236}">
                <a16:creationId xmlns:a16="http://schemas.microsoft.com/office/drawing/2014/main" id="{4DCE376A-7612-5A66-71A9-E939AA99518E}"/>
              </a:ext>
            </a:extLst>
          </p:cNvPr>
          <p:cNvSpPr txBox="1"/>
          <p:nvPr/>
        </p:nvSpPr>
        <p:spPr>
          <a:xfrm>
            <a:off x="2216258" y="4981392"/>
            <a:ext cx="5920352" cy="461665"/>
          </a:xfrm>
          <a:prstGeom prst="rect">
            <a:avLst/>
          </a:prstGeom>
          <a:noFill/>
        </p:spPr>
        <p:txBody>
          <a:bodyPr wrap="square" rtlCol="0">
            <a:spAutoFit/>
          </a:bodyPr>
          <a:lstStyle/>
          <a:p>
            <a:r>
              <a:rPr lang="en-US" sz="2400" dirty="0"/>
              <a:t>Proportion of churned customer by tenure </a:t>
            </a:r>
          </a:p>
        </p:txBody>
      </p:sp>
      <p:sp>
        <p:nvSpPr>
          <p:cNvPr id="15" name="TextBox 14">
            <a:extLst>
              <a:ext uri="{FF2B5EF4-FFF2-40B4-BE49-F238E27FC236}">
                <a16:creationId xmlns:a16="http://schemas.microsoft.com/office/drawing/2014/main" id="{6FA202E6-FA1E-1CC9-3ABA-3EDB58DD5A5A}"/>
              </a:ext>
            </a:extLst>
          </p:cNvPr>
          <p:cNvSpPr txBox="1"/>
          <p:nvPr/>
        </p:nvSpPr>
        <p:spPr>
          <a:xfrm>
            <a:off x="2216256" y="6470848"/>
            <a:ext cx="6236451" cy="877163"/>
          </a:xfrm>
          <a:prstGeom prst="rect">
            <a:avLst/>
          </a:prstGeom>
          <a:noFill/>
        </p:spPr>
        <p:txBody>
          <a:bodyPr wrap="none" rtlCol="0">
            <a:spAutoFit/>
          </a:bodyPr>
          <a:lstStyle/>
          <a:p>
            <a:r>
              <a:rPr lang="en-US" sz="2400" dirty="0"/>
              <a:t>Distribution of customers churn by contract type</a:t>
            </a:r>
          </a:p>
          <a:p>
            <a:endParaRPr lang="en-US" dirty="0"/>
          </a:p>
        </p:txBody>
      </p:sp>
      <p:sp>
        <p:nvSpPr>
          <p:cNvPr id="16" name="Oval 15">
            <a:extLst>
              <a:ext uri="{FF2B5EF4-FFF2-40B4-BE49-F238E27FC236}">
                <a16:creationId xmlns:a16="http://schemas.microsoft.com/office/drawing/2014/main" id="{9FB8A665-98C1-D485-C768-77D21B524068}"/>
              </a:ext>
            </a:extLst>
          </p:cNvPr>
          <p:cNvSpPr/>
          <p:nvPr/>
        </p:nvSpPr>
        <p:spPr>
          <a:xfrm>
            <a:off x="1595593" y="6614230"/>
            <a:ext cx="295200" cy="295200"/>
          </a:xfrm>
          <a:prstGeom prst="ellipse">
            <a:avLst/>
          </a:prstGeom>
          <a:solidFill>
            <a:srgbClr val="0086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46252A-DAAF-1BEB-157F-58428EC56C33}"/>
              </a:ext>
            </a:extLst>
          </p:cNvPr>
          <p:cNvSpPr/>
          <p:nvPr/>
        </p:nvSpPr>
        <p:spPr>
          <a:xfrm>
            <a:off x="1595593" y="8300918"/>
            <a:ext cx="295200" cy="295200"/>
          </a:xfrm>
          <a:prstGeom prst="ellipse">
            <a:avLst/>
          </a:prstGeom>
          <a:solidFill>
            <a:srgbClr val="0086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E3B5979-3C72-981E-DF2A-8DBE3ED890A4}"/>
              </a:ext>
            </a:extLst>
          </p:cNvPr>
          <p:cNvSpPr txBox="1"/>
          <p:nvPr/>
        </p:nvSpPr>
        <p:spPr>
          <a:xfrm>
            <a:off x="2216256" y="8217685"/>
            <a:ext cx="6236451" cy="461665"/>
          </a:xfrm>
          <a:prstGeom prst="rect">
            <a:avLst/>
          </a:prstGeom>
          <a:noFill/>
        </p:spPr>
        <p:txBody>
          <a:bodyPr wrap="square" rtlCol="0">
            <a:spAutoFit/>
          </a:bodyPr>
          <a:lstStyle/>
          <a:p>
            <a:r>
              <a:rPr lang="en-US" sz="2400" dirty="0"/>
              <a:t>Probability of a random customer to leave</a:t>
            </a:r>
          </a:p>
        </p:txBody>
      </p:sp>
      <p:pic>
        <p:nvPicPr>
          <p:cNvPr id="24" name="Picture 23">
            <a:extLst>
              <a:ext uri="{FF2B5EF4-FFF2-40B4-BE49-F238E27FC236}">
                <a16:creationId xmlns:a16="http://schemas.microsoft.com/office/drawing/2014/main" id="{63AFEDF3-7F3B-08B5-283A-F183CF6E6F7A}"/>
              </a:ext>
            </a:extLst>
          </p:cNvPr>
          <p:cNvPicPr>
            <a:picLocks noChangeAspect="1"/>
          </p:cNvPicPr>
          <p:nvPr/>
        </p:nvPicPr>
        <p:blipFill>
          <a:blip r:embed="rId3"/>
          <a:stretch>
            <a:fillRect/>
          </a:stretch>
        </p:blipFill>
        <p:spPr>
          <a:xfrm>
            <a:off x="10112328" y="0"/>
            <a:ext cx="13610492" cy="10287000"/>
          </a:xfrm>
          <a:prstGeom prst="rect">
            <a:avLst/>
          </a:prstGeom>
        </p:spPr>
      </p:pic>
    </p:spTree>
    <p:extLst>
      <p:ext uri="{BB962C8B-B14F-4D97-AF65-F5344CB8AC3E}">
        <p14:creationId xmlns:p14="http://schemas.microsoft.com/office/powerpoint/2010/main" val="4166368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E253FBD-D015-551F-FF75-AE6DC183DF73}"/>
              </a:ext>
            </a:extLst>
          </p:cNvPr>
          <p:cNvSpPr/>
          <p:nvPr/>
        </p:nvSpPr>
        <p:spPr>
          <a:xfrm>
            <a:off x="5439508" y="1439009"/>
            <a:ext cx="7408984" cy="7408982"/>
          </a:xfrm>
          <a:prstGeom prst="ellipse">
            <a:avLst/>
          </a:prstGeom>
          <a:solidFill>
            <a:srgbClr val="0086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33C337C-597F-8039-7974-013B04BFFA69}"/>
              </a:ext>
            </a:extLst>
          </p:cNvPr>
          <p:cNvSpPr txBox="1"/>
          <p:nvPr/>
        </p:nvSpPr>
        <p:spPr>
          <a:xfrm>
            <a:off x="6354501" y="2799110"/>
            <a:ext cx="5578998" cy="4601260"/>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7200" b="1" dirty="0">
                <a:solidFill>
                  <a:schemeClr val="bg1"/>
                </a:solidFill>
                <a:latin typeface="+mj-lt"/>
              </a:rPr>
              <a:t>03</a:t>
            </a:r>
          </a:p>
          <a:p>
            <a:pPr algn="ctr">
              <a:spcBef>
                <a:spcPts val="600"/>
              </a:spcBef>
            </a:pPr>
            <a:r>
              <a:rPr lang="en-US" altLang="zh-CN" sz="7200" b="1" dirty="0">
                <a:solidFill>
                  <a:schemeClr val="bg1"/>
                </a:solidFill>
                <a:latin typeface="+mj-lt"/>
              </a:rPr>
              <a:t>Addressing key Questions</a:t>
            </a:r>
          </a:p>
        </p:txBody>
      </p:sp>
      <p:sp>
        <p:nvSpPr>
          <p:cNvPr id="5" name="Oval 6">
            <a:extLst>
              <a:ext uri="{FF2B5EF4-FFF2-40B4-BE49-F238E27FC236}">
                <a16:creationId xmlns:a16="http://schemas.microsoft.com/office/drawing/2014/main" id="{A250898C-9D93-3171-CADA-02ABB946B61C}"/>
              </a:ext>
            </a:extLst>
          </p:cNvPr>
          <p:cNvSpPr/>
          <p:nvPr/>
        </p:nvSpPr>
        <p:spPr>
          <a:xfrm>
            <a:off x="1236316" y="-1416617"/>
            <a:ext cx="3837432" cy="3837432"/>
          </a:xfrm>
          <a:prstGeom prst="ellipse">
            <a:avLst/>
          </a:prstGeom>
          <a:solidFill>
            <a:srgbClr val="00B4F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6">
            <a:extLst>
              <a:ext uri="{FF2B5EF4-FFF2-40B4-BE49-F238E27FC236}">
                <a16:creationId xmlns:a16="http://schemas.microsoft.com/office/drawing/2014/main" id="{809BE8D2-EDCD-71C9-DE24-19C8FD99BCCC}"/>
              </a:ext>
            </a:extLst>
          </p:cNvPr>
          <p:cNvSpPr/>
          <p:nvPr/>
        </p:nvSpPr>
        <p:spPr>
          <a:xfrm>
            <a:off x="5209232" y="9688929"/>
            <a:ext cx="2290538" cy="2290538"/>
          </a:xfrm>
          <a:prstGeom prst="ellipse">
            <a:avLst/>
          </a:prstGeom>
          <a:solidFill>
            <a:srgbClr val="00B4F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Tree>
    <p:extLst>
      <p:ext uri="{BB962C8B-B14F-4D97-AF65-F5344CB8AC3E}">
        <p14:creationId xmlns:p14="http://schemas.microsoft.com/office/powerpoint/2010/main" val="133978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16"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33C591B7-6CDF-DC8C-75DE-410C57E0F90B}"/>
              </a:ext>
            </a:extLst>
          </p:cNvPr>
          <p:cNvSpPr/>
          <p:nvPr/>
        </p:nvSpPr>
        <p:spPr>
          <a:xfrm>
            <a:off x="10179936" y="4074724"/>
            <a:ext cx="1395902" cy="1395902"/>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FFA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prstClr val="white"/>
              </a:solidFill>
            </a:endParaRPr>
          </a:p>
        </p:txBody>
      </p:sp>
      <p:sp>
        <p:nvSpPr>
          <p:cNvPr id="5" name="Rectangle 4">
            <a:extLst>
              <a:ext uri="{FF2B5EF4-FFF2-40B4-BE49-F238E27FC236}">
                <a16:creationId xmlns:a16="http://schemas.microsoft.com/office/drawing/2014/main" id="{181D9504-2043-C85D-8DB6-10539DCDBB2A}"/>
              </a:ext>
            </a:extLst>
          </p:cNvPr>
          <p:cNvSpPr/>
          <p:nvPr/>
        </p:nvSpPr>
        <p:spPr>
          <a:xfrm>
            <a:off x="11902464" y="3926482"/>
            <a:ext cx="4487285" cy="276999"/>
          </a:xfrm>
          <a:prstGeom prst="rect">
            <a:avLst/>
          </a:prstGeom>
        </p:spPr>
        <p:txBody>
          <a:bodyPr wrap="square">
            <a:spAutoFit/>
          </a:bodyPr>
          <a:lstStyle/>
          <a:p>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6" name="Freeform: Shape 11">
            <a:extLst>
              <a:ext uri="{FF2B5EF4-FFF2-40B4-BE49-F238E27FC236}">
                <a16:creationId xmlns:a16="http://schemas.microsoft.com/office/drawing/2014/main" id="{279119C9-6EBE-8720-F8F6-6FD3ED9D1DA0}"/>
              </a:ext>
            </a:extLst>
          </p:cNvPr>
          <p:cNvSpPr/>
          <p:nvPr/>
        </p:nvSpPr>
        <p:spPr>
          <a:xfrm>
            <a:off x="10179936" y="6472677"/>
            <a:ext cx="1395902" cy="1395902"/>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00B4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prstClr val="white"/>
              </a:solidFill>
            </a:endParaRPr>
          </a:p>
        </p:txBody>
      </p:sp>
      <p:sp>
        <p:nvSpPr>
          <p:cNvPr id="7" name="Rectangle 6">
            <a:extLst>
              <a:ext uri="{FF2B5EF4-FFF2-40B4-BE49-F238E27FC236}">
                <a16:creationId xmlns:a16="http://schemas.microsoft.com/office/drawing/2014/main" id="{5F37A7D2-D940-3B8A-36FC-36A4B9C72836}"/>
              </a:ext>
            </a:extLst>
          </p:cNvPr>
          <p:cNvSpPr/>
          <p:nvPr/>
        </p:nvSpPr>
        <p:spPr>
          <a:xfrm>
            <a:off x="11902463" y="6437418"/>
            <a:ext cx="4487285" cy="1384995"/>
          </a:xfrm>
          <a:prstGeom prst="rect">
            <a:avLst/>
          </a:prstGeom>
        </p:spPr>
        <p:txBody>
          <a:bodyPr wrap="square">
            <a:spAutoFit/>
          </a:bodyPr>
          <a:lstStyle/>
          <a:p>
            <a:r>
              <a:rPr lang="en-US" altLang="zh-CN" sz="2400" b="1" dirty="0">
                <a:latin typeface="+mj-lt"/>
                <a:ea typeface="Lato Light" panose="020F0502020204030203" pitchFamily="34" charset="0"/>
                <a:cs typeface="Lato Light" panose="020F0502020204030203" pitchFamily="34" charset="0"/>
              </a:rPr>
              <a:t>Not Churned</a:t>
            </a:r>
          </a:p>
          <a:p>
            <a:r>
              <a:rPr lang="en-US" altLang="zh-CN" sz="2000" dirty="0">
                <a:ea typeface="Lato Light" panose="020F0502020204030203" pitchFamily="34" charset="0"/>
                <a:cs typeface="Lato Light" panose="020F0502020204030203" pitchFamily="34" charset="0"/>
              </a:rPr>
              <a:t>Almost three-quarters of all customers can be characterized as satisfied with the service provided by the company</a:t>
            </a:r>
          </a:p>
        </p:txBody>
      </p:sp>
      <p:sp>
        <p:nvSpPr>
          <p:cNvPr id="8" name="TextBox 7">
            <a:extLst>
              <a:ext uri="{FF2B5EF4-FFF2-40B4-BE49-F238E27FC236}">
                <a16:creationId xmlns:a16="http://schemas.microsoft.com/office/drawing/2014/main" id="{DC7A0FED-A27A-6E00-33BD-66A2FEE067A5}"/>
              </a:ext>
            </a:extLst>
          </p:cNvPr>
          <p:cNvSpPr txBox="1"/>
          <p:nvPr/>
        </p:nvSpPr>
        <p:spPr>
          <a:xfrm>
            <a:off x="10179935" y="4480287"/>
            <a:ext cx="1395901" cy="584775"/>
          </a:xfrm>
          <a:prstGeom prst="rect">
            <a:avLst/>
          </a:prstGeom>
          <a:noFill/>
        </p:spPr>
        <p:txBody>
          <a:bodyPr wrap="square" rtlCol="0">
            <a:spAutoFit/>
          </a:bodyPr>
          <a:lstStyle/>
          <a:p>
            <a:pPr algn="ctr"/>
            <a:r>
              <a:rPr lang="en-US" sz="3200" b="1" dirty="0">
                <a:solidFill>
                  <a:schemeClr val="bg1"/>
                </a:solidFill>
                <a:latin typeface="+mj-lt"/>
              </a:rPr>
              <a:t>26.5%</a:t>
            </a:r>
          </a:p>
        </p:txBody>
      </p:sp>
      <p:sp>
        <p:nvSpPr>
          <p:cNvPr id="9" name="TextBox 8">
            <a:extLst>
              <a:ext uri="{FF2B5EF4-FFF2-40B4-BE49-F238E27FC236}">
                <a16:creationId xmlns:a16="http://schemas.microsoft.com/office/drawing/2014/main" id="{CA70D929-397F-172D-827D-F03BA7DF1E53}"/>
              </a:ext>
            </a:extLst>
          </p:cNvPr>
          <p:cNvSpPr txBox="1"/>
          <p:nvPr/>
        </p:nvSpPr>
        <p:spPr>
          <a:xfrm>
            <a:off x="10179935" y="6878240"/>
            <a:ext cx="1395901" cy="584775"/>
          </a:xfrm>
          <a:prstGeom prst="rect">
            <a:avLst/>
          </a:prstGeom>
          <a:noFill/>
        </p:spPr>
        <p:txBody>
          <a:bodyPr wrap="square" rtlCol="0">
            <a:spAutoFit/>
          </a:bodyPr>
          <a:lstStyle/>
          <a:p>
            <a:pPr algn="ctr"/>
            <a:r>
              <a:rPr lang="en-US" sz="3200" b="1" dirty="0">
                <a:solidFill>
                  <a:schemeClr val="bg1"/>
                </a:solidFill>
                <a:latin typeface="+mj-lt"/>
              </a:rPr>
              <a:t>73.5%</a:t>
            </a:r>
          </a:p>
        </p:txBody>
      </p:sp>
      <p:sp>
        <p:nvSpPr>
          <p:cNvPr id="10" name="TextBox 9">
            <a:extLst>
              <a:ext uri="{FF2B5EF4-FFF2-40B4-BE49-F238E27FC236}">
                <a16:creationId xmlns:a16="http://schemas.microsoft.com/office/drawing/2014/main" id="{6EBDEBEA-99E7-9ABF-AE06-313FF1EC45B5}"/>
              </a:ext>
            </a:extLst>
          </p:cNvPr>
          <p:cNvSpPr txBox="1"/>
          <p:nvPr/>
        </p:nvSpPr>
        <p:spPr>
          <a:xfrm>
            <a:off x="-360520" y="3008224"/>
            <a:ext cx="10269415" cy="523220"/>
          </a:xfrm>
          <a:prstGeom prst="rect">
            <a:avLst/>
          </a:prstGeom>
          <a:noFill/>
        </p:spPr>
        <p:txBody>
          <a:bodyPr wrap="square">
            <a:spAutoFit/>
          </a:bodyPr>
          <a:lstStyle/>
          <a:p>
            <a:pPr algn="ctr">
              <a:spcBef>
                <a:spcPts val="0"/>
              </a:spcBef>
            </a:pPr>
            <a:r>
              <a:rPr lang="en-US" sz="2800" dirty="0">
                <a:latin typeface="+mj-lt"/>
              </a:rPr>
              <a:t>Churn rate among customers</a:t>
            </a:r>
          </a:p>
        </p:txBody>
      </p:sp>
      <p:sp>
        <p:nvSpPr>
          <p:cNvPr id="13" name="TextBox 12">
            <a:extLst>
              <a:ext uri="{FF2B5EF4-FFF2-40B4-BE49-F238E27FC236}">
                <a16:creationId xmlns:a16="http://schemas.microsoft.com/office/drawing/2014/main" id="{99FC99EF-5DE8-9396-465F-0A5CD002B412}"/>
              </a:ext>
            </a:extLst>
          </p:cNvPr>
          <p:cNvSpPr txBox="1"/>
          <p:nvPr/>
        </p:nvSpPr>
        <p:spPr>
          <a:xfrm>
            <a:off x="11902463" y="4210982"/>
            <a:ext cx="4487285" cy="1138773"/>
          </a:xfrm>
          <a:prstGeom prst="rect">
            <a:avLst/>
          </a:prstGeom>
          <a:noFill/>
        </p:spPr>
        <p:txBody>
          <a:bodyPr wrap="square" rtlCol="0">
            <a:spAutoFit/>
          </a:bodyPr>
          <a:lstStyle/>
          <a:p>
            <a:r>
              <a:rPr lang="en-US" sz="2800" b="1" dirty="0">
                <a:latin typeface="+mj-lt"/>
              </a:rPr>
              <a:t>Churned</a:t>
            </a:r>
          </a:p>
          <a:p>
            <a:r>
              <a:rPr lang="en-US" sz="2000" dirty="0"/>
              <a:t>We observe that more than one-quarter of the total customer base has churned</a:t>
            </a:r>
          </a:p>
        </p:txBody>
      </p:sp>
      <p:sp>
        <p:nvSpPr>
          <p:cNvPr id="14" name="TextBox 13">
            <a:extLst>
              <a:ext uri="{FF2B5EF4-FFF2-40B4-BE49-F238E27FC236}">
                <a16:creationId xmlns:a16="http://schemas.microsoft.com/office/drawing/2014/main" id="{CE717FE5-C077-DC9B-4C89-5C39B57AABA6}"/>
              </a:ext>
            </a:extLst>
          </p:cNvPr>
          <p:cNvSpPr txBox="1"/>
          <p:nvPr/>
        </p:nvSpPr>
        <p:spPr>
          <a:xfrm>
            <a:off x="559727" y="565614"/>
            <a:ext cx="12442765" cy="1123384"/>
          </a:xfrm>
          <a:prstGeom prst="rect">
            <a:avLst/>
          </a:prstGeom>
          <a:noFill/>
        </p:spPr>
        <p:txBody>
          <a:bodyPr wrap="none" rtlCol="0">
            <a:spAutoFit/>
          </a:bodyPr>
          <a:lstStyle/>
          <a:p>
            <a:r>
              <a:rPr lang="en-US" sz="4000" b="1" dirty="0"/>
              <a:t>Analysis: Proportion of churned customer in the company</a:t>
            </a:r>
          </a:p>
          <a:p>
            <a:endParaRPr lang="en-US" dirty="0"/>
          </a:p>
        </p:txBody>
      </p:sp>
      <p:pic>
        <p:nvPicPr>
          <p:cNvPr id="15" name="Picture 14">
            <a:extLst>
              <a:ext uri="{FF2B5EF4-FFF2-40B4-BE49-F238E27FC236}">
                <a16:creationId xmlns:a16="http://schemas.microsoft.com/office/drawing/2014/main" id="{09BF90B2-FE00-EB6D-DC6A-17AF20BD2D48}"/>
              </a:ext>
            </a:extLst>
          </p:cNvPr>
          <p:cNvPicPr>
            <a:picLocks noChangeAspect="1"/>
          </p:cNvPicPr>
          <p:nvPr/>
        </p:nvPicPr>
        <p:blipFill rotWithShape="1">
          <a:blip r:embed="rId3"/>
          <a:srcRect l="17176" t="5429" r="16308" b="6787"/>
          <a:stretch/>
        </p:blipFill>
        <p:spPr>
          <a:xfrm>
            <a:off x="2278852" y="3531444"/>
            <a:ext cx="4990669" cy="4960336"/>
          </a:xfrm>
          <a:prstGeom prst="ellipse">
            <a:avLst/>
          </a:prstGeom>
        </p:spPr>
      </p:pic>
    </p:spTree>
    <p:extLst>
      <p:ext uri="{BB962C8B-B14F-4D97-AF65-F5344CB8AC3E}">
        <p14:creationId xmlns:p14="http://schemas.microsoft.com/office/powerpoint/2010/main" val="394990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10"/>
                                        </p:tgtEl>
                                        <p:attrNameLst>
                                          <p:attrName>style.visibility</p:attrName>
                                        </p:attrNameLst>
                                      </p:cBhvr>
                                      <p:to>
                                        <p:strVal val="visible"/>
                                      </p:to>
                                    </p:set>
                                    <p:anim to="" calcmode="lin" valueType="num">
                                      <p:cBhvr>
                                        <p:cTn id="7" dur="750" fill="hold">
                                          <p:stCondLst>
                                            <p:cond delay="0"/>
                                          </p:stCondLst>
                                        </p:cTn>
                                        <p:tgtEl>
                                          <p:spTgt spid="10"/>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0"/>
                                        </p:tgtEl>
                                      </p:cBhvr>
                                    </p:animEffect>
                                  </p:childTnLst>
                                </p:cTn>
                              </p:par>
                            </p:childTnLst>
                          </p:cTn>
                        </p:par>
                        <p:par>
                          <p:cTn id="9" fill="hold">
                            <p:stCondLst>
                              <p:cond delay="1245"/>
                            </p:stCondLst>
                            <p:childTnLst>
                              <p:par>
                                <p:cTn id="10" presetID="0" presetClass="entr" presetSubtype="0" fill="hold" grpId="0" nodeType="afterEffect">
                                  <p:stCondLst>
                                    <p:cond delay="0"/>
                                  </p:stCondLst>
                                  <p:childTnLst>
                                    <p:set>
                                      <p:cBhvr>
                                        <p:cTn id="11" dur="1000" fill="hold">
                                          <p:stCondLst>
                                            <p:cond delay="0"/>
                                          </p:stCondLst>
                                        </p:cTn>
                                        <p:tgtEl>
                                          <p:spTgt spid="4"/>
                                        </p:tgtEl>
                                        <p:attrNameLst>
                                          <p:attrName>style.visibility</p:attrName>
                                        </p:attrNameLst>
                                      </p:cBhvr>
                                      <p:to>
                                        <p:strVal val="visible"/>
                                      </p:to>
                                    </p:set>
                                    <p:anim to="" calcmode="lin" valueType="num">
                                      <p:cBhvr>
                                        <p:cTn id="12" dur="1000" fill="hold">
                                          <p:stCondLst>
                                            <p:cond delay="0"/>
                                          </p:stCondLst>
                                        </p:cTn>
                                        <p:tgtEl>
                                          <p:spTgt spid="4"/>
                                        </p:tgtEl>
                                        <p:attrNameLst>
                                          <p:attrName>ppt_h</p:attrName>
                                        </p:attrNameLst>
                                      </p:cBhvr>
                                      <p:tavLst>
                                        <p:tav tm="0" fmla="#ppt_h-#ppt_h*((1.5-1.5*$)^3-(1.5-1.5*$)^2)">
                                          <p:val>
                                            <p:strVal val="0"/>
                                          </p:val>
                                        </p:tav>
                                        <p:tav tm="100000">
                                          <p:val>
                                            <p:strVal val="1"/>
                                          </p:val>
                                        </p:tav>
                                      </p:tavLst>
                                    </p:anim>
                                    <p:anim to="" calcmode="lin" valueType="num">
                                      <p:cBhvr>
                                        <p:cTn id="13" dur="1000" fill="hold">
                                          <p:stCondLst>
                                            <p:cond delay="0"/>
                                          </p:stCondLst>
                                        </p:cTn>
                                        <p:tgtEl>
                                          <p:spTgt spid="4"/>
                                        </p:tgtEl>
                                        <p:attrNameLst>
                                          <p:attrName>ppt_w</p:attrName>
                                        </p:attrNameLst>
                                      </p:cBhvr>
                                      <p:tavLst>
                                        <p:tav tm="0" fmla="#ppt_w-#ppt_w*((1.5-1.5*$)^3-(1.5-1.5*$)^2)">
                                          <p:val>
                                            <p:strVal val="0"/>
                                          </p:val>
                                        </p:tav>
                                        <p:tav tm="100000">
                                          <p:val>
                                            <p:strVal val="1"/>
                                          </p:val>
                                        </p:tav>
                                      </p:tavLst>
                                    </p:anim>
                                  </p:childTnLst>
                                </p:cTn>
                              </p:par>
                              <p:par>
                                <p:cTn id="14" presetID="0" presetClass="entr" presetSubtype="0" fill="hold" grpId="0" nodeType="withEffect">
                                  <p:stCondLst>
                                    <p:cond delay="0"/>
                                  </p:stCondLst>
                                  <p:childTnLst>
                                    <p:set>
                                      <p:cBhvr>
                                        <p:cTn id="15" dur="1000" fill="hold">
                                          <p:stCondLst>
                                            <p:cond delay="0"/>
                                          </p:stCondLst>
                                        </p:cTn>
                                        <p:tgtEl>
                                          <p:spTgt spid="8"/>
                                        </p:tgtEl>
                                        <p:attrNameLst>
                                          <p:attrName>style.visibility</p:attrName>
                                        </p:attrNameLst>
                                      </p:cBhvr>
                                      <p:to>
                                        <p:strVal val="visible"/>
                                      </p:to>
                                    </p:set>
                                    <p:anim to="" calcmode="lin" valueType="num">
                                      <p:cBhvr>
                                        <p:cTn id="16" dur="1000" fill="hold">
                                          <p:stCondLst>
                                            <p:cond delay="0"/>
                                          </p:stCondLst>
                                        </p:cTn>
                                        <p:tgtEl>
                                          <p:spTgt spid="8"/>
                                        </p:tgtEl>
                                        <p:attrNameLst>
                                          <p:attrName>ppt_h</p:attrName>
                                        </p:attrNameLst>
                                      </p:cBhvr>
                                      <p:tavLst>
                                        <p:tav tm="0" fmla="#ppt_h-#ppt_h*((1.5-1.5*$)^3-(1.5-1.5*$)^2)">
                                          <p:val>
                                            <p:strVal val="0"/>
                                          </p:val>
                                        </p:tav>
                                        <p:tav tm="100000">
                                          <p:val>
                                            <p:strVal val="1"/>
                                          </p:val>
                                        </p:tav>
                                      </p:tavLst>
                                    </p:anim>
                                    <p:anim to="" calcmode="lin" valueType="num">
                                      <p:cBhvr>
                                        <p:cTn id="17" dur="1000" fill="hold">
                                          <p:stCondLst>
                                            <p:cond delay="0"/>
                                          </p:stCondLst>
                                        </p:cTn>
                                        <p:tgtEl>
                                          <p:spTgt spid="8"/>
                                        </p:tgtEl>
                                        <p:attrNameLst>
                                          <p:attrName>ppt_w</p:attrName>
                                        </p:attrNameLst>
                                      </p:cBhvr>
                                      <p:tavLst>
                                        <p:tav tm="0" fmla="#ppt_w-#ppt_w*((1.5-1.5*$)^3-(1.5-1.5*$)^2)">
                                          <p:val>
                                            <p:strVal val="0"/>
                                          </p:val>
                                        </p:tav>
                                        <p:tav tm="100000">
                                          <p:val>
                                            <p:strVal val="1"/>
                                          </p:val>
                                        </p:tav>
                                      </p:tavLst>
                                    </p:anim>
                                  </p:childTnLst>
                                </p:cTn>
                              </p:par>
                              <p:par>
                                <p:cTn id="18" presetID="2" presetClass="entr" presetSubtype="2" decel="5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1+#ppt_w/2"/>
                                          </p:val>
                                        </p:tav>
                                        <p:tav tm="100000">
                                          <p:val>
                                            <p:strVal val="#ppt_x"/>
                                          </p:val>
                                        </p:tav>
                                      </p:tavLst>
                                    </p:anim>
                                    <p:anim calcmode="lin" valueType="num">
                                      <p:cBhvr additive="base">
                                        <p:cTn id="21" dur="10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2245"/>
                            </p:stCondLst>
                            <p:childTnLst>
                              <p:par>
                                <p:cTn id="23" presetID="0" presetClass="entr" presetSubtype="0" fill="hold" grpId="0" nodeType="afterEffect">
                                  <p:stCondLst>
                                    <p:cond delay="0"/>
                                  </p:stCondLst>
                                  <p:childTnLst>
                                    <p:set>
                                      <p:cBhvr>
                                        <p:cTn id="24" dur="1000" fill="hold">
                                          <p:stCondLst>
                                            <p:cond delay="0"/>
                                          </p:stCondLst>
                                        </p:cTn>
                                        <p:tgtEl>
                                          <p:spTgt spid="6"/>
                                        </p:tgtEl>
                                        <p:attrNameLst>
                                          <p:attrName>style.visibility</p:attrName>
                                        </p:attrNameLst>
                                      </p:cBhvr>
                                      <p:to>
                                        <p:strVal val="visible"/>
                                      </p:to>
                                    </p:set>
                                    <p:anim to="" calcmode="lin" valueType="num">
                                      <p:cBhvr>
                                        <p:cTn id="25"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26"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par>
                                <p:cTn id="27" presetID="0" presetClass="entr" presetSubtype="0" fill="hold" grpId="0" nodeType="withEffect">
                                  <p:stCondLst>
                                    <p:cond delay="0"/>
                                  </p:stCondLst>
                                  <p:childTnLst>
                                    <p:set>
                                      <p:cBhvr>
                                        <p:cTn id="28" dur="1000" fill="hold">
                                          <p:stCondLst>
                                            <p:cond delay="0"/>
                                          </p:stCondLst>
                                        </p:cTn>
                                        <p:tgtEl>
                                          <p:spTgt spid="9"/>
                                        </p:tgtEl>
                                        <p:attrNameLst>
                                          <p:attrName>style.visibility</p:attrName>
                                        </p:attrNameLst>
                                      </p:cBhvr>
                                      <p:to>
                                        <p:strVal val="visible"/>
                                      </p:to>
                                    </p:set>
                                    <p:anim to="" calcmode="lin" valueType="num">
                                      <p:cBhvr>
                                        <p:cTn id="29" dur="1000" fill="hold">
                                          <p:stCondLst>
                                            <p:cond delay="0"/>
                                          </p:stCondLst>
                                        </p:cTn>
                                        <p:tgtEl>
                                          <p:spTgt spid="9"/>
                                        </p:tgtEl>
                                        <p:attrNameLst>
                                          <p:attrName>ppt_h</p:attrName>
                                        </p:attrNameLst>
                                      </p:cBhvr>
                                      <p:tavLst>
                                        <p:tav tm="0" fmla="#ppt_h-#ppt_h*((1.5-1.5*$)^3-(1.5-1.5*$)^2)">
                                          <p:val>
                                            <p:strVal val="0"/>
                                          </p:val>
                                        </p:tav>
                                        <p:tav tm="100000">
                                          <p:val>
                                            <p:strVal val="1"/>
                                          </p:val>
                                        </p:tav>
                                      </p:tavLst>
                                    </p:anim>
                                    <p:anim to="" calcmode="lin" valueType="num">
                                      <p:cBhvr>
                                        <p:cTn id="30" dur="1000" fill="hold">
                                          <p:stCondLst>
                                            <p:cond delay="0"/>
                                          </p:stCondLst>
                                        </p:cTn>
                                        <p:tgtEl>
                                          <p:spTgt spid="9"/>
                                        </p:tgtEl>
                                        <p:attrNameLst>
                                          <p:attrName>ppt_w</p:attrName>
                                        </p:attrNameLst>
                                      </p:cBhvr>
                                      <p:tavLst>
                                        <p:tav tm="0" fmla="#ppt_w-#ppt_w*((1.5-1.5*$)^3-(1.5-1.5*$)^2)">
                                          <p:val>
                                            <p:strVal val="0"/>
                                          </p:val>
                                        </p:tav>
                                        <p:tav tm="100000">
                                          <p:val>
                                            <p:strVal val="1"/>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1000" fill="hold"/>
                                        <p:tgtEl>
                                          <p:spTgt spid="7"/>
                                        </p:tgtEl>
                                        <p:attrNameLst>
                                          <p:attrName>ppt_x</p:attrName>
                                        </p:attrNameLst>
                                      </p:cBhvr>
                                      <p:tavLst>
                                        <p:tav tm="0">
                                          <p:val>
                                            <p:strVal val="1+#ppt_w/2"/>
                                          </p:val>
                                        </p:tav>
                                        <p:tav tm="100000">
                                          <p:val>
                                            <p:strVal val="#ppt_x"/>
                                          </p:val>
                                        </p:tav>
                                      </p:tavLst>
                                    </p:anim>
                                    <p:anim calcmode="lin" valueType="num">
                                      <p:cBhvr additive="base">
                                        <p:cTn id="34"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P spid="9" grpId="0"/>
      <p:bldP spid="10" grpId="0"/>
      <p:bldP spid="13" grpId="0"/>
    </p:bldLst>
  </p:timing>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e7d195523061f1c0cef09ac28eaae964ec9988a5cce77c8b8C1E4685C6E6B40CD7615480512384A61EE159C6FE0045D14B61E85D0A95589D558B81FFC809322ACC20DC2254D928200A3EA0841B8B1814961BE795024DFDEF45878460D5EEC04B3DB4C246007153409DEDE37CA726A66AF19B77CE744E11CADCFB09B3408DEC1F688348922E38CCEE</_7b1dac89e7d195523061f1c0316ecb71>
  <_7b1dac89e7d195523061f1c0316ecb71 xmlns="">e7d195523061f1c0cef09ac28eaae964ec9988a5cce77c8b8C1E4685C6E6B40CD7615480512384A61EE159C6FE0045D14B61E85D0A95589D558B81FFC809322ACC20DC2254D928200A3EA0841B8B1814961BE795024DFDEFCC1129033FEC21F5C5BDE68E2B7A1F8E41338FB0DD71548A78ADD1F5722F5FD965480A64BD076FD2328431DAE9622527</_7b1dac89e7d195523061f1c0316ecb71>
  <_7b1dac89e7d195523061f1c0316ecb71 xmlns="">e7d195523061f1c0cef09ac28eaae964ec9988a5cce77c8b8C1E4685C6E6B40CD7615480512384A61EE159C6FE0045D14B61E85D0A95589D558B81FFC809322ACC20DC2254D928200A3EA0841B8B18144DC47CBD04FCA384408AF03A26AFFDF192346722787A389DB6D6BE826066A063ECDC78A932AD2721B5CFDE870F76DE7C3CCE2B9A07730B5F</_7b1dac89e7d195523061f1c0316ecb71>
  <_7b1dac89e7d195523061f1c0316ecb71 xmlns="">e7d195523061f1c0cef09ac28eaae964ec9988a5cce77c8b8C1E4685C6E6B40CD7615480512384A61EE159C6FE0045D14B61E85D0A95589D558B81FFC809322ACC20DC2254D928200A3EA0841B8B18146B5918F8DA8F2BB8EBBD78811AB79BAD25B3D3572375DC872E76B122646A4CFEC757C0C5DC45C58AA1C19C5F82E1244272D3D963277B72E4</_7b1dac89e7d195523061f1c0316ecb71>
  <_7b1dac89e7d195523061f1c0316ecb71 xmlns="">e7d195523061f1c0cef09ac28eaae964ec9988a5cce77c8b8C1E4685C6E6B40CD7615480512384A61EE159C6FE0045D14B61E85D0A95589D558B81FFC809322ACC20DC2254D928200A3EA0841B8B1814D46540F92FDE0CC7D2E4FED8FEEFC6C9A68F4EFD8E967F607C3A4874F08B710D4B9EDAF2198A37174DB562817F68A467C4A8AF4E469EC69C</_7b1dac89e7d195523061f1c0316ecb71>
  <_7b1dac89e7d195523061f1c0316ecb71 xmlns="">e7d195523061f1c0cef09ac28eaae964ec9988a5cce77c8b8C1E4685C6E6B40CD7615480512384A61EE159C6FE0045D14B61E85D0A95589D558B81FFC809322ACC20DC2254D928200A3EA0841B8B1814D46540F92FDE0CC7F1A0A352A74694BDC8D7E096E6A67150D06CE09000740E4468C0E429E53B576B791DC034A987477FBCAC6FCDEEA8FDF8</_7b1dac89e7d195523061f1c0316ecb71>
  <_7b1dac89e7d195523061f1c0316ecb71 xmlns="">e7d195523061f1c0cef09ac28eaae964ec9988a5cce77c8b8C1E4685C6E6B40CD7615480512384A61EE159C6FE0045D14B61E85D0A95589D558B81FFC809322ACC20DC2254D928200A3EA0841B8B18142FBE450CA6476861A085A53B0B0F3C0501F176467351CFE8A50B523E8722B0960368A29699C716E5560DC472CD7028D123F7EF4AA3569329</_7b1dac89e7d195523061f1c0316ecb71>
  <_7b1dac89e7d195523061f1c0316ecb71 xmlns="">e7d195523061f1c0cef09ac28eaae964ec9988a5cce77c8b8C1E4685C6E6B40CD7615480512384A61EE159C6FE0045D14B61E85D0A95589D558B81FFC809322ACC20DC2254D928200A3EA0841B8B181497967B5C7141FB2B73FA35BB466BBE4B7AEDFC2ECE8ED32C637BBE79C8274B940C4D097F2D520BB92E21F9B7E46A13F753F53D832A761DC01D64101EEDBAA6DE</_7b1dac89e7d195523061f1c0316ecb71>
  <_7b1dac89e7d195523061f1c0316ecb71 xmlns="">e7d195523061f1c0cef09ac28eaae964ec9988a5cce77c8b8C1E4685C6E6B40CD7615480512384A61EE159C6FE0045D14B61E85D0A95589D558B81FFC809322ACC20DC2254D928200A3EA0841B8B1814CCEAFA1407BA82CF1A1F8602E4545942575339612F352FC1C793AA89CE956E3FED3286C44BBFE36EF33792E4E3AF4980969F2A19EBE68C21</_7b1dac89e7d195523061f1c0316ecb71>
  <_7b1dac89e7d195523061f1c0316ecb71 xmlns="">e7d195523061f1c0cef09ac28eaae964ec9988a5cce77c8b8C1E4685C6E6B40CD7615480512384A61EE159C6FE0045D14B61E85D0A95589D558B81FFC809322ACC20DC2254D928200A3EA0841B8B18141B9F7DD698B7CCF44C9216763E8A16F8F569E8958EDB0333C8BFA7609389EEC4801C7DDBD37B372814389AA2C39DB34C7B07EB3752B9F665</_7b1dac89e7d195523061f1c0316ecb71>
  <_7b1dac89e7d195523061f1c0316ecb71 xmlns="">e7d195523061f1c0cef09ac28eaae964ec9988a5cce77c8b8C1E4685C6E6B40CD7615480512384A61EE159C6FE0045D14B61E85D0A95589D558B81FFC809322ACC20DC2254D928200A3EA0841B8B1814698A4C960560469CA8A8F3F9287BE9713BB2BEEFF16769B86F03514EDC2D637C22BECE1BFABBC94AC3116D8CD2ACAFD5170249B213C49E4D</_7b1dac89e7d195523061f1c0316ecb71>
  <_7b1dac89e7d195523061f1c0316ecb71 xmlns="">e7d195523061f1c0cef09ac28eaae964ec9988a5cce77c8b8C1E4685C6E6B40CD7615480512384A61EE159C6FE0045D14B61E85D0A95589D558B81FFC809322ACC20DC2254D928200A3EA0841B8B181425E75F621A0737AE1BF7D07EA7969786D68EDEADF71E79D44BC2C687233A866F34D79438FD6F1D02587CB78DE60651920A5F539071126543</_7b1dac89e7d195523061f1c0316ecb71>
  <_7b1dac89e7d195523061f1c0316ecb71 xmlns="">e7d195523061f1c0cef09ac28eaae964ec9988a5cce77c8b8C1E4685C6E6B40CD7615480512384A61EE159C6FE0045D14B61E85D0A95589D558B81FFC809322ACC20DC2254D928200A3EA0841B8B18145D7DC62DE5AA0F7A4D8411BCF39BBBCEC08D09261D6A1BBC7EE625E59B150391F5232318D27653B00040D334DDB89C325FA32DA05BD12AB5</_7b1dac89e7d195523061f1c0316ecb71>
</e7d195523061f1c0>
</file>

<file path=customXml/itemProps1.xml><?xml version="1.0" encoding="utf-8"?>
<ds:datastoreItem xmlns:ds="http://schemas.openxmlformats.org/officeDocument/2006/customXml" ds:itemID="{01BAF993-C85B-4CE1-B9E0-C79EAD7A96BF}">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emplate/>
  <TotalTime>424301</TotalTime>
  <Words>799</Words>
  <Application>Microsoft Macintosh PowerPoint</Application>
  <PresentationFormat>Custom</PresentationFormat>
  <Paragraphs>116</Paragraphs>
  <Slides>20</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Microsoft YaHei Light</vt:lpstr>
      <vt:lpstr>Microsoft YaHei UI</vt:lpstr>
      <vt:lpstr>-apple-system</vt:lpstr>
      <vt:lpstr>Arial</vt:lpstr>
      <vt:lpstr>Gill Sans MT</vt:lpstr>
      <vt:lpstr>Lato Light</vt:lpstr>
      <vt:lpstr>Montserrat Light</vt:lpstr>
      <vt:lpstr>Söhne</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Mathias ANKRI</cp:lastModifiedBy>
  <cp:revision>6025</cp:revision>
  <dcterms:created xsi:type="dcterms:W3CDTF">2015-11-23T02:03:38Z</dcterms:created>
  <dcterms:modified xsi:type="dcterms:W3CDTF">2024-03-09T16:15:28Z</dcterms:modified>
</cp:coreProperties>
</file>