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61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36986-A413-4776-9963-F95FD08269B5}" type="datetimeFigureOut">
              <a:rPr lang="en-DE" smtClean="0"/>
              <a:t>04/26/2023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00973-6B0C-4FB9-BCF9-9B9E9833EB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049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C37-784A-14B3-04EF-932FE5FD1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66173-588C-ABAE-B0C7-64ADC65ED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93D48-D857-EAE5-0B90-9DE581FD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093C-6330-45C5-9FF6-96B82A568E70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3A19-249C-07FF-025D-83555EB2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E5AF-03F9-8B93-D2ED-9F2A7D57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313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022E-1FEF-8643-E6FE-BF4F6565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0FBEF-B97F-CD34-1BE8-2ECD5292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3348-CEFC-1C1A-3EAF-929CE715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A3EB-8D77-453B-9FC8-08A90F9C1484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4DF-B8A1-D0C7-5D46-E1690BD4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C8B6-6828-1275-1EBC-171BB9E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6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2DADE-ACA1-94DC-0406-659A8FA16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A2C3-4C2C-108D-B6CD-A172499EC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ECD1-E3F8-4F41-8F7B-F6549EB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3047-8927-4354-B96A-FA3C4D13E653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E548C-7C6A-C2B2-98D2-B3E9D302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3C6E-DDE6-17F7-F414-E24D89C4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61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50F0-9DF5-03F0-F559-28F60B9F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CF6B-A916-C2BC-1E48-FEFCD5DD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7A64-E260-0696-1D73-E2F94967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76F6-597D-40D8-B441-A477007DE04F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D8C0-19C1-0ECF-0E3D-AA534894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5611-8823-F80D-F37A-A2A84436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010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3F8B-D02E-D9C3-7EC5-97687F70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B2A30-E04A-B0FA-E325-A96D18FA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19CD7-10F4-CB4D-5A16-C7720D6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165-D285-4C61-B8E6-38C847908D43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CF8E-0A5E-9A1A-8B73-A73F98AD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7D436-A0BF-C637-BA5E-B3E7A1F8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57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FD62-FD2E-EC7C-35C5-9D551A6E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8C35-5765-0E40-2115-BA99ABC59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1D81E-EC74-D19C-352D-7FDAE686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AAB9E-7517-2931-79A9-62C8AEB9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E79-CAE2-4523-9125-B26BA07EC302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0BFE-1918-E76C-03D3-2AE4B1B3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F1F6-EDF0-7512-10E5-3DB4989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517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B83-58DA-22BC-D0B0-2929225F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017E-2A13-6615-C319-0FB5E59D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28B5B-FF9A-6CB2-E444-85CA2E286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4C588-6566-3D39-D333-70B4EFFC6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48755-B551-EE74-AFF0-EEC19B3A4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99289-262A-E73A-F920-8503196D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51C-0021-455F-8538-775809087515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48CB0-B045-59E8-FF7B-1A2D2F04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0B11D-BF63-2214-BC01-82EE3F7A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633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B7DF-35B1-FB9D-17EE-1ABD4EB1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943FA-FC3F-9FCE-A375-22CA546F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044-7053-4163-8F2E-B5D599C6C158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0D56E-0332-6CF4-B318-AA01F37A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7DD58-1E60-9A4E-C943-E61551A7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539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0DBF4-05E7-9724-188B-C60AC6BD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4E4F-16DD-49FF-B5E7-F51DB279469C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0D74-E124-B4E3-16A1-D13C3E0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AF249-2E72-8CDF-A72D-E2A7BFA6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398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9CE-D0BA-D37F-14C0-5B4C0DEB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DAC-94AE-7E38-DFFD-4558CC14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02DBE-CC50-7385-40C6-78AA8198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1FE4-AE3B-CA23-3A78-22B81572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A449-AD67-4A1C-8C41-9BA897D0B1CF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97DEC-F303-7AEE-45F8-75BA4537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D2D1-D86B-A50B-F8F8-B5499A0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283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2A75-7AE2-E3A2-CB84-6CF387F7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C2DC2-37A2-4F84-3D43-A18C1F949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55C3-46BD-FB79-8FEF-957F21C6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53A77-D82D-1A1B-ABE9-68E3733D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F65F-3A05-494E-B82D-450029CBFB94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22BE-892F-34C6-C917-08A0A626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9876B-6795-66ED-F75F-033B678C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15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1008-49CB-1F00-A898-17B049A3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EAA92-6C38-FE8F-3095-7CD30002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FE13-CEC9-F7A1-774A-7FCCDCFAD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A3BA-8454-403F-A025-985B0A1FEA34}" type="datetime8">
              <a:rPr lang="en-DE" smtClean="0"/>
              <a:t>04/26/2023 17:57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B776-AA67-1EF4-11CC-9AEDA7A9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29F3-F8BC-6630-1882-7D0512A1F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6D98-9264-4772-AFA1-D62F1B352A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12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2C6D-C324-5E22-32B8-9871DEB00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867" y="2040467"/>
            <a:ext cx="7120465" cy="25908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&amp; Forecasting on COVID-19 Cases in Rhineland-Palatinate</a:t>
            </a:r>
            <a:endParaRPr lang="en-D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BEFBF6B-9032-2252-67DB-872DE08B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30" y="166179"/>
            <a:ext cx="3111525" cy="923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9C78D9-7330-1079-74AC-57C4CA7E19FF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A8961F-7253-CBAD-5A62-5B1B1F90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>
                <a:solidFill>
                  <a:schemeClr val="bg1"/>
                </a:solidFill>
              </a:rPr>
              <a:t>1</a:t>
            </a:fld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4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5EF2-01E7-4363-4144-C0F5C367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3668" y="537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(LSTM VS Neural Network)</a:t>
            </a:r>
            <a:endParaRPr lang="en-US" sz="32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5DB3-618C-16F9-3523-A4125D7D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10</a:t>
            </a:fld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056EB-D350-2CA8-47C4-9A74B18AA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5496" r="6908"/>
          <a:stretch/>
        </p:blipFill>
        <p:spPr bwMode="auto">
          <a:xfrm>
            <a:off x="231899" y="2633815"/>
            <a:ext cx="5132047" cy="309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425637-BC98-6E38-B821-3C55DDBE0D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12229" r="10065"/>
          <a:stretch/>
        </p:blipFill>
        <p:spPr bwMode="auto">
          <a:xfrm>
            <a:off x="5729117" y="2633815"/>
            <a:ext cx="6109833" cy="29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58C89-3DDD-9C54-5DE8-2ABD9F312337}"/>
              </a:ext>
            </a:extLst>
          </p:cNvPr>
          <p:cNvSpPr txBox="1"/>
          <p:nvPr/>
        </p:nvSpPr>
        <p:spPr>
          <a:xfrm>
            <a:off x="343660" y="1895412"/>
            <a:ext cx="467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visualization for hospitalization cases for actual and predicted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A1B65-51DF-DC9E-9A0A-A1D5ABF029C4}"/>
              </a:ext>
            </a:extLst>
          </p:cNvPr>
          <p:cNvSpPr txBox="1"/>
          <p:nvPr/>
        </p:nvSpPr>
        <p:spPr>
          <a:xfrm>
            <a:off x="5921604" y="1888737"/>
            <a:ext cx="467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visualization for hospitalization cases for actual and predicted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5B2E7-3356-FE62-AF77-5D6CC35920F6}"/>
              </a:ext>
            </a:extLst>
          </p:cNvPr>
          <p:cNvSpPr txBox="1"/>
          <p:nvPr/>
        </p:nvSpPr>
        <p:spPr>
          <a:xfrm>
            <a:off x="343660" y="1128712"/>
            <a:ext cx="716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Forecasting hospitalization on 16,308 data (</a:t>
            </a:r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2021-10-01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2023-01-13)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B2D3812B-4FD8-AC7F-6594-F7A8DDEA3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36" y="103981"/>
            <a:ext cx="3111525" cy="9239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03BA24-B6F4-ABF3-C77F-9A88C6A015C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812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428F-3DA7-6AD7-7ADE-D4FEE6EB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6920" y="531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: LSTM VS Neural Network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D8CD-188B-FD11-8443-4A76A1B2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53" y="1825625"/>
            <a:ext cx="110014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AF19-8A52-BE7E-1F9D-35B05405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11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F23F6-DED3-3B3F-38B1-94B8D95A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13"/>
          <a:stretch/>
        </p:blipFill>
        <p:spPr bwMode="auto">
          <a:xfrm>
            <a:off x="143243" y="2308484"/>
            <a:ext cx="5251717" cy="1286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E78E9-69D3-4088-AA8A-39F62A5D39D5}"/>
              </a:ext>
            </a:extLst>
          </p:cNvPr>
          <p:cNvSpPr txBox="1"/>
          <p:nvPr/>
        </p:nvSpPr>
        <p:spPr>
          <a:xfrm>
            <a:off x="5811520" y="1775311"/>
            <a:ext cx="370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EE70D-0008-33C6-4D60-8ABF782E0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" r="8771"/>
          <a:stretch/>
        </p:blipFill>
        <p:spPr bwMode="auto">
          <a:xfrm>
            <a:off x="5811520" y="2355740"/>
            <a:ext cx="6297702" cy="12394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A0E86A-8C13-718A-2505-17BBD82282C2}"/>
              </a:ext>
            </a:extLst>
          </p:cNvPr>
          <p:cNvSpPr txBox="1"/>
          <p:nvPr/>
        </p:nvSpPr>
        <p:spPr>
          <a:xfrm>
            <a:off x="352353" y="1265116"/>
            <a:ext cx="380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Evaluation for hospitalization data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0CBD86EC-6827-B2B9-FEF2-57A76CE43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103981"/>
            <a:ext cx="3111525" cy="923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FF967F-F895-B783-B6BA-2ED228DB51BA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5F09F-6948-2DCA-CBF4-23919EBC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3" y="3706842"/>
            <a:ext cx="4664942" cy="18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BD1928-9392-E755-2E79-B3B565517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91" y="3753926"/>
            <a:ext cx="6200817" cy="187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23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2433-A602-10D6-11F0-61E74522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1" y="5524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(LSTM VS Neural Network)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F3C5-A734-B356-C7D0-96479E12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12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9A5EE-DFAA-27C1-FFA5-C84BACBE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53" y="2623744"/>
            <a:ext cx="6305747" cy="30607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17FD86-ED8E-431E-740B-EBB4B16EAFD8}"/>
              </a:ext>
            </a:extLst>
          </p:cNvPr>
          <p:cNvSpPr txBox="1"/>
          <p:nvPr/>
        </p:nvSpPr>
        <p:spPr>
          <a:xfrm>
            <a:off x="330283" y="1278379"/>
            <a:ext cx="49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Forecasting current covid cases on 16308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60D35-984D-706A-7DC7-78558850EA29}"/>
              </a:ext>
            </a:extLst>
          </p:cNvPr>
          <p:cNvSpPr txBox="1"/>
          <p:nvPr/>
        </p:nvSpPr>
        <p:spPr>
          <a:xfrm>
            <a:off x="330283" y="1813643"/>
            <a:ext cx="5335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visualization for Current covid cases for actual and predicted value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7FB7C-DB81-AE49-9081-E13058861675}"/>
              </a:ext>
            </a:extLst>
          </p:cNvPr>
          <p:cNvSpPr txBox="1"/>
          <p:nvPr/>
        </p:nvSpPr>
        <p:spPr>
          <a:xfrm>
            <a:off x="6105400" y="1813643"/>
            <a:ext cx="486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visualization for current covid cases for actual and predicted value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EC16B2F-8AA5-4ADF-BC40-745785639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1" y="2557594"/>
            <a:ext cx="5983404" cy="3126868"/>
          </a:xfrm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0A01F257-0865-0B0A-02B5-A5A235A7A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64" y="103981"/>
            <a:ext cx="3111525" cy="923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94156A-9CBB-E452-9AF9-B0DA65838D6E}"/>
              </a:ext>
            </a:extLst>
          </p:cNvPr>
          <p:cNvSpPr/>
          <p:nvPr/>
        </p:nvSpPr>
        <p:spPr>
          <a:xfrm>
            <a:off x="0" y="6356350"/>
            <a:ext cx="12192000" cy="528545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26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6518-76AF-9B48-0FBB-87C708A9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43" y="486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: LSTM VS Neural Network</a:t>
            </a:r>
            <a:endParaRPr lang="en-US" sz="32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CC056-C41E-BBA0-BDDE-22B68677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13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43ACF-A323-EF4C-62B4-C7A597F71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877"/>
            <a:ext cx="5796531" cy="1710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E2B4ED-E16D-6713-35CB-3854ED289A08}"/>
              </a:ext>
            </a:extLst>
          </p:cNvPr>
          <p:cNvSpPr txBox="1"/>
          <p:nvPr/>
        </p:nvSpPr>
        <p:spPr>
          <a:xfrm>
            <a:off x="344543" y="1996545"/>
            <a:ext cx="27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E5059-9A7D-4FD3-47B7-5C1CF17DFB70}"/>
              </a:ext>
            </a:extLst>
          </p:cNvPr>
          <p:cNvSpPr txBox="1"/>
          <p:nvPr/>
        </p:nvSpPr>
        <p:spPr>
          <a:xfrm>
            <a:off x="6094141" y="1982353"/>
            <a:ext cx="35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Model 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546CF-CB4C-B7D3-083B-3A871B538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r="4944"/>
          <a:stretch/>
        </p:blipFill>
        <p:spPr>
          <a:xfrm>
            <a:off x="6094140" y="2419378"/>
            <a:ext cx="5971935" cy="1654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39A217-65BF-34B5-BBDA-6CAFA5DC7292}"/>
              </a:ext>
            </a:extLst>
          </p:cNvPr>
          <p:cNvSpPr txBox="1"/>
          <p:nvPr/>
        </p:nvSpPr>
        <p:spPr>
          <a:xfrm>
            <a:off x="344543" y="1270873"/>
            <a:ext cx="357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Current covid cases evaluation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D2FD08D-973D-E071-BFC2-9A56149CB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50" y="136525"/>
            <a:ext cx="3111525" cy="923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DED127-0720-484A-53F7-A917A437A67C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204827-69F3-822E-DDBE-0A133A135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40" y="3898145"/>
            <a:ext cx="4755359" cy="2076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E30FF3-23B5-8E3B-4B01-AA0408E6F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3" y="4074326"/>
            <a:ext cx="4840200" cy="1886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91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429A-E17A-41B7-AFCF-5084B042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54" y="726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(Random Forest Regressor Model)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0AB86-79D1-BDE9-4FFA-A44FC96F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r="16525"/>
          <a:stretch/>
        </p:blipFill>
        <p:spPr>
          <a:xfrm>
            <a:off x="251854" y="1979876"/>
            <a:ext cx="5916808" cy="37706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67375-D8B7-9943-6FCC-9148642B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14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956BA7-FC60-A1AD-A2C2-C75EAE1FA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19069"/>
          <a:stretch/>
        </p:blipFill>
        <p:spPr>
          <a:xfrm>
            <a:off x="6083693" y="1979876"/>
            <a:ext cx="5766113" cy="3882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A2AFE1-3520-1231-4138-4A44B6788A18}"/>
              </a:ext>
            </a:extLst>
          </p:cNvPr>
          <p:cNvSpPr txBox="1"/>
          <p:nvPr/>
        </p:nvSpPr>
        <p:spPr>
          <a:xfrm>
            <a:off x="342193" y="1268912"/>
            <a:ext cx="4930219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between actual and predicted value for total reported covid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6FEFD-2F0A-9FC9-C026-A63BA24F002F}"/>
              </a:ext>
            </a:extLst>
          </p:cNvPr>
          <p:cNvSpPr txBox="1"/>
          <p:nvPr/>
        </p:nvSpPr>
        <p:spPr>
          <a:xfrm>
            <a:off x="6096000" y="1269675"/>
            <a:ext cx="5487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Visualization between actual and predicted value for current covid cases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07C436E-3261-4BBA-74A0-0CBE66C39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73" y="136525"/>
            <a:ext cx="3111525" cy="923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E0FB79-F55C-1903-763B-E2226B4A8DEB}"/>
              </a:ext>
            </a:extLst>
          </p:cNvPr>
          <p:cNvSpPr/>
          <p:nvPr/>
        </p:nvSpPr>
        <p:spPr>
          <a:xfrm>
            <a:off x="0" y="6142913"/>
            <a:ext cx="12192000" cy="735408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564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B74-CE73-0718-9C9A-ED043C1A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47720" y="45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65802-FB11-1005-350B-339A21F4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15</a:t>
            </a:fld>
            <a:endParaRPr lang="en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E6942D-0AAB-CED1-07EE-BD2E29069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" r="6786" b="1"/>
          <a:stretch/>
        </p:blipFill>
        <p:spPr>
          <a:xfrm>
            <a:off x="0" y="1829398"/>
            <a:ext cx="5964848" cy="398212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AEBF3-9EB9-9FED-5894-5FC78FD52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7"/>
          <a:stretch/>
        </p:blipFill>
        <p:spPr>
          <a:xfrm>
            <a:off x="6111067" y="1773205"/>
            <a:ext cx="5837175" cy="3989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9B4924-D083-0B23-078E-A2266257AC66}"/>
              </a:ext>
            </a:extLst>
          </p:cNvPr>
          <p:cNvSpPr txBox="1"/>
          <p:nvPr/>
        </p:nvSpPr>
        <p:spPr>
          <a:xfrm>
            <a:off x="258923" y="1269952"/>
            <a:ext cx="5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 for predicting Total covid cases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B96D4-C7BC-E2CF-8054-8B811C0ACC45}"/>
              </a:ext>
            </a:extLst>
          </p:cNvPr>
          <p:cNvSpPr txBox="1"/>
          <p:nvPr/>
        </p:nvSpPr>
        <p:spPr>
          <a:xfrm>
            <a:off x="6019800" y="1269029"/>
            <a:ext cx="516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 for predicting current covid cases 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192DFE71-C79B-59E6-F286-9086E0335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28" y="136525"/>
            <a:ext cx="3111525" cy="923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B02AA5-5EEA-7F64-4DB8-684959A495A4}"/>
              </a:ext>
            </a:extLst>
          </p:cNvPr>
          <p:cNvSpPr/>
          <p:nvPr/>
        </p:nvSpPr>
        <p:spPr>
          <a:xfrm>
            <a:off x="0" y="6221506"/>
            <a:ext cx="12192000" cy="636494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666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55B1-7ACD-31AC-E1B8-6786F8A0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328045"/>
            <a:ext cx="10515600" cy="78889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: Random Forest Regressor</a:t>
            </a:r>
            <a:endParaRPr lang="en-US" sz="3200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3DD806-3FBC-1627-590E-0E1733836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r="13789"/>
          <a:stretch/>
        </p:blipFill>
        <p:spPr>
          <a:xfrm>
            <a:off x="707257" y="1667512"/>
            <a:ext cx="3895223" cy="4667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DAF6B-A4D5-5331-83F5-FCDC1E47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16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79C01-B45F-08A3-5AED-EA5EE8B86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226" r="12673" b="1"/>
          <a:stretch/>
        </p:blipFill>
        <p:spPr>
          <a:xfrm>
            <a:off x="6324600" y="1646067"/>
            <a:ext cx="4323080" cy="4623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694E2-D291-35BB-0BDD-119518A4F1AD}"/>
              </a:ext>
            </a:extLst>
          </p:cNvPr>
          <p:cNvSpPr txBox="1"/>
          <p:nvPr/>
        </p:nvSpPr>
        <p:spPr>
          <a:xfrm>
            <a:off x="382137" y="1276735"/>
            <a:ext cx="50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Covid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6D44D-951F-9D6A-9A29-E9170A7984AD}"/>
              </a:ext>
            </a:extLst>
          </p:cNvPr>
          <p:cNvSpPr txBox="1"/>
          <p:nvPr/>
        </p:nvSpPr>
        <p:spPr>
          <a:xfrm>
            <a:off x="6096000" y="1290675"/>
            <a:ext cx="50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Covid Cases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F2A5C0F-2E79-939F-B615-AC0879416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29" y="86969"/>
            <a:ext cx="3111525" cy="923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41488-3FAF-7D3D-218E-756FBF5227D0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915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2C6D-C324-5E22-32B8-9871DEB00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141" y="2964669"/>
            <a:ext cx="11561718" cy="928661"/>
          </a:xfrm>
        </p:spPr>
        <p:txBody>
          <a:bodyPr>
            <a:normAutofit/>
          </a:bodyPr>
          <a:lstStyle/>
          <a:p>
            <a:r>
              <a:rPr lang="en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BEFBF6B-9032-2252-67DB-872DE08B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33" y="341881"/>
            <a:ext cx="3111525" cy="923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9C78D9-7330-1079-74AC-57C4CA7E19FF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A8961F-7253-CBAD-5A62-5B1B1F90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>
                <a:solidFill>
                  <a:schemeClr val="bg1"/>
                </a:solidFill>
              </a:rPr>
              <a:t>17</a:t>
            </a:fld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8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6CEA3E-A3E3-5AFF-BE50-213BEC32C097}"/>
              </a:ext>
            </a:extLst>
          </p:cNvPr>
          <p:cNvSpPr/>
          <p:nvPr/>
        </p:nvSpPr>
        <p:spPr>
          <a:xfrm>
            <a:off x="0" y="1960880"/>
            <a:ext cx="12192000" cy="2895600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C78D9-7330-1079-74AC-57C4CA7E19FF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12C6D-C324-5E22-32B8-9871DEB0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2153920"/>
            <a:ext cx="8625840" cy="2478656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  <a:br>
              <a:rPr lang="en-IN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Mahbubul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Tuhin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(220201242)</a:t>
            </a:r>
            <a:b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Mukund 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Rameshbhai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Vekariya (220200552)</a:t>
            </a:r>
            <a:b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Raicy Ann 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Mammen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(221202836)</a:t>
            </a:r>
            <a:endParaRPr lang="en-DE"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A8961F-7253-CBAD-5A62-5B1B1F90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>
                <a:solidFill>
                  <a:schemeClr val="bg1"/>
                </a:solidFill>
              </a:rPr>
              <a:t>2</a:t>
            </a:fld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BEFBF6B-9032-2252-67DB-872DE08B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01" y="198438"/>
            <a:ext cx="3111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9C78D9-7330-1079-74AC-57C4CA7E19FF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12C6D-C324-5E22-32B8-9871DEB0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4" y="48735"/>
            <a:ext cx="77724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DE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545F6-DF26-DFCB-E720-F9718ED7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1273651"/>
            <a:ext cx="11555466" cy="435133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predict the hospitalized case of covid-19 next 7days.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So, government can take necessary steps for future.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an LSTM model accurately predict the hospitalization incidence based on previous data?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determine in comparison between LSTM and Neural Network Model that which model is showing more robustness for different cases?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Random Forest model accurately predict the number of COVID-19 cases and how do the feature importance differ between total covid cases and current covid cases?</a:t>
            </a:r>
          </a:p>
          <a:p>
            <a:endParaRPr lang="en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A8961F-7253-CBAD-5A62-5B1B1F90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>
                <a:solidFill>
                  <a:schemeClr val="bg1"/>
                </a:solidFill>
              </a:rPr>
              <a:t>3</a:t>
            </a:fld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BEFBF6B-9032-2252-67DB-872DE08B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01" y="198438"/>
            <a:ext cx="3111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9C78D9-7330-1079-74AC-57C4CA7E19FF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12C6D-C324-5E22-32B8-9871DEB0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4" y="258829"/>
            <a:ext cx="8549640" cy="905377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DE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545F6-DF26-DFCB-E720-F9718ED7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1280318"/>
            <a:ext cx="10515600" cy="429736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cleaning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Normalization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Transformation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 selection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splitting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A8961F-7253-CBAD-5A62-5B1B1F90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>
                <a:solidFill>
                  <a:schemeClr val="bg1"/>
                </a:solidFill>
              </a:rPr>
              <a:t>4</a:t>
            </a:fld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BEFBF6B-9032-2252-67DB-872DE08B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01" y="198438"/>
            <a:ext cx="3111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9C78D9-7330-1079-74AC-57C4CA7E19FF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12C6D-C324-5E22-32B8-9871DEB0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4" y="40322"/>
            <a:ext cx="77724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DE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545F6-DF26-DFCB-E720-F9718ED7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1270350"/>
            <a:ext cx="10815320" cy="4486275"/>
          </a:xfrm>
        </p:spPr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Hereby analysis on the data was performed from which it got concluded that the dataset was unequally distributed.</a:t>
            </a:r>
          </a:p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figure shown, it can be noted that the available data is time series one and also the data for each year varied.</a:t>
            </a:r>
          </a:p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if we work on time series model with this data, it will cause a problem in analysis. </a:t>
            </a: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A8961F-7253-CBAD-5A62-5B1B1F90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>
                <a:solidFill>
                  <a:schemeClr val="bg1"/>
                </a:solidFill>
              </a:rPr>
              <a:t>5</a:t>
            </a:fld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BEFBF6B-9032-2252-67DB-872DE08B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01" y="198438"/>
            <a:ext cx="3111525" cy="923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CFEC8E-8301-BFEA-B379-3CAAD8C63D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0" t="34449" r="498" b="34071"/>
          <a:stretch/>
        </p:blipFill>
        <p:spPr bwMode="auto">
          <a:xfrm>
            <a:off x="2589985" y="4018658"/>
            <a:ext cx="7012030" cy="1820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718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5A21C-D99F-1125-7E7E-65EB00A9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6</a:t>
            </a:fld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1B40C-0BFE-A602-598D-782632ABB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7" y="1200584"/>
            <a:ext cx="9618133" cy="5078819"/>
          </a:xfrm>
          <a:prstGeom prst="rect">
            <a:avLst/>
          </a:prstGeom>
        </p:spPr>
      </p:pic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794E0023-A635-C72D-7188-C18721767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84525"/>
            <a:ext cx="3111525" cy="923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9AA42F-7A9C-EE21-34D1-60FC9429E285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39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1319-B7B7-3429-56A2-E86A0275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63525"/>
            <a:ext cx="10515600" cy="92392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63E07-4D18-C111-A96C-5C35F683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7</a:t>
            </a:fld>
            <a:endParaRPr lang="en-DE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F01E0FDA-39A8-9A64-32BF-F69B9AAF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30" y="64579"/>
            <a:ext cx="3111525" cy="923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D5B90E-126B-3A28-2D45-B9E1990EB709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9AF0CB-E9EC-5DC2-D109-B55539082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t="1255" r="748" b="2094"/>
          <a:stretch/>
        </p:blipFill>
        <p:spPr>
          <a:xfrm>
            <a:off x="345440" y="1299461"/>
            <a:ext cx="8798755" cy="47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1954-971D-FB04-6972-FFB8C9A8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2021" y="113904"/>
            <a:ext cx="10515600" cy="118864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(LSTM VS Neural Network)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5A8646-777D-947A-617F-D245597C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" t="11539" r="16679"/>
          <a:stretch/>
        </p:blipFill>
        <p:spPr>
          <a:xfrm>
            <a:off x="333395" y="2428264"/>
            <a:ext cx="5572800" cy="37072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ED0C2-8F42-9072-682C-FA5A2BF2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8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3EFC-F03B-81DF-D2AA-641FB7D69B63}"/>
              </a:ext>
            </a:extLst>
          </p:cNvPr>
          <p:cNvSpPr txBox="1"/>
          <p:nvPr/>
        </p:nvSpPr>
        <p:spPr>
          <a:xfrm>
            <a:off x="333395" y="1133667"/>
            <a:ext cx="62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Forecasting 7 day Hospitalization Incidence based on 349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3B4A7-6406-0A7C-14D6-1712F8601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/>
          <a:stretch/>
        </p:blipFill>
        <p:spPr>
          <a:xfrm>
            <a:off x="6052793" y="2428264"/>
            <a:ext cx="5882325" cy="3558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67BE09-529E-BEE3-FE08-EEEDDFC75B1C}"/>
              </a:ext>
            </a:extLst>
          </p:cNvPr>
          <p:cNvSpPr txBox="1"/>
          <p:nvPr/>
        </p:nvSpPr>
        <p:spPr>
          <a:xfrm>
            <a:off x="282595" y="1881191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visualization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CA49-DD2C-6EEF-662F-D480A612452D}"/>
              </a:ext>
            </a:extLst>
          </p:cNvPr>
          <p:cNvSpPr txBox="1"/>
          <p:nvPr/>
        </p:nvSpPr>
        <p:spPr>
          <a:xfrm>
            <a:off x="6005923" y="1886393"/>
            <a:ext cx="303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visualization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EEA9372E-2ED1-938B-DF7E-5ADF08432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56" y="63253"/>
            <a:ext cx="3111525" cy="923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00A90D-050E-425B-F1FC-48F3B9C208DE}"/>
              </a:ext>
            </a:extLst>
          </p:cNvPr>
          <p:cNvSpPr/>
          <p:nvPr/>
        </p:nvSpPr>
        <p:spPr>
          <a:xfrm>
            <a:off x="0" y="6472367"/>
            <a:ext cx="12192000" cy="38563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986C-812C-F5D1-8C2B-B632D748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73215"/>
            <a:ext cx="10515600" cy="10667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: LSTM VS Neural Network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day hospitalization incidence data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A136-00C6-AD61-C773-EB6ECBE3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52D9-5694-E6AC-CA7F-265DA8E3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6D98-9264-4772-AFA1-D62F1B352A11}" type="slidenum">
              <a:rPr lang="en-DE" smtClean="0"/>
              <a:t>9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8742D-4F3F-1BD4-E7E8-18FAE989D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7626" b="2915"/>
          <a:stretch/>
        </p:blipFill>
        <p:spPr>
          <a:xfrm>
            <a:off x="358167" y="1471947"/>
            <a:ext cx="6187081" cy="2498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15BD5-A904-5D44-B6E0-6EC1A71A7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/>
          <a:stretch/>
        </p:blipFill>
        <p:spPr>
          <a:xfrm>
            <a:off x="6014720" y="1481202"/>
            <a:ext cx="5985228" cy="2645044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57ED7D-E251-0C67-929F-3032D3C3D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7" y="69953"/>
            <a:ext cx="3111525" cy="923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F9D32-5AA5-68B9-C169-157FFE14AFC0}"/>
              </a:ext>
            </a:extLst>
          </p:cNvPr>
          <p:cNvSpPr/>
          <p:nvPr/>
        </p:nvSpPr>
        <p:spPr>
          <a:xfrm>
            <a:off x="0" y="6288657"/>
            <a:ext cx="12192000" cy="569343"/>
          </a:xfrm>
          <a:prstGeom prst="rect">
            <a:avLst/>
          </a:prstGeom>
          <a:solidFill>
            <a:srgbClr val="C81F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325D5-D077-671F-6A62-851B6EA63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7" y="4381000"/>
            <a:ext cx="4948884" cy="1385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77579-C5A9-B104-DD23-D7AAAB3B3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19" y="4492693"/>
            <a:ext cx="5808515" cy="120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08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433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Data Analysis &amp; Forecasting on COVID-19 Cases in Rhineland-Palatinate</vt:lpstr>
      <vt:lpstr>Group 2  Mahbubul Alam Tuhin (220201242) Mukund Rameshbhai Vekariya (220200552) Raicy Ann Mammen (221202836)</vt:lpstr>
      <vt:lpstr>Research Question</vt:lpstr>
      <vt:lpstr>Data Pre-processing</vt:lpstr>
      <vt:lpstr>Exploratory Data Analysis</vt:lpstr>
      <vt:lpstr>PowerPoint Presentation</vt:lpstr>
      <vt:lpstr>Data Analysis with Power BI</vt:lpstr>
      <vt:lpstr>Forecasting (LSTM VS Neural Network)</vt:lpstr>
      <vt:lpstr>Evaluation Metrics : LSTM VS Neural Network 7 day hospitalization incidence data</vt:lpstr>
      <vt:lpstr>Forecasting (LSTM VS Neural Network)</vt:lpstr>
      <vt:lpstr>Evaluation Metrics : LSTM VS Neural Network</vt:lpstr>
      <vt:lpstr>Forecasting (LSTM VS Neural Network)</vt:lpstr>
      <vt:lpstr>Evaluation Metrics : LSTM VS Neural Network</vt:lpstr>
      <vt:lpstr>Forecasting (Random Forest Regressor Model)</vt:lpstr>
      <vt:lpstr>Feature Importance</vt:lpstr>
      <vt:lpstr>Evaluation Metrics : Random Forest Regressor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Shreya Pathak</dc:creator>
  <cp:lastModifiedBy>Good Fellass</cp:lastModifiedBy>
  <cp:revision>16</cp:revision>
  <dcterms:created xsi:type="dcterms:W3CDTF">2023-04-17T17:50:43Z</dcterms:created>
  <dcterms:modified xsi:type="dcterms:W3CDTF">2023-04-26T16:03:43Z</dcterms:modified>
</cp:coreProperties>
</file>