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0208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안녕하십니까 코드스테이츠</a:t>
            </a:r>
            <a:r>
              <a:rPr lang="en-US" altLang="ko-KR"/>
              <a:t> section1 </a:t>
            </a:r>
            <a:r>
              <a:rPr lang="ko-KR" altLang="en-US"/>
              <a:t>프로젝트 발표를 하게 될 </a:t>
            </a:r>
            <a:r>
              <a:rPr lang="en-US" altLang="ko-KR"/>
              <a:t>ai 18</a:t>
            </a:r>
            <a:r>
              <a:rPr lang="ko-KR" altLang="en-US"/>
              <a:t>기 정호영입니다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516279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두번째로 </a:t>
            </a:r>
            <a:r>
              <a:rPr lang="en-US" altLang="ko-KR"/>
              <a:t>1990</a:t>
            </a:r>
            <a:r>
              <a:rPr lang="ko-KR" altLang="en-US"/>
              <a:t>년대에는 롤플레잉 장르인 포켓몬의 게임이 인기가 많았으며 </a:t>
            </a:r>
            <a:r>
              <a:rPr lang="en-US" altLang="ko-KR"/>
              <a:t>80</a:t>
            </a:r>
            <a:r>
              <a:rPr lang="ko-KR" altLang="en-US"/>
              <a:t>년대에 인기가 있었던 슈퍼마리오의 게임 역시 인기가 많았 던 것을 알 수 있었습니다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10260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세번째로는 </a:t>
            </a:r>
            <a:r>
              <a:rPr lang="en-US" altLang="ko-KR"/>
              <a:t>2000</a:t>
            </a:r>
            <a:r>
              <a:rPr lang="ko-KR" altLang="en-US"/>
              <a:t>년대 이후 닌텐도 </a:t>
            </a:r>
            <a:r>
              <a:rPr lang="en-US" altLang="ko-KR"/>
              <a:t>ds, will</a:t>
            </a:r>
            <a:r>
              <a:rPr lang="ko-KR" altLang="en-US"/>
              <a:t> 등 휴대용 게임기와 </a:t>
            </a:r>
            <a:r>
              <a:rPr lang="en-US" altLang="ko-KR"/>
              <a:t>4d</a:t>
            </a:r>
            <a:r>
              <a:rPr lang="ko-KR" altLang="en-US"/>
              <a:t> 기술을 적용시킨 </a:t>
            </a:r>
            <a:r>
              <a:rPr lang="en-US" altLang="ko-KR"/>
              <a:t>will</a:t>
            </a:r>
            <a:r>
              <a:rPr lang="ko-KR" altLang="en-US"/>
              <a:t> 게임이 인기가 많았습니다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2000</a:t>
            </a:r>
            <a:r>
              <a:rPr lang="ko-KR" altLang="en-US"/>
              <a:t>년대의 </a:t>
            </a:r>
            <a:r>
              <a:rPr lang="en-US" altLang="ko-KR"/>
              <a:t>top5</a:t>
            </a:r>
            <a:r>
              <a:rPr lang="ko-KR" altLang="en-US"/>
              <a:t> 를 보게 되면 게임 자체도 중요하지만 고객들에게 새로운 기술을 통한 게임 출시가 인기가 많은 것을 알 수 있었습니다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143176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2010</a:t>
            </a:r>
            <a:r>
              <a:rPr lang="ko-KR" altLang="en-US"/>
              <a:t>년 이후에는 액션</a:t>
            </a:r>
            <a:r>
              <a:rPr lang="en-US" altLang="ko-KR"/>
              <a:t>,</a:t>
            </a:r>
            <a:r>
              <a:rPr lang="ko-KR" altLang="en-US"/>
              <a:t> 슈팅 게임의 인기와 함께 현실과 정말 비슷하게 만든 고퀄리티 게임이 인기가 많은 것을 알 수 있었습니다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04522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연도 별 게임의 트렌드 파악에 대한 결론으로 </a:t>
            </a:r>
            <a:r>
              <a:rPr lang="en-US" altLang="ko-KR"/>
              <a:t>1980</a:t>
            </a:r>
            <a:r>
              <a:rPr lang="ko-KR" altLang="en-US"/>
              <a:t>년대에는 </a:t>
            </a:r>
            <a:r>
              <a:rPr lang="en-US" altLang="ko-KR"/>
              <a:t>2d</a:t>
            </a:r>
            <a:r>
              <a:rPr lang="ko-KR" altLang="en-US"/>
              <a:t> 게임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1990</a:t>
            </a:r>
            <a:r>
              <a:rPr lang="ko-KR" altLang="en-US"/>
              <a:t>년대에는 </a:t>
            </a:r>
            <a:r>
              <a:rPr lang="en-US" altLang="ko-KR"/>
              <a:t>3d</a:t>
            </a:r>
            <a:r>
              <a:rPr lang="ko-KR" altLang="en-US"/>
              <a:t> 게임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2000</a:t>
            </a:r>
            <a:r>
              <a:rPr lang="ko-KR" altLang="en-US"/>
              <a:t>년대에는 휴대용 게임기 및 </a:t>
            </a:r>
            <a:r>
              <a:rPr lang="en-US" altLang="ko-KR"/>
              <a:t>4d </a:t>
            </a:r>
            <a:r>
              <a:rPr lang="ko-KR" altLang="en-US"/>
              <a:t>기술 </a:t>
            </a:r>
            <a:r>
              <a:rPr lang="en-US" altLang="ko-KR"/>
              <a:t>2010</a:t>
            </a:r>
            <a:r>
              <a:rPr lang="ko-KR" altLang="en-US"/>
              <a:t>년 이후 고퀄리티 게임 등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시대 별로 발전하는 과학</a:t>
            </a:r>
            <a:r>
              <a:rPr lang="en-US" altLang="ko-KR"/>
              <a:t>,</a:t>
            </a:r>
            <a:r>
              <a:rPr lang="ko-KR" altLang="en-US"/>
              <a:t> 컴퓨터 기술에 따라서 게임의 트렌드도 바뀌어 간다는 결론을 내릴 수 있었습니다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354800"/>
      </p:ext>
    </p:extLst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최종 결론입니다</a:t>
            </a:r>
            <a:r>
              <a:rPr lang="en-US" altLang="ko-KR"/>
              <a:t>.</a:t>
            </a:r>
            <a:r>
              <a:rPr lang="ko-KR" altLang="en-US"/>
              <a:t> 장르는 액션</a:t>
            </a:r>
            <a:r>
              <a:rPr lang="en-US" altLang="ko-KR"/>
              <a:t>,</a:t>
            </a:r>
            <a:r>
              <a:rPr lang="ko-KR" altLang="en-US"/>
              <a:t> 슈팅 </a:t>
            </a:r>
            <a:r>
              <a:rPr lang="en-US" altLang="ko-KR"/>
              <a:t>,</a:t>
            </a:r>
            <a:r>
              <a:rPr lang="ko-KR" altLang="en-US"/>
              <a:t>스포츠의 게임으로 </a:t>
            </a:r>
            <a:r>
              <a:rPr lang="en-US" altLang="ko-KR"/>
              <a:t>4d, vr</a:t>
            </a:r>
            <a:r>
              <a:rPr lang="ko-KR" altLang="en-US"/>
              <a:t>게임</a:t>
            </a:r>
            <a:r>
              <a:rPr lang="en-US" altLang="ko-KR"/>
              <a:t>,</a:t>
            </a:r>
            <a:r>
              <a:rPr lang="ko-KR" altLang="en-US"/>
              <a:t> 고퀄리티 등 최신 기술을 활용하여 다음 분기에 제작한다면 성공적인 게임의 결과물을 얻을 수 있을 것이라 판단됩니다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이상입니다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633018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먼저 목차부터 설명드리겠습니다</a:t>
            </a:r>
            <a:r>
              <a:rPr lang="en-US" altLang="ko-KR"/>
              <a:t>.</a:t>
            </a:r>
            <a:r>
              <a:rPr lang="ko-KR" altLang="en-US"/>
              <a:t> 발표의 목적</a:t>
            </a:r>
            <a:r>
              <a:rPr lang="en-US" altLang="ko-KR"/>
              <a:t>,</a:t>
            </a:r>
            <a:r>
              <a:rPr lang="ko-KR" altLang="en-US"/>
              <a:t> 데이터 분석</a:t>
            </a:r>
            <a:r>
              <a:rPr lang="en-US" altLang="ko-KR"/>
              <a:t>,</a:t>
            </a:r>
            <a:r>
              <a:rPr lang="ko-KR" altLang="en-US"/>
              <a:t> 지역에 따른 선호하는 장르 파악</a:t>
            </a:r>
            <a:r>
              <a:rPr lang="en-US" altLang="ko-KR"/>
              <a:t>,</a:t>
            </a:r>
            <a:r>
              <a:rPr lang="ko-KR" altLang="en-US"/>
              <a:t> 연도 별 게임의 트렌드 파악 마지막으로 결론에 대해서 말씀드리겠습니다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59983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목적입니다</a:t>
            </a:r>
            <a:r>
              <a:rPr lang="en-US" altLang="ko-KR"/>
              <a:t>.</a:t>
            </a:r>
            <a:r>
              <a:rPr lang="ko-KR" altLang="en-US"/>
              <a:t> 현재 저는 게임 회사의 데이터 팀으로 다음 분기에 어떤 게임을 설계해야할지 과거의 데이터를 통해 인사이트를 얻어야 합니다</a:t>
            </a:r>
            <a:r>
              <a:rPr lang="en-US" altLang="ko-KR"/>
              <a:t>.</a:t>
            </a:r>
            <a:r>
              <a:rPr lang="ko-KR" altLang="en-US"/>
              <a:t> 이에 따라서 데이터 분석과 그 결과에 대해서 말씀드리도록 하겠습니다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167677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데이터를 살펴보니 불필요한 것들이 있어 정리를 해봤습니다</a:t>
            </a:r>
            <a:r>
              <a:rPr lang="en-US" altLang="ko-KR"/>
              <a:t>.</a:t>
            </a:r>
            <a:r>
              <a:rPr lang="ko-KR" altLang="en-US"/>
              <a:t> 먼저 데이터를 한눈에 알아보기위해 </a:t>
            </a:r>
            <a:r>
              <a:rPr lang="en-US" altLang="ko-KR"/>
              <a:t> publisher</a:t>
            </a:r>
            <a:r>
              <a:rPr lang="ko-KR" altLang="en-US"/>
              <a:t> 는 다음 분기에 어떤 게임을 도출하는 결론에  불필요하다 생각하여 삭제를 하였습니다</a:t>
            </a:r>
            <a:r>
              <a:rPr lang="en-US" altLang="ko-KR"/>
              <a:t>.</a:t>
            </a:r>
            <a:r>
              <a:rPr lang="ko-KR" altLang="en-US"/>
              <a:t> 그리고 </a:t>
            </a:r>
            <a:r>
              <a:rPr lang="en-US" altLang="ko-KR"/>
              <a:t>year</a:t>
            </a:r>
            <a:r>
              <a:rPr lang="ko-KR" altLang="en-US"/>
              <a:t> 컬럼에는 정확한 연도가 아닌 </a:t>
            </a:r>
            <a:r>
              <a:rPr lang="en-US" altLang="ko-KR"/>
              <a:t>0,</a:t>
            </a:r>
            <a:r>
              <a:rPr lang="ko-KR" altLang="en-US"/>
              <a:t> </a:t>
            </a:r>
            <a:r>
              <a:rPr lang="en-US" altLang="ko-KR"/>
              <a:t>96</a:t>
            </a:r>
            <a:r>
              <a:rPr lang="ko-KR" altLang="en-US"/>
              <a:t> 등 부정확한 연도로 인해서 정확하게 처리를 해주었으며 그 외에 판단하기 어려운 </a:t>
            </a:r>
            <a:r>
              <a:rPr lang="en-US" altLang="ko-KR"/>
              <a:t>year</a:t>
            </a:r>
            <a:r>
              <a:rPr lang="ko-KR" altLang="en-US"/>
              <a:t> 컬럼은 삭제 처리를 하였습니다</a:t>
            </a:r>
            <a:r>
              <a:rPr lang="en-US" altLang="ko-KR"/>
              <a:t>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이에 따라서 </a:t>
            </a:r>
            <a:r>
              <a:rPr lang="en-US" altLang="ko-KR"/>
              <a:t>16597</a:t>
            </a:r>
            <a:r>
              <a:rPr lang="ko-KR" altLang="en-US"/>
              <a:t>개의 데이터에서 </a:t>
            </a:r>
            <a:r>
              <a:rPr lang="en-US" altLang="ko-KR"/>
              <a:t>16277</a:t>
            </a:r>
            <a:r>
              <a:rPr lang="ko-KR" altLang="en-US"/>
              <a:t>개의 데이터로 축소하였으며 총 </a:t>
            </a:r>
            <a:r>
              <a:rPr lang="en-US" altLang="ko-KR"/>
              <a:t>320</a:t>
            </a:r>
            <a:r>
              <a:rPr lang="ko-KR" altLang="en-US"/>
              <a:t>개의 데이터를 정리하였습니다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554873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먼저 각 지역 별 어떤 장르의 게임을 좋아하는지 분석을 해봤습니다</a:t>
            </a:r>
            <a:r>
              <a:rPr lang="en-US" altLang="ko-KR"/>
              <a:t>.</a:t>
            </a:r>
            <a:r>
              <a:rPr lang="ko-KR" altLang="en-US"/>
              <a:t> 지역은 출고량이 많은 대표적인  </a:t>
            </a:r>
            <a:r>
              <a:rPr lang="en-US" altLang="ko-KR"/>
              <a:t>3</a:t>
            </a:r>
            <a:r>
              <a:rPr lang="ko-KR" altLang="en-US"/>
              <a:t>개의 지역인 북아메리카</a:t>
            </a:r>
            <a:r>
              <a:rPr lang="en-US" altLang="ko-KR"/>
              <a:t>,</a:t>
            </a:r>
            <a:r>
              <a:rPr lang="ko-KR" altLang="en-US"/>
              <a:t> 유럽</a:t>
            </a:r>
            <a:r>
              <a:rPr lang="en-US" altLang="ko-KR"/>
              <a:t>,</a:t>
            </a:r>
            <a:r>
              <a:rPr lang="ko-KR" altLang="en-US"/>
              <a:t> 일본 그리고 그외 지역으로 선정하였습니다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55592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파란색이 북아메리카</a:t>
            </a:r>
            <a:r>
              <a:rPr lang="en-US" altLang="ko-KR"/>
              <a:t>,</a:t>
            </a:r>
            <a:r>
              <a:rPr lang="ko-KR" altLang="en-US"/>
              <a:t> 주황색은 유럽</a:t>
            </a:r>
            <a:r>
              <a:rPr lang="en-US" altLang="ko-KR"/>
              <a:t>,</a:t>
            </a:r>
            <a:r>
              <a:rPr lang="ko-KR" altLang="en-US"/>
              <a:t> 초록색은 일본</a:t>
            </a:r>
            <a:r>
              <a:rPr lang="en-US" altLang="ko-KR"/>
              <a:t>,</a:t>
            </a:r>
            <a:r>
              <a:rPr lang="ko-KR" altLang="en-US"/>
              <a:t> 빨간색은 그 외 지역입니다</a:t>
            </a:r>
            <a:r>
              <a:rPr lang="en-US" altLang="ko-KR"/>
              <a:t>.</a:t>
            </a:r>
            <a:r>
              <a:rPr lang="ko-KR" altLang="en-US"/>
              <a:t> 북 아메리카 지역부터 보시면 액션</a:t>
            </a:r>
            <a:r>
              <a:rPr lang="en-US" altLang="ko-KR"/>
              <a:t>,</a:t>
            </a:r>
            <a:r>
              <a:rPr lang="ko-KR" altLang="en-US"/>
              <a:t> 스포츠 순으로 인기가 많은 것을 볼 수 있으며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유럽도 동일하게 액션과 스포츠가 인기가 많은 것을 알 수 있습니다</a:t>
            </a:r>
            <a:r>
              <a:rPr lang="en-US" altLang="ko-KR"/>
              <a:t>.</a:t>
            </a:r>
            <a:r>
              <a:rPr lang="ko-KR" altLang="en-US"/>
              <a:t> 일본 지역은 롤플레잉이 </a:t>
            </a:r>
            <a:r>
              <a:rPr lang="en-US" altLang="ko-KR"/>
              <a:t>1</a:t>
            </a:r>
            <a:r>
              <a:rPr lang="ko-KR" altLang="en-US"/>
              <a:t>위</a:t>
            </a:r>
            <a:r>
              <a:rPr lang="en-US" altLang="ko-KR"/>
              <a:t>,</a:t>
            </a:r>
            <a:r>
              <a:rPr lang="ko-KR" altLang="en-US"/>
              <a:t> 액션이 </a:t>
            </a:r>
            <a:r>
              <a:rPr lang="en-US" altLang="ko-KR"/>
              <a:t>2</a:t>
            </a:r>
            <a:r>
              <a:rPr lang="ko-KR" altLang="en-US"/>
              <a:t>위이며 그 외 지역 역시 액션과 스포츠가 많은 것을 알 수 있었습니다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181032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이에 따라서 지역 별로 선호하는 장르는 거의 같다고 판단할 수 있겠으며 지역을 고려하지 않고 장르를 고려해서 다음 분기에 게임을 선정해야하는 결론을 내릴 수 있었습니다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31078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다음으로는 연도 별로 인기 있는 게임의 트렌드를 파악해 보겠습니다</a:t>
            </a:r>
            <a:r>
              <a:rPr lang="en-US" altLang="ko-KR"/>
              <a:t>.</a:t>
            </a:r>
            <a:r>
              <a:rPr lang="ko-KR" altLang="en-US"/>
              <a:t> 먼저 트렌드의 기준은 각 지역의 출고량을 합한 값으로 </a:t>
            </a:r>
            <a:r>
              <a:rPr lang="en-US" altLang="ko-KR"/>
              <a:t>top5</a:t>
            </a:r>
            <a:r>
              <a:rPr lang="ko-KR" altLang="en-US"/>
              <a:t>의 게임을 선정하였으며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1980</a:t>
            </a:r>
            <a:r>
              <a:rPr lang="ko-KR" altLang="en-US"/>
              <a:t>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1990</a:t>
            </a:r>
            <a:r>
              <a:rPr lang="ko-KR" altLang="en-US"/>
              <a:t>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2000</a:t>
            </a:r>
            <a:r>
              <a:rPr lang="ko-KR" altLang="en-US"/>
              <a:t>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2010</a:t>
            </a:r>
            <a:r>
              <a:rPr lang="ko-KR" altLang="en-US"/>
              <a:t>년 이후 총 네 가지의 연도를 나뉘어 게임의 트렌드를 파악해 보겠습니다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324955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먼저 </a:t>
            </a:r>
            <a:r>
              <a:rPr lang="en-US" altLang="ko-KR"/>
              <a:t>1980</a:t>
            </a:r>
            <a:r>
              <a:rPr lang="ko-KR" altLang="en-US"/>
              <a:t>년대에는 슈퍼마리오의 게임이 인기가 많았으며 대부분 플랫폼 장르로 구성되어있었습니다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68869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emf"  /><Relationship Id="rId3" Type="http://schemas.openxmlformats.org/officeDocument/2006/relationships/image" Target="../media/image1.emf"  /><Relationship Id="rId4" Type="http://schemas.openxmlformats.org/officeDocument/2006/relationships/image" Target="../media/image2.emf"  /><Relationship Id="rId5" Type="http://schemas.openxmlformats.org/officeDocument/2006/relationships/image" Target="../media/image2.emf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标题幻灯片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73719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第二级</a:t>
            </a:r>
            <a:endParaRPr lang="zh-CN" altLang="en-US"/>
          </a:p>
          <a:p>
            <a:pPr lvl="2">
              <a:defRPr/>
            </a:pPr>
            <a:r>
              <a:rPr lang="zh-CN" altLang="en-US"/>
              <a:t>第三级</a:t>
            </a:r>
            <a:endParaRPr lang="zh-CN" altLang="en-US"/>
          </a:p>
          <a:p>
            <a:pPr lvl="3">
              <a:defRPr/>
            </a:pPr>
            <a:r>
              <a:rPr lang="zh-CN" altLang="en-US"/>
              <a:t>第四级</a:t>
            </a:r>
            <a:endParaRPr lang="zh-CN" altLang="en-US"/>
          </a:p>
          <a:p>
            <a:pPr lvl="4">
              <a:defRPr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C841B0B2-25C2-465E-A81B-CA14DF5CFA1A}" type="datetime1">
              <a:rPr lang="zh-CN" altLang="en-US"/>
              <a:pPr lvl="0">
                <a:defRPr/>
              </a:pPr>
              <a:t>2023/03/13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B9194516-FBE1-40B2-A8ED-8D98997B7A50}" type="slidenum">
              <a:rPr lang="zh-CN" altLang="en-US"/>
              <a:pPr lvl="0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5166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第二级</a:t>
            </a:r>
            <a:endParaRPr lang="zh-CN" altLang="en-US"/>
          </a:p>
          <a:p>
            <a:pPr lvl="2">
              <a:defRPr/>
            </a:pPr>
            <a:r>
              <a:rPr lang="zh-CN" altLang="en-US"/>
              <a:t>第三级</a:t>
            </a:r>
            <a:endParaRPr lang="zh-CN" altLang="en-US"/>
          </a:p>
          <a:p>
            <a:pPr lvl="3">
              <a:defRPr/>
            </a:pPr>
            <a:r>
              <a:rPr lang="zh-CN" altLang="en-US"/>
              <a:t>第四级</a:t>
            </a:r>
            <a:endParaRPr lang="zh-CN" altLang="en-US"/>
          </a:p>
          <a:p>
            <a:pPr lvl="4">
              <a:defRPr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C841B0B2-25C2-465E-A81B-CA14DF5CFA1A}" type="datetime1">
              <a:rPr lang="zh-CN" altLang="en-US"/>
              <a:pPr lvl="0">
                <a:defRPr/>
              </a:pPr>
              <a:t>2023/03/13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B9194516-FBE1-40B2-A8ED-8D98997B7A50}" type="slidenum">
              <a:rPr lang="zh-CN" altLang="en-US"/>
              <a:pPr lvl="0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51539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4110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标题和内容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2114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节标题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0"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88229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第二级</a:t>
            </a:r>
            <a:endParaRPr lang="zh-CN" altLang="en-US"/>
          </a:p>
          <a:p>
            <a:pPr lvl="2">
              <a:defRPr/>
            </a:pPr>
            <a:r>
              <a:rPr lang="zh-CN" altLang="en-US"/>
              <a:t>第三级</a:t>
            </a:r>
            <a:endParaRPr lang="zh-CN" altLang="en-US"/>
          </a:p>
          <a:p>
            <a:pPr lvl="3">
              <a:defRPr/>
            </a:pPr>
            <a:r>
              <a:rPr lang="zh-CN" altLang="en-US"/>
              <a:t>第四级</a:t>
            </a:r>
            <a:endParaRPr lang="zh-CN" altLang="en-US"/>
          </a:p>
          <a:p>
            <a:pPr lvl="4">
              <a:defRPr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第二级</a:t>
            </a:r>
            <a:endParaRPr lang="zh-CN" altLang="en-US"/>
          </a:p>
          <a:p>
            <a:pPr lvl="2">
              <a:defRPr/>
            </a:pPr>
            <a:r>
              <a:rPr lang="zh-CN" altLang="en-US"/>
              <a:t>第三级</a:t>
            </a:r>
            <a:endParaRPr lang="zh-CN" altLang="en-US"/>
          </a:p>
          <a:p>
            <a:pPr lvl="3">
              <a:defRPr/>
            </a:pPr>
            <a:r>
              <a:rPr lang="zh-CN" altLang="en-US"/>
              <a:t>第四级</a:t>
            </a:r>
            <a:endParaRPr lang="zh-CN" altLang="en-US"/>
          </a:p>
          <a:p>
            <a:pPr lvl="4">
              <a:defRPr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C841B0B2-25C2-465E-A81B-CA14DF5CFA1A}" type="datetime1">
              <a:rPr lang="zh-CN" altLang="en-US"/>
              <a:pPr lvl="0">
                <a:defRPr/>
              </a:pPr>
              <a:t>2023/03/13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B9194516-FBE1-40B2-A8ED-8D98997B7A50}" type="slidenum">
              <a:rPr lang="zh-CN" altLang="en-US"/>
              <a:pPr lvl="0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29449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第二级</a:t>
            </a:r>
            <a:endParaRPr lang="zh-CN" altLang="en-US"/>
          </a:p>
          <a:p>
            <a:pPr lvl="2">
              <a:defRPr/>
            </a:pPr>
            <a:r>
              <a:rPr lang="zh-CN" altLang="en-US"/>
              <a:t>第三级</a:t>
            </a:r>
            <a:endParaRPr lang="zh-CN" altLang="en-US"/>
          </a:p>
          <a:p>
            <a:pPr lvl="3">
              <a:defRPr/>
            </a:pPr>
            <a:r>
              <a:rPr lang="zh-CN" altLang="en-US"/>
              <a:t>第四级</a:t>
            </a:r>
            <a:endParaRPr lang="zh-CN" altLang="en-US"/>
          </a:p>
          <a:p>
            <a:pPr lvl="4">
              <a:defRPr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第二级</a:t>
            </a:r>
            <a:endParaRPr lang="zh-CN" altLang="en-US"/>
          </a:p>
          <a:p>
            <a:pPr lvl="2">
              <a:defRPr/>
            </a:pPr>
            <a:r>
              <a:rPr lang="zh-CN" altLang="en-US"/>
              <a:t>第三级</a:t>
            </a:r>
            <a:endParaRPr lang="zh-CN" altLang="en-US"/>
          </a:p>
          <a:p>
            <a:pPr lvl="3">
              <a:defRPr/>
            </a:pPr>
            <a:r>
              <a:rPr lang="zh-CN" altLang="en-US"/>
              <a:t>第四级</a:t>
            </a:r>
            <a:endParaRPr lang="zh-CN" altLang="en-US"/>
          </a:p>
          <a:p>
            <a:pPr lvl="4">
              <a:defRPr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C841B0B2-25C2-465E-A81B-CA14DF5CFA1A}" type="datetime1">
              <a:rPr lang="zh-CN" altLang="en-US"/>
              <a:pPr lvl="0">
                <a:defRPr/>
              </a:pPr>
              <a:t>2023/03/13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B9194516-FBE1-40B2-A8ED-8D98997B7A50}" type="slidenum">
              <a:rPr lang="zh-CN" altLang="en-US"/>
              <a:pPr lvl="0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96699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C841B0B2-25C2-465E-A81B-CA14DF5CFA1A}" type="datetime1">
              <a:rPr lang="zh-CN" altLang="en-US"/>
              <a:pPr lvl="0">
                <a:defRPr/>
              </a:pPr>
              <a:t>2023/03/13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B9194516-FBE1-40B2-A8ED-8D98997B7A50}" type="slidenum">
              <a:rPr lang="zh-CN" altLang="en-US"/>
              <a:pPr lvl="0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92062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C841B0B2-25C2-465E-A81B-CA14DF5CFA1A}" type="datetime1">
              <a:rPr lang="zh-CN" altLang="en-US"/>
              <a:pPr lvl="0">
                <a:defRPr/>
              </a:pPr>
              <a:t>2023/03/13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B9194516-FBE1-40B2-A8ED-8D98997B7A50}" type="slidenum">
              <a:rPr lang="zh-CN" altLang="en-US"/>
              <a:pPr lvl="0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776728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第二级</a:t>
            </a:r>
            <a:endParaRPr lang="zh-CN" altLang="en-US"/>
          </a:p>
          <a:p>
            <a:pPr lvl="2">
              <a:defRPr/>
            </a:pPr>
            <a:r>
              <a:rPr lang="zh-CN" altLang="en-US"/>
              <a:t>第三级</a:t>
            </a:r>
            <a:endParaRPr lang="zh-CN" altLang="en-US"/>
          </a:p>
          <a:p>
            <a:pPr lvl="3">
              <a:defRPr/>
            </a:pPr>
            <a:r>
              <a:rPr lang="zh-CN" altLang="en-US"/>
              <a:t>第四级</a:t>
            </a:r>
            <a:endParaRPr lang="zh-CN" altLang="en-US"/>
          </a:p>
          <a:p>
            <a:pPr lvl="4">
              <a:defRPr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C841B0B2-25C2-465E-A81B-CA14DF5CFA1A}" type="datetime1">
              <a:rPr lang="zh-CN" altLang="en-US"/>
              <a:pPr lvl="0">
                <a:defRPr/>
              </a:pPr>
              <a:t>2023/03/13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B9194516-FBE1-40B2-A8ED-8D98997B7A50}" type="slidenum">
              <a:rPr lang="zh-CN" altLang="en-US"/>
              <a:pPr lvl="0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67628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C841B0B2-25C2-465E-A81B-CA14DF5CFA1A}" type="datetime1">
              <a:rPr lang="zh-CN" altLang="en-US"/>
              <a:pPr lvl="0">
                <a:defRPr/>
              </a:pPr>
              <a:t>2023/03/13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B9194516-FBE1-40B2-A8ED-8D98997B7A50}" type="slidenum">
              <a:rPr lang="zh-CN" altLang="en-US"/>
              <a:pPr lvl="0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3995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3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第一PPT模板网：www.1ppt.com">
    <p:bg>
      <p:bgPr shadeToTitle="0">
        <a:gradFill flip="none" rotWithShape="1"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57665" y="94763"/>
            <a:ext cx="12076670" cy="66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6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85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9.xml"  /><Relationship Id="rId3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9.xml"  /><Relationship Id="rId3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9.xml"  /><Relationship Id="rId3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9.xml"  /><Relationship Id="rId3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  <a:cs typeface="함초롬바탕"/>
              </a:rPr>
              <a:t>코드스테이츠 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  <a:cs typeface="함초롬바탕"/>
              </a:rPr>
              <a:t> SECTION1 </a:t>
            </a:r>
            <a:endParaRPr lang="en-US" altLang="ko-KR">
              <a:solidFill>
                <a:schemeClr val="lt1"/>
              </a:solidFill>
              <a:latin typeface="한컴 소망 B"/>
              <a:ea typeface="한컴 소망 B"/>
              <a:cs typeface="함초롬바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 algn="r">
              <a:defRPr/>
            </a:pPr>
            <a:r>
              <a:rPr lang="en-US" altLang="ko-KR">
                <a:solidFill>
                  <a:schemeClr val="lt1"/>
                </a:solidFill>
                <a:latin typeface="Impact"/>
                <a:ea typeface="한컴 소망 B"/>
              </a:rPr>
              <a:t>AI 18</a:t>
            </a:r>
            <a:r>
              <a:rPr lang="ko-KR" altLang="en-US">
                <a:solidFill>
                  <a:schemeClr val="lt1"/>
                </a:solidFill>
                <a:latin typeface="Impact"/>
                <a:ea typeface="한컴 소망 B"/>
              </a:rPr>
              <a:t>기 정호영</a:t>
            </a:r>
            <a:endParaRPr lang="ko-KR" altLang="en-US">
              <a:solidFill>
                <a:schemeClr val="lt1"/>
              </a:solidFill>
              <a:latin typeface="Impact"/>
              <a:ea typeface="한컴 소망 B"/>
            </a:endParaRPr>
          </a:p>
        </p:txBody>
      </p:sp>
    </p:spTree>
    <p:extLst>
      <p:ext uri="{BB962C8B-B14F-4D97-AF65-F5344CB8AC3E}">
        <p14:creationId xmlns:p14="http://schemas.microsoft.com/office/powerpoint/2010/main" val="4210374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1990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년대</a:t>
            </a:r>
            <a:r>
              <a:rPr lang="ko-KR" altLang="en-US">
                <a:solidFill>
                  <a:schemeClr val="lt1"/>
                </a:solidFill>
              </a:rPr>
              <a:t> 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1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위 Pokemon Gold/Pokemon Silver</a:t>
            </a:r>
            <a:r>
              <a:rPr lang="ko-KR" altLang="en-US">
                <a:solidFill>
                  <a:schemeClr val="lt1"/>
                </a:solidFill>
                <a:ea typeface="한컴 소망 B"/>
              </a:rPr>
              <a:t>	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2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위 Pokémon Yellow: Special Pikachu Editio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n</a:t>
            </a: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3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위 Super Mario 64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4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위 Super Mario Land 2: 6 Golden Coins</a:t>
            </a:r>
            <a:r>
              <a:rPr lang="ko-KR" altLang="en-US">
                <a:solidFill>
                  <a:schemeClr val="lt1"/>
                </a:solidFill>
                <a:ea typeface="한컴 소망 B"/>
              </a:rPr>
              <a:t>	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5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위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 Gran Turismo</a:t>
            </a: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포켓몬스터 게임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(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롤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-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플레잉 장르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)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와 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80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년대 인기 게임인 슈퍼마리오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90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년도에 인기가 많다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.</a:t>
            </a:r>
            <a:endParaRPr lang="en-US" altLang="ko-KR"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" name="图片占位符 2"/>
          <p:cNvSpPr>
            <a:spLocks noGrp="1" noTextEdit="1"/>
          </p:cNvSpPr>
          <p:nvPr>
            <p:ph type="pic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83188" y="987425"/>
            <a:ext cx="6172199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63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2000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년대 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lvl="0">
              <a:defRPr/>
            </a:pP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1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위 Mario Kart DS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2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위 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Wii Fit</a:t>
            </a: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3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위 Wii Fit Plus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4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위 </a:t>
            </a:r>
            <a:r>
              <a:rPr lang="ko-KR" altLang="en-US" sz="1500">
                <a:solidFill>
                  <a:schemeClr val="lt1"/>
                </a:solidFill>
                <a:latin typeface="한컴 소망 B"/>
                <a:ea typeface="한컴 소망 B"/>
              </a:rPr>
              <a:t>Brain Age: Train Your Brain in Minutes a Day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5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위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 New Super Mario Bros.</a:t>
            </a: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닌텐도의 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DS, Will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 플랫폼 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TOP 5</a:t>
            </a: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여전히 슈퍼마리오의 게임이 인기가 많음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.</a:t>
            </a:r>
            <a:endParaRPr lang="en-US" altLang="ko-KR"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" name="图片占位符 2"/>
          <p:cNvSpPr>
            <a:spLocks noGrp="1" noTextEdit="1"/>
          </p:cNvSpPr>
          <p:nvPr>
            <p:ph type="pic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83188" y="987425"/>
            <a:ext cx="6172199" cy="48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09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2010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년대 이후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lvl="0">
              <a:defRPr/>
            </a:pPr>
            <a:endParaRPr lang="en-US" altLang="ko-KR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1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위 Grand Theft Auto V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(PS3)</a:t>
            </a: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2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위 Grand Theft Auto V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(X360)</a:t>
            </a: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3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위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 Pokemon Black/Pokemon White</a:t>
            </a: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4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위 Call of Duty: Modern Warfare 3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5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위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 Call of Duty: Black Ops</a:t>
            </a: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2010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년 이후 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GTA 5, 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콜오브듀티 등 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액션 및 슈팅 게임의 인기가 많음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.</a:t>
            </a:r>
            <a:endParaRPr lang="en-US" altLang="ko-KR"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" name="图片占位符 2"/>
          <p:cNvSpPr>
            <a:spLocks noGrp="1" noTextEdit="1"/>
          </p:cNvSpPr>
          <p:nvPr>
            <p:ph type="pic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89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1745371"/>
            <a:ext cx="10363198" cy="1470025"/>
          </a:xfrm>
        </p:spPr>
        <p:txBody>
          <a:bodyPr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연도 별 게임의 트렌드 파악 결론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2865437"/>
            <a:ext cx="8534399" cy="3401606"/>
          </a:xfrm>
        </p:spPr>
        <p:txBody>
          <a:bodyPr/>
          <a:p>
            <a:pPr lvl="0">
              <a:defRPr/>
            </a:pPr>
            <a:r>
              <a:rPr lang="ko-KR" altLang="en-US" b="1">
                <a:solidFill>
                  <a:schemeClr val="lt1"/>
                </a:solidFill>
              </a:rPr>
              <a:t>시대 별 발전하는 기술에 따라</a:t>
            </a:r>
            <a:endParaRPr lang="ko-KR" altLang="en-US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schemeClr val="lt1"/>
                </a:solidFill>
              </a:rPr>
              <a:t>게임의 트렌드도 바뀌어 가고 있음을 파악</a:t>
            </a:r>
            <a:r>
              <a:rPr lang="en-US" altLang="ko-KR" b="1">
                <a:solidFill>
                  <a:schemeClr val="lt1"/>
                </a:solidFill>
              </a:rPr>
              <a:t>.</a:t>
            </a:r>
            <a:r>
              <a:rPr lang="ko-KR" altLang="en-US" b="1">
                <a:solidFill>
                  <a:schemeClr val="lt1"/>
                </a:solidFill>
              </a:rPr>
              <a:t> </a:t>
            </a:r>
            <a:endParaRPr lang="ko-KR" altLang="en-US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chemeClr val="lt1"/>
                </a:solidFill>
              </a:rPr>
              <a:t>1980</a:t>
            </a:r>
            <a:r>
              <a:rPr lang="ko-KR" altLang="en-US" b="1">
                <a:solidFill>
                  <a:schemeClr val="lt1"/>
                </a:solidFill>
              </a:rPr>
              <a:t>년대 </a:t>
            </a:r>
            <a:r>
              <a:rPr lang="en-US" altLang="ko-KR" b="1">
                <a:solidFill>
                  <a:schemeClr val="lt1"/>
                </a:solidFill>
              </a:rPr>
              <a:t>: </a:t>
            </a:r>
            <a:r>
              <a:rPr lang="ko-KR" altLang="en-US" b="1">
                <a:solidFill>
                  <a:schemeClr val="lt1"/>
                </a:solidFill>
              </a:rPr>
              <a:t>슈퍼마리오</a:t>
            </a:r>
            <a:r>
              <a:rPr lang="en-US" altLang="ko-KR" b="1">
                <a:solidFill>
                  <a:schemeClr val="lt1"/>
                </a:solidFill>
              </a:rPr>
              <a:t>,</a:t>
            </a:r>
            <a:r>
              <a:rPr lang="ko-KR" altLang="en-US" b="1">
                <a:solidFill>
                  <a:schemeClr val="lt1"/>
                </a:solidFill>
              </a:rPr>
              <a:t> 플랫폼</a:t>
            </a:r>
            <a:r>
              <a:rPr lang="en-US" altLang="ko-KR" b="1">
                <a:solidFill>
                  <a:schemeClr val="lt1"/>
                </a:solidFill>
              </a:rPr>
              <a:t>(2D)</a:t>
            </a:r>
            <a:endParaRPr lang="en-US" altLang="ko-KR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chemeClr val="lt1"/>
                </a:solidFill>
              </a:rPr>
              <a:t>1990</a:t>
            </a:r>
            <a:r>
              <a:rPr lang="ko-KR" altLang="en-US" b="1">
                <a:solidFill>
                  <a:schemeClr val="lt1"/>
                </a:solidFill>
              </a:rPr>
              <a:t>년대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 포켓몬</a:t>
            </a:r>
            <a:r>
              <a:rPr lang="en-US" altLang="ko-KR" b="1">
                <a:solidFill>
                  <a:schemeClr val="lt1"/>
                </a:solidFill>
              </a:rPr>
              <a:t>,</a:t>
            </a:r>
            <a:r>
              <a:rPr lang="ko-KR" altLang="en-US" b="1">
                <a:solidFill>
                  <a:schemeClr val="lt1"/>
                </a:solidFill>
              </a:rPr>
              <a:t> 롤 플레잉</a:t>
            </a:r>
            <a:r>
              <a:rPr lang="en-US" altLang="ko-KR" b="1">
                <a:solidFill>
                  <a:schemeClr val="lt1"/>
                </a:solidFill>
              </a:rPr>
              <a:t>(3D)</a:t>
            </a:r>
            <a:endParaRPr lang="en-US" altLang="ko-KR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chemeClr val="lt1"/>
                </a:solidFill>
              </a:rPr>
              <a:t>2000</a:t>
            </a:r>
            <a:r>
              <a:rPr lang="ko-KR" altLang="en-US" b="1">
                <a:solidFill>
                  <a:schemeClr val="lt1"/>
                </a:solidFill>
              </a:rPr>
              <a:t>년대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 닌텐도 </a:t>
            </a:r>
            <a:r>
              <a:rPr lang="en-US" altLang="ko-KR" b="1">
                <a:solidFill>
                  <a:schemeClr val="lt1"/>
                </a:solidFill>
              </a:rPr>
              <a:t>DS, Will (</a:t>
            </a:r>
            <a:r>
              <a:rPr lang="ko-KR" altLang="en-US" b="1">
                <a:solidFill>
                  <a:schemeClr val="lt1"/>
                </a:solidFill>
              </a:rPr>
              <a:t>게임기</a:t>
            </a:r>
            <a:r>
              <a:rPr lang="en-US" altLang="ko-KR" b="1">
                <a:solidFill>
                  <a:schemeClr val="lt1"/>
                </a:solidFill>
              </a:rPr>
              <a:t>,</a:t>
            </a:r>
            <a:r>
              <a:rPr lang="ko-KR" altLang="en-US" b="1">
                <a:solidFill>
                  <a:schemeClr val="lt1"/>
                </a:solidFill>
              </a:rPr>
              <a:t> </a:t>
            </a:r>
            <a:r>
              <a:rPr lang="en-US" altLang="ko-KR" b="1">
                <a:solidFill>
                  <a:schemeClr val="lt1"/>
                </a:solidFill>
              </a:rPr>
              <a:t>4D</a:t>
            </a:r>
            <a:r>
              <a:rPr lang="ko-KR" altLang="en-US" b="1">
                <a:solidFill>
                  <a:schemeClr val="lt1"/>
                </a:solidFill>
              </a:rPr>
              <a:t> 기술</a:t>
            </a:r>
            <a:r>
              <a:rPr lang="en-US" altLang="ko-KR" b="1">
                <a:solidFill>
                  <a:schemeClr val="lt1"/>
                </a:solidFill>
              </a:rPr>
              <a:t>)</a:t>
            </a:r>
            <a:endParaRPr lang="en-US" altLang="ko-KR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chemeClr val="lt1"/>
                </a:solidFill>
              </a:rPr>
              <a:t>2010</a:t>
            </a:r>
            <a:r>
              <a:rPr lang="ko-KR" altLang="en-US" b="1">
                <a:solidFill>
                  <a:schemeClr val="lt1"/>
                </a:solidFill>
              </a:rPr>
              <a:t>년대 이후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 고퀄리티 게임</a:t>
            </a:r>
            <a:endParaRPr lang="ko-KR" altLang="en-US">
              <a:solidFill>
                <a:schemeClr val="lt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336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0" y="675970"/>
            <a:ext cx="10363198" cy="1470025"/>
          </a:xfrm>
        </p:spPr>
        <p:txBody>
          <a:bodyPr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최종 결론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4401" y="1728196"/>
            <a:ext cx="9608495" cy="4566898"/>
          </a:xfrm>
        </p:spPr>
        <p:txBody>
          <a:bodyPr/>
          <a:p>
            <a:pPr lvl="0" algn="l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1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순위 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 algn="l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[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장르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: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 액션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]</a:t>
            </a: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 algn="l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2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순위 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 algn="l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[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장르 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: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 슈팅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]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 </a:t>
            </a: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 algn="l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3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순위 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 algn="l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[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장르 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: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 스포츠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]</a:t>
            </a: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 algn="l">
              <a:defRPr/>
            </a:pP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 algn="l">
              <a:defRPr/>
            </a:pPr>
            <a:r>
              <a:rPr lang="en-US" altLang="ko-KR" sz="2700">
                <a:solidFill>
                  <a:schemeClr val="lt1"/>
                </a:solidFill>
                <a:latin typeface="한컴 소망 B"/>
                <a:ea typeface="한컴 소망 B"/>
              </a:rPr>
              <a:t>4D, VR</a:t>
            </a:r>
            <a:r>
              <a:rPr lang="ko-KR" altLang="en-US" sz="2700">
                <a:solidFill>
                  <a:schemeClr val="lt1"/>
                </a:solidFill>
                <a:latin typeface="한컴 소망 B"/>
                <a:ea typeface="한컴 소망 B"/>
              </a:rPr>
              <a:t>게임</a:t>
            </a:r>
            <a:r>
              <a:rPr lang="en-US" altLang="ko-KR" sz="2700">
                <a:solidFill>
                  <a:schemeClr val="lt1"/>
                </a:solidFill>
                <a:latin typeface="한컴 소망 B"/>
                <a:ea typeface="한컴 소망 B"/>
              </a:rPr>
              <a:t>,</a:t>
            </a:r>
            <a:r>
              <a:rPr lang="ko-KR" altLang="en-US" sz="2700">
                <a:solidFill>
                  <a:schemeClr val="lt1"/>
                </a:solidFill>
                <a:latin typeface="한컴 소망 B"/>
                <a:ea typeface="한컴 소망 B"/>
              </a:rPr>
              <a:t> 고퀄리티 최신 컴퓨터 기술을 활용하여 제작</a:t>
            </a:r>
            <a:endParaRPr lang="ko-KR" altLang="en-US" sz="2700">
              <a:solidFill>
                <a:schemeClr val="lt1"/>
              </a:solidFill>
              <a:latin typeface="한컴 소망 B"/>
              <a:ea typeface="한컴 소망 B"/>
            </a:endParaRPr>
          </a:p>
        </p:txBody>
      </p:sp>
    </p:spTree>
    <p:extLst>
      <p:ext uri="{BB962C8B-B14F-4D97-AF65-F5344CB8AC3E}">
        <p14:creationId xmlns:p14="http://schemas.microsoft.com/office/powerpoint/2010/main" val="3289452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766052" y="753891"/>
            <a:ext cx="9697262" cy="414957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300">
                <a:solidFill>
                  <a:schemeClr val="lt1"/>
                </a:solidFill>
                <a:latin typeface="한컴 소망 B"/>
                <a:ea typeface="한컴 소망 B"/>
              </a:rPr>
              <a:t>목차</a:t>
            </a:r>
            <a:endParaRPr lang="ko-KR" altLang="en-US" sz="3300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● 목적 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● 데이터 분석 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● 지역에 따른 선호하는 장르 파악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● 연도 별 게임의 트렌드 파악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● 결론</a:t>
            </a:r>
            <a:endParaRPr lang="ko-KR" altLang="en-US"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65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0"/>
          </p:nvPr>
        </p:nvSpPr>
        <p:spPr>
          <a:xfrm>
            <a:off x="838200" y="577917"/>
            <a:ext cx="10515600" cy="5044367"/>
          </a:xfrm>
        </p:spPr>
        <p:txBody>
          <a:bodyPr/>
          <a:p>
            <a:pPr lvl="0">
              <a:defRPr/>
            </a:pPr>
            <a:br>
              <a:rPr lang="ko-KR" altLang="en-US">
                <a:solidFill>
                  <a:schemeClr val="lt1"/>
                </a:solidFill>
              </a:rPr>
            </a:b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목적</a:t>
            </a:r>
            <a:br>
              <a:rPr lang="ko-KR" altLang="en-US">
                <a:solidFill>
                  <a:schemeClr val="lt1"/>
                </a:solidFill>
                <a:ea typeface="한컴 소망 B"/>
              </a:rPr>
            </a:br>
            <a:br>
              <a:rPr lang="ko-KR" altLang="en-US">
                <a:solidFill>
                  <a:schemeClr val="lt1"/>
                </a:solidFill>
                <a:ea typeface="한컴 소망 B"/>
              </a:rPr>
            </a:br>
            <a:br>
              <a:rPr lang="ko-KR" altLang="en-US">
                <a:solidFill>
                  <a:schemeClr val="lt1"/>
                </a:solidFill>
                <a:ea typeface="한컴 소망 B"/>
              </a:rPr>
            </a:br>
            <a:br>
              <a:rPr lang="ko-KR" altLang="en-US">
                <a:solidFill>
                  <a:schemeClr val="lt1"/>
                </a:solidFill>
                <a:ea typeface="한컴 소망 B"/>
              </a:rPr>
            </a:br>
            <a:r>
              <a:rPr lang="ko-KR" altLang="en-US" sz="2000">
                <a:solidFill>
                  <a:schemeClr val="lt1"/>
                </a:solidFill>
                <a:latin typeface="한컴 소망 B"/>
                <a:ea typeface="한컴 소망 B"/>
              </a:rPr>
              <a:t>다음 분기에 어떤 게임을 설계해야할지 결정을 해야하는 상황에서 </a:t>
            </a:r>
            <a:br>
              <a:rPr lang="ko-KR" altLang="en-US" sz="2000">
                <a:solidFill>
                  <a:schemeClr val="lt1"/>
                </a:solidFill>
                <a:ea typeface="한컴 소망 B"/>
              </a:rPr>
            </a:br>
            <a:r>
              <a:rPr lang="ko-KR" altLang="en-US" sz="2000">
                <a:solidFill>
                  <a:schemeClr val="lt1"/>
                </a:solidFill>
                <a:latin typeface="한컴 소망 B"/>
                <a:ea typeface="한컴 소망 B"/>
              </a:rPr>
              <a:t>과거의 게임 데이터의 분석을 통해 결정하기</a:t>
            </a:r>
            <a:endParaRPr lang="ko-KR" altLang="en-US" sz="2000">
              <a:solidFill>
                <a:schemeClr val="lt1"/>
              </a:solidFill>
              <a:latin typeface="한컴 소망 B"/>
              <a:ea typeface="한컴 소망 B"/>
            </a:endParaRPr>
          </a:p>
        </p:txBody>
      </p:sp>
    </p:spTree>
    <p:extLst>
      <p:ext uri="{BB962C8B-B14F-4D97-AF65-F5344CB8AC3E}">
        <p14:creationId xmlns:p14="http://schemas.microsoft.com/office/powerpoint/2010/main" val="2686985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0"/>
          </p:nvPr>
        </p:nvSpPr>
        <p:spPr>
          <a:xfrm>
            <a:off x="839788" y="264673"/>
            <a:ext cx="3932237" cy="1600200"/>
          </a:xfrm>
        </p:spPr>
        <p:txBody>
          <a:bodyPr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데이터 분석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1864873"/>
            <a:ext cx="3932237" cy="4217367"/>
          </a:xfrm>
        </p:spPr>
        <p:txBody>
          <a:bodyPr/>
          <a:p>
            <a:pPr lvl="0">
              <a:defRPr/>
            </a:pPr>
            <a:endParaRPr lang="ko-KR" altLang="en-US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lt1"/>
                </a:solidFill>
                <a:latin typeface="한컴 소망 B"/>
                <a:ea typeface="한컴 소망 B"/>
              </a:rPr>
              <a:t>데이터의 정리</a:t>
            </a:r>
            <a:endParaRPr lang="ko-KR" altLang="en-US" sz="1400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lt1"/>
                </a:solidFill>
                <a:latin typeface="한컴 소망 B"/>
                <a:ea typeface="한컴 소망 B"/>
              </a:rPr>
              <a:t>1.</a:t>
            </a:r>
            <a:r>
              <a:rPr lang="ko-KR" altLang="en-US" sz="1400">
                <a:solidFill>
                  <a:schemeClr val="lt1"/>
                </a:solidFill>
                <a:latin typeface="한컴 소망 B"/>
                <a:ea typeface="한컴 소망 B"/>
              </a:rPr>
              <a:t> </a:t>
            </a:r>
            <a:r>
              <a:rPr lang="en-US" altLang="ko-KR" sz="1400">
                <a:solidFill>
                  <a:schemeClr val="lt1"/>
                </a:solidFill>
                <a:latin typeface="한컴 소망 B"/>
                <a:ea typeface="한컴 소망 B"/>
              </a:rPr>
              <a:t>Publisher</a:t>
            </a:r>
            <a:r>
              <a:rPr lang="ko-KR" altLang="en-US" sz="1400">
                <a:solidFill>
                  <a:schemeClr val="lt1"/>
                </a:solidFill>
                <a:latin typeface="한컴 소망 B"/>
                <a:ea typeface="한컴 소망 B"/>
              </a:rPr>
              <a:t> 는 게임을 분석하는 과정에서 불필요하다고 판단하여 컬럼 삭제처리</a:t>
            </a:r>
            <a:r>
              <a:rPr lang="en-US" altLang="ko-KR" sz="1400">
                <a:solidFill>
                  <a:schemeClr val="lt1"/>
                </a:solidFill>
                <a:latin typeface="한컴 소망 B"/>
                <a:ea typeface="한컴 소망 B"/>
              </a:rPr>
              <a:t>.</a:t>
            </a:r>
            <a:endParaRPr lang="en-US" altLang="ko-KR" sz="1400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endParaRPr lang="en-US" altLang="ko-KR" sz="1400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lt1"/>
                </a:solidFill>
                <a:latin typeface="한컴 소망 B"/>
                <a:ea typeface="한컴 소망 B"/>
              </a:rPr>
              <a:t>2.</a:t>
            </a:r>
            <a:r>
              <a:rPr lang="ko-KR" altLang="en-US" sz="1400">
                <a:solidFill>
                  <a:schemeClr val="lt1"/>
                </a:solidFill>
                <a:latin typeface="한컴 소망 B"/>
                <a:ea typeface="한컴 소망 B"/>
              </a:rPr>
              <a:t> </a:t>
            </a:r>
            <a:r>
              <a:rPr lang="en-US" altLang="ko-KR" sz="1400">
                <a:solidFill>
                  <a:schemeClr val="lt1"/>
                </a:solidFill>
                <a:latin typeface="한컴 소망 B"/>
                <a:ea typeface="한컴 소망 B"/>
              </a:rPr>
              <a:t>year</a:t>
            </a:r>
            <a:r>
              <a:rPr lang="ko-KR" altLang="en-US" sz="1400">
                <a:solidFill>
                  <a:schemeClr val="lt1"/>
                </a:solidFill>
                <a:latin typeface="한컴 소망 B"/>
                <a:ea typeface="한컴 소망 B"/>
              </a:rPr>
              <a:t> 컬럼 </a:t>
            </a:r>
            <a:endParaRPr lang="en-US" altLang="ko-KR" sz="1400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lt1"/>
                </a:solidFill>
                <a:latin typeface="한컴 소망 B"/>
                <a:ea typeface="한컴 소망 B"/>
              </a:rPr>
              <a:t>ex) 2000</a:t>
            </a:r>
            <a:r>
              <a:rPr lang="ko-KR" altLang="en-US" sz="1400">
                <a:solidFill>
                  <a:schemeClr val="lt1"/>
                </a:solidFill>
                <a:latin typeface="한컴 소망 B"/>
                <a:ea typeface="한컴 소망 B"/>
              </a:rPr>
              <a:t> 이 아닌 </a:t>
            </a:r>
            <a:r>
              <a:rPr lang="en-US" altLang="ko-KR" sz="1400">
                <a:solidFill>
                  <a:schemeClr val="lt1"/>
                </a:solidFill>
                <a:latin typeface="한컴 소망 B"/>
                <a:ea typeface="한컴 소망 B"/>
              </a:rPr>
              <a:t>0,</a:t>
            </a:r>
            <a:r>
              <a:rPr lang="ko-KR" altLang="en-US" sz="1400">
                <a:solidFill>
                  <a:schemeClr val="lt1"/>
                </a:solidFill>
                <a:latin typeface="한컴 소망 B"/>
                <a:ea typeface="한컴 소망 B"/>
              </a:rPr>
              <a:t> </a:t>
            </a:r>
            <a:r>
              <a:rPr lang="en-US" altLang="ko-KR" sz="1400">
                <a:solidFill>
                  <a:schemeClr val="lt1"/>
                </a:solidFill>
                <a:latin typeface="한컴 소망 B"/>
                <a:ea typeface="한컴 소망 B"/>
              </a:rPr>
              <a:t>1996</a:t>
            </a:r>
            <a:r>
              <a:rPr lang="ko-KR" altLang="en-US" sz="1400">
                <a:solidFill>
                  <a:schemeClr val="lt1"/>
                </a:solidFill>
                <a:latin typeface="한컴 소망 B"/>
                <a:ea typeface="한컴 소망 B"/>
              </a:rPr>
              <a:t>이 아닌 </a:t>
            </a:r>
            <a:r>
              <a:rPr lang="en-US" altLang="ko-KR" sz="1400">
                <a:solidFill>
                  <a:schemeClr val="lt1"/>
                </a:solidFill>
                <a:latin typeface="한컴 소망 B"/>
                <a:ea typeface="한컴 소망 B"/>
              </a:rPr>
              <a:t>96</a:t>
            </a:r>
            <a:r>
              <a:rPr lang="ko-KR" altLang="en-US" sz="1400">
                <a:solidFill>
                  <a:schemeClr val="lt1"/>
                </a:solidFill>
                <a:latin typeface="한컴 소망 B"/>
                <a:ea typeface="한컴 소망 B"/>
              </a:rPr>
              <a:t>인 경우는 앞에 </a:t>
            </a:r>
            <a:r>
              <a:rPr lang="en-US" altLang="ko-KR" sz="1400">
                <a:solidFill>
                  <a:schemeClr val="lt1"/>
                </a:solidFill>
                <a:latin typeface="한컴 소망 B"/>
                <a:ea typeface="한컴 소망 B"/>
              </a:rPr>
              <a:t>200,</a:t>
            </a:r>
            <a:r>
              <a:rPr lang="ko-KR" altLang="en-US" sz="1400">
                <a:solidFill>
                  <a:schemeClr val="lt1"/>
                </a:solidFill>
                <a:latin typeface="한컴 소망 B"/>
                <a:ea typeface="한컴 소망 B"/>
              </a:rPr>
              <a:t> </a:t>
            </a:r>
            <a:r>
              <a:rPr lang="en-US" altLang="ko-KR" sz="1400">
                <a:solidFill>
                  <a:schemeClr val="lt1"/>
                </a:solidFill>
                <a:latin typeface="한컴 소망 B"/>
                <a:ea typeface="한컴 소망 B"/>
              </a:rPr>
              <a:t>19</a:t>
            </a:r>
            <a:r>
              <a:rPr lang="ko-KR" altLang="en-US" sz="1400">
                <a:solidFill>
                  <a:schemeClr val="lt1"/>
                </a:solidFill>
                <a:latin typeface="한컴 소망 B"/>
                <a:ea typeface="한컴 소망 B"/>
              </a:rPr>
              <a:t>가 들어갈 수 있도록 처리</a:t>
            </a:r>
            <a:r>
              <a:rPr lang="en-US" altLang="ko-KR" sz="1400">
                <a:solidFill>
                  <a:schemeClr val="lt1"/>
                </a:solidFill>
                <a:latin typeface="한컴 소망 B"/>
                <a:ea typeface="한컴 소망 B"/>
              </a:rPr>
              <a:t>,</a:t>
            </a:r>
            <a:r>
              <a:rPr lang="ko-KR" altLang="en-US" sz="1400">
                <a:solidFill>
                  <a:schemeClr val="lt1"/>
                </a:solidFill>
                <a:latin typeface="한컴 소망 B"/>
                <a:ea typeface="한컴 소망 B"/>
              </a:rPr>
              <a:t> </a:t>
            </a:r>
            <a:endParaRPr lang="ko-KR" altLang="en-US" sz="1400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endParaRPr lang="ko-KR" altLang="en-US" sz="1400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lt1"/>
                </a:solidFill>
                <a:latin typeface="한컴 소망 B"/>
                <a:ea typeface="한컴 소망 B"/>
              </a:rPr>
              <a:t>3.</a:t>
            </a:r>
            <a:r>
              <a:rPr lang="ko-KR" altLang="en-US" sz="1400">
                <a:solidFill>
                  <a:schemeClr val="lt1"/>
                </a:solidFill>
                <a:latin typeface="한컴 소망 B"/>
                <a:ea typeface="한컴 소망 B"/>
              </a:rPr>
              <a:t> 그외 </a:t>
            </a:r>
            <a:r>
              <a:rPr lang="en-US" altLang="ko-KR" sz="1400">
                <a:solidFill>
                  <a:schemeClr val="lt1"/>
                </a:solidFill>
                <a:latin typeface="한컴 소망 B"/>
                <a:ea typeface="한컴 소망 B"/>
              </a:rPr>
              <a:t>year</a:t>
            </a:r>
            <a:r>
              <a:rPr lang="ko-KR" altLang="en-US" sz="1400">
                <a:solidFill>
                  <a:schemeClr val="lt1"/>
                </a:solidFill>
                <a:latin typeface="한컴 소망 B"/>
                <a:ea typeface="한컴 소망 B"/>
              </a:rPr>
              <a:t> 컬럼의 오류는 삭제 </a:t>
            </a:r>
            <a:endParaRPr lang="ko-KR" altLang="en-US" sz="1400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endParaRPr lang="ko-KR" altLang="en-US" sz="1400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 sz="1400" b="1">
                <a:solidFill>
                  <a:schemeClr val="lt1"/>
                </a:solidFill>
                <a:latin typeface="한컴 소망 B"/>
                <a:ea typeface="한컴 소망 B"/>
              </a:rPr>
              <a:t>16597</a:t>
            </a:r>
            <a:r>
              <a:rPr lang="ko-KR" altLang="en-US" sz="1400" b="1">
                <a:solidFill>
                  <a:schemeClr val="lt1"/>
                </a:solidFill>
                <a:latin typeface="한컴 소망 B"/>
                <a:ea typeface="한컴 소망 B"/>
              </a:rPr>
              <a:t> 데이터 → </a:t>
            </a:r>
            <a:r>
              <a:rPr lang="en-US" altLang="ko-KR" sz="1400" b="1">
                <a:solidFill>
                  <a:schemeClr val="lt1"/>
                </a:solidFill>
                <a:latin typeface="한컴 소망 B"/>
                <a:ea typeface="한컴 소망 B"/>
              </a:rPr>
              <a:t>16277</a:t>
            </a:r>
            <a:r>
              <a:rPr lang="ko-KR" altLang="en-US" sz="1400" b="1">
                <a:solidFill>
                  <a:schemeClr val="lt1"/>
                </a:solidFill>
                <a:latin typeface="한컴 소망 B"/>
                <a:ea typeface="한컴 소망 B"/>
              </a:rPr>
              <a:t> 데이터 정리 완료</a:t>
            </a:r>
            <a:endParaRPr lang="ko-KR" altLang="en-US" sz="1400" b="1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ko-KR" altLang="en-US" sz="1400" b="1">
                <a:solidFill>
                  <a:schemeClr val="lt1"/>
                </a:solidFill>
                <a:latin typeface="한컴 소망 B"/>
                <a:ea typeface="한컴 소망 B"/>
              </a:rPr>
              <a:t>총 </a:t>
            </a:r>
            <a:r>
              <a:rPr lang="en-US" altLang="ko-KR" sz="1400" b="1">
                <a:solidFill>
                  <a:schemeClr val="lt1"/>
                </a:solidFill>
                <a:latin typeface="한컴 소망 B"/>
                <a:ea typeface="한컴 소망 B"/>
              </a:rPr>
              <a:t>320</a:t>
            </a:r>
            <a:r>
              <a:rPr lang="ko-KR" altLang="en-US" sz="1400" b="1">
                <a:solidFill>
                  <a:schemeClr val="lt1"/>
                </a:solidFill>
                <a:latin typeface="한컴 소망 B"/>
                <a:ea typeface="한컴 소망 B"/>
              </a:rPr>
              <a:t>개 데이터 정리</a:t>
            </a:r>
            <a:endParaRPr lang="ko-KR" altLang="en-US" sz="1400" b="1">
              <a:solidFill>
                <a:schemeClr val="lt1"/>
              </a:solidFill>
              <a:latin typeface="한컴 소망 B"/>
              <a:ea typeface="한컴 소망 B"/>
            </a:endParaRPr>
          </a:p>
        </p:txBody>
      </p:sp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5183188" y="938495"/>
            <a:ext cx="6172200" cy="51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24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1350185"/>
            <a:ext cx="10363198" cy="1470025"/>
          </a:xfrm>
        </p:spPr>
        <p:txBody>
          <a:bodyPr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지역에 따른 선호하는 장르 파악</a:t>
            </a:r>
            <a:endParaRPr lang="ko-KR" altLang="en-US">
              <a:latin typeface="한컴 소망 B"/>
              <a:ea typeface="한컴 소망 B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013547"/>
            <a:ext cx="8534399" cy="2654434"/>
          </a:xfrm>
        </p:spPr>
        <p:txBody>
          <a:bodyPr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출고량이 많은 대표적 지역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1.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 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NA(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북 아메리카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)</a:t>
            </a: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2.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 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EU(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유럽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)</a:t>
            </a: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3.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 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JP(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일본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)</a:t>
            </a: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4.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 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OTHER(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그 외지역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)</a:t>
            </a: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</p:txBody>
      </p:sp>
    </p:spTree>
    <p:extLst>
      <p:ext uri="{BB962C8B-B14F-4D97-AF65-F5344CB8AC3E}">
        <p14:creationId xmlns:p14="http://schemas.microsoft.com/office/powerpoint/2010/main" val="2472748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3574" y="551295"/>
            <a:ext cx="10984852" cy="575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2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지역 별 선호하는 게임의 장르 결론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1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위 액션  </a:t>
            </a: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2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위 스포츠</a:t>
            </a:r>
            <a:r>
              <a:rPr lang="ko-KR" altLang="en-US">
                <a:solidFill>
                  <a:schemeClr val="lt1"/>
                </a:solidFill>
              </a:rPr>
              <a:t> </a:t>
            </a:r>
            <a:endParaRPr lang="ko-KR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864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0" y="1238722"/>
            <a:ext cx="10363198" cy="1470025"/>
          </a:xfrm>
        </p:spPr>
        <p:txBody>
          <a:bodyPr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연도 별 게임의 트렌드 파악</a:t>
            </a:r>
            <a:endParaRPr lang="ko-KR" altLang="en-US">
              <a:latin typeface="한컴 소망 B"/>
              <a:ea typeface="한컴 소망 B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4400" y="2577829"/>
            <a:ext cx="8534399" cy="2603770"/>
          </a:xfrm>
        </p:spPr>
        <p:txBody>
          <a:bodyPr/>
          <a:p>
            <a:pPr lvl="0" algn="l">
              <a:defRPr/>
            </a:pPr>
            <a:r>
              <a:rPr lang="en-US" altLang="ko-KR" sz="2600">
                <a:solidFill>
                  <a:schemeClr val="lt1"/>
                </a:solidFill>
                <a:latin typeface="한컴 소망 B"/>
                <a:ea typeface="한컴 소망 B"/>
              </a:rPr>
              <a:t>1.</a:t>
            </a:r>
            <a:r>
              <a:rPr lang="ko-KR" altLang="en-US" sz="2600">
                <a:solidFill>
                  <a:schemeClr val="lt1"/>
                </a:solidFill>
                <a:latin typeface="한컴 소망 B"/>
                <a:ea typeface="한컴 소망 B"/>
              </a:rPr>
              <a:t> </a:t>
            </a:r>
            <a:r>
              <a:rPr lang="en-US" altLang="ko-KR" sz="2600">
                <a:solidFill>
                  <a:schemeClr val="lt1"/>
                </a:solidFill>
                <a:latin typeface="한컴 소망 B"/>
                <a:ea typeface="한컴 소망 B"/>
              </a:rPr>
              <a:t>NA, EU, JP, OTHER</a:t>
            </a:r>
            <a:r>
              <a:rPr lang="ko-KR" altLang="en-US" sz="2600">
                <a:solidFill>
                  <a:schemeClr val="lt1"/>
                </a:solidFill>
                <a:latin typeface="한컴 소망 B"/>
                <a:ea typeface="한컴 소망 B"/>
              </a:rPr>
              <a:t> 의 출고량의 합한 값의 </a:t>
            </a:r>
            <a:r>
              <a:rPr lang="en-US" altLang="ko-KR" sz="2600">
                <a:solidFill>
                  <a:schemeClr val="lt1"/>
                </a:solidFill>
                <a:latin typeface="한컴 소망 B"/>
                <a:ea typeface="한컴 소망 B"/>
              </a:rPr>
              <a:t>TOP5</a:t>
            </a:r>
            <a:r>
              <a:rPr lang="ko-KR" altLang="en-US" sz="2600">
                <a:solidFill>
                  <a:schemeClr val="lt1"/>
                </a:solidFill>
                <a:latin typeface="한컴 소망 B"/>
                <a:ea typeface="한컴 소망 B"/>
              </a:rPr>
              <a:t> 순위가 해당 연도 별 트렌드로 선정</a:t>
            </a:r>
            <a:r>
              <a:rPr lang="en-US" altLang="ko-KR" sz="2600">
                <a:solidFill>
                  <a:schemeClr val="lt1"/>
                </a:solidFill>
                <a:latin typeface="한컴 소망 B"/>
                <a:ea typeface="한컴 소망 B"/>
              </a:rPr>
              <a:t>.</a:t>
            </a:r>
            <a:endParaRPr lang="en-US" altLang="ko-KR" sz="2600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 algn="l">
              <a:defRPr/>
            </a:pPr>
            <a:endParaRPr lang="en-US" altLang="ko-KR" sz="2600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 algn="l">
              <a:defRPr/>
            </a:pPr>
            <a:r>
              <a:rPr lang="en-US" altLang="ko-KR" sz="2600">
                <a:solidFill>
                  <a:schemeClr val="lt1"/>
                </a:solidFill>
                <a:latin typeface="한컴 소망 B"/>
                <a:ea typeface="한컴 소망 B"/>
              </a:rPr>
              <a:t>2.</a:t>
            </a:r>
            <a:r>
              <a:rPr lang="ko-KR" altLang="en-US" sz="2600">
                <a:solidFill>
                  <a:schemeClr val="lt1"/>
                </a:solidFill>
                <a:latin typeface="한컴 소망 B"/>
                <a:ea typeface="한컴 소망 B"/>
              </a:rPr>
              <a:t> </a:t>
            </a:r>
            <a:r>
              <a:rPr lang="en-US" altLang="ko-KR" sz="2600">
                <a:solidFill>
                  <a:schemeClr val="lt1"/>
                </a:solidFill>
                <a:latin typeface="한컴 소망 B"/>
                <a:ea typeface="한컴 소망 B"/>
              </a:rPr>
              <a:t>1980</a:t>
            </a:r>
            <a:r>
              <a:rPr lang="ko-KR" altLang="en-US" sz="2600">
                <a:solidFill>
                  <a:schemeClr val="lt1"/>
                </a:solidFill>
                <a:latin typeface="한컴 소망 B"/>
                <a:ea typeface="한컴 소망 B"/>
              </a:rPr>
              <a:t>년대</a:t>
            </a:r>
            <a:r>
              <a:rPr lang="en-US" altLang="ko-KR" sz="2600">
                <a:solidFill>
                  <a:schemeClr val="lt1"/>
                </a:solidFill>
                <a:latin typeface="한컴 소망 B"/>
                <a:ea typeface="한컴 소망 B"/>
              </a:rPr>
              <a:t>,1990</a:t>
            </a:r>
            <a:r>
              <a:rPr lang="ko-KR" altLang="en-US" sz="2600">
                <a:solidFill>
                  <a:schemeClr val="lt1"/>
                </a:solidFill>
                <a:latin typeface="한컴 소망 B"/>
                <a:ea typeface="한컴 소망 B"/>
              </a:rPr>
              <a:t>년대</a:t>
            </a:r>
            <a:r>
              <a:rPr lang="en-US" altLang="ko-KR" sz="2600">
                <a:solidFill>
                  <a:schemeClr val="lt1"/>
                </a:solidFill>
                <a:latin typeface="한컴 소망 B"/>
                <a:ea typeface="한컴 소망 B"/>
              </a:rPr>
              <a:t>,2000</a:t>
            </a:r>
            <a:r>
              <a:rPr lang="ko-KR" altLang="en-US" sz="2600">
                <a:solidFill>
                  <a:schemeClr val="lt1"/>
                </a:solidFill>
                <a:latin typeface="한컴 소망 B"/>
                <a:ea typeface="한컴 소망 B"/>
              </a:rPr>
              <a:t>년대</a:t>
            </a:r>
            <a:r>
              <a:rPr lang="en-US" altLang="ko-KR" sz="2600">
                <a:solidFill>
                  <a:schemeClr val="lt1"/>
                </a:solidFill>
                <a:latin typeface="한컴 소망 B"/>
                <a:ea typeface="한컴 소망 B"/>
              </a:rPr>
              <a:t>,2010</a:t>
            </a:r>
            <a:r>
              <a:rPr lang="ko-KR" altLang="en-US" sz="2600">
                <a:solidFill>
                  <a:schemeClr val="lt1"/>
                </a:solidFill>
                <a:latin typeface="한컴 소망 B"/>
                <a:ea typeface="한컴 소망 B"/>
              </a:rPr>
              <a:t>년대 이후 총 </a:t>
            </a:r>
            <a:r>
              <a:rPr lang="en-US" altLang="ko-KR" sz="2600">
                <a:solidFill>
                  <a:schemeClr val="lt1"/>
                </a:solidFill>
                <a:latin typeface="한컴 소망 B"/>
                <a:ea typeface="한컴 소망 B"/>
              </a:rPr>
              <a:t>4</a:t>
            </a:r>
            <a:r>
              <a:rPr lang="ko-KR" altLang="en-US" sz="2600">
                <a:solidFill>
                  <a:schemeClr val="lt1"/>
                </a:solidFill>
                <a:latin typeface="한컴 소망 B"/>
                <a:ea typeface="한컴 소망 B"/>
              </a:rPr>
              <a:t>개의 연도를 나뉘어 게임의 트렌드 파악</a:t>
            </a:r>
            <a:endParaRPr lang="ko-KR" altLang="en-US" sz="2600">
              <a:solidFill>
                <a:schemeClr val="lt1"/>
              </a:solidFill>
              <a:latin typeface="한컴 소망 B"/>
              <a:ea typeface="한컴 소망 B"/>
            </a:endParaRPr>
          </a:p>
        </p:txBody>
      </p:sp>
    </p:spTree>
    <p:extLst>
      <p:ext uri="{BB962C8B-B14F-4D97-AF65-F5344CB8AC3E}">
        <p14:creationId xmlns:p14="http://schemas.microsoft.com/office/powerpoint/2010/main" val="3928611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1980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년대 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lvl="0">
              <a:defRPr/>
            </a:pPr>
            <a:endParaRPr lang="en-US" altLang="ko-KR">
              <a:solidFill>
                <a:schemeClr val="lt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1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위 Super Mario Bros. 3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2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위 Super Mario Bros.</a:t>
            </a:r>
            <a:r>
              <a:rPr lang="ko-KR" altLang="en-US">
                <a:solidFill>
                  <a:schemeClr val="lt1"/>
                </a:solidFill>
                <a:ea typeface="한컴 소망 B"/>
              </a:rPr>
              <a:t>	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3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위 Pac-Man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4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위 Super Mario Bros. 2</a:t>
            </a:r>
            <a:r>
              <a:rPr lang="ko-KR" altLang="en-US">
                <a:solidFill>
                  <a:schemeClr val="lt1"/>
                </a:solidFill>
                <a:ea typeface="한컴 소망 B"/>
              </a:rPr>
              <a:t>	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5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위 Super Mario Land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슈퍼마리오의 게임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(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플랫폼 장르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)</a:t>
            </a: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 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80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년도에 인기가 많다</a:t>
            </a: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.</a:t>
            </a:r>
            <a:endParaRPr lang="en-US" altLang="ko-KR"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" name="图片占位符 2"/>
          <p:cNvSpPr>
            <a:spLocks noGrp="1" noTextEdit="1"/>
          </p:cNvSpPr>
          <p:nvPr>
            <p:ph type="pic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40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318</ep:Words>
  <ep:PresentationFormat>화면 슬라이드 쇼(4:3)</ep:PresentationFormat>
  <ep:Paragraphs>109</ep:Paragraphs>
  <ep:Slides>14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第一PPT模板网：www.1ppt.com</vt:lpstr>
      <vt:lpstr>코드스테이츠  SECTION1</vt:lpstr>
      <vt:lpstr>슬라이드 2</vt:lpstr>
      <vt:lpstr>목적    다음 분기에 어떤 게임을 설계해야할지 결정을 해야하는 상황에서  과거의 게임 데이터의 분석을 통해 결정하기</vt:lpstr>
      <vt:lpstr>데이터 분석</vt:lpstr>
      <vt:lpstr>지역에 따른 선호하는 장르 파악</vt:lpstr>
      <vt:lpstr>슬라이드 6</vt:lpstr>
      <vt:lpstr>지역 별 선호하는 게임의 장르 결론</vt:lpstr>
      <vt:lpstr>연도 별 게임의 트렌드 파악</vt:lpstr>
      <vt:lpstr>1980년대</vt:lpstr>
      <vt:lpstr>1990년대</vt:lpstr>
      <vt:lpstr>2000년대</vt:lpstr>
      <vt:lpstr>2010년대 이후</vt:lpstr>
      <vt:lpstr>연도 별 게임의 트렌드 파악 결론</vt:lpstr>
      <vt:lpstr>최종 결론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2023-03-13T00:41:33.045</dcterms:created>
  <dc:creator>c</dc:creator>
  <cp:lastModifiedBy>c</cp:lastModifiedBy>
  <dcterms:modified xsi:type="dcterms:W3CDTF">2023-03-13T02:51:09.999</dcterms:modified>
  <cp:revision>25</cp:revision>
  <dc:title>코드스테이츠  SECTION1</dc:title>
  <cp:version>12.0.0.1633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