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2"/>
  </p:notesMasterIdLst>
  <p:sldIdLst>
    <p:sldId id="257" r:id="rId2"/>
    <p:sldId id="309" r:id="rId3"/>
    <p:sldId id="294" r:id="rId4"/>
    <p:sldId id="297" r:id="rId5"/>
    <p:sldId id="299" r:id="rId6"/>
    <p:sldId id="307" r:id="rId7"/>
    <p:sldId id="308" r:id="rId8"/>
    <p:sldId id="310" r:id="rId9"/>
    <p:sldId id="303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3FF"/>
    <a:srgbClr val="010A31"/>
    <a:srgbClr val="0186D8"/>
    <a:srgbClr val="02A7FF"/>
    <a:srgbClr val="3687C6"/>
    <a:srgbClr val="013983"/>
    <a:srgbClr val="0152B0"/>
    <a:srgbClr val="00489D"/>
    <a:srgbClr val="0162A3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22.09.2023.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22.09.2023.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22.09.2023.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22.09.2023.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22.09.2023.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22.09.2023.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22.09.2023.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22.09.2023.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22.09.2023.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22.09.2023.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22.09.2023.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22.09.2023.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22.09.2023.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515815" y="-164122"/>
            <a:ext cx="13528430" cy="7831015"/>
          </a:xfrm>
          <a:prstGeom prst="rect">
            <a:avLst/>
          </a:prstGeom>
          <a:solidFill>
            <a:srgbClr val="010A31"/>
          </a:solidFill>
          <a:ln>
            <a:solidFill>
              <a:srgbClr val="01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4320" y="2683300"/>
            <a:ext cx="1046257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ru-RU" sz="32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Развој веб платформе за учење коришћењем cloud технологија</a:t>
            </a:r>
            <a:endParaRPr lang="en-US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6430" y="284202"/>
            <a:ext cx="9658350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ru-RU" sz="22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УНИВЕРЗИТЕТ У </a:t>
            </a:r>
            <a:r>
              <a:rPr lang="ru-RU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БЕОГРАДУ</a:t>
            </a:r>
          </a:p>
          <a:p>
            <a:pPr algn="ctr">
              <a:tabLst>
                <a:tab pos="347663" algn="l"/>
              </a:tabLst>
            </a:pPr>
            <a:endParaRPr lang="ru-RU" sz="2200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tabLst>
                <a:tab pos="347663" algn="l"/>
              </a:tabLst>
            </a:pPr>
            <a:r>
              <a:rPr lang="ru-RU" sz="22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ФАКУЛТЕТ ОРГАНИЗАЦИОНИХ </a:t>
            </a:r>
            <a:r>
              <a:rPr lang="ru-RU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НАУКА</a:t>
            </a:r>
            <a:endParaRPr lang="ru-RU" sz="2200" b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9810" y="2138911"/>
            <a:ext cx="253159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sr-Cyrl-RS" sz="2200" b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ЗАВРШНИ РАД</a:t>
            </a:r>
            <a:endParaRPr lang="en-US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7858" y="4911406"/>
            <a:ext cx="4417542" cy="1371322"/>
            <a:chOff x="1221258" y="4911406"/>
            <a:chExt cx="4417542" cy="1371322"/>
          </a:xfrm>
        </p:grpSpPr>
        <p:sp>
          <p:nvSpPr>
            <p:cNvPr id="15" name="TextBox 14"/>
            <p:cNvSpPr txBox="1"/>
            <p:nvPr/>
          </p:nvSpPr>
          <p:spPr>
            <a:xfrm>
              <a:off x="1221258" y="4911406"/>
              <a:ext cx="196009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tabLst>
                  <a:tab pos="347663" algn="l"/>
                </a:tabLst>
              </a:pPr>
              <a:r>
                <a:rPr lang="sr-Cyrl-RS" sz="2400" b="1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Ментор</a:t>
              </a:r>
              <a:endPara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21310" y="5544064"/>
              <a:ext cx="401749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347663" algn="l"/>
                </a:tabLst>
              </a:pPr>
              <a:r>
                <a:rPr lang="sr-Cyrl-RS" sz="2400" b="1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Др Душан Бараћ, </a:t>
              </a:r>
            </a:p>
            <a:p>
              <a:pPr>
                <a:tabLst>
                  <a:tab pos="347663" algn="l"/>
                </a:tabLst>
              </a:pPr>
              <a:r>
                <a:rPr lang="sr-Cyrl-RS" sz="2400" b="1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редовни професор</a:t>
              </a:r>
              <a:endPara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56476" y="4911406"/>
            <a:ext cx="4330566" cy="1371322"/>
            <a:chOff x="6470678" y="4911406"/>
            <a:chExt cx="4330566" cy="1371322"/>
          </a:xfrm>
        </p:grpSpPr>
        <p:sp>
          <p:nvSpPr>
            <p:cNvPr id="16" name="TextBox 15"/>
            <p:cNvSpPr txBox="1"/>
            <p:nvPr/>
          </p:nvSpPr>
          <p:spPr>
            <a:xfrm>
              <a:off x="8841154" y="4911406"/>
              <a:ext cx="196009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tabLst>
                  <a:tab pos="347663" algn="l"/>
                </a:tabLst>
              </a:pPr>
              <a:r>
                <a:rPr lang="sr-Cyrl-RS" sz="2400" b="1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Студент</a:t>
              </a:r>
              <a:endPara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0678" y="5544064"/>
              <a:ext cx="401749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tabLst>
                  <a:tab pos="347663" algn="l"/>
                </a:tabLst>
              </a:pPr>
              <a:r>
                <a:rPr lang="sr-Cyrl-RS" sz="2400" b="1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Матеја Ивановић, 2017/0047</a:t>
              </a:r>
              <a:endPara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1" y="669925"/>
            <a:ext cx="4724400" cy="1325563"/>
          </a:xfrm>
        </p:spPr>
        <p:txBody>
          <a:bodyPr>
            <a:normAutofit/>
          </a:bodyPr>
          <a:lstStyle/>
          <a:p>
            <a:r>
              <a:rPr lang="sr-Cyrl-RS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Хвала на пажњи!</a:t>
            </a:r>
            <a:endParaRPr lang="en-US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9343" y="0"/>
            <a:ext cx="7667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858" y="-1099455"/>
            <a:ext cx="13302943" cy="8784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5" y="365125"/>
            <a:ext cx="9559636" cy="1325563"/>
          </a:xfrm>
        </p:spPr>
        <p:txBody>
          <a:bodyPr>
            <a:normAutofit/>
          </a:bodyPr>
          <a:lstStyle/>
          <a:p>
            <a:r>
              <a:rPr lang="sr-Cyrl-RS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Садржај</a:t>
            </a:r>
            <a:endParaRPr lang="en-US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035" y="1809591"/>
            <a:ext cx="4222912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sr-Latn-RS" sz="2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Online </a:t>
            </a:r>
            <a:r>
              <a:rPr lang="sr-Cyrl-RS" sz="2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учење</a:t>
            </a:r>
          </a:p>
          <a:p>
            <a:pPr>
              <a:tabLst>
                <a:tab pos="347663" algn="l"/>
              </a:tabLst>
            </a:pPr>
            <a:endParaRPr lang="sr-Cyrl-RS" sz="2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347663" algn="l"/>
              </a:tabLst>
            </a:pPr>
            <a:r>
              <a:rPr lang="sr-Cyrl-RS" sz="2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Преглед технологија</a:t>
            </a:r>
          </a:p>
          <a:p>
            <a:pPr>
              <a:tabLst>
                <a:tab pos="347663" algn="l"/>
              </a:tabLst>
            </a:pPr>
            <a:endParaRPr lang="sr-Cyrl-RS" sz="2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347663" algn="l"/>
              </a:tabLst>
            </a:pPr>
            <a:r>
              <a:rPr lang="sr-Cyrl-RS" sz="2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Архитектура</a:t>
            </a:r>
          </a:p>
          <a:p>
            <a:pPr>
              <a:tabLst>
                <a:tab pos="347663" algn="l"/>
              </a:tabLst>
            </a:pPr>
            <a:endParaRPr lang="sr-Cyrl-RS" sz="2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347663" algn="l"/>
              </a:tabLst>
            </a:pPr>
            <a:r>
              <a:rPr lang="sr-Cyrl-RS" sz="2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Веб платформа </a:t>
            </a:r>
          </a:p>
          <a:p>
            <a:pPr>
              <a:tabLst>
                <a:tab pos="347663" algn="l"/>
              </a:tabLst>
            </a:pPr>
            <a:endParaRPr lang="sr-Cyrl-RS" sz="2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347663" algn="l"/>
              </a:tabLst>
            </a:pPr>
            <a:r>
              <a:rPr lang="sr-Cyrl-RS" sz="2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Закључак</a:t>
            </a:r>
            <a:endParaRPr lang="en-US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121" y="0"/>
            <a:ext cx="7701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0945" y="182245"/>
            <a:ext cx="9559636" cy="1325563"/>
          </a:xfrm>
        </p:spPr>
        <p:txBody>
          <a:bodyPr>
            <a:normAutofit/>
          </a:bodyPr>
          <a:lstStyle/>
          <a:p>
            <a:r>
              <a:rPr lang="sr-Latn-RS" sz="3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Online</a:t>
            </a:r>
            <a:r>
              <a:rPr lang="sr-Cyrl-RS" sz="3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учење</a:t>
            </a:r>
            <a:endParaRPr lang="en-US" sz="3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18" name="Group 21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3306" y="1979481"/>
            <a:ext cx="216640" cy="222945"/>
            <a:chOff x="6630280" y="4325508"/>
            <a:chExt cx="499689" cy="499687"/>
          </a:xfrm>
          <a:solidFill>
            <a:srgbClr val="3687C6"/>
          </a:solidFill>
        </p:grpSpPr>
        <p:sp>
          <p:nvSpPr>
            <p:cNvPr id="222" name="Oval 221"/>
            <p:cNvSpPr/>
            <p:nvPr/>
          </p:nvSpPr>
          <p:spPr>
            <a:xfrm>
              <a:off x="6630280" y="4325508"/>
              <a:ext cx="499689" cy="499687"/>
            </a:xfrm>
            <a:prstGeom prst="ellipse">
              <a:avLst/>
            </a:pr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  <a:grpFill/>
          </p:grpSpPr>
          <p:sp>
            <p:nvSpPr>
              <p:cNvPr id="224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1226098" y="1829181"/>
            <a:ext cx="4874406" cy="301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sr-Cyrl-RS" sz="2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дигитални свет</a:t>
            </a:r>
          </a:p>
          <a:p>
            <a:pPr>
              <a:tabLst>
                <a:tab pos="347663" algn="l"/>
              </a:tabLst>
            </a:pPr>
            <a:endParaRPr lang="sr-Cyrl-RS" sz="2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347663" algn="l"/>
              </a:tabLst>
            </a:pPr>
            <a:r>
              <a:rPr lang="sr-Cyrl-RS" sz="2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образовање </a:t>
            </a:r>
          </a:p>
          <a:p>
            <a:pPr>
              <a:tabLst>
                <a:tab pos="347663" algn="l"/>
              </a:tabLst>
            </a:pPr>
            <a:endParaRPr lang="sr-Cyrl-RS" sz="2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347663" algn="l"/>
              </a:tabLst>
            </a:pPr>
            <a:r>
              <a:rPr lang="sr-Cyrl-RS" sz="2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платформе за учење</a:t>
            </a:r>
          </a:p>
          <a:p>
            <a:pPr>
              <a:tabLst>
                <a:tab pos="347663" algn="l"/>
              </a:tabLst>
            </a:pPr>
            <a:endParaRPr lang="sr-Cyrl-RS" sz="2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347663" algn="l"/>
              </a:tabLst>
            </a:pPr>
            <a:r>
              <a:rPr lang="sr-Latn-RS" sz="2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cloud </a:t>
            </a:r>
            <a:r>
              <a:rPr lang="sr-Cyrl-RS" sz="2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технологије</a:t>
            </a:r>
          </a:p>
        </p:txBody>
      </p:sp>
      <p:pic>
        <p:nvPicPr>
          <p:cNvPr id="230" name="Picture 2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291" y="11559"/>
            <a:ext cx="7226710" cy="6836362"/>
          </a:xfrm>
          <a:prstGeom prst="rect">
            <a:avLst/>
          </a:prstGeom>
        </p:spPr>
      </p:pic>
      <p:grpSp>
        <p:nvGrpSpPr>
          <p:cNvPr id="231" name="Group 23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8391" y="2820136"/>
            <a:ext cx="216640" cy="222945"/>
            <a:chOff x="6630280" y="4325508"/>
            <a:chExt cx="499689" cy="499687"/>
          </a:xfrm>
          <a:solidFill>
            <a:srgbClr val="3687C6"/>
          </a:solidFill>
        </p:grpSpPr>
        <p:sp>
          <p:nvSpPr>
            <p:cNvPr id="232" name="Oval 231"/>
            <p:cNvSpPr/>
            <p:nvPr/>
          </p:nvSpPr>
          <p:spPr>
            <a:xfrm>
              <a:off x="6630280" y="4325508"/>
              <a:ext cx="499689" cy="499687"/>
            </a:xfrm>
            <a:prstGeom prst="ellipse">
              <a:avLst/>
            </a:pr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  <a:grpFill/>
          </p:grpSpPr>
          <p:sp>
            <p:nvSpPr>
              <p:cNvPr id="234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3308" y="3680468"/>
            <a:ext cx="216640" cy="222945"/>
            <a:chOff x="6630280" y="4325508"/>
            <a:chExt cx="499689" cy="499687"/>
          </a:xfrm>
          <a:solidFill>
            <a:srgbClr val="3687C6"/>
          </a:solidFill>
        </p:grpSpPr>
        <p:sp>
          <p:nvSpPr>
            <p:cNvPr id="237" name="Oval 236"/>
            <p:cNvSpPr/>
            <p:nvPr/>
          </p:nvSpPr>
          <p:spPr>
            <a:xfrm>
              <a:off x="6630280" y="4325508"/>
              <a:ext cx="499689" cy="499687"/>
            </a:xfrm>
            <a:prstGeom prst="ellipse">
              <a:avLst/>
            </a:pr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  <a:grpFill/>
          </p:grpSpPr>
          <p:sp>
            <p:nvSpPr>
              <p:cNvPr id="239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41" name="Group 24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8391" y="4550631"/>
            <a:ext cx="216640" cy="222945"/>
            <a:chOff x="6630280" y="4325508"/>
            <a:chExt cx="499689" cy="499687"/>
          </a:xfrm>
          <a:solidFill>
            <a:srgbClr val="3687C6"/>
          </a:solidFill>
        </p:grpSpPr>
        <p:sp>
          <p:nvSpPr>
            <p:cNvPr id="242" name="Oval 241"/>
            <p:cNvSpPr/>
            <p:nvPr/>
          </p:nvSpPr>
          <p:spPr>
            <a:xfrm>
              <a:off x="6630280" y="4325508"/>
              <a:ext cx="499689" cy="499687"/>
            </a:xfrm>
            <a:prstGeom prst="ellipse">
              <a:avLst/>
            </a:pr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  <a:grpFill/>
          </p:grpSpPr>
          <p:sp>
            <p:nvSpPr>
              <p:cNvPr id="244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858" y="-1099455"/>
            <a:ext cx="13302943" cy="87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0945" y="182245"/>
            <a:ext cx="9559636" cy="1325563"/>
          </a:xfrm>
        </p:spPr>
        <p:txBody>
          <a:bodyPr>
            <a:normAutofit/>
          </a:bodyPr>
          <a:lstStyle/>
          <a:p>
            <a:r>
              <a:rPr lang="sr-Cyrl-RS" sz="3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Преглед </a:t>
            </a:r>
            <a:r>
              <a:rPr lang="sr-Cyrl-RS" sz="3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технологија</a:t>
            </a:r>
            <a:r>
              <a:rPr lang="en-US" sz="3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Cloud </a:t>
            </a:r>
            <a:endParaRPr lang="en-US" sz="3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85286" y="1507808"/>
            <a:ext cx="9234650" cy="4889834"/>
            <a:chOff x="1143770" y="1507808"/>
            <a:chExt cx="9234650" cy="4889834"/>
          </a:xfrm>
        </p:grpSpPr>
        <p:grpSp>
          <p:nvGrpSpPr>
            <p:cNvPr id="28" name="Group 27"/>
            <p:cNvGrpSpPr/>
            <p:nvPr/>
          </p:nvGrpSpPr>
          <p:grpSpPr>
            <a:xfrm>
              <a:off x="2829952" y="1507808"/>
              <a:ext cx="7013448" cy="4888776"/>
              <a:chOff x="2840838" y="1507808"/>
              <a:chExt cx="7013448" cy="4888776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60"/>
              <a:stretch/>
            </p:blipFill>
            <p:spPr>
              <a:xfrm>
                <a:off x="2840838" y="1507808"/>
                <a:ext cx="7013448" cy="4888776"/>
              </a:xfrm>
              <a:prstGeom prst="rect">
                <a:avLst/>
              </a:prstGeom>
            </p:spPr>
          </p:pic>
          <p:cxnSp>
            <p:nvCxnSpPr>
              <p:cNvPr id="12" name="Straight Connector 11"/>
              <p:cNvCxnSpPr/>
              <p:nvPr/>
            </p:nvCxnSpPr>
            <p:spPr>
              <a:xfrm>
                <a:off x="6860540" y="3953933"/>
                <a:ext cx="357124" cy="0"/>
              </a:xfrm>
              <a:prstGeom prst="line">
                <a:avLst/>
              </a:prstGeom>
              <a:ln w="15875">
                <a:solidFill>
                  <a:srgbClr val="0048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5962148" y="3247178"/>
              <a:ext cx="3800215" cy="3150464"/>
              <a:chOff x="5590673" y="3246120"/>
              <a:chExt cx="3800215" cy="315046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590673" y="3465093"/>
                <a:ext cx="3800215" cy="2931491"/>
                <a:chOff x="5590673" y="3465093"/>
                <a:chExt cx="3800215" cy="2931491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5590673" y="3465093"/>
                  <a:ext cx="3800215" cy="2931491"/>
                  <a:chOff x="5590673" y="3465093"/>
                  <a:chExt cx="3800215" cy="2931491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6821424" y="5710784"/>
                    <a:ext cx="2569464" cy="685800"/>
                  </a:xfrm>
                  <a:prstGeom prst="rect">
                    <a:avLst/>
                  </a:prstGeom>
                  <a:solidFill>
                    <a:srgbClr val="010A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5590673" y="3465093"/>
                    <a:ext cx="0" cy="393031"/>
                  </a:xfrm>
                  <a:prstGeom prst="line">
                    <a:avLst/>
                  </a:prstGeom>
                  <a:ln w="22225">
                    <a:solidFill>
                      <a:srgbClr val="0162A3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6825657" y="4428067"/>
                  <a:ext cx="468376" cy="4234"/>
                </a:xfrm>
                <a:prstGeom prst="line">
                  <a:avLst/>
                </a:prstGeom>
                <a:ln w="28575">
                  <a:solidFill>
                    <a:srgbClr val="0152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7294033" y="3496733"/>
                  <a:ext cx="803949" cy="5003"/>
                </a:xfrm>
                <a:prstGeom prst="line">
                  <a:avLst/>
                </a:prstGeom>
                <a:ln w="25400">
                  <a:solidFill>
                    <a:srgbClr val="01398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/>
              <p:cNvSpPr/>
              <p:nvPr/>
            </p:nvSpPr>
            <p:spPr>
              <a:xfrm>
                <a:off x="7536180" y="3246120"/>
                <a:ext cx="236220" cy="137160"/>
              </a:xfrm>
              <a:prstGeom prst="rect">
                <a:avLst/>
              </a:prstGeom>
              <a:solidFill>
                <a:srgbClr val="010A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143770" y="2082284"/>
              <a:ext cx="33263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tabLst>
                  <a:tab pos="347663" algn="l"/>
                </a:tabLst>
              </a:pPr>
              <a:r>
                <a:rPr lang="sr-Cyrl-RS" sz="280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виртуелни </a:t>
              </a:r>
              <a:r>
                <a:rPr lang="sr-Cyrl-RS" sz="2800" kern="140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сервери</a:t>
              </a:r>
              <a:endParaRPr lang="sr-Cyrl-RS" sz="2800" kern="1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43437" y="5531522"/>
              <a:ext cx="24384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tabLst>
                  <a:tab pos="347663" algn="l"/>
                </a:tabLst>
              </a:pPr>
              <a:r>
                <a:rPr lang="sr-Cyrl-RS" sz="2800" kern="140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скалабилност</a:t>
              </a:r>
              <a:endParaRPr lang="sr-Cyrl-RS" sz="2400" kern="1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639546" y="2082284"/>
              <a:ext cx="17388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tabLst>
                  <a:tab pos="347663" algn="l"/>
                </a:tabLst>
              </a:pPr>
              <a:r>
                <a:rPr lang="sr-Latn-RS" sz="2800" kern="140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serverless</a:t>
              </a:r>
              <a:endParaRPr lang="sr-Cyrl-RS" sz="2800" kern="1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155195" y="5531522"/>
              <a:ext cx="9509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tabLst>
                  <a:tab pos="347663" algn="l"/>
                </a:tabLst>
              </a:pPr>
              <a:r>
                <a:rPr lang="sr-Cyrl-RS" sz="2800" kern="1400" smtClean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цена</a:t>
              </a:r>
              <a:endParaRPr lang="sr-Cyrl-RS" sz="2400" kern="1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186543" y="2082284"/>
            <a:ext cx="3425103" cy="523220"/>
          </a:xfrm>
          <a:prstGeom prst="roundRect">
            <a:avLst/>
          </a:prstGeom>
          <a:noFill/>
          <a:ln>
            <a:solidFill>
              <a:srgbClr val="01A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484953" y="5593386"/>
            <a:ext cx="2438488" cy="474844"/>
          </a:xfrm>
          <a:prstGeom prst="roundRect">
            <a:avLst/>
          </a:prstGeom>
          <a:noFill/>
          <a:ln>
            <a:solidFill>
              <a:srgbClr val="01A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781062" y="2082284"/>
            <a:ext cx="1738874" cy="523220"/>
          </a:xfrm>
          <a:prstGeom prst="roundRect">
            <a:avLst/>
          </a:prstGeom>
          <a:noFill/>
          <a:ln w="12700">
            <a:solidFill>
              <a:srgbClr val="01A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228667" y="5593386"/>
            <a:ext cx="1109133" cy="474844"/>
          </a:xfrm>
          <a:prstGeom prst="roundRect">
            <a:avLst/>
          </a:prstGeom>
          <a:noFill/>
          <a:ln>
            <a:solidFill>
              <a:srgbClr val="01A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858" y="-1099455"/>
            <a:ext cx="13302943" cy="878477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0945" y="182245"/>
            <a:ext cx="9559636" cy="1325563"/>
          </a:xfrm>
        </p:spPr>
        <p:txBody>
          <a:bodyPr>
            <a:normAutofit/>
          </a:bodyPr>
          <a:lstStyle/>
          <a:p>
            <a:r>
              <a:rPr lang="sr-Cyrl-RS" sz="3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Преглед коришћених технологија</a:t>
            </a:r>
            <a:r>
              <a:rPr lang="en-US" sz="3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endParaRPr lang="en-US" sz="3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50354" y="1991257"/>
            <a:ext cx="1948543" cy="2061915"/>
            <a:chOff x="1611086" y="1785257"/>
            <a:chExt cx="1948543" cy="2061915"/>
          </a:xfrm>
        </p:grpSpPr>
        <p:sp>
          <p:nvSpPr>
            <p:cNvPr id="7" name="Rounded Rectangle 6"/>
            <p:cNvSpPr/>
            <p:nvPr/>
          </p:nvSpPr>
          <p:spPr>
            <a:xfrm>
              <a:off x="1611086" y="1785257"/>
              <a:ext cx="1948543" cy="20619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1A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2535" y="2051003"/>
              <a:ext cx="1621001" cy="1498782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343713" y="1991257"/>
            <a:ext cx="1948543" cy="2061915"/>
            <a:chOff x="6738864" y="1758550"/>
            <a:chExt cx="1948543" cy="2061915"/>
          </a:xfrm>
        </p:grpSpPr>
        <p:grpSp>
          <p:nvGrpSpPr>
            <p:cNvPr id="35" name="Group 34"/>
            <p:cNvGrpSpPr/>
            <p:nvPr/>
          </p:nvGrpSpPr>
          <p:grpSpPr>
            <a:xfrm>
              <a:off x="6738864" y="1758550"/>
              <a:ext cx="1948543" cy="2061915"/>
              <a:chOff x="1611086" y="1785257"/>
              <a:chExt cx="1948543" cy="206191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611086" y="1785257"/>
                <a:ext cx="1948543" cy="206191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1A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535" y="2051003"/>
                <a:ext cx="1621001" cy="1498782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6769" y="1970276"/>
              <a:ext cx="1716396" cy="1691876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8863636" y="2011677"/>
            <a:ext cx="1948543" cy="2061915"/>
            <a:chOff x="7646803" y="1893892"/>
            <a:chExt cx="1948543" cy="2061915"/>
          </a:xfrm>
        </p:grpSpPr>
        <p:grpSp>
          <p:nvGrpSpPr>
            <p:cNvPr id="38" name="Group 37"/>
            <p:cNvGrpSpPr/>
            <p:nvPr/>
          </p:nvGrpSpPr>
          <p:grpSpPr>
            <a:xfrm>
              <a:off x="7646803" y="1893892"/>
              <a:ext cx="1948543" cy="2061915"/>
              <a:chOff x="1611086" y="1785257"/>
              <a:chExt cx="1948543" cy="2061915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611086" y="1785257"/>
                <a:ext cx="1948543" cy="206191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1A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535" y="2051003"/>
                <a:ext cx="1621001" cy="1498782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3307" y="1996983"/>
              <a:ext cx="1454433" cy="185137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356995" y="1991257"/>
            <a:ext cx="1948543" cy="2061915"/>
            <a:chOff x="4693563" y="4397828"/>
            <a:chExt cx="1948543" cy="2061915"/>
          </a:xfrm>
        </p:grpSpPr>
        <p:grpSp>
          <p:nvGrpSpPr>
            <p:cNvPr id="41" name="Group 40"/>
            <p:cNvGrpSpPr/>
            <p:nvPr/>
          </p:nvGrpSpPr>
          <p:grpSpPr>
            <a:xfrm>
              <a:off x="4693563" y="4397828"/>
              <a:ext cx="1948543" cy="2061915"/>
              <a:chOff x="1611086" y="1785257"/>
              <a:chExt cx="1948543" cy="2061915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611086" y="1785257"/>
                <a:ext cx="1948543" cy="206191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1A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535" y="2051003"/>
                <a:ext cx="1621001" cy="1498782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3791" y="4576034"/>
              <a:ext cx="1722971" cy="1746344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603984" y="4659089"/>
            <a:ext cx="2983359" cy="1698171"/>
            <a:chOff x="2317984" y="4386943"/>
            <a:chExt cx="2983359" cy="1698171"/>
          </a:xfrm>
        </p:grpSpPr>
        <p:grpSp>
          <p:nvGrpSpPr>
            <p:cNvPr id="45" name="Group 44"/>
            <p:cNvGrpSpPr/>
            <p:nvPr/>
          </p:nvGrpSpPr>
          <p:grpSpPr>
            <a:xfrm>
              <a:off x="2317984" y="4386943"/>
              <a:ext cx="2983359" cy="1698171"/>
              <a:chOff x="1611086" y="1785257"/>
              <a:chExt cx="1948543" cy="2061915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611086" y="1785257"/>
                <a:ext cx="1948543" cy="206191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1A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535" y="2051003"/>
                <a:ext cx="1621001" cy="1498782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8713" y="4660207"/>
              <a:ext cx="2579615" cy="1125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69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858" y="-1099455"/>
            <a:ext cx="13302943" cy="878477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0945" y="182245"/>
            <a:ext cx="9559636" cy="1325563"/>
          </a:xfrm>
        </p:spPr>
        <p:txBody>
          <a:bodyPr>
            <a:normAutofit/>
          </a:bodyPr>
          <a:lstStyle/>
          <a:p>
            <a:r>
              <a:rPr lang="sr-Cyrl-RS" sz="3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Архитектура </a:t>
            </a:r>
            <a:endParaRPr lang="en-US" sz="3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52181" y="322490"/>
            <a:ext cx="6248400" cy="6372225"/>
            <a:chOff x="3571875" y="257175"/>
            <a:chExt cx="6248400" cy="6372225"/>
          </a:xfrm>
        </p:grpSpPr>
        <p:sp>
          <p:nvSpPr>
            <p:cNvPr id="12" name="Rounded Rectangle 11"/>
            <p:cNvSpPr/>
            <p:nvPr/>
          </p:nvSpPr>
          <p:spPr>
            <a:xfrm>
              <a:off x="3571875" y="257175"/>
              <a:ext cx="5953125" cy="6372225"/>
            </a:xfrm>
            <a:prstGeom prst="roundRect">
              <a:avLst/>
            </a:prstGeom>
            <a:noFill/>
            <a:ln w="19050">
              <a:solidFill>
                <a:srgbClr val="01A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689040" y="687372"/>
              <a:ext cx="6131235" cy="5426241"/>
              <a:chOff x="3689040" y="687372"/>
              <a:chExt cx="6131235" cy="542624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689040" y="687372"/>
                <a:ext cx="6131235" cy="5426241"/>
                <a:chOff x="3689040" y="687372"/>
                <a:chExt cx="6131235" cy="54262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3689040" y="687372"/>
                  <a:ext cx="6131235" cy="5426241"/>
                  <a:chOff x="3689040" y="687372"/>
                  <a:chExt cx="6131235" cy="5426241"/>
                </a:xfrm>
              </p:grpSpPr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89040" y="687372"/>
                    <a:ext cx="5835960" cy="5426241"/>
                  </a:xfrm>
                  <a:prstGeom prst="rect">
                    <a:avLst/>
                  </a:prstGeom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9601200" y="2809875"/>
                    <a:ext cx="219075" cy="2371725"/>
                  </a:xfrm>
                  <a:prstGeom prst="rect">
                    <a:avLst/>
                  </a:prstGeom>
                  <a:solidFill>
                    <a:srgbClr val="010A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6607020" y="5676900"/>
                  <a:ext cx="2232180" cy="436713"/>
                </a:xfrm>
                <a:prstGeom prst="rect">
                  <a:avLst/>
                </a:prstGeom>
                <a:solidFill>
                  <a:srgbClr val="010A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6772275" y="5648325"/>
                <a:ext cx="2533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sz="2000" smtClean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Virtual private server</a:t>
                </a:r>
                <a:endParaRPr lang="en-US" sz="200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81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858" y="-1099455"/>
            <a:ext cx="13302943" cy="878477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0945" y="182245"/>
            <a:ext cx="9559636" cy="1325563"/>
          </a:xfrm>
        </p:spPr>
        <p:txBody>
          <a:bodyPr>
            <a:normAutofit/>
          </a:bodyPr>
          <a:lstStyle/>
          <a:p>
            <a:r>
              <a:rPr lang="sr-Cyrl-RS" sz="3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Архитектура </a:t>
            </a:r>
            <a:endParaRPr lang="en-US" sz="3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17480" y="2057399"/>
            <a:ext cx="4796440" cy="3167744"/>
            <a:chOff x="340945" y="2057399"/>
            <a:chExt cx="5276084" cy="3167744"/>
          </a:xfrm>
        </p:grpSpPr>
        <p:sp>
          <p:nvSpPr>
            <p:cNvPr id="4" name="Rounded Rectangle 3"/>
            <p:cNvSpPr/>
            <p:nvPr/>
          </p:nvSpPr>
          <p:spPr>
            <a:xfrm>
              <a:off x="340945" y="2057399"/>
              <a:ext cx="5276084" cy="316774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1A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56" y="2241521"/>
              <a:ext cx="4821119" cy="2934592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5949708" y="2057399"/>
            <a:ext cx="5665119" cy="3167744"/>
            <a:chOff x="5829739" y="2057399"/>
            <a:chExt cx="6231631" cy="3167744"/>
          </a:xfrm>
        </p:grpSpPr>
        <p:sp>
          <p:nvSpPr>
            <p:cNvPr id="17" name="Rounded Rectangle 16"/>
            <p:cNvSpPr/>
            <p:nvPr/>
          </p:nvSpPr>
          <p:spPr>
            <a:xfrm>
              <a:off x="5829739" y="2057399"/>
              <a:ext cx="6231631" cy="316774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1A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7" b="3812"/>
            <a:stretch/>
          </p:blipFill>
          <p:spPr>
            <a:xfrm>
              <a:off x="6085116" y="2220685"/>
              <a:ext cx="5780419" cy="2797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1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858" y="-1099455"/>
            <a:ext cx="13302943" cy="878477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0945" y="182245"/>
            <a:ext cx="9559636" cy="1325563"/>
          </a:xfrm>
        </p:spPr>
        <p:txBody>
          <a:bodyPr>
            <a:normAutofit/>
          </a:bodyPr>
          <a:lstStyle/>
          <a:p>
            <a:r>
              <a:rPr lang="sr-Cyrl-RS" sz="3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Веб платформа </a:t>
            </a:r>
            <a:endParaRPr lang="en-US" sz="3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8086" y="1690399"/>
            <a:ext cx="8066314" cy="523220"/>
          </a:xfrm>
          <a:prstGeom prst="roundRect">
            <a:avLst/>
          </a:prstGeom>
          <a:noFill/>
          <a:ln w="28575">
            <a:solidFill>
              <a:srgbClr val="01A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3298" y="1818511"/>
            <a:ext cx="206829" cy="202819"/>
          </a:xfrm>
          <a:prstGeom prst="ellipse">
            <a:avLst/>
          </a:prstGeom>
          <a:noFill/>
          <a:ln w="28575">
            <a:solidFill>
              <a:srgbClr val="01A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5"/>
          </p:cNvCxnSpPr>
          <p:nvPr/>
        </p:nvCxnSpPr>
        <p:spPr>
          <a:xfrm>
            <a:off x="779838" y="1991628"/>
            <a:ext cx="110499" cy="97852"/>
          </a:xfrm>
          <a:prstGeom prst="line">
            <a:avLst/>
          </a:prstGeom>
          <a:ln w="28575">
            <a:solidFill>
              <a:srgbClr val="01A3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66877" y="1745571"/>
            <a:ext cx="35063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47663" algn="l"/>
              </a:tabLst>
            </a:pPr>
            <a:r>
              <a:rPr lang="sr-Cyrl-RS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Линк ка видео </a:t>
            </a:r>
            <a:r>
              <a:rPr lang="sr-Cyrl-RS" sz="20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демонстрацији</a:t>
            </a:r>
            <a:endParaRPr lang="sr-Cyrl-RS" kern="14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0945" y="182245"/>
            <a:ext cx="9559636" cy="1325563"/>
          </a:xfrm>
        </p:spPr>
        <p:txBody>
          <a:bodyPr>
            <a:normAutofit/>
          </a:bodyPr>
          <a:lstStyle/>
          <a:p>
            <a:r>
              <a:rPr lang="sr-Cyrl-RS" sz="3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Закључак </a:t>
            </a:r>
            <a:endParaRPr lang="en-US" sz="3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9" name="Group 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3306" y="1979481"/>
            <a:ext cx="216640" cy="222945"/>
            <a:chOff x="6630280" y="4325508"/>
            <a:chExt cx="499689" cy="499687"/>
          </a:xfrm>
          <a:solidFill>
            <a:srgbClr val="3687C6"/>
          </a:solidFill>
        </p:grpSpPr>
        <p:sp>
          <p:nvSpPr>
            <p:cNvPr id="10" name="Oval 9"/>
            <p:cNvSpPr/>
            <p:nvPr/>
          </p:nvSpPr>
          <p:spPr>
            <a:xfrm>
              <a:off x="6630280" y="4325508"/>
              <a:ext cx="499689" cy="499687"/>
            </a:xfrm>
            <a:prstGeom prst="ellipse">
              <a:avLst/>
            </a:pr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  <a:grpFill/>
          </p:grpSpPr>
          <p:sp>
            <p:nvSpPr>
              <p:cNvPr id="12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1236984" y="1796524"/>
            <a:ext cx="9147988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sr-Cyrl-RS" sz="2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рола предавача</a:t>
            </a:r>
          </a:p>
          <a:p>
            <a:pPr>
              <a:tabLst>
                <a:tab pos="347663" algn="l"/>
              </a:tabLst>
            </a:pPr>
            <a:endParaRPr lang="sr-Cyrl-RS" sz="2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347663" algn="l"/>
              </a:tabLst>
            </a:pPr>
            <a:r>
              <a:rPr lang="sr-Cyrl-RS" sz="2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други формати ( текстуални, фотографије, програмске библиотеке и пакети)</a:t>
            </a:r>
          </a:p>
          <a:p>
            <a:pPr>
              <a:tabLst>
                <a:tab pos="347663" algn="l"/>
              </a:tabLst>
            </a:pPr>
            <a:endParaRPr lang="sr-Cyrl-RS" sz="2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347663" algn="l"/>
              </a:tabLst>
            </a:pPr>
            <a:r>
              <a:rPr lang="sr-Cyrl-RS" sz="2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коментари</a:t>
            </a:r>
          </a:p>
          <a:p>
            <a:pPr>
              <a:tabLst>
                <a:tab pos="347663" algn="l"/>
              </a:tabLst>
            </a:pPr>
            <a:endParaRPr lang="sr-Cyrl-RS" sz="280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347663" algn="l"/>
              </a:tabLst>
            </a:pPr>
            <a:r>
              <a:rPr lang="sr-Cyrl-RS" sz="28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мобилна апликација</a:t>
            </a:r>
            <a:endParaRPr lang="sr-Cyrl-RS" sz="28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5" name="Group 1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8391" y="2820136"/>
            <a:ext cx="216640" cy="222945"/>
            <a:chOff x="6630280" y="4325508"/>
            <a:chExt cx="499689" cy="499687"/>
          </a:xfrm>
          <a:solidFill>
            <a:srgbClr val="3687C6"/>
          </a:solidFill>
        </p:grpSpPr>
        <p:sp>
          <p:nvSpPr>
            <p:cNvPr id="20" name="Oval 19"/>
            <p:cNvSpPr/>
            <p:nvPr/>
          </p:nvSpPr>
          <p:spPr>
            <a:xfrm>
              <a:off x="6630280" y="4325508"/>
              <a:ext cx="499689" cy="499687"/>
            </a:xfrm>
            <a:prstGeom prst="ellipse">
              <a:avLst/>
            </a:pr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  <a:grpFill/>
          </p:grpSpPr>
          <p:sp>
            <p:nvSpPr>
              <p:cNvPr id="22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4" name="Group 2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6092" y="4056262"/>
            <a:ext cx="216640" cy="222945"/>
            <a:chOff x="6630280" y="4325508"/>
            <a:chExt cx="499689" cy="499687"/>
          </a:xfrm>
          <a:solidFill>
            <a:srgbClr val="3687C6"/>
          </a:solidFill>
        </p:grpSpPr>
        <p:sp>
          <p:nvSpPr>
            <p:cNvPr id="25" name="Oval 24"/>
            <p:cNvSpPr/>
            <p:nvPr/>
          </p:nvSpPr>
          <p:spPr>
            <a:xfrm>
              <a:off x="6630280" y="4325508"/>
              <a:ext cx="499689" cy="499687"/>
            </a:xfrm>
            <a:prstGeom prst="ellipse">
              <a:avLst/>
            </a:pr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  <a:grpFill/>
          </p:grpSpPr>
          <p:sp>
            <p:nvSpPr>
              <p:cNvPr id="27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9" name="Group 2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8391" y="4896917"/>
            <a:ext cx="216640" cy="222945"/>
            <a:chOff x="6630280" y="4325508"/>
            <a:chExt cx="499689" cy="499687"/>
          </a:xfrm>
          <a:solidFill>
            <a:srgbClr val="3687C6"/>
          </a:solidFill>
        </p:grpSpPr>
        <p:sp>
          <p:nvSpPr>
            <p:cNvPr id="30" name="Oval 29"/>
            <p:cNvSpPr/>
            <p:nvPr/>
          </p:nvSpPr>
          <p:spPr>
            <a:xfrm>
              <a:off x="6630280" y="4325508"/>
              <a:ext cx="499689" cy="499687"/>
            </a:xfrm>
            <a:prstGeom prst="ellipse">
              <a:avLst/>
            </a:pr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  <a:grpFill/>
          </p:grpSpPr>
          <p:sp>
            <p:nvSpPr>
              <p:cNvPr id="32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858" y="-1099455"/>
            <a:ext cx="13302943" cy="87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0</TotalTime>
  <Words>94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Century Gothic</vt:lpstr>
      <vt:lpstr>Segoe UI Light</vt:lpstr>
      <vt:lpstr>Office Theme</vt:lpstr>
      <vt:lpstr>Slide 1</vt:lpstr>
      <vt:lpstr>Садржај</vt:lpstr>
      <vt:lpstr>Online учење</vt:lpstr>
      <vt:lpstr>Преглед технологија – Cloud </vt:lpstr>
      <vt:lpstr>Преглед коришћених технологија  </vt:lpstr>
      <vt:lpstr>Архитектура </vt:lpstr>
      <vt:lpstr>Архитектура </vt:lpstr>
      <vt:lpstr>Веб платформа </vt:lpstr>
      <vt:lpstr>Закључак </vt:lpstr>
      <vt:lpstr>Хвала на пажњи!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2022-12-22T10:34:19Z</dcterms:created>
  <dcterms:modified xsi:type="dcterms:W3CDTF">2023-09-22T03:19:16Z</dcterms:modified>
</cp:coreProperties>
</file>