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spcBef>
                <a:spcPts val="0"/>
              </a:spcBef>
              <a:buSzPct val="100000"/>
              <a:defRPr sz="4800"/>
            </a:lvl1pPr>
            <a:lvl2pPr algn="ctr" indent="304800">
              <a:spcBef>
                <a:spcPts val="0"/>
              </a:spcBef>
              <a:buSzPct val="100000"/>
              <a:defRPr sz="4800"/>
            </a:lvl2pPr>
            <a:lvl3pPr algn="ctr" indent="304800">
              <a:spcBef>
                <a:spcPts val="0"/>
              </a:spcBef>
              <a:buSzPct val="100000"/>
              <a:defRPr sz="4800"/>
            </a:lvl3pPr>
            <a:lvl4pPr algn="ctr" indent="304800">
              <a:spcBef>
                <a:spcPts val="0"/>
              </a:spcBef>
              <a:buSzPct val="100000"/>
              <a:defRPr sz="4800"/>
            </a:lvl4pPr>
            <a:lvl5pPr algn="ctr" indent="304800">
              <a:spcBef>
                <a:spcPts val="0"/>
              </a:spcBef>
              <a:buSzPct val="100000"/>
              <a:defRPr sz="4800"/>
            </a:lvl5pPr>
            <a:lvl6pPr algn="ctr" indent="304800">
              <a:spcBef>
                <a:spcPts val="0"/>
              </a:spcBef>
              <a:buSzPct val="100000"/>
              <a:defRPr sz="4800"/>
            </a:lvl6pPr>
            <a:lvl7pPr algn="ctr" indent="304800">
              <a:spcBef>
                <a:spcPts val="0"/>
              </a:spcBef>
              <a:buSzPct val="100000"/>
              <a:defRPr sz="4800"/>
            </a:lvl7pPr>
            <a:lvl8pPr algn="ctr" indent="304800">
              <a:spcBef>
                <a:spcPts val="0"/>
              </a:spcBef>
              <a:buSzPct val="100000"/>
              <a:defRPr sz="4800"/>
            </a:lvl8pPr>
            <a:lvl9pPr algn="ctr" indent="30480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400"/>
            </a:lvl1pPr>
            <a:lvl2pPr indent="457200">
              <a:spcBef>
                <a:spcPts val="0"/>
              </a:spcBef>
              <a:defRPr/>
            </a:lvl2pPr>
            <a:lvl3pPr indent="914400">
              <a:spcBef>
                <a:spcPts val="0"/>
              </a:spcBef>
              <a:defRPr/>
            </a:lvl3pPr>
            <a:lvl4pPr indent="1371600"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660775" x="685800"/>
            <a:ext cy="10262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Classifying online news sources by their level of sarcasm / irony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y="3959225" x="685800"/>
            <a:ext cy="8757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200" lang="en">
                <a:solidFill>
                  <a:srgbClr val="B7B7B7"/>
                </a:solidFill>
              </a:rPr>
              <a:t>Matei Chiperi 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200" lang="en">
                <a:solidFill>
                  <a:srgbClr val="B7B7B7"/>
                </a:solidFill>
              </a:rPr>
              <a:t>Mihai Daniel Colceag 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200" lang="en">
                <a:solidFill>
                  <a:srgbClr val="B7B7B7"/>
                </a:solidFill>
              </a:rPr>
              <a:t>Mihai Raulea</a:t>
            </a:r>
            <a:r>
              <a:rPr b="1" sz="1200" lang="en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Pattern based features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/>
              <a:t>Pattern: ordered sequence of high frequency words and slots for content words.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/>
              <a:t>High Frequency Words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/>
              <a:t>Content Words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/>
              <a:t>One phrase: 2-6 HFW + 1-5 CW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/>
              <a:t>Exact / Sparse / Incomplete / No match between patterns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Punctuation features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/>
              <a:t>Number of !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/>
              <a:t>Number of ?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/>
              <a:t>Number of quotes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/>
              <a:t>Number of CAPITALIZED words / letters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Algorithm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/>
              <a:t>Training samples -&gt; create a vector space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/>
              <a:t>Each training sample labeled on a scale from 1 to 5 on sarcasm level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/>
              <a:t>Extract features from test sentence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/>
              <a:t>weighted-kNN classifier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000" lang="en"/>
              <a:t>Road Map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200150" x="2286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2400" lang="en"/>
              <a:t>Introduction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2400" lang="en"/>
              <a:t>Levels of Analysis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2400" lang="en"/>
              <a:t>The Lexicon and its issues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2400" lang="en"/>
              <a:t>Applications of Sentiment Analysis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Sarcasm detection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000" lang="en"/>
              <a:t>Introduction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2286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Sentiment Analysis (~ Opinion Mining) :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studies </a:t>
            </a:r>
            <a:r>
              <a:rPr sz="1800" lang="en">
                <a:solidFill>
                  <a:srgbClr val="3C78D8"/>
                </a:solidFill>
              </a:rPr>
              <a:t>evaluations</a:t>
            </a:r>
            <a:r>
              <a:rPr sz="1800" lang="en"/>
              <a:t>, </a:t>
            </a:r>
            <a:r>
              <a:rPr sz="1800" lang="en">
                <a:solidFill>
                  <a:srgbClr val="3C78D8"/>
                </a:solidFill>
              </a:rPr>
              <a:t>attitudes</a:t>
            </a:r>
            <a:r>
              <a:rPr sz="1800" lang="en"/>
              <a:t>, </a:t>
            </a:r>
            <a:r>
              <a:rPr sz="1800" lang="en">
                <a:solidFill>
                  <a:srgbClr val="3C78D8"/>
                </a:solidFill>
              </a:rPr>
              <a:t>opinions</a:t>
            </a:r>
            <a:r>
              <a:rPr sz="1800" lang="en"/>
              <a:t> and </a:t>
            </a:r>
            <a:r>
              <a:rPr sz="1800" lang="en">
                <a:solidFill>
                  <a:srgbClr val="3C78D8"/>
                </a:solidFill>
              </a:rPr>
              <a:t>emotions</a:t>
            </a:r>
            <a:r>
              <a:rPr sz="1800" lang="en"/>
              <a:t> regarding different products, subjects, issues, topics. 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First interest: 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little time </a:t>
            </a:r>
            <a:r>
              <a:rPr sz="1800" lang="en">
                <a:solidFill>
                  <a:srgbClr val="3C78D8"/>
                </a:solidFill>
              </a:rPr>
              <a:t>before 2000 </a:t>
            </a:r>
            <a:r>
              <a:rPr sz="1800" lang="en"/>
              <a:t>in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Sentiment analysis: Capturing favorability using natural language processing (Nasukawa and Yi, 2003)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1" indent="-228600" marL="914400">
              <a:spcBef>
                <a:spcPts val="0"/>
              </a:spcBef>
              <a:buNone/>
            </a:pPr>
            <a:r>
              <a:rPr sz="1200" lang="en"/>
              <a:t>		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/>
              <a:t>Levels of Analysis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116050" x="224250"/>
            <a:ext cy="3908400" cx="8766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Document Level: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>
                <a:solidFill>
                  <a:srgbClr val="3C78D8"/>
                </a:solidFill>
              </a:rPr>
              <a:t>one opinion</a:t>
            </a:r>
            <a:r>
              <a:rPr sz="1800" lang="en"/>
              <a:t> on </a:t>
            </a:r>
            <a:r>
              <a:rPr sz="1800" lang="en">
                <a:solidFill>
                  <a:srgbClr val="3C78D8"/>
                </a:solidFill>
              </a:rPr>
              <a:t>main subject</a:t>
            </a:r>
            <a:r>
              <a:rPr sz="1800" lang="en"/>
              <a:t>. 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Supervised: SVM, Naïve Bayes, Logistic Regression, or KNN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Unsupervised: </a:t>
            </a:r>
            <a:r>
              <a:rPr sz="1800" lang="en">
                <a:solidFill>
                  <a:srgbClr val="3C78D8"/>
                </a:solidFill>
              </a:rPr>
              <a:t>semantic orientation</a:t>
            </a:r>
            <a:r>
              <a:rPr sz="1800" lang="en"/>
              <a:t>(SO), </a:t>
            </a:r>
            <a:r>
              <a:rPr sz="1800" lang="en">
                <a:solidFill>
                  <a:srgbClr val="3C78D8"/>
                </a:solidFill>
              </a:rPr>
              <a:t>Point Mutual Information</a:t>
            </a:r>
            <a:r>
              <a:rPr sz="1800" lang="en"/>
              <a:t> PMI(P,W)</a:t>
            </a:r>
            <a:r>
              <a:rPr sz="1400" lang="en"/>
              <a:t> 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Sentence Level:  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each sentence expressed a </a:t>
            </a:r>
            <a:r>
              <a:rPr sz="1800" lang="en">
                <a:solidFill>
                  <a:srgbClr val="3C78D8"/>
                </a:solidFill>
              </a:rPr>
              <a:t>positive</a:t>
            </a:r>
            <a:r>
              <a:rPr sz="1800" lang="en"/>
              <a:t>, </a:t>
            </a:r>
            <a:r>
              <a:rPr sz="1800" lang="en">
                <a:solidFill>
                  <a:srgbClr val="3C78D8"/>
                </a:solidFill>
              </a:rPr>
              <a:t>neutral</a:t>
            </a:r>
            <a:r>
              <a:rPr sz="1800" lang="en"/>
              <a:t> or </a:t>
            </a:r>
            <a:r>
              <a:rPr sz="1800" lang="en">
                <a:solidFill>
                  <a:srgbClr val="3C78D8"/>
                </a:solidFill>
              </a:rPr>
              <a:t>negative</a:t>
            </a:r>
            <a:r>
              <a:rPr sz="1800" lang="en"/>
              <a:t> sentiment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>
                <a:solidFill>
                  <a:srgbClr val="3C78D8"/>
                </a:solidFill>
              </a:rPr>
              <a:t>objective</a:t>
            </a:r>
            <a:r>
              <a:rPr sz="1800" lang="en"/>
              <a:t> sentences: </a:t>
            </a:r>
            <a:r>
              <a:rPr sz="1800" lang="en">
                <a:solidFill>
                  <a:srgbClr val="3C78D8"/>
                </a:solidFill>
              </a:rPr>
              <a:t>factual</a:t>
            </a:r>
            <a:r>
              <a:rPr sz="1800" lang="en"/>
              <a:t> information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>
                <a:solidFill>
                  <a:srgbClr val="3C78D8"/>
                </a:solidFill>
              </a:rPr>
              <a:t>subjective</a:t>
            </a:r>
            <a:r>
              <a:rPr sz="1800" lang="en"/>
              <a:t> sentences: </a:t>
            </a:r>
            <a:r>
              <a:rPr sz="1800" lang="en">
                <a:solidFill>
                  <a:srgbClr val="3C78D8"/>
                </a:solidFill>
              </a:rPr>
              <a:t>opinions</a:t>
            </a:r>
            <a:r>
              <a:rPr sz="1800" lang="en"/>
              <a:t> and subjective views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Entity and Aspect Level: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>
                <a:solidFill>
                  <a:srgbClr val="3C78D8"/>
                </a:solidFill>
              </a:rPr>
              <a:t>opinion</a:t>
            </a:r>
            <a:r>
              <a:rPr sz="1800" lang="en"/>
              <a:t> itself consisting of a </a:t>
            </a:r>
            <a:r>
              <a:rPr sz="1800" lang="en">
                <a:solidFill>
                  <a:srgbClr val="3C78D8"/>
                </a:solidFill>
              </a:rPr>
              <a:t>target</a:t>
            </a:r>
            <a:r>
              <a:rPr sz="1800" lang="en"/>
              <a:t> and a </a:t>
            </a:r>
            <a:r>
              <a:rPr sz="1800" lang="en">
                <a:solidFill>
                  <a:srgbClr val="3C78D8"/>
                </a:solidFill>
              </a:rPr>
              <a:t>sentiment</a:t>
            </a:r>
            <a:r>
              <a:rPr sz="1800" lang="en"/>
              <a:t> (positive or negative)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>
                <a:solidFill>
                  <a:srgbClr val="3C78D8"/>
                </a:solidFill>
              </a:rPr>
              <a:t>regular</a:t>
            </a:r>
            <a:r>
              <a:rPr sz="1800" lang="en"/>
              <a:t> opinion: </a:t>
            </a:r>
            <a:r>
              <a:rPr sz="1800" lang="en">
                <a:solidFill>
                  <a:srgbClr val="3C78D8"/>
                </a:solidFill>
              </a:rPr>
              <a:t>particular</a:t>
            </a:r>
            <a:r>
              <a:rPr sz="1800" lang="en"/>
              <a:t> </a:t>
            </a:r>
            <a:r>
              <a:rPr sz="1800" lang="en">
                <a:solidFill>
                  <a:srgbClr val="3C78D8"/>
                </a:solidFill>
              </a:rPr>
              <a:t>entity</a:t>
            </a:r>
            <a:r>
              <a:rPr sz="1800" lang="en"/>
              <a:t> or an </a:t>
            </a:r>
            <a:r>
              <a:rPr sz="1800" lang="en">
                <a:solidFill>
                  <a:srgbClr val="3C78D8"/>
                </a:solidFill>
              </a:rPr>
              <a:t>aspect</a:t>
            </a:r>
            <a:r>
              <a:rPr sz="1800" lang="en"/>
              <a:t> of the entity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>
                <a:solidFill>
                  <a:srgbClr val="3C78D8"/>
                </a:solidFill>
              </a:rPr>
              <a:t>comparative</a:t>
            </a:r>
            <a:r>
              <a:rPr sz="1800" lang="en"/>
              <a:t> opinion: compares multiple entities by their aspects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1" indent="-228600" marL="914400">
              <a:spcBef>
                <a:spcPts val="0"/>
              </a:spcBef>
              <a:buNone/>
            </a:pPr>
            <a:r>
              <a:rPr sz="1200" lang="en"/>
              <a:t>		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000" lang="en"/>
              <a:t>Lexicon and Issues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●"/>
            </a:pPr>
            <a:r>
              <a:rPr lang="en"/>
              <a:t>Sarcastic sentences with or without sentiment words</a:t>
            </a:r>
            <a:r>
              <a:rPr sz="1800" lang="en"/>
              <a:t>: 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“What a great car! It stopped working in two days.” 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Not so common in reviews about products and services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Very common in political discussions, which make political opinions hard to deal with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/>
              <a:t>Applications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2286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Consumer Products and Services.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automatic product reviews</a:t>
            </a:r>
            <a:r>
              <a:rPr sz="1800" lang="en"/>
              <a:t>. 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 i="1"/>
              <a:t>Google Product Search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Financial Markets</a:t>
            </a:r>
            <a:r>
              <a:rPr lang="en"/>
              <a:t>: 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 i="1"/>
              <a:t>The Stock Sonar</a:t>
            </a:r>
            <a:r>
              <a:rPr sz="1800" lang="en"/>
              <a:t>: sentiment about each stock alongside the graph of the price of the stock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 i="1"/>
              <a:t>StockTwits</a:t>
            </a:r>
            <a:r>
              <a:rPr sz="1800" lang="en"/>
              <a:t>: </a:t>
            </a:r>
            <a:r>
              <a:rPr sz="1100" lang="en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sz="1800" lang="en"/>
              <a:t>shows all tweets that contain at least one stock ticker in them</a:t>
            </a:r>
            <a:r>
              <a:rPr sz="1800" lang="en" i="1"/>
              <a:t> 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1" indent="-228600" marL="914400">
              <a:spcBef>
                <a:spcPts val="0"/>
              </a:spcBef>
              <a:buNone/>
            </a:pPr>
            <a:r>
              <a:rPr sz="1200" lang="en"/>
              <a:t>		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Sarcasm Detection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/>
              <a:t>Sarcasm - sophisticated form of speech in which the speakers convey their messages in an implicit way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/>
              <a:t>Hard to detect - even by humans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/>
              <a:t>Words express the opposite meaning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/>
              <a:t>Usually depends on context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/>
              <a:t>Potentially useful for detecting negative feelings about products, marketing campaigns etc.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6" name="Shape 6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619125" x="2681287"/>
            <a:ext cy="3905250" cx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1800" lang="en"/>
              <a:t>Tsur et al.</a:t>
            </a:r>
            <a:r>
              <a:rPr sz="1800" lang="en"/>
              <a:t>, Semi-Supervised Recognition of Sarcastic Sentences in Twitter and Amazon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/>
              <a:t>Semi-Supervised Sarcasm Recognition Method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/>
              <a:t>Amazon reviews &amp; Tweet messages (#sarcasm)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/>
              <a:t>Easier to detect sarcasm (positive words vs bad star rating, #hashtags etc)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/>
              <a:t>Two types of features: phrase pattern and punctuation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/>
              <a:t>kNN-weighted classifier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