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DUxM4KvPoMyr1fwkRG8xuI6jZ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10" Type="http://schemas.openxmlformats.org/officeDocument/2006/relationships/image" Target="../media/image31.png"/><Relationship Id="rId9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5.png"/><Relationship Id="rId8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atahaxusen/cruzroja" TargetMode="External"/><Relationship Id="rId4" Type="http://schemas.openxmlformats.org/officeDocument/2006/relationships/hyperlink" Target="https://youtu.be/WNVg7tP4mg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 rot="-54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86" name="Google Shape;86;p1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7" name="Google Shape;87;p1"/>
            <p:cNvSpPr/>
            <p:nvPr/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-2" l="0" r="425" t="0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675" y="2940762"/>
            <a:ext cx="3954499" cy="9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283300" y="2509500"/>
            <a:ext cx="113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600"/>
              <a:t>integración y seguridad</a:t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/>
              <a:t>Versatilidad y Flexibilidad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/>
              <a:t>Seguridad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/>
              <a:t>Desarrollo rápido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/>
              <a:t>Compatibilidad con bases de datos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1800"/>
              <a:t>Django REST framework:</a:t>
            </a:r>
            <a:r>
              <a:rPr lang="es-ES" sz="1800">
                <a:latin typeface="Arial"/>
                <a:ea typeface="Arial"/>
                <a:cs typeface="Arial"/>
                <a:sym typeface="Arial"/>
              </a:rPr>
              <a:t> A</a:t>
            </a: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yuda a crear APIs robustas y seguras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10"/>
          <p:cNvSpPr/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 letrero verde con letras blancas en un fondo negro&#10;&#10;Descripción generada automáticamente con confianza media" id="242" name="Google Shape;242;p10"/>
          <p:cNvPicPr preferRelativeResize="0"/>
          <p:nvPr/>
        </p:nvPicPr>
        <p:blipFill rotWithShape="1">
          <a:blip r:embed="rId3">
            <a:alphaModFix/>
          </a:blip>
          <a:srcRect b="-4" l="1996" r="1794" t="0"/>
          <a:stretch/>
        </p:blipFill>
        <p:spPr>
          <a:xfrm>
            <a:off x="6240697" y="650494"/>
            <a:ext cx="5122100" cy="532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E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DIAGRAMA DE ARQUITECTURA</a:t>
            </a:r>
            <a:endParaRPr/>
          </a:p>
        </p:txBody>
      </p:sp>
      <p:pic>
        <p:nvPicPr>
          <p:cNvPr id="249" name="Google Shape;2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56109"/>
            <a:ext cx="4501785" cy="614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mazon Transcribe" id="255" name="Google Shape;255;p12"/>
          <p:cNvPicPr preferRelativeResize="0"/>
          <p:nvPr/>
        </p:nvPicPr>
        <p:blipFill rotWithShape="1">
          <a:blip r:embed="rId3">
            <a:alphaModFix/>
          </a:blip>
          <a:srcRect b="2260" l="0" r="0" t="1419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C0C0C"/>
              </a:gs>
              <a:gs pos="36000">
                <a:srgbClr val="0C0C0C"/>
              </a:gs>
              <a:gs pos="81000">
                <a:srgbClr val="0C0C0C">
                  <a:alpha val="0"/>
                </a:srgbClr>
              </a:gs>
              <a:gs pos="100000">
                <a:srgbClr val="0C0C0C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nguage Support for Speech Recognition | Language Models | Deepgram" id="257" name="Google Shape;257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5350" l="0" r="-1" t="15493"/>
          <a:stretch/>
        </p:blipFill>
        <p:spPr>
          <a:xfrm>
            <a:off x="4547937" y="3820675"/>
            <a:ext cx="7275433" cy="302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>
            <p:ph type="title"/>
          </p:nvPr>
        </p:nvSpPr>
        <p:spPr>
          <a:xfrm>
            <a:off x="838200" y="1115219"/>
            <a:ext cx="539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s-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Otras tecnologías de transcripción</a:t>
            </a:r>
            <a:br>
              <a:rPr lang="es-E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2"/>
          <p:cNvCxnSpPr/>
          <p:nvPr/>
        </p:nvCxnSpPr>
        <p:spPr>
          <a:xfrm rot="10800000">
            <a:off x="838200" y="3681408"/>
            <a:ext cx="11353799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rgbClr val="D8D8D8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>
            <p:ph type="title"/>
          </p:nvPr>
        </p:nvSpPr>
        <p:spPr>
          <a:xfrm>
            <a:off x="581646" y="349664"/>
            <a:ext cx="5845571" cy="163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ES" sz="4800"/>
              <a:t>DESCRIPCIÓN TÉCNICA: BACKEND</a:t>
            </a:r>
            <a:endParaRPr/>
          </a:p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587988" y="2620641"/>
            <a:ext cx="5837750" cy="3023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i="0" lang="es-ES" sz="1700" u="none" strike="noStrike">
                <a:latin typeface="Arial"/>
                <a:ea typeface="Arial"/>
                <a:cs typeface="Arial"/>
                <a:sym typeface="Arial"/>
              </a:rPr>
              <a:t>API en Django -  para poder cargar audios, sacar estadísticas, obtener datos y visualizar esos mismos datos de diferentes maneras.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0" i="0" sz="17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0" i="0" lang="es-ES" sz="1700" u="none" strike="noStrike">
                <a:latin typeface="Arial"/>
                <a:ea typeface="Arial"/>
                <a:cs typeface="Arial"/>
                <a:sym typeface="Arial"/>
              </a:rPr>
              <a:t>Django está limitado únicamente para que se pueda comunicar con el módulo de frontend, las dos bases de datos y todas las funcionalidades de Amazon, ya que se le ofrece un perfil de usuario IAM para poder utilizar los servicios de la cuenta. </a:t>
            </a:r>
            <a:br>
              <a:rPr lang="es-ES" sz="1700"/>
            </a:br>
            <a:endParaRPr b="0" i="0" sz="1700" u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 flipH="1" rot="-5400000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sentation with Pie Chart"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421373" y="1186882"/>
            <a:ext cx="4235516" cy="423551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/>
          <p:nvPr/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>
            <p:ph type="title"/>
          </p:nvPr>
        </p:nvSpPr>
        <p:spPr>
          <a:xfrm>
            <a:off x="838201" y="373946"/>
            <a:ext cx="51141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FLUJO DE EJECUCIÓN</a:t>
            </a:r>
            <a:endParaRPr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838201" y="1825625"/>
            <a:ext cx="5114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s-ES" sz="2600" u="none" strike="noStrike">
                <a:latin typeface="Arial"/>
                <a:ea typeface="Arial"/>
                <a:cs typeface="Arial"/>
                <a:sym typeface="Arial"/>
              </a:rPr>
              <a:t>Se va a cargar el audio en un cubo S3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i="0" lang="es-ES" sz="2600" u="none" strike="noStrike">
                <a:latin typeface="Arial"/>
                <a:ea typeface="Arial"/>
                <a:cs typeface="Arial"/>
                <a:sym typeface="Arial"/>
              </a:rPr>
              <a:t>Django va a esperar a que la subida del audio se complete y una vez ya se encuentre el archivo dentro del cubo, se va a proceder a llamar a Amazon transcribe para que pueda analizar el audio y convertirlo a texto para que sea almacenado posteriormente en dynamodb.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79" name="Google Shape;279;p14"/>
          <p:cNvSpPr/>
          <p:nvPr/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 flipH="1" rot="-6367811">
            <a:off x="7537061" y="1878543"/>
            <a:ext cx="4592562" cy="45925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mazon Transcribe - AWS Machine Learning - AWS Video Catalog" id="281" name="Google Shape;281;p14"/>
          <p:cNvPicPr preferRelativeResize="0"/>
          <p:nvPr/>
        </p:nvPicPr>
        <p:blipFill rotWithShape="1">
          <a:blip r:embed="rId3">
            <a:alphaModFix/>
          </a:blip>
          <a:srcRect b="7785" l="0" r="0" t="6746"/>
          <a:stretch/>
        </p:blipFill>
        <p:spPr>
          <a:xfrm>
            <a:off x="6239651" y="641931"/>
            <a:ext cx="2403889" cy="2054582"/>
          </a:xfrm>
          <a:custGeom>
            <a:rect b="b" l="l" r="r" t="t"/>
            <a:pathLst>
              <a:path extrusionOk="0" h="2064564" w="2185353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Introducción a Amazon S3 - 2023 Aprender BIG DATA desde cero" id="282" name="Google Shape;282;p14"/>
          <p:cNvPicPr preferRelativeResize="0"/>
          <p:nvPr/>
        </p:nvPicPr>
        <p:blipFill rotWithShape="1">
          <a:blip r:embed="rId4">
            <a:alphaModFix/>
          </a:blip>
          <a:srcRect b="1" l="11091" r="10996" t="0"/>
          <a:stretch/>
        </p:blipFill>
        <p:spPr>
          <a:xfrm>
            <a:off x="8433660" y="2930036"/>
            <a:ext cx="2931722" cy="2822083"/>
          </a:xfrm>
          <a:custGeom>
            <a:rect b="b" l="l" r="r" t="t"/>
            <a:pathLst>
              <a:path extrusionOk="0" h="2064564" w="2185353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é es el ChatGPT: el sistema de inteligencia artificial que sorprende al  mundo"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2" y="1839253"/>
            <a:ext cx="4777381" cy="3009750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Una vez se tenga una primera transcripción del texto, como muchas veces da errores, es necesario utilizar la inteligencia artificial para refinar la gramática y la coherencia del texto. Es por ello que se utiliza Chat GPT como inteligencia conversacional para poder reescribir el texto y guardarlo de nuevo en la base de datos.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i="0" lang="es-ES" sz="1800" u="none" strike="noStrike">
                <a:latin typeface="Arial"/>
                <a:ea typeface="Arial"/>
                <a:cs typeface="Arial"/>
                <a:sym typeface="Arial"/>
              </a:rPr>
              <a:t>Una vez se tiene una transcripción con coherencia se procede a aplicar algoritmos de inteligencia artificial para responder a las preguntas contenidas dentro del texto y que son formuladas en la base de datos de la Cruz roja.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16"/>
          <p:cNvGrpSpPr/>
          <p:nvPr/>
        </p:nvGrpSpPr>
        <p:grpSpPr>
          <a:xfrm>
            <a:off x="838199" y="1306472"/>
            <a:ext cx="5387967" cy="4500720"/>
            <a:chOff x="0" y="369770"/>
            <a:chExt cx="5387967" cy="4500720"/>
          </a:xfrm>
        </p:grpSpPr>
        <p:sp>
          <p:nvSpPr>
            <p:cNvPr id="298" name="Google Shape;298;p16"/>
            <p:cNvSpPr/>
            <p:nvPr/>
          </p:nvSpPr>
          <p:spPr>
            <a:xfrm>
              <a:off x="0" y="369770"/>
              <a:ext cx="5387967" cy="222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7BCA2">
                    <a:alpha val="89803"/>
                  </a:srgbClr>
                </a:gs>
                <a:gs pos="50000">
                  <a:srgbClr val="F4B093">
                    <a:alpha val="89803"/>
                  </a:srgbClr>
                </a:gs>
                <a:gs pos="100000">
                  <a:srgbClr val="F7A47F">
                    <a:alpha val="8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108518" y="478288"/>
              <a:ext cx="5170931" cy="2005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s-E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Una vez terminado todo este proceso se comienza con la estadística de los datos. De esta manera se pueden sacar los grados de necesidad y las palabras más comunes que aparecen en el texto para después poder sacar otro tipo de análisis a gran escala que permite mejorar el enfoque de futuros proyectos que se hagan.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0" y="2647490"/>
              <a:ext cx="5387967" cy="222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7BCA2">
                    <a:alpha val="49803"/>
                  </a:srgbClr>
                </a:gs>
                <a:gs pos="50000">
                  <a:srgbClr val="F4B093">
                    <a:alpha val="49803"/>
                  </a:srgbClr>
                </a:gs>
                <a:gs pos="100000">
                  <a:srgbClr val="F7A47F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108518" y="2756008"/>
              <a:ext cx="5170931" cy="2005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s-E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Cuando todo este proceso ha finalizado se devuelve la información a React en formato JSON para que éste la pueda mostrar de una manera interactiva y entendible por el ser humano.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stadística - Qué es, definición y concepto | 2023 | Economipedia" id="302" name="Google Shape;302;p16"/>
          <p:cNvPicPr preferRelativeResize="0"/>
          <p:nvPr/>
        </p:nvPicPr>
        <p:blipFill rotWithShape="1">
          <a:blip r:embed="rId3">
            <a:alphaModFix/>
          </a:blip>
          <a:srcRect b="0" l="12478" r="33179" t="0"/>
          <a:stretch/>
        </p:blipFill>
        <p:spPr>
          <a:xfrm>
            <a:off x="6229215" y="10"/>
            <a:ext cx="5962785" cy="685799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FUNCIONES PRINCIPALES BETA</a:t>
            </a:r>
            <a:endParaRPr/>
          </a:p>
        </p:txBody>
      </p:sp>
      <p:grpSp>
        <p:nvGrpSpPr>
          <p:cNvPr id="308" name="Google Shape;308;p17"/>
          <p:cNvGrpSpPr/>
          <p:nvPr/>
        </p:nvGrpSpPr>
        <p:grpSpPr>
          <a:xfrm>
            <a:off x="838200" y="1828280"/>
            <a:ext cx="10515600" cy="4346027"/>
            <a:chOff x="0" y="2655"/>
            <a:chExt cx="10515600" cy="4346027"/>
          </a:xfrm>
        </p:grpSpPr>
        <p:sp>
          <p:nvSpPr>
            <p:cNvPr id="309" name="Google Shape;309;p17"/>
            <p:cNvSpPr/>
            <p:nvPr/>
          </p:nvSpPr>
          <p:spPr>
            <a:xfrm>
              <a:off x="0" y="2655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7870" y="82889"/>
              <a:ext cx="196320" cy="1961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12061" y="2655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412061" y="2655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"url_list" se llama cuando un usuario desea obtener una transcripción de un archivo de audio.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0" y="559838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7870" y="640072"/>
              <a:ext cx="196320" cy="1961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12061" y="559838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 txBox="1"/>
            <p:nvPr/>
          </p:nvSpPr>
          <p:spPr>
            <a:xfrm>
              <a:off x="412061" y="559838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"lista_estadisticas" se utiliza para obtener estadísticas de las conversaciones almacenadas en la base de datos.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0" y="1117021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07870" y="1197255"/>
              <a:ext cx="196320" cy="19612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12061" y="1117021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 txBox="1"/>
            <p:nvPr/>
          </p:nvSpPr>
          <p:spPr>
            <a:xfrm>
              <a:off x="412061" y="1117021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"lista_conversaciones" se utiliza para obtener todas las conversaciones almacenadas en la base de datos.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0" y="1674204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07870" y="1754438"/>
              <a:ext cx="196320" cy="19612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12061" y="1674204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 txBox="1"/>
            <p:nvPr/>
          </p:nvSpPr>
          <p:spPr>
            <a:xfrm>
              <a:off x="412061" y="1674204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"cargar_usuarios_prueba" se utiliza para cargar usuarios de prueba en la base de datos.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0" y="2231387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107870" y="2311621"/>
              <a:ext cx="196320" cy="19612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12061" y="2231387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412061" y="2231387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"pruebas_locas" se utiliza para borrar todas las estadísticas almacenadas en la base de datos.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0" y="2788570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07870" y="2868804"/>
              <a:ext cx="196320" cy="19612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12061" y="2788570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 txBox="1"/>
            <p:nvPr/>
          </p:nvSpPr>
          <p:spPr>
            <a:xfrm>
              <a:off x="412061" y="2788570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"cargar_audio" se llama cuando un usuario desea cargar un archivo de audio.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0" y="3345753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07870" y="3425987"/>
              <a:ext cx="196320" cy="19612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12061" y="3345753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412061" y="3345753"/>
              <a:ext cx="10054247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función "login" se utiliza para permitir que los usuarios inicien sesión en el sistema.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0" y="3902936"/>
              <a:ext cx="10515600" cy="356597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107976" y="3983170"/>
              <a:ext cx="196320" cy="19612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12272" y="3902936"/>
              <a:ext cx="10000259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412272" y="3902936"/>
              <a:ext cx="10000259" cy="445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175" lIns="47175" spcFirstLastPara="1" rIns="47175" wrap="square" tIns="47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 funciones "lista_atendidos", "lista_usuarios" y "buscar_atendido" se utilizan para obtener información de los usuarios almacenados en la base de datos.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8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8"/>
          <p:cNvSpPr txBox="1"/>
          <p:nvPr>
            <p:ph type="title"/>
          </p:nvPr>
        </p:nvSpPr>
        <p:spPr>
          <a:xfrm>
            <a:off x="5121250" y="267629"/>
            <a:ext cx="6232550" cy="153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FLUJO DE EJECUCIÓN BUSCADO</a:t>
            </a:r>
            <a:endParaRPr/>
          </a:p>
        </p:txBody>
      </p:sp>
      <p:sp>
        <p:nvSpPr>
          <p:cNvPr id="348" name="Google Shape;348;p18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pción generada automáticamente con confianza baja" id="349" name="Google Shape;3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470" y="1383477"/>
            <a:ext cx="3818310" cy="4091046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50" name="Google Shape;350;p18"/>
          <p:cNvGrpSpPr/>
          <p:nvPr/>
        </p:nvGrpSpPr>
        <p:grpSpPr>
          <a:xfrm>
            <a:off x="5121250" y="1805589"/>
            <a:ext cx="6232550" cy="4370839"/>
            <a:chOff x="0" y="533"/>
            <a:chExt cx="6232550" cy="4370839"/>
          </a:xfrm>
        </p:grpSpPr>
        <p:sp>
          <p:nvSpPr>
            <p:cNvPr id="351" name="Google Shape;351;p18"/>
            <p:cNvSpPr/>
            <p:nvPr/>
          </p:nvSpPr>
          <p:spPr>
            <a:xfrm>
              <a:off x="0" y="533"/>
              <a:ext cx="6232550" cy="1248811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77765" y="281516"/>
              <a:ext cx="686846" cy="6868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442377" y="533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 txBox="1"/>
            <p:nvPr/>
          </p:nvSpPr>
          <p:spPr>
            <a:xfrm>
              <a:off x="1442377" y="533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2150" lIns="132150" spcFirstLastPara="1" rIns="132150" wrap="square" tIns="132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aplicación web debe tener una interfaz que permita a los operarios de la Cruz Roja iniciar y mantener una conversación con las personas desfavorecidas.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0" y="1561547"/>
              <a:ext cx="6232550" cy="1248811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77765" y="1842530"/>
              <a:ext cx="686846" cy="6868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442377" y="1561547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 txBox="1"/>
            <p:nvPr/>
          </p:nvSpPr>
          <p:spPr>
            <a:xfrm>
              <a:off x="1442377" y="1561547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2150" lIns="132150" spcFirstLastPara="1" rIns="132150" wrap="square" tIns="132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Cuando los operarios inicien una conversación, la aplicación web debe enviar la información al servidor Django a través de una solicitud HTTPS.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0" y="3122561"/>
              <a:ext cx="6232550" cy="1248811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77765" y="3403544"/>
              <a:ext cx="686846" cy="6868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442377" y="3122561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 txBox="1"/>
            <p:nvPr/>
          </p:nvSpPr>
          <p:spPr>
            <a:xfrm>
              <a:off x="1442377" y="3122561"/>
              <a:ext cx="4790172" cy="12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2150" lIns="132150" spcFirstLastPara="1" rIns="132150" wrap="square" tIns="132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servidor Django debe recibir la solicitud y enviarla a la cola de SQS de Amazon para que se procese en orden secuencial.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19"/>
          <p:cNvGrpSpPr/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</p:grpSpPr>
        <p:sp>
          <p:nvSpPr>
            <p:cNvPr id="369" name="Google Shape;369;p1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19"/>
          <p:cNvSpPr/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19"/>
          <p:cNvGrpSpPr/>
          <p:nvPr/>
        </p:nvGrpSpPr>
        <p:grpSpPr>
          <a:xfrm>
            <a:off x="1025542" y="1610354"/>
            <a:ext cx="5565655" cy="3114620"/>
            <a:chOff x="0" y="450627"/>
            <a:chExt cx="5565655" cy="3114620"/>
          </a:xfrm>
        </p:grpSpPr>
        <p:sp>
          <p:nvSpPr>
            <p:cNvPr id="374" name="Google Shape;374;p19"/>
            <p:cNvSpPr/>
            <p:nvPr/>
          </p:nvSpPr>
          <p:spPr>
            <a:xfrm>
              <a:off x="0" y="450627"/>
              <a:ext cx="5565655" cy="113133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16666" y="637506"/>
              <a:ext cx="757574" cy="75757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590907" y="450627"/>
              <a:ext cx="3974007" cy="1377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 txBox="1"/>
            <p:nvPr/>
          </p:nvSpPr>
          <p:spPr>
            <a:xfrm>
              <a:off x="1590907" y="450627"/>
              <a:ext cx="3974007" cy="1377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775" lIns="145775" spcFirstLastPara="1" rIns="145775" wrap="square" tIns="14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procesamiento de la solicitud se puede realizar mediante AWS Lambda, que puede escuchar la cola de SQS y procesar cada solicitud de conversación en el orden en que se reciben.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0" y="2134126"/>
              <a:ext cx="5565655" cy="1377408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16666" y="2444043"/>
              <a:ext cx="757574" cy="7575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591647" y="2187839"/>
              <a:ext cx="3974007" cy="1377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1591647" y="2187839"/>
              <a:ext cx="3974007" cy="1377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775" lIns="145775" spcFirstLastPara="1" rIns="145775" wrap="square" tIns="14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AWS Lambda puede llamar a la API de Transcribe de AWS para transcribir la conversación de voz a texto. Luego, el texto resultante se puede procesar con la lógica de negocios de la aplicación y almacenarse en una base de datos de Amazon DynamoDB.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n que contiene Icono&#10;&#10;Descripción generada automáticamente" id="382" name="Google Shape;382;p19"/>
          <p:cNvPicPr preferRelativeResize="0"/>
          <p:nvPr/>
        </p:nvPicPr>
        <p:blipFill rotWithShape="1">
          <a:blip r:embed="rId5">
            <a:alphaModFix/>
          </a:blip>
          <a:srcRect b="9514" l="0" r="3" t="19708"/>
          <a:stretch/>
        </p:blipFill>
        <p:spPr>
          <a:xfrm>
            <a:off x="6946666" y="871455"/>
            <a:ext cx="2112264" cy="180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DynamoDB Labs :: Amazon DynamoDB Workshop &amp; Labs" id="383" name="Google Shape;38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79818" y="774285"/>
            <a:ext cx="1999673" cy="1999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less Optimization Workshop (Performance and Cost)" id="384" name="Google Shape;384;p19"/>
          <p:cNvPicPr preferRelativeResize="0"/>
          <p:nvPr/>
        </p:nvPicPr>
        <p:blipFill rotWithShape="1">
          <a:blip r:embed="rId7">
            <a:alphaModFix/>
          </a:blip>
          <a:srcRect b="1" l="0" r="1" t="2520"/>
          <a:stretch/>
        </p:blipFill>
        <p:spPr>
          <a:xfrm>
            <a:off x="7472036" y="2942704"/>
            <a:ext cx="3338382" cy="321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estros Cooperantes - Cruz Roja Española - 1200x250 PNG Download - PNGkit" id="96" name="Google Shape;96;p2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0" y="1879600"/>
            <a:ext cx="11995710" cy="31159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ÍNDICE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Análisis y Visión general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Descripción del proyecto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Diagrama de la arquitectura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Descripción técnica BETA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Costes y estructura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s-ES"/>
              <a:t>Links de referencia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COSTES Y ESTRUCTURA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 flipH="1" rot="-5400000">
            <a:off x="555710" y="2183223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s-ES" u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BASANDONOS EN UNA ACTIVIDAD DE UNOS 10.000 USUARIOS AL MES.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s-ES" u="none" strike="noStrike"/>
              <a:t>ECS </a:t>
            </a:r>
            <a:r>
              <a:rPr b="0" i="0" lang="es-ES" u="none" strike="noStrike"/>
              <a:t>(Elastic Container Service) para React: Los costos de ECS dependen de los recursos de EC2 que utilices para ejecutar tus contenedores.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s-ES" u="none" strike="noStrike"/>
              <a:t>EC2</a:t>
            </a:r>
            <a:r>
              <a:rPr b="0" i="0" lang="es-ES" u="none" strike="noStrike"/>
              <a:t> para Django: alrededor de $30 al 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s-ES" u="none" strike="noStrike"/>
              <a:t>DynamoDB: </a:t>
            </a:r>
            <a:r>
              <a:rPr b="0" i="0" lang="es-ES" u="none" strike="noStrike"/>
              <a:t>Aproximadamente $14.50 al mes.</a:t>
            </a:r>
            <a:br>
              <a:rPr b="0" i="0" lang="es-ES" u="none" strike="noStrike"/>
            </a:br>
            <a:r>
              <a:rPr b="1" i="0" lang="es-ES" u="none" strike="noStrike"/>
              <a:t>RDS</a:t>
            </a:r>
            <a:r>
              <a:rPr b="0" i="0" lang="es-ES" u="none" strike="noStrike"/>
              <a:t> (small): alrededor de $19 al mes.</a:t>
            </a:r>
            <a:br>
              <a:rPr b="0" i="0" lang="es-ES" u="none" strike="noStrike"/>
            </a:br>
            <a:r>
              <a:rPr b="1" i="0" lang="es-ES" u="none" strike="noStrike"/>
              <a:t>Transcribe</a:t>
            </a:r>
            <a:r>
              <a:rPr b="0" i="0" lang="es-ES" u="none" strike="noStrike"/>
              <a:t>: aproximadamente $22.32 al 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s-ES" u="none" strike="noStrike"/>
              <a:t>S3</a:t>
            </a:r>
            <a:r>
              <a:rPr b="0" i="0" lang="es-ES" u="none" strike="noStrike"/>
              <a:t> (20 GB): alrededor de $0.46 al mes.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LINKS DE REFERENCIA</a:t>
            </a:r>
            <a:endParaRPr/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GitHub: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https://github.com/matahaxusen/cruzroja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Video BETA: 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https://youtu.be/WNVg7tP4mgg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s-ES"/>
            </a:br>
            <a:br>
              <a:rPr lang="es-ES"/>
            </a:br>
            <a:br>
              <a:rPr lang="es-ES"/>
            </a:b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104" name="Google Shape;104;p3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1" i="0" lang="es-E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Colaboradores:</a:t>
              </a:r>
              <a:r>
                <a:rPr b="0" i="0" lang="es-E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Eduardo de Andrés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1" i="0" lang="es-E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Área general de desarrollo</a:t>
              </a:r>
              <a:r>
                <a:rPr b="0" i="0" lang="es-E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Integración sistemas de voz con IA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435590" y="3107870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435590" y="3107870"/>
              <a:ext cx="473202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1" i="0" lang="es-E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Descripción del documento: 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167610" y="3107870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6167610" y="3107870"/>
              <a:ext cx="434798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s-E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Visión general y anotaciones que se vayan haciendo sobre el proyecto para definir unas bases claras que permitan que se desarrolla todo de manera ordenada.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ANÁLISIS Y VISIÓN GENERAL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 sz="3600"/>
              <a:t>BUENAS PRÁCTICAS DE </a:t>
            </a:r>
            <a:r>
              <a:rPr b="1" i="0" lang="es-ES" sz="3600" u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Elita</a:t>
            </a:r>
            <a:r>
              <a:rPr b="1" i="0" lang="es-ES" sz="3600" u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  <a:endParaRPr b="1" sz="3600"/>
          </a:p>
        </p:txBody>
      </p:sp>
      <p:grpSp>
        <p:nvGrpSpPr>
          <p:cNvPr id="124" name="Google Shape;124;p4"/>
          <p:cNvGrpSpPr/>
          <p:nvPr/>
        </p:nvGrpSpPr>
        <p:grpSpPr>
          <a:xfrm>
            <a:off x="920813" y="2465387"/>
            <a:ext cx="10350373" cy="3074984"/>
            <a:chOff x="82613" y="650874"/>
            <a:chExt cx="10350373" cy="3074984"/>
          </a:xfrm>
        </p:grpSpPr>
        <p:sp>
          <p:nvSpPr>
            <p:cNvPr id="125" name="Google Shape;125;p4"/>
            <p:cNvSpPr/>
            <p:nvPr/>
          </p:nvSpPr>
          <p:spPr>
            <a:xfrm>
              <a:off x="82613" y="650874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71034" y="839296"/>
              <a:ext cx="520402" cy="520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172126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172126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Definir los objetivos y el público objetivo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55575" y="650874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843996" y="839296"/>
              <a:ext cx="520402" cy="520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745088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4745088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Organizar la información de manera clara y coherente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228536" y="650874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416958" y="839296"/>
              <a:ext cx="520402" cy="520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318049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318049" y="650874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 claro y conciso al utilizar un lenguaje sencillo y directo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2613" y="2552033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71034" y="2740454"/>
              <a:ext cx="520402" cy="520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172126" y="2552033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172126" y="2552033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Revisar y corregir cuidadosamente para evitar errores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68948" y="2552033"/>
              <a:ext cx="897246" cy="897246"/>
            </a:xfrm>
            <a:prstGeom prst="ellipse">
              <a:avLst/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857370" y="2740454"/>
              <a:ext cx="520402" cy="5204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784274" y="2304020"/>
              <a:ext cx="4320710" cy="1421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4784274" y="2304020"/>
              <a:ext cx="4320710" cy="1421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Actualizar regularmente la documentación, especialmente si se trata de información técnica o de procedimientos que cambian con el tiempo.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s-ES" sz="5200"/>
              <a:t>DESCRIPCIÓN Y OBJETIVOS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838200" y="1825625"/>
            <a:ext cx="10515600" cy="4351337"/>
            <a:chOff x="0" y="0"/>
            <a:chExt cx="10515600" cy="4351337"/>
          </a:xfrm>
        </p:grpSpPr>
        <p:cxnSp>
          <p:nvCxnSpPr>
            <p:cNvPr id="152" name="Google Shape;152;p5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3" name="Google Shape;153;p5"/>
            <p:cNvSpPr/>
            <p:nvPr/>
          </p:nvSpPr>
          <p:spPr>
            <a:xfrm>
              <a:off x="0" y="0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0" y="0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s-E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Mejorar la interacción entre operarios y atendidos por Cruz Roja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5"/>
            <p:cNvCxnSpPr/>
            <p:nvPr/>
          </p:nvCxnSpPr>
          <p:spPr>
            <a:xfrm>
              <a:off x="0" y="1087834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5"/>
            <p:cNvSpPr/>
            <p:nvPr/>
          </p:nvSpPr>
          <p:spPr>
            <a:xfrm>
              <a:off x="0" y="1087834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0" y="1087834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s-E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automatizado con inteligencia artificial para reducir frialdad de conversaciones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5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5"/>
            <p:cNvSpPr/>
            <p:nvPr/>
          </p:nvSpPr>
          <p:spPr>
            <a:xfrm>
              <a:off x="0" y="2175669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0" y="2175669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s-E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Objetivo: captar emociones y necesidades de las personas en conversaciones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p5"/>
            <p:cNvCxnSpPr/>
            <p:nvPr/>
          </p:nvCxnSpPr>
          <p:spPr>
            <a:xfrm>
              <a:off x="0" y="3263503"/>
              <a:ext cx="10515600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2" name="Google Shape;162;p5"/>
            <p:cNvSpPr/>
            <p:nvPr/>
          </p:nvSpPr>
          <p:spPr>
            <a:xfrm>
              <a:off x="0" y="3263503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0" y="3263503"/>
              <a:ext cx="10515600" cy="1087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s-E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Accesible, escalable, fácil de usar, rápido, visualmente agradable y de bajo costo.</a:t>
              </a:r>
              <a:endPara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337497" y="679731"/>
            <a:ext cx="3124151" cy="373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b="0" i="0" lang="es-ES" sz="3600" u="none" strike="noStrike"/>
            </a:br>
            <a:r>
              <a:rPr b="0" i="0" lang="es-ES" sz="3600" u="none" strike="noStrike"/>
              <a:t>LA MEJOR COMBINACIÓN</a:t>
            </a:r>
            <a:br>
              <a:rPr b="1" i="0" lang="es-ES" sz="3600" u="none" strike="noStrike"/>
            </a:br>
            <a:endParaRPr sz="3600"/>
          </a:p>
        </p:txBody>
      </p:sp>
      <p:grpSp>
        <p:nvGrpSpPr>
          <p:cNvPr id="170" name="Google Shape;170;p6"/>
          <p:cNvGrpSpPr/>
          <p:nvPr/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1" name="Google Shape;171;p6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6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 letrero verde con letras blancas en un fondo negro&#10;&#10;Descripción generada automáticamente con confianza media"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081" y="1804462"/>
            <a:ext cx="3383280" cy="3383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75" name="Google Shape;175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357" y="2929403"/>
            <a:ext cx="3383280" cy="113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ES" sz="5400"/>
              <a:t>DIVIDE Y VENCERÁS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993217" y="4452730"/>
            <a:ext cx="184731" cy="369332"/>
          </a:xfrm>
          <a:prstGeom prst="rect">
            <a:avLst/>
          </a:prstGeom>
          <a:solidFill>
            <a:srgbClr val="FF9F8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7"/>
          <p:cNvGrpSpPr/>
          <p:nvPr/>
        </p:nvGrpSpPr>
        <p:grpSpPr>
          <a:xfrm>
            <a:off x="1050535" y="2530955"/>
            <a:ext cx="10090929" cy="3343139"/>
            <a:chOff x="212335" y="302868"/>
            <a:chExt cx="10090929" cy="3343139"/>
          </a:xfrm>
        </p:grpSpPr>
        <p:sp>
          <p:nvSpPr>
            <p:cNvPr id="185" name="Google Shape;185;p7"/>
            <p:cNvSpPr/>
            <p:nvPr/>
          </p:nvSpPr>
          <p:spPr>
            <a:xfrm>
              <a:off x="212335" y="302868"/>
              <a:ext cx="1335915" cy="13359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92877" y="583410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834517" y="302868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1834517" y="302868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React y Django forman la arquitectura principal para proporcionar la mejor experiencia de usuario desde todo tipo de dispositivo con conexión a internet.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5532139" y="302868"/>
              <a:ext cx="1335915" cy="13359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812681" y="583410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54322" y="302868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7154322" y="302868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combinación de ambas tecnologías permite crear aplicaciones altamente personalizables y escalables.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12335" y="2310092"/>
              <a:ext cx="1335915" cy="13359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92877" y="259063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834517" y="231009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1834517" y="231009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Proporciona una plataforma robusta y segura para el desarrollo de aplicaciones web.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532139" y="2310092"/>
              <a:ext cx="1335915" cy="1335915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812681" y="259063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54322" y="231009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7154322" y="231009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proyecto está diseñado para escalar y adaptarse a cualquier desafío.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589560" y="856180"/>
            <a:ext cx="5279408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lang="es-ES" sz="2500"/>
              <a:t>Muy bien, ¿Pero qué nos puede ofrecer algo así?</a:t>
            </a:r>
            <a:br>
              <a:rPr lang="es-ES" sz="2500"/>
            </a:br>
            <a:endParaRPr sz="2500"/>
          </a:p>
        </p:txBody>
      </p:sp>
      <p:grpSp>
        <p:nvGrpSpPr>
          <p:cNvPr id="207" name="Google Shape;207;p8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8" name="Google Shape;208;p8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8"/>
          <p:cNvSpPr/>
          <p:nvPr/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590719" y="2330505"/>
            <a:ext cx="5278066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i="0" lang="es-ES" sz="2000" u="none" strike="noStrike">
                <a:latin typeface="Arial"/>
                <a:ea typeface="Arial"/>
                <a:cs typeface="Arial"/>
                <a:sym typeface="Arial"/>
              </a:rPr>
              <a:t>Experiencia de usuario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s-ES" sz="2000">
                <a:latin typeface="Arial"/>
                <a:ea typeface="Arial"/>
                <a:cs typeface="Arial"/>
                <a:sym typeface="Arial"/>
              </a:rPr>
              <a:t>Inteligencia Artificial </a:t>
            </a:r>
            <a:r>
              <a:rPr b="0" i="0" lang="es-ES" sz="2000" u="none" strike="noStrike">
                <a:latin typeface="Arial"/>
                <a:ea typeface="Arial"/>
                <a:cs typeface="Arial"/>
                <a:sym typeface="Arial"/>
              </a:rPr>
              <a:t>mediante el uso de tecnologías de reinforcement learning y Transformers, nos encargamos de reducir el error de otro tipo de tecnologías y el error humano al mínimo.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2" name="Google Shape;212;p8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t GPT-4 es más inteligente y añade nuevas funciones" id="214" name="Google Shape;214;p8"/>
          <p:cNvPicPr preferRelativeResize="0"/>
          <p:nvPr/>
        </p:nvPicPr>
        <p:blipFill rotWithShape="1">
          <a:blip r:embed="rId3">
            <a:alphaModFix/>
          </a:blip>
          <a:srcRect b="1" l="0" r="2669" t="0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trón de fondo&#10;&#10;Descripción generada automáticamente" id="216" name="Google Shape;216;p8"/>
          <p:cNvPicPr preferRelativeResize="0"/>
          <p:nvPr/>
        </p:nvPicPr>
        <p:blipFill rotWithShape="1">
          <a:blip r:embed="rId4">
            <a:alphaModFix/>
          </a:blip>
          <a:srcRect b="28582" l="0" r="-5" t="67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</p:grpSpPr>
        <p:sp>
          <p:nvSpPr>
            <p:cNvPr id="223" name="Google Shape;223;p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9"/>
          <p:cNvSpPr/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5867475" y="847827"/>
            <a:ext cx="5408813" cy="11695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s-ES" sz="4000"/>
              <a:t>estadísticas</a:t>
            </a:r>
            <a:endParaRPr/>
          </a:p>
        </p:txBody>
      </p:sp>
      <p:pic>
        <p:nvPicPr>
          <p:cNvPr descr="Ejemplo de uso de PySpark en Linux y algunos comandos básicos de  transformación/acción en Spark – Exponentis" id="227" name="Google Shape;227;p9"/>
          <p:cNvPicPr preferRelativeResize="0"/>
          <p:nvPr/>
        </p:nvPicPr>
        <p:blipFill rotWithShape="1">
          <a:blip r:embed="rId3">
            <a:alphaModFix/>
          </a:blip>
          <a:srcRect b="-1" l="79" r="3844" t="0"/>
          <a:stretch/>
        </p:blipFill>
        <p:spPr>
          <a:xfrm>
            <a:off x="914401" y="774285"/>
            <a:ext cx="4389120" cy="258117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roduction to Textual Analysis with NLTK" id="229" name="Google Shape;229;p9"/>
          <p:cNvPicPr preferRelativeResize="0"/>
          <p:nvPr/>
        </p:nvPicPr>
        <p:blipFill rotWithShape="1">
          <a:blip r:embed="rId4">
            <a:alphaModFix/>
          </a:blip>
          <a:srcRect b="-1" l="5151" r="6273" t="0"/>
          <a:stretch/>
        </p:blipFill>
        <p:spPr>
          <a:xfrm>
            <a:off x="914401" y="3575074"/>
            <a:ext cx="4389120" cy="258117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5868786" y="2508105"/>
            <a:ext cx="5408813" cy="3632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s-ES" sz="2000" u="none" strike="noStrike">
                <a:latin typeface="Arial"/>
                <a:ea typeface="Arial"/>
                <a:cs typeface="Arial"/>
                <a:sym typeface="Arial"/>
              </a:rPr>
              <a:t>Al utilizar PySpark y NLTK juntos, puedes extraer una gran cantidad de estadísticas y perspectivas valiosas de las transcripciones. Esto puede incluir la frecuencia de ciertas palabras o frases, el sentimiento general de las interacciones, temas comunes o problemas, y mucho más.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2023-05-10T08:53:40Z</dcterms:created>
  <dc:creator>Carlota Martin Botey</dc:creator>
</cp:coreProperties>
</file>