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6" r:id="rId11"/>
    <p:sldId id="272" r:id="rId12"/>
    <p:sldId id="261" r:id="rId13"/>
    <p:sldId id="268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D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37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AEB6112-D7B1-447D-BF56-FC89F584B7AF}" type="datetimeFigureOut">
              <a:rPr lang="tr-TR" smtClean="0"/>
              <a:t>14.1.2021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1FB5BAA-F8C4-4B91-8B06-A09C4888E4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3119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CCE95A0-BB5E-44F6-96CF-B6F5F38287C1}" type="datetimeFigureOut">
              <a:rPr lang="tr-TR" smtClean="0"/>
              <a:t>14.1.2021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202A317-9ED7-491D-8C5B-BB8422CA62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2687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2A317-9ED7-491D-8C5B-BB8422CA62C7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302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2A317-9ED7-491D-8C5B-BB8422CA62C7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3956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2A317-9ED7-491D-8C5B-BB8422CA62C7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542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AEBA-C413-4D43-B18B-A6EE600BADB7}" type="datetimeFigureOut">
              <a:rPr lang="tr-TR" smtClean="0"/>
              <a:t>14.1.2021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865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AEBA-C413-4D43-B18B-A6EE600BADB7}" type="datetimeFigureOut">
              <a:rPr lang="tr-TR" smtClean="0"/>
              <a:t>14.1.2021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978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AEBA-C413-4D43-B18B-A6EE600BADB7}" type="datetimeFigureOut">
              <a:rPr lang="tr-TR" smtClean="0"/>
              <a:t>14.1.2021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8624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AEBA-C413-4D43-B18B-A6EE600BADB7}" type="datetimeFigureOut">
              <a:rPr lang="tr-TR" smtClean="0"/>
              <a:t>14.1.2021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562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AEBA-C413-4D43-B18B-A6EE600BADB7}" type="datetimeFigureOut">
              <a:rPr lang="tr-TR" smtClean="0"/>
              <a:t>14.1.2021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509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AEBA-C413-4D43-B18B-A6EE600BADB7}" type="datetimeFigureOut">
              <a:rPr lang="tr-TR" smtClean="0"/>
              <a:t>14.1.2021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7931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AEBA-C413-4D43-B18B-A6EE600BADB7}" type="datetimeFigureOut">
              <a:rPr lang="tr-TR" smtClean="0"/>
              <a:t>14.1.2021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62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AEBA-C413-4D43-B18B-A6EE600BADB7}" type="datetimeFigureOut">
              <a:rPr lang="tr-TR" smtClean="0"/>
              <a:t>14.1.2021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707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AEBA-C413-4D43-B18B-A6EE600BADB7}" type="datetimeFigureOut">
              <a:rPr lang="tr-TR" smtClean="0"/>
              <a:t>14.1.2021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520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AEBA-C413-4D43-B18B-A6EE600BADB7}" type="datetimeFigureOut">
              <a:rPr lang="tr-TR" smtClean="0"/>
              <a:t>14.1.2021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117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AEBA-C413-4D43-B18B-A6EE600BADB7}" type="datetimeFigureOut">
              <a:rPr lang="tr-TR" smtClean="0"/>
              <a:t>14.1.2021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266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AEBA-C413-4D43-B18B-A6EE600BADB7}" type="datetimeFigureOut">
              <a:rPr lang="tr-TR" smtClean="0"/>
              <a:t>14.1.2021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26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AEBA-C413-4D43-B18B-A6EE600BADB7}" type="datetimeFigureOut">
              <a:rPr lang="tr-TR" smtClean="0"/>
              <a:t>14.1.2021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191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AEBA-C413-4D43-B18B-A6EE600BADB7}" type="datetimeFigureOut">
              <a:rPr lang="tr-TR" smtClean="0"/>
              <a:t>14.1.2021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257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AEBA-C413-4D43-B18B-A6EE600BADB7}" type="datetimeFigureOut">
              <a:rPr lang="tr-TR" smtClean="0"/>
              <a:t>14.1.2021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060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AEBA-C413-4D43-B18B-A6EE600BADB7}" type="datetimeFigureOut">
              <a:rPr lang="tr-TR" smtClean="0"/>
              <a:t>14.1.2021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863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4AEBA-C413-4D43-B18B-A6EE600BADB7}" type="datetimeFigureOut">
              <a:rPr lang="tr-TR" smtClean="0"/>
              <a:t>14.1.2021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636E07-6C20-4134-95A4-D7A622630C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222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0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tr-TR" dirty="0" smtClean="0"/>
              <a:t>PREDICTION MODELS BASED ON MAX-STEMS</a:t>
            </a:r>
            <a:br>
              <a:rPr lang="tr-TR" dirty="0" smtClean="0"/>
            </a:br>
            <a:r>
              <a:rPr lang="tr-TR" sz="4000" dirty="0" smtClean="0"/>
              <a:t>(</a:t>
            </a:r>
            <a:r>
              <a:rPr lang="tr-TR" sz="4000" dirty="0" err="1" smtClean="0"/>
              <a:t>or</a:t>
            </a:r>
            <a:r>
              <a:rPr lang="tr-TR" sz="4000" dirty="0" smtClean="0"/>
              <a:t> </a:t>
            </a:r>
            <a:r>
              <a:rPr lang="tr-TR" sz="4000" dirty="0" err="1" smtClean="0"/>
              <a:t>harnessing</a:t>
            </a:r>
            <a:r>
              <a:rPr lang="tr-TR" sz="4000" dirty="0" smtClean="0"/>
              <a:t> </a:t>
            </a:r>
            <a:r>
              <a:rPr lang="tr-TR" sz="4000" dirty="0" err="1" smtClean="0"/>
              <a:t>imbalanced</a:t>
            </a:r>
            <a:r>
              <a:rPr lang="tr-TR" sz="4000" dirty="0" smtClean="0"/>
              <a:t> data)</a:t>
            </a:r>
            <a:br>
              <a:rPr lang="tr-TR" sz="4000" dirty="0" smtClean="0"/>
            </a:br>
            <a:r>
              <a:rPr lang="tr-TR" sz="2000" dirty="0" err="1">
                <a:solidFill>
                  <a:schemeClr val="tx1"/>
                </a:solidFill>
              </a:rPr>
              <a:t>Chapter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Two</a:t>
            </a:r>
            <a:r>
              <a:rPr lang="tr-TR" sz="2000" dirty="0">
                <a:solidFill>
                  <a:schemeClr val="tx1"/>
                </a:solidFill>
              </a:rPr>
              <a:t>: </a:t>
            </a:r>
            <a:r>
              <a:rPr lang="tr-TR" sz="2000" dirty="0" smtClean="0">
                <a:solidFill>
                  <a:schemeClr val="tx1"/>
                </a:solidFill>
              </a:rPr>
              <a:t>A </a:t>
            </a:r>
            <a:r>
              <a:rPr lang="tr-TR" sz="2000" dirty="0" err="1" smtClean="0">
                <a:solidFill>
                  <a:schemeClr val="tx1"/>
                </a:solidFill>
              </a:rPr>
              <a:t>Combinatorial</a:t>
            </a:r>
            <a:r>
              <a:rPr lang="tr-TR" sz="2000" dirty="0" smtClean="0">
                <a:solidFill>
                  <a:schemeClr val="tx1"/>
                </a:solidFill>
              </a:rPr>
              <a:t> </a:t>
            </a:r>
            <a:r>
              <a:rPr lang="tr-TR" sz="2000" dirty="0" err="1" smtClean="0">
                <a:solidFill>
                  <a:schemeClr val="tx1"/>
                </a:solidFill>
              </a:rPr>
              <a:t>Approach</a:t>
            </a:r>
            <a:endParaRPr lang="tr-TR" sz="2000" dirty="0">
              <a:solidFill>
                <a:schemeClr val="tx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Ahmet Furkan EMREHAN</a:t>
            </a:r>
          </a:p>
          <a:p>
            <a:r>
              <a:rPr lang="tr-TR" dirty="0" smtClean="0"/>
              <a:t>(matahmet@gmail.com)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622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 </a:t>
            </a:r>
            <a:r>
              <a:rPr lang="tr-TR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tr-TR" i="1" dirty="0" smtClean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𝑐𝑏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tr-T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𝐿𝑎𝑏𝑒𝑙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func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tr-T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tr-TR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f>
                              <m:fPr>
                                <m:ctrlPr>
                                  <a:rPr lang="tr-T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l-G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tr-T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tr-T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num>
                              <m:den>
                                <m:sSup>
                                  <m:sSupPr>
                                    <m:ctrlPr>
                                      <a:rPr lang="el-G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tr-T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tr-T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tr-TR" sz="1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AE9E-B3C6-4992-A27E-0634B161B270}" type="datetime1">
              <a:rPr lang="en-US" smtClean="0"/>
              <a:t>1/14/2021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72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 Trivial Result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𝑐𝑏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𝑝𝑟𝑒𝑑𝑖𝑐𝑡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=1,2,…,5</m:t>
                    </m:r>
                  </m:oMath>
                </a14:m>
                <a:endParaRPr lang="tr-TR" b="0" dirty="0" smtClean="0"/>
              </a:p>
              <a:p>
                <a:r>
                  <a:rPr lang="tr-TR" dirty="0" smtClean="0"/>
                  <a:t>Moreover all parameters in case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tr-TR" dirty="0" smtClean="0"/>
                  <a:t> equal to corresponding parameters in chapter one (slides 8-10) For example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tr-TR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p>
                        </m:sSubSup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acc>
                  </m:oMath>
                </a14:m>
                <a:r>
                  <a:rPr lang="tr-TR" dirty="0" smtClean="0"/>
                  <a:t>.</a:t>
                </a: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0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Application (introduction)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sz="2000" dirty="0"/>
              <a:t>We use data of «nayn.co» a news portal in Turkish Language. Data is imported by url «"https://raw.githubusercontent.com/naynco/nayn.data/master/classification_clean.csv</a:t>
            </a:r>
            <a:r>
              <a:rPr lang="tr-TR" sz="2000" dirty="0" smtClean="0"/>
              <a:t>"» as done in chapter one.</a:t>
            </a:r>
            <a:endParaRPr lang="tr-TR" sz="2000" dirty="0"/>
          </a:p>
          <a:p>
            <a:r>
              <a:rPr lang="tr-TR" sz="2000" dirty="0"/>
              <a:t>Head of data is presented below</a:t>
            </a:r>
          </a:p>
          <a:p>
            <a:pPr marL="0" indent="0">
              <a:buNone/>
            </a:pPr>
            <a:r>
              <a:rPr lang="tr-TR" sz="2000" dirty="0"/>
              <a:t> 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dirty="0"/>
              <a:t>There are 11622 documents («Title» column) with label («DÜNYA» (World), «SPOR» (Sports), «SANAT»(Art) and «Teknoloji»(Technology)). </a:t>
            </a:r>
            <a:r>
              <a:rPr lang="en-US" dirty="0"/>
              <a:t>But data is imbalanced in favor of category «DÜNYA» such that the counts</a:t>
            </a:r>
            <a:r>
              <a:rPr lang="tr-TR" dirty="0"/>
              <a:t> [and percentages]</a:t>
            </a:r>
            <a:r>
              <a:rPr lang="en-US" dirty="0"/>
              <a:t> of categories  9226</a:t>
            </a:r>
            <a:r>
              <a:rPr lang="tr-TR" dirty="0"/>
              <a:t>[%79]</a:t>
            </a:r>
            <a:r>
              <a:rPr lang="en-US" dirty="0"/>
              <a:t> ,1967</a:t>
            </a:r>
            <a:r>
              <a:rPr lang="tr-TR" dirty="0"/>
              <a:t> [%17]</a:t>
            </a:r>
            <a:r>
              <a:rPr lang="en-US" dirty="0"/>
              <a:t>,285</a:t>
            </a:r>
            <a:r>
              <a:rPr lang="tr-TR" dirty="0"/>
              <a:t> [%2]</a:t>
            </a:r>
            <a:r>
              <a:rPr lang="en-US" dirty="0"/>
              <a:t> and 144</a:t>
            </a:r>
            <a:r>
              <a:rPr lang="tr-TR" dirty="0"/>
              <a:t> [%1] respectively</a:t>
            </a:r>
            <a:r>
              <a:rPr lang="en-US" dirty="0"/>
              <a:t>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3324687"/>
            <a:ext cx="41814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0" y="40252"/>
            <a:ext cx="8596668" cy="13208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tr-T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 </a:t>
            </a:r>
            <a:r>
              <a:rPr lang="tr-T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Scheme</a:t>
            </a:r>
            <a:r>
              <a:rPr lang="tr-T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tr-T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Application of </a:t>
            </a:r>
            <a:r>
              <a:rPr lang="tr-T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 Models with Combinatorial Approach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1263910" y="1288782"/>
            <a:ext cx="1591407" cy="6023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X_test</a:t>
            </a:r>
            <a:endParaRPr lang="tr-T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97774" y="1297296"/>
                <a:ext cx="1591407" cy="60235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𝑑𝑜𝑐</m:t>
                          </m:r>
                        </m:e>
                        <m:sub>
                          <m:r>
                            <a:rPr lang="tr-T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tr-T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774" y="1297296"/>
                <a:ext cx="1591407" cy="6023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664444" y="1288782"/>
                <a:ext cx="1591407" cy="60235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𝑙𝑜𝑤𝑒𝑟</m:t>
                    </m:r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1000" dirty="0" smtClean="0">
                    <a:solidFill>
                      <a:schemeClr val="tx1"/>
                    </a:solidFill>
                  </a:rPr>
                  <a:t>)</a:t>
                </a:r>
                <a:endParaRPr lang="tr-TR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44" y="1288782"/>
                <a:ext cx="1591407" cy="6023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855317" y="1589962"/>
            <a:ext cx="642457" cy="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5089181" y="1585028"/>
            <a:ext cx="575263" cy="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344602" y="1270401"/>
                <a:ext cx="1591407" cy="60235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𝑡𝑜𝑘𝑒𝑛</m:t>
                        </m:r>
                      </m:e>
                      <m: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𝑐𝑙𝑒𝑎𝑛</m:t>
                    </m:r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602" y="1270401"/>
                <a:ext cx="1591407" cy="6023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7270641" y="1584486"/>
            <a:ext cx="575760" cy="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861191" y="1283307"/>
                <a:ext cx="1591407" cy="60235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𝑐𝑙𝑒𝑎𝑛</m:t>
                    </m:r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1000" dirty="0" smtClean="0">
                    <a:solidFill>
                      <a:schemeClr val="tx1"/>
                    </a:solidFill>
                  </a:rPr>
                  <a:t>)</a:t>
                </a:r>
                <a:endParaRPr lang="tr-TR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191" y="1283307"/>
                <a:ext cx="1591407" cy="602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0342688" y="2283756"/>
                <a:ext cx="1591407" cy="60235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𝑠𝑡𝑒𝑚𝑠</m:t>
                        </m:r>
                      </m:e>
                      <m:sub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sz="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tr-TR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⁡_</m:t>
                    </m:r>
                    <m:r>
                      <a:rPr lang="tr-TR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𝑠𝑡𝑒𝑚𝑠</m:t>
                    </m:r>
                    <m:r>
                      <a:rPr lang="tr-TR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𝑡𝑜𝑘𝑒𝑛</m:t>
                        </m:r>
                      </m:e>
                      <m:sub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8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2688" y="2283756"/>
                <a:ext cx="1591407" cy="6023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777406" y="2173250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𝑐𝑜𝑚𝑏𝑜</m:t>
                              </m:r>
                            </m:e>
                            <m:sub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b>
                          <m: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r-T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06" y="2173250"/>
                <a:ext cx="1182569" cy="3004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777406" y="2585625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𝑐𝑜𝑚𝑏𝑜</m:t>
                              </m:r>
                            </m:e>
                            <m:sub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b>
                          <m: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06" y="2585625"/>
                <a:ext cx="1182569" cy="3004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923876" y="3859509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𝑐𝑜𝑚𝑏𝑜</m:t>
                              </m:r>
                            </m:e>
                            <m:sub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b>
                          <m: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Sup>
                            <m:sSubSupPr>
                              <m:ctrlP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tr-TR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876" y="3859509"/>
                <a:ext cx="1182569" cy="3004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7099363" y="2966435"/>
            <a:ext cx="523572" cy="784830"/>
          </a:xfrm>
          <a:prstGeom prst="rect">
            <a:avLst/>
          </a:prstGeom>
          <a:solidFill>
            <a:schemeClr val="accent4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5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sz="15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49" idx="1"/>
            <a:endCxn id="13" idx="3"/>
          </p:cNvCxnSpPr>
          <p:nvPr/>
        </p:nvCxnSpPr>
        <p:spPr>
          <a:xfrm flipH="1" flipV="1">
            <a:off x="7959975" y="2323496"/>
            <a:ext cx="549779" cy="26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9" idx="1"/>
          </p:cNvCxnSpPr>
          <p:nvPr/>
        </p:nvCxnSpPr>
        <p:spPr>
          <a:xfrm flipH="1">
            <a:off x="7919681" y="2584937"/>
            <a:ext cx="590073" cy="1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9" idx="1"/>
          </p:cNvCxnSpPr>
          <p:nvPr/>
        </p:nvCxnSpPr>
        <p:spPr>
          <a:xfrm flipH="1">
            <a:off x="8041409" y="2584937"/>
            <a:ext cx="468345" cy="146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472234" y="2201178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l-GR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tr-TR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4" y="2201178"/>
                <a:ext cx="1182569" cy="3004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472234" y="2613553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tr-TR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4" y="2613553"/>
                <a:ext cx="1182569" cy="3004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472234" y="3859510"/>
                <a:ext cx="1182569" cy="3004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,,</m:t>
                      </m:r>
                      <m:sSubSup>
                        <m:sSubSupPr>
                          <m:ctrlP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Sup>
                            <m:sSubSupPr>
                              <m:ctrlP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Sup>
                            <m:sSubSupPr>
                              <m:ctrlP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tr-TR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4" y="3859510"/>
                <a:ext cx="1182569" cy="3004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3794191" y="2994363"/>
            <a:ext cx="523572" cy="784830"/>
          </a:xfrm>
          <a:prstGeom prst="rect">
            <a:avLst/>
          </a:prstGeom>
          <a:solidFill>
            <a:schemeClr val="accent4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5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sz="15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99305" y="2181308"/>
            <a:ext cx="1591407" cy="197869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Analyze_word_s</a:t>
            </a:r>
            <a:endParaRPr lang="tr-TR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3" idx="1"/>
            <a:endCxn id="24" idx="3"/>
          </p:cNvCxnSpPr>
          <p:nvPr/>
        </p:nvCxnSpPr>
        <p:spPr>
          <a:xfrm flipH="1">
            <a:off x="6490712" y="2323496"/>
            <a:ext cx="286694" cy="84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1"/>
            <a:endCxn id="24" idx="3"/>
          </p:cNvCxnSpPr>
          <p:nvPr/>
        </p:nvCxnSpPr>
        <p:spPr>
          <a:xfrm flipH="1">
            <a:off x="6490712" y="2735871"/>
            <a:ext cx="286694" cy="43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</p:cNvCxnSpPr>
          <p:nvPr/>
        </p:nvCxnSpPr>
        <p:spPr>
          <a:xfrm>
            <a:off x="6490712" y="3170655"/>
            <a:ext cx="420047" cy="777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0" idx="3"/>
          </p:cNvCxnSpPr>
          <p:nvPr/>
        </p:nvCxnSpPr>
        <p:spPr>
          <a:xfrm flipH="1" flipV="1">
            <a:off x="4654803" y="2351424"/>
            <a:ext cx="244502" cy="81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21" idx="3"/>
          </p:cNvCxnSpPr>
          <p:nvPr/>
        </p:nvCxnSpPr>
        <p:spPr>
          <a:xfrm flipH="1" flipV="1">
            <a:off x="4654803" y="2763799"/>
            <a:ext cx="244502" cy="40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1"/>
            <a:endCxn id="22" idx="3"/>
          </p:cNvCxnSpPr>
          <p:nvPr/>
        </p:nvCxnSpPr>
        <p:spPr>
          <a:xfrm flipH="1">
            <a:off x="4654803" y="3170655"/>
            <a:ext cx="244502" cy="83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03820" y="2146916"/>
            <a:ext cx="1591407" cy="19786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 smtClean="0">
                <a:solidFill>
                  <a:schemeClr val="tx1"/>
                </a:solidFill>
              </a:rPr>
              <a:t>Predictions</a:t>
            </a:r>
            <a:endParaRPr lang="tr-TR" sz="1200" dirty="0" smtClean="0">
              <a:solidFill>
                <a:schemeClr val="tx1"/>
              </a:solidFill>
            </a:endParaRPr>
          </a:p>
          <a:p>
            <a:pPr algn="ctr"/>
            <a:r>
              <a:rPr lang="tr-TR" sz="1200" dirty="0" err="1" smtClean="0">
                <a:solidFill>
                  <a:schemeClr val="tx1"/>
                </a:solidFill>
              </a:rPr>
              <a:t>With</a:t>
            </a:r>
            <a:r>
              <a:rPr lang="tr-TR" sz="12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tr-TR" sz="1200" dirty="0" err="1" smtClean="0">
                <a:solidFill>
                  <a:schemeClr val="tx1"/>
                </a:solidFill>
              </a:rPr>
              <a:t>Combinatiorial</a:t>
            </a:r>
            <a:r>
              <a:rPr lang="tr-TR" sz="12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tr-TR" sz="1200" dirty="0" err="1" smtClean="0">
                <a:solidFill>
                  <a:schemeClr val="tx1"/>
                </a:solidFill>
              </a:rPr>
              <a:t>Approach</a:t>
            </a:r>
            <a:endParaRPr lang="tr-TR" sz="12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20" idx="1"/>
            <a:endCxn id="33" idx="3"/>
          </p:cNvCxnSpPr>
          <p:nvPr/>
        </p:nvCxnSpPr>
        <p:spPr>
          <a:xfrm flipH="1">
            <a:off x="2795227" y="2351424"/>
            <a:ext cx="677007" cy="78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1"/>
            <a:endCxn id="33" idx="3"/>
          </p:cNvCxnSpPr>
          <p:nvPr/>
        </p:nvCxnSpPr>
        <p:spPr>
          <a:xfrm flipH="1">
            <a:off x="2795227" y="2763799"/>
            <a:ext cx="677007" cy="37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1"/>
            <a:endCxn id="33" idx="3"/>
          </p:cNvCxnSpPr>
          <p:nvPr/>
        </p:nvCxnSpPr>
        <p:spPr>
          <a:xfrm flipH="1" flipV="1">
            <a:off x="2795227" y="3136263"/>
            <a:ext cx="677007" cy="87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2"/>
            <a:endCxn id="48" idx="0"/>
          </p:cNvCxnSpPr>
          <p:nvPr/>
        </p:nvCxnSpPr>
        <p:spPr>
          <a:xfrm>
            <a:off x="1999524" y="4125609"/>
            <a:ext cx="9644" cy="178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946211" y="4847883"/>
            <a:ext cx="1591407" cy="97261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/>
            </a:r>
            <a:br>
              <a:rPr lang="tr-TR" sz="1200" dirty="0" smtClean="0">
                <a:solidFill>
                  <a:schemeClr val="tx1"/>
                </a:solidFill>
              </a:rPr>
            </a:br>
            <a:r>
              <a:rPr lang="tr-TR" sz="1200" dirty="0">
                <a:solidFill>
                  <a:schemeClr val="tx1"/>
                </a:solidFill>
              </a:rPr>
              <a:t/>
            </a:r>
            <a:br>
              <a:rPr lang="tr-TR" sz="1200" dirty="0">
                <a:solidFill>
                  <a:schemeClr val="tx1"/>
                </a:solidFill>
              </a:rPr>
            </a:br>
            <a:r>
              <a:rPr lang="tr-TR" sz="1200" dirty="0" smtClean="0">
                <a:solidFill>
                  <a:schemeClr val="tx1"/>
                </a:solidFill>
              </a:rPr>
              <a:t>X_train, y_train</a:t>
            </a:r>
          </a:p>
          <a:p>
            <a:pPr algn="ctr"/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46" name="Up Arrow 45"/>
          <p:cNvSpPr/>
          <p:nvPr/>
        </p:nvSpPr>
        <p:spPr>
          <a:xfrm rot="10800000">
            <a:off x="5741914" y="4215569"/>
            <a:ext cx="484632" cy="586845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7" name="Up Arrow 46"/>
          <p:cNvSpPr/>
          <p:nvPr/>
        </p:nvSpPr>
        <p:spPr>
          <a:xfrm>
            <a:off x="5152504" y="4198489"/>
            <a:ext cx="484632" cy="586845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7355" y="5905795"/>
            <a:ext cx="3479556" cy="602359"/>
          </a:xfrm>
          <a:prstGeom prst="rect">
            <a:avLst/>
          </a:prstGeom>
          <a:solidFill>
            <a:srgbClr val="94DE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Evaluations (accuracy, confusion etc.)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41105" y="5935595"/>
            <a:ext cx="1591407" cy="6023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y</a:t>
            </a:r>
            <a:r>
              <a:rPr lang="tr-TR" dirty="0" smtClean="0">
                <a:solidFill>
                  <a:schemeClr val="tx1"/>
                </a:solidFill>
              </a:rPr>
              <a:t>_test</a:t>
            </a:r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51" idx="1"/>
            <a:endCxn id="48" idx="3"/>
          </p:cNvCxnSpPr>
          <p:nvPr/>
        </p:nvCxnSpPr>
        <p:spPr>
          <a:xfrm flipH="1" flipV="1">
            <a:off x="3748946" y="6206975"/>
            <a:ext cx="1192159" cy="2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8509754" y="2283757"/>
                <a:ext cx="1591407" cy="60235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tr-TR" sz="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𝑐𝑜𝑚𝑏𝑜</m:t>
                        </m:r>
                      </m:e>
                      <m:sub>
                        <m:r>
                          <a:rPr lang="tr-T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sz="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get</m:t>
                    </m:r>
                    <m:r>
                      <a:rPr lang="tr-TR" sz="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tr-TR" sz="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combo</m:t>
                    </m:r>
                    <m:r>
                      <a:rPr lang="tr-TR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𝑠𝑡𝑒𝑚𝑠</m:t>
                        </m:r>
                      </m:e>
                      <m:sub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8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754" y="2283757"/>
                <a:ext cx="1591407" cy="60235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>
            <a:stCxn id="12" idx="1"/>
            <a:endCxn id="49" idx="3"/>
          </p:cNvCxnSpPr>
          <p:nvPr/>
        </p:nvCxnSpPr>
        <p:spPr>
          <a:xfrm flipH="1">
            <a:off x="10101161" y="2584936"/>
            <a:ext cx="2415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1" idx="3"/>
            <a:endCxn id="9" idx="1"/>
          </p:cNvCxnSpPr>
          <p:nvPr/>
        </p:nvCxnSpPr>
        <p:spPr>
          <a:xfrm flipV="1">
            <a:off x="9452598" y="1571581"/>
            <a:ext cx="892004" cy="1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9" idx="2"/>
            <a:endCxn id="12" idx="0"/>
          </p:cNvCxnSpPr>
          <p:nvPr/>
        </p:nvCxnSpPr>
        <p:spPr>
          <a:xfrm flipH="1">
            <a:off x="11138392" y="1872760"/>
            <a:ext cx="1914" cy="41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41"/>
          <p:cNvSpPr/>
          <p:nvPr/>
        </p:nvSpPr>
        <p:spPr>
          <a:xfrm>
            <a:off x="10432823" y="3598749"/>
            <a:ext cx="1591407" cy="9726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Turkish</a:t>
            </a:r>
            <a:br>
              <a:rPr lang="tr-TR" sz="1200" dirty="0" smtClean="0">
                <a:solidFill>
                  <a:schemeClr val="tx1"/>
                </a:solidFill>
              </a:rPr>
            </a:br>
            <a:r>
              <a:rPr lang="tr-TR" sz="1200" dirty="0" smtClean="0">
                <a:solidFill>
                  <a:schemeClr val="tx1"/>
                </a:solidFill>
              </a:rPr>
              <a:t>Stem List</a:t>
            </a:r>
            <a:r>
              <a:rPr lang="tr-TR" sz="1200" dirty="0">
                <a:solidFill>
                  <a:schemeClr val="tx1"/>
                </a:solidFill>
              </a:rPr>
              <a:t/>
            </a:r>
            <a:br>
              <a:rPr lang="tr-TR" sz="1200" dirty="0">
                <a:solidFill>
                  <a:schemeClr val="tx1"/>
                </a:solidFill>
              </a:rPr>
            </a:br>
            <a:r>
              <a:rPr lang="tr-TR" sz="1200" dirty="0" smtClean="0">
                <a:solidFill>
                  <a:schemeClr val="tx1"/>
                </a:solidFill>
              </a:rPr>
              <a:t>(32001 stems)</a:t>
            </a:r>
          </a:p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(for application)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55" name="Up Arrow 42"/>
          <p:cNvSpPr/>
          <p:nvPr/>
        </p:nvSpPr>
        <p:spPr>
          <a:xfrm rot="10800000">
            <a:off x="11228526" y="2966435"/>
            <a:ext cx="484632" cy="586845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6" name="Up Arrow 43"/>
          <p:cNvSpPr/>
          <p:nvPr/>
        </p:nvSpPr>
        <p:spPr>
          <a:xfrm>
            <a:off x="10639116" y="2949355"/>
            <a:ext cx="484632" cy="586845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7" name="Rectangle 52"/>
          <p:cNvSpPr/>
          <p:nvPr/>
        </p:nvSpPr>
        <p:spPr>
          <a:xfrm>
            <a:off x="8883109" y="5363994"/>
            <a:ext cx="334437" cy="200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 dirty="0">
              <a:solidFill>
                <a:schemeClr val="tx1"/>
              </a:solidFill>
            </a:endParaRPr>
          </a:p>
        </p:txBody>
      </p:sp>
      <p:sp>
        <p:nvSpPr>
          <p:cNvPr id="58" name="Rectangle 53"/>
          <p:cNvSpPr/>
          <p:nvPr/>
        </p:nvSpPr>
        <p:spPr>
          <a:xfrm>
            <a:off x="9198310" y="5321361"/>
            <a:ext cx="190949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Step2_Preprocess_word.ipynb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4"/>
          <p:cNvSpPr/>
          <p:nvPr/>
        </p:nvSpPr>
        <p:spPr>
          <a:xfrm>
            <a:off x="8883108" y="5691584"/>
            <a:ext cx="334437" cy="20013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 dirty="0"/>
          </a:p>
        </p:txBody>
      </p:sp>
      <p:sp>
        <p:nvSpPr>
          <p:cNvPr id="60" name="Rectangle 55"/>
          <p:cNvSpPr/>
          <p:nvPr/>
        </p:nvSpPr>
        <p:spPr>
          <a:xfrm>
            <a:off x="9217545" y="5682669"/>
            <a:ext cx="173958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Step3_Classifier_V10.ipynb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Rectangle 56"/>
          <p:cNvSpPr/>
          <p:nvPr/>
        </p:nvSpPr>
        <p:spPr>
          <a:xfrm>
            <a:off x="8883108" y="6015957"/>
            <a:ext cx="334437" cy="2001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 dirty="0"/>
          </a:p>
        </p:txBody>
      </p:sp>
      <p:sp>
        <p:nvSpPr>
          <p:cNvPr id="62" name="Rectangle 57"/>
          <p:cNvSpPr/>
          <p:nvPr/>
        </p:nvSpPr>
        <p:spPr>
          <a:xfrm>
            <a:off x="9233528" y="5987201"/>
            <a:ext cx="219803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Step4_Prediction_Models_cb.ipynb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Rectangle 58"/>
          <p:cNvSpPr/>
          <p:nvPr/>
        </p:nvSpPr>
        <p:spPr>
          <a:xfrm>
            <a:off x="8883109" y="6337818"/>
            <a:ext cx="334437" cy="2001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 dirty="0"/>
          </a:p>
        </p:txBody>
      </p:sp>
      <p:sp>
        <p:nvSpPr>
          <p:cNvPr id="65" name="Rectangle 59"/>
          <p:cNvSpPr/>
          <p:nvPr/>
        </p:nvSpPr>
        <p:spPr>
          <a:xfrm>
            <a:off x="9217545" y="6291733"/>
            <a:ext cx="244009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Step6_Run_Integrated_Model_cb.ipynb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Slide Number Placeholder 36"/>
          <p:cNvSpPr>
            <a:spLocks noGrp="1"/>
          </p:cNvSpPr>
          <p:nvPr>
            <p:ph type="sldNum" sz="quarter" idx="12"/>
          </p:nvPr>
        </p:nvSpPr>
        <p:spPr>
          <a:xfrm>
            <a:off x="9020156" y="6041362"/>
            <a:ext cx="683339" cy="365125"/>
          </a:xfrm>
        </p:spPr>
        <p:txBody>
          <a:bodyPr/>
          <a:lstStyle/>
          <a:p>
            <a:fld id="{F74E1598-E674-4AEE-8C6B-8AD6344A913E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844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Application (computations)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1600" dirty="0" err="1" smtClean="0"/>
                  <a:t>Pandas</a:t>
                </a:r>
                <a:r>
                  <a:rPr lang="tr-TR" sz="1600" dirty="0" smtClean="0"/>
                  <a:t> </a:t>
                </a:r>
                <a:r>
                  <a:rPr lang="tr-TR" sz="1600" dirty="0" err="1" smtClean="0"/>
                  <a:t>and</a:t>
                </a:r>
                <a:r>
                  <a:rPr lang="tr-TR" sz="1600" dirty="0"/>
                  <a:t> </a:t>
                </a:r>
                <a:r>
                  <a:rPr lang="tr-TR" sz="1600" dirty="0" err="1" smtClean="0"/>
                  <a:t>Sklearn</a:t>
                </a:r>
                <a:r>
                  <a:rPr lang="tr-TR" sz="1600" dirty="0" smtClean="0"/>
                  <a:t> </a:t>
                </a:r>
                <a:r>
                  <a:rPr lang="tr-TR" sz="1600" dirty="0" err="1" smtClean="0"/>
                  <a:t>libraries</a:t>
                </a:r>
                <a:r>
                  <a:rPr lang="tr-TR" sz="1600" dirty="0" smtClean="0"/>
                  <a:t> in Python is used for application of methods. Test size is chosen as 0.2 and random_state parameter for partition as 57.</a:t>
                </a:r>
              </a:p>
              <a:p>
                <a:r>
                  <a:rPr lang="tr-TR" sz="1600" dirty="0" smtClean="0"/>
                  <a:t>Values of parameters in model are computed below </a:t>
                </a:r>
              </a:p>
              <a:p>
                <a:r>
                  <a:rPr lang="tr-TR" sz="1600" dirty="0" smtClean="0"/>
                  <a:t>Counts of categories: </a:t>
                </a:r>
                <a14:m>
                  <m:oMath xmlns:m="http://schemas.openxmlformats.org/officeDocument/2006/math"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tr-TR" sz="1600" dirty="0" smtClean="0"/>
              </a:p>
              <a:p>
                <a:r>
                  <a:rPr lang="tr-TR" sz="1600" dirty="0" smtClean="0"/>
                  <a:t>Indexes and name of categories: </a:t>
                </a:r>
                <a14:m>
                  <m:oMath xmlns:m="http://schemas.openxmlformats.org/officeDocument/2006/math"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=1,2,3 </m:t>
                    </m:r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 4 ,  </m:t>
                    </m:r>
                    <m:sSup>
                      <m:sSupPr>
                        <m:ctrlPr>
                          <a:rPr lang="tr-T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𝐿𝑎𝑏𝑒𝑙</m:t>
                        </m:r>
                      </m:e>
                      <m:sup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Ü</m:t>
                    </m:r>
                    <m:r>
                      <m:rPr>
                        <m:nor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NYA</m:t>
                    </m:r>
                    <m:r>
                      <m:rPr>
                        <m:nor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","</m:t>
                    </m:r>
                    <m:r>
                      <m:rPr>
                        <m:nor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SPOR</m:t>
                    </m:r>
                    <m:r>
                      <m:rPr>
                        <m:nor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","</m:t>
                    </m:r>
                    <m:r>
                      <m:rPr>
                        <m:nor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SANAT</m:t>
                    </m:r>
                    <m:r>
                      <m:rPr>
                        <m:nor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 "</m:t>
                    </m:r>
                    <m:r>
                      <m:rPr>
                        <m:nor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Teknoloji</m:t>
                    </m:r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", </m:t>
                    </m:r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𝑟𝑒𝑠𝑝𝑒𝑐𝑡𝑖𝑣𝑒𝑙𝑦</m:t>
                    </m:r>
                  </m:oMath>
                </a14:m>
                <a:endParaRPr lang="tr-TR" sz="16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tr-TR" sz="1600" dirty="0" smtClean="0">
                    <a:ea typeface="Cambria Math" panose="02040503050406030204" pitchFamily="18" charset="0"/>
                  </a:rPr>
                  <a:t>Counts of categories in train set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tr-T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tr-T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=7384,</m:t>
                    </m:r>
                    <m:sSup>
                      <m:sSupPr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tr-T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1568</m:t>
                    </m:r>
                    <m:r>
                      <a:rPr lang="tr-T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tr-T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tr-T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229 </m:t>
                    </m:r>
                    <m:r>
                      <a:rPr lang="tr-T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sSup>
                      <m:sSupPr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tr-T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tr-T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116</m:t>
                    </m:r>
                  </m:oMath>
                </a14:m>
                <a:endParaRPr lang="tr-TR" sz="1600" dirty="0"/>
              </a:p>
              <a:p>
                <a:endParaRPr lang="tr-TR" sz="1600" dirty="0"/>
              </a:p>
              <a:p>
                <a:endParaRPr lang="tr-TR" sz="1600" dirty="0"/>
              </a:p>
              <a:p>
                <a:endParaRPr lang="tr-TR" sz="1600" b="0" dirty="0" smtClean="0"/>
              </a:p>
              <a:p>
                <a:endParaRPr lang="tr-TR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62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CAE7-CEB2-471F-A221-A78A3E6DAC9C}" type="datetime1">
              <a:rPr lang="en-US" smtClean="0"/>
              <a:t>1/14/2021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2344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Application (computations)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sz="1200" dirty="0" smtClean="0"/>
                  <a:t>Now Let’s show an example and compute its parameters (or compounds of models). We apply models to document, used in chapter one, with index number </a:t>
                </a:r>
                <a14:m>
                  <m:oMath xmlns:m="http://schemas.openxmlformats.org/officeDocument/2006/math">
                    <m:r>
                      <a:rPr lang="tr-TR" sz="1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tr-TR" sz="1200" i="1" dirty="0" smtClean="0">
                        <a:latin typeface="Cambria Math" panose="02040503050406030204" pitchFamily="18" charset="0"/>
                      </a:rPr>
                      <m:t>=38296 , </m:t>
                    </m:r>
                    <m:r>
                      <a:rPr lang="tr-TR" sz="1200" b="0" i="1" dirty="0" smtClean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tr-T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tr-TR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200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tr-TR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1200" b="0" i="1" dirty="0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  <m:r>
                          <a:rPr lang="tr-TR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1200" b="0" i="1" dirty="0" smtClean="0">
                            <a:latin typeface="Cambria Math" panose="02040503050406030204" pitchFamily="18" charset="0"/>
                          </a:rPr>
                          <m:t>𝑠𝑒𝑡</m:t>
                        </m:r>
                      </m:e>
                    </m:d>
                    <m:r>
                      <a:rPr lang="tr-TR" sz="1200" b="0" i="1" dirty="0" smtClean="0">
                        <a:latin typeface="Cambria Math" panose="02040503050406030204" pitchFamily="18" charset="0"/>
                      </a:rPr>
                      <m:t>=1356</m:t>
                    </m:r>
                  </m:oMath>
                </a14:m>
                <a:r>
                  <a:rPr lang="tr-TR" sz="1200" dirty="0" smtClean="0"/>
                  <a:t> (index number may not be  related to rank). We examine case </a:t>
                </a:r>
                <a14:m>
                  <m:oMath xmlns:m="http://schemas.openxmlformats.org/officeDocument/2006/math"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tr-TR" sz="1200" dirty="0" smtClean="0"/>
                  <a:t>, because  set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 dirty="0">
                            <a:latin typeface="Cambria Math" panose="02040503050406030204" pitchFamily="18" charset="0"/>
                          </a:rPr>
                          <m:t>𝑐𝑜𝑚𝑏𝑜</m:t>
                        </m:r>
                      </m:e>
                      <m:sub>
                        <m:r>
                          <a:rPr lang="tr-TR" sz="12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sz="1200" i="1" dirty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tr-TR" sz="1200" dirty="0" smtClean="0"/>
                  <a:t> of the document is empty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12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tr-TR" sz="12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tr-TR" sz="1200" dirty="0" smtClean="0"/>
                  <a:t> 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400" i="1" dirty="0"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4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sz="1400" b="0" i="1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tr-TR" sz="1400" b="0" i="1" dirty="0" smtClean="0">
                        <a:latin typeface="Cambria Math" panose="02040503050406030204" pitchFamily="18" charset="0"/>
                      </a:rPr>
                      <m:t>𝑘𝑒𝑑𝑖</m:t>
                    </m:r>
                  </m:oMath>
                </a14:m>
                <a:r>
                  <a:rPr lang="tr-TR" sz="1400" b="0" i="1" dirty="0" smtClean="0">
                    <a:latin typeface="Cambria Math" panose="02040503050406030204" pitchFamily="18" charset="0"/>
                  </a:rPr>
                  <a:t> 2 yıldır sanat müzesine girmeye çalışıyor. </a:t>
                </a:r>
                <a14:m>
                  <m:oMath xmlns:m="http://schemas.openxmlformats.org/officeDocument/2006/math">
                    <m:r>
                      <a:rPr lang="tr-TR" sz="1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:2 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𝑐𝑎𝑡𝑠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𝑡𝑟𝑦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𝑒𝑛𝑡𝑒𝑟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𝑎𝑟𝑡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𝑚𝑢𝑠𝑒𝑢𝑚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 2 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𝑦𝑒𝑎𝑟𝑠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sz="14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400" b="0" i="1" dirty="0" smtClean="0">
                            <a:latin typeface="Cambria Math" panose="02040503050406030204" pitchFamily="18" charset="0"/>
                          </a:rPr>
                          <m:t>𝑙𝑎𝑏𝑒𝑙</m:t>
                        </m:r>
                      </m:e>
                      <m:sub>
                        <m:r>
                          <a:rPr lang="tr-TR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40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tr-TR" sz="14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tr-TR" sz="1400" i="1" dirty="0" smtClean="0">
                        <a:latin typeface="Cambria Math" panose="02040503050406030204" pitchFamily="18" charset="0"/>
                      </a:rPr>
                      <m:t>Ü</m:t>
                    </m:r>
                    <m:r>
                      <a:rPr lang="tr-TR" sz="1400" i="1" dirty="0" smtClean="0">
                        <a:latin typeface="Cambria Math" panose="02040503050406030204" pitchFamily="18" charset="0"/>
                      </a:rPr>
                      <m:t>𝑁𝑌𝐴</m:t>
                    </m:r>
                    <m:r>
                      <a:rPr lang="tr-TR" sz="1400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tr-TR" sz="1400" b="0" i="1" dirty="0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tr-TR" sz="14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sz="1400" b="0" i="1" dirty="0" smtClean="0">
                        <a:latin typeface="Cambria Math" panose="02040503050406030204" pitchFamily="18" charset="0"/>
                      </a:rPr>
                      <m:t>𝑤𝑜𝑟𝑙𝑑</m:t>
                    </m:r>
                    <m:r>
                      <a:rPr lang="tr-TR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sz="1400" dirty="0"/>
              </a:p>
              <a:p>
                <a14:m>
                  <m:oMath xmlns:m="http://schemas.openxmlformats.org/officeDocument/2006/math">
                    <m:r>
                      <a:rPr lang="tr-TR" sz="1400" b="0" i="1" dirty="0" smtClean="0">
                        <a:latin typeface="Cambria Math" panose="02040503050406030204" pitchFamily="18" charset="0"/>
                      </a:rPr>
                      <m:t>𝑠𝑡𝑒𝑚𝑠</m:t>
                    </m:r>
                    <m:r>
                      <a:rPr lang="tr-TR" sz="1400" b="0" i="1" dirty="0" smtClean="0">
                        <a:latin typeface="Cambria Math" panose="02040503050406030204" pitchFamily="18" charset="0"/>
                      </a:rPr>
                      <m:t>:[′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𝑘𝑒𝑑𝑖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′, ′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𝑦𝚤𝑙𝑑𝚤𝑟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′, ′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𝑠𝑎𝑛𝑎𝑡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′, ′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ü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𝑧𝑒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′, ′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𝑔𝑖𝑟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′, ′ç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𝑎𝑙𝚤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′]</m:t>
                    </m:r>
                  </m:oMath>
                </a14:m>
                <a:r>
                  <a:rPr lang="tr-TR" sz="1400" dirty="0" smtClean="0"/>
                  <a:t> </a:t>
                </a:r>
              </a:p>
              <a:p>
                <a:r>
                  <a:rPr lang="tr-TR" sz="1400" dirty="0" smtClean="0"/>
                  <a:t>Output </a:t>
                </a:r>
                <a:r>
                  <a:rPr lang="tr-TR" sz="1400" dirty="0"/>
                  <a:t>of analyze_doc(doc,X_train,y_train</a:t>
                </a:r>
                <a:r>
                  <a:rPr lang="tr-TR" sz="1400" dirty="0" smtClean="0"/>
                  <a:t>): </a:t>
                </a:r>
                <a14:m>
                  <m:oMath xmlns:m="http://schemas.openxmlformats.org/officeDocument/2006/math">
                    <m:r>
                      <a:rPr lang="tr-TR" sz="1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=1,…</m:t>
                    </m:r>
                    <m:sSubSup>
                      <m:sSubSupPr>
                        <m:ctrlPr>
                          <a:rPr lang="tr-T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tr-T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tr-TR" sz="1400" dirty="0" smtClean="0"/>
              </a:p>
              <a:p>
                <a:endParaRPr lang="tr-TR" sz="1400" dirty="0" smtClean="0"/>
              </a:p>
              <a:p>
                <a:r>
                  <a:rPr lang="tr-TR" sz="1400" dirty="0"/>
                  <a:t>Output of </a:t>
                </a:r>
                <a:r>
                  <a:rPr lang="tr-TR" sz="1400" dirty="0" smtClean="0"/>
                  <a:t>analyze_doc_s(doc,X_train,y_train,2):</a:t>
                </a:r>
                <a14:m>
                  <m:oMath xmlns:m="http://schemas.openxmlformats.org/officeDocument/2006/math"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=1,…,7 </m:t>
                    </m:r>
                    <m:sSub>
                      <m:sSubPr>
                        <m:ctrlPr>
                          <a:rPr lang="tr-T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tr-TR" sz="1400" dirty="0" smtClean="0"/>
              </a:p>
              <a:p>
                <a:endParaRPr lang="tr-TR" sz="1400" dirty="0" smtClean="0"/>
              </a:p>
              <a:p>
                <a:endParaRPr lang="tr-TR" sz="1400" dirty="0" smtClean="0"/>
              </a:p>
              <a:p>
                <a:endParaRPr lang="tr-TR" dirty="0" smtClean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endCxn id="12" idx="0"/>
          </p:cNvCxnSpPr>
          <p:nvPr/>
        </p:nvCxnSpPr>
        <p:spPr>
          <a:xfrm flipH="1">
            <a:off x="1271572" y="5243714"/>
            <a:ext cx="160666" cy="41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67096" y="5658896"/>
                <a:ext cx="1008952" cy="4132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𝑐𝑜𝑚𝑏𝑜</m:t>
                          </m:r>
                        </m:e>
                        <m:sub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96" y="5658896"/>
                <a:ext cx="1008952" cy="413239"/>
              </a:xfrm>
              <a:prstGeom prst="rect">
                <a:avLst/>
              </a:prstGeom>
              <a:blipFill>
                <a:blip r:embed="rId3"/>
                <a:stretch>
                  <a:fillRect l="-1786" b="-563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097378" y="5657743"/>
                <a:ext cx="777382" cy="4132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378" y="5657743"/>
                <a:ext cx="777382" cy="413239"/>
              </a:xfrm>
              <a:prstGeom prst="rect">
                <a:avLst/>
              </a:prstGeom>
              <a:blipFill>
                <a:blip r:embed="rId4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151210" y="5657743"/>
                <a:ext cx="777382" cy="4132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</m:sup>
                      </m:sSubSup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210" y="5657743"/>
                <a:ext cx="777382" cy="413239"/>
              </a:xfrm>
              <a:prstGeom prst="rect">
                <a:avLst/>
              </a:prstGeom>
              <a:blipFill>
                <a:blip r:embed="rId5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205043" y="5657744"/>
                <a:ext cx="777382" cy="4132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bSup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043" y="5657744"/>
                <a:ext cx="777382" cy="413239"/>
              </a:xfrm>
              <a:prstGeom prst="rect">
                <a:avLst/>
              </a:prstGeom>
              <a:blipFill>
                <a:blip r:embed="rId6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307304" y="5657743"/>
                <a:ext cx="777382" cy="4132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</m:sup>
                      </m:sSubSup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04" y="5657743"/>
                <a:ext cx="777382" cy="413239"/>
              </a:xfrm>
              <a:prstGeom prst="rect">
                <a:avLst/>
              </a:prstGeom>
              <a:blipFill>
                <a:blip r:embed="rId7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319475" y="5674169"/>
                <a:ext cx="1771316" cy="8509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Category of 2nd </a:t>
                </a:r>
                <a:r>
                  <a:rPr lang="tr-TR" dirty="0" err="1" smtClean="0"/>
                  <a:t>max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p>
                    </m:sSubSup>
                  </m:oMath>
                </a14:m>
                <a:endParaRPr lang="tr-TR" dirty="0" smtClean="0"/>
              </a:p>
              <a:p>
                <a:pPr algn="ctr"/>
                <a:r>
                  <a:rPr lang="tr-TR" dirty="0" smtClean="0"/>
                  <a:t>(not used)</a:t>
                </a:r>
                <a:endParaRPr lang="tr-TR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75" y="5674169"/>
                <a:ext cx="1771316" cy="850918"/>
              </a:xfrm>
              <a:prstGeom prst="rect">
                <a:avLst/>
              </a:prstGeom>
              <a:blipFill>
                <a:blip r:embed="rId8"/>
                <a:stretch>
                  <a:fillRect t="-12676" b="-1831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2399632" y="5243714"/>
            <a:ext cx="86437" cy="41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018408" y="5243714"/>
            <a:ext cx="384934" cy="41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312708" y="5243714"/>
            <a:ext cx="905895" cy="37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07304" y="5157926"/>
            <a:ext cx="399529" cy="49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429957" y="5243714"/>
            <a:ext cx="232482" cy="38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2C52-6A1B-4CCB-9EB9-7D1DC0D6AEEC}" type="datetime1">
              <a:rPr lang="en-US" smtClean="0"/>
              <a:t>1/14/2021</a:t>
            </a:fld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EMREHAN</a:t>
            </a:r>
            <a:endParaRPr lang="tr-T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15</a:t>
            </a:fld>
            <a:endParaRPr lang="tr-T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843" y="4183925"/>
            <a:ext cx="6061904" cy="107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6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Application </a:t>
            </a:r>
            <a:r>
              <a:rPr lang="tr-TR" dirty="0"/>
              <a:t>(computations)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tr-TR" sz="1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tr-TR" sz="1200" i="1" dirty="0" smtClean="0">
                        <a:latin typeface="Cambria Math" panose="02040503050406030204" pitchFamily="18" charset="0"/>
                      </a:rPr>
                      <m:t>=38296,  </m:t>
                    </m:r>
                    <m:r>
                      <a:rPr lang="tr-TR" sz="12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tr-TR" sz="1200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tr-TR" sz="12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𝑐𝑜𝑚𝑏𝑜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tr-TR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tr-TR" sz="1200" i="0" dirty="0">
                            <a:latin typeface="Cambria Math" panose="02040503050406030204" pitchFamily="18" charset="0"/>
                          </a:rPr>
                          <m:t>combo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1200" i="0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tr-TR" sz="12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sz="1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[′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sanat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′,′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ü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ze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′]</m:t>
                    </m:r>
                    <m:r>
                      <a:rPr lang="tr-TR" sz="1200" b="0" i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tr-TR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tr-TR" sz="1200" i="0" dirty="0">
                            <a:latin typeface="Cambria Math" panose="02040503050406030204" pitchFamily="18" charset="0"/>
                          </a:rPr>
                          <m:t>combo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1200" i="0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tr-TR" sz="1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tr-TR" sz="12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[′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kedi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′,′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gir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′]</m:t>
                    </m:r>
                    <m:r>
                      <a:rPr lang="tr-TR" sz="1200" i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tr-TR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tr-TR" sz="1200" i="0" dirty="0">
                            <a:latin typeface="Cambria Math" panose="02040503050406030204" pitchFamily="18" charset="0"/>
                          </a:rPr>
                          <m:t>combo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1200" i="0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tr-TR" sz="12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tr-TR" sz="12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[′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ü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ze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′,′ç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al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ı′]</m:t>
                    </m:r>
                  </m:oMath>
                </a14:m>
                <a:r>
                  <a:rPr lang="tr-TR" sz="1200" b="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tr-TR" sz="1200" i="0" dirty="0">
                            <a:latin typeface="Cambria Math" panose="02040503050406030204" pitchFamily="18" charset="0"/>
                          </a:rPr>
                          <m:t>combo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1200" i="0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tr-TR" sz="12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tr-TR" sz="12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[′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kedi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′,′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ı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ld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ı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′]</m:t>
                    </m:r>
                  </m:oMath>
                </a14:m>
                <a:r>
                  <a:rPr lang="tr-TR" sz="1200" dirty="0">
                    <a:latin typeface="Cambria Math" panose="02040503050406030204" pitchFamily="18" charset="0"/>
                  </a:rPr>
                  <a:t>,</a:t>
                </a:r>
                <a:endParaRPr lang="tr-TR" sz="120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tr-TR" sz="1000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tr-TR" sz="1200" i="0" dirty="0">
                            <a:latin typeface="Cambria Math" panose="02040503050406030204" pitchFamily="18" charset="0"/>
                          </a:rPr>
                          <m:t>combo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1200" i="0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tr-TR" sz="1200" i="0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tr-TR" sz="12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[′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gir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′,′ç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al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ı′]</m:t>
                    </m:r>
                    <m:r>
                      <a:rPr lang="tr-TR" sz="1200" i="0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tr-TR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tr-TR" sz="1200" i="0" dirty="0">
                            <a:latin typeface="Cambria Math" panose="02040503050406030204" pitchFamily="18" charset="0"/>
                          </a:rPr>
                          <m:t>combo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1200" i="0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tr-TR" sz="1200" i="0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tr-TR" sz="12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[′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ı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ld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ı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′,′ç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al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ı′],</m:t>
                    </m:r>
                    <m:r>
                      <a:rPr lang="tr-TR" sz="1200" i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tr-TR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tr-TR" sz="1200" i="0" dirty="0">
                            <a:latin typeface="Cambria Math" panose="02040503050406030204" pitchFamily="18" charset="0"/>
                          </a:rPr>
                          <m:t>combo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1200" i="0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tr-TR" sz="1200" i="0" dirty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tr-TR" sz="12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[′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sanat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′,′ç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al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ı′]</m:t>
                    </m:r>
                  </m:oMath>
                </a14:m>
                <a:r>
                  <a:rPr lang="tr-TR" sz="1200" dirty="0">
                    <a:latin typeface="Cambria Math" panose="02040503050406030204" pitchFamily="18" charset="0"/>
                  </a:rPr>
                  <a:t>			</a:t>
                </a:r>
              </a:p>
              <a:p>
                <a14:m>
                  <m:oMath xmlns:m="http://schemas.openxmlformats.org/officeDocument/2006/math"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</m:t>
                    </m:r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𝑠𝑡𝑒𝑚𝑠</m:t>
                    </m:r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sSubSup>
                      <m:sSubSupPr>
                        <m:ctrlPr>
                          <a:rPr lang="tr-TR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1200" i="1" dirty="0">
                            <a:latin typeface="Cambria Math" panose="02040503050406030204" pitchFamily="18" charset="0"/>
                          </a:rPr>
                          <m:t>𝑐𝑜𝑚𝑏𝑜</m:t>
                        </m:r>
                      </m:e>
                      <m:sub>
                        <m:r>
                          <a:rPr lang="tr-TR" sz="12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sz="1200" i="1" dirty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=9, </m:t>
                    </m:r>
                    <m:sSubSup>
                      <m:sSubSupPr>
                        <m:ctrlP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tr-TR" sz="1200" dirty="0" smtClean="0"/>
                  <a:t>,</a:t>
                </a:r>
                <a:r>
                  <a:rPr lang="tr-TR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</m:oMath>
                </a14:m>
                <a:endParaRPr lang="tr-TR" sz="1200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𝑐𝑜𝑢𝑛𝑡𝑠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𝑑𝑜𝑐𝑢𝑚𝑒𝑛𝑡𝑠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𝑖𝑛𝑐𝑙𝑢𝑑𝑒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𝑒𝑙𝑒𝑚𝑒𝑛𝑡𝑠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𝑜𝑓</m:t>
                    </m:r>
                    <m:sSubSup>
                      <m:sSubSupPr>
                        <m:ctrlPr>
                          <a:rPr lang="tr-TR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 dirty="0">
                            <a:latin typeface="Cambria Math" panose="02040503050406030204" pitchFamily="18" charset="0"/>
                          </a:rPr>
                          <m:t>𝑐𝑜𝑚𝑏𝑜</m:t>
                        </m:r>
                      </m:e>
                      <m:sub>
                        <m:r>
                          <a:rPr lang="tr-TR" sz="12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sz="1200" i="1" dirty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𝑙𝑎𝑏𝑒𝑙𝑙𝑒𝑑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𝑐𝑎𝑡𝑒𝑔𝑜𝑟𝑦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𝑡𝑟𝑎𝑖𝑛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tr-TR" sz="12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 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 </m:t>
                    </m:r>
                    <m:sSubSup>
                      <m:sSubSupPr>
                        <m:ctrl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p>
                    </m:sSubSup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tr-TR" sz="1200" dirty="0" smtClean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tr-TR" sz="1200" dirty="0" smtClean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</m:t>
                        </m:r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tr-TR" sz="1200" dirty="0" smtClean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</m:t>
                        </m:r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tr-TR" sz="1200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tr-TR" sz="1200" dirty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tr-TR" sz="1200" dirty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tr-TR" sz="1200" dirty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tr-TR" sz="120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tr-TR" sz="1200" i="1">
                        <a:latin typeface="Cambria Math" panose="02040503050406030204" pitchFamily="18" charset="0"/>
                      </a:rPr>
                      <m:t>:=</m:t>
                    </m:r>
                    <m:sSup>
                      <m:sSup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𝐿𝑎𝑏𝑒𝑙</m:t>
                        </m:r>
                      </m:e>
                      <m:sup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tr-TR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tr-TR" sz="120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tr-TR" sz="12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tr-TR" sz="1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tr-TR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l-G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tr-T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tr-T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tr-TR" sz="1200" dirty="0">
                    <a:ea typeface="Cambria Math" panose="02040503050406030204" pitchFamily="18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1200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tr-TR" sz="12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12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tr-TR" sz="1200" b="0" i="0" smtClean="0">
                        <a:latin typeface="Cambria Math" panose="02040503050406030204" pitchFamily="18" charset="0"/>
                      </a:rPr>
                      <m:t>SANAT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"</m:t>
                    </m:r>
                    <m:r>
                      <a:rPr lang="tr-TR" sz="1200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1200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tr-TR" sz="12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12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tr-TR" sz="1200" b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tr-TR" sz="12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tr-TR" sz="1200" b="0" i="0" smtClean="0">
                        <a:latin typeface="Cambria Math" panose="02040503050406030204" pitchFamily="18" charset="0"/>
                      </a:rPr>
                      <m:t>Ü</m:t>
                    </m:r>
                    <m:r>
                      <m:rPr>
                        <m:nor/>
                      </m:rPr>
                      <a:rPr lang="tr-TR" sz="1200" b="0" i="0" smtClean="0">
                        <a:latin typeface="Cambria Math" panose="02040503050406030204" pitchFamily="18" charset="0"/>
                      </a:rPr>
                      <m:t>NYA</m:t>
                    </m:r>
                    <m:r>
                      <a:rPr lang="tr-TR" sz="1200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a:rPr lang="tr-TR" sz="1200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1200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tr-TR" sz="120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 sz="12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tr-TR" sz="12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tr-TR" sz="1200" b="0" i="0" smtClean="0">
                        <a:latin typeface="Cambria Math" panose="02040503050406030204" pitchFamily="18" charset="0"/>
                      </a:rPr>
                      <m:t>Ü</m:t>
                    </m:r>
                    <m:r>
                      <m:rPr>
                        <m:nor/>
                      </m:rPr>
                      <a:rPr lang="tr-TR" sz="1200" b="0" i="0" smtClean="0">
                        <a:latin typeface="Cambria Math" panose="02040503050406030204" pitchFamily="18" charset="0"/>
                      </a:rPr>
                      <m:t>NYA</m:t>
                    </m:r>
                    <m:r>
                      <m:rPr>
                        <m:nor/>
                      </m:rPr>
                      <a:rPr lang="tr-TR" sz="1200" b="0" i="0" smtClean="0">
                        <a:latin typeface="Cambria Math" panose="02040503050406030204" pitchFamily="18" charset="0"/>
                      </a:rPr>
                      <m:t>" ,</m:t>
                    </m:r>
                    <m:sSub>
                      <m:sSub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2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12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tr-TR" sz="12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="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Ü</m:t>
                    </m:r>
                    <m:r>
                      <m:rPr>
                        <m:nor/>
                      </m:rPr>
                      <a:rPr lang="tr-TR" sz="1200">
                        <a:latin typeface="Cambria Math" panose="02040503050406030204" pitchFamily="18" charset="0"/>
                      </a:rPr>
                      <m:t>NYA</m:t>
                    </m:r>
                    <m:r>
                      <a:rPr lang="tr-TR" sz="1200">
                        <a:latin typeface="Cambria Math" panose="02040503050406030204" pitchFamily="18" charset="0"/>
                      </a:rPr>
                      <m:t>",</m:t>
                    </m:r>
                  </m:oMath>
                </a14:m>
                <a:endParaRPr lang="tr-TR" sz="1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200" b="0" i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l-GR" sz="1200" i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tr-TR" sz="120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tr-TR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tr-TR" sz="1200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m:rPr>
                              <m:nor/>
                            </m:rPr>
                            <a:rPr lang="tr-TR" sz="1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tr-TR" sz="1200">
                              <a:latin typeface="Cambria Math" panose="02040503050406030204" pitchFamily="18" charset="0"/>
                            </a:rPr>
                            <m:t>Ü</m:t>
                          </m:r>
                          <m:r>
                            <m:rPr>
                              <m:nor/>
                            </m:rPr>
                            <a:rPr lang="tr-TR" sz="1200">
                              <a:latin typeface="Cambria Math" panose="02040503050406030204" pitchFamily="18" charset="0"/>
                            </a:rPr>
                            <m:t>NYA</m:t>
                          </m:r>
                          <m:r>
                            <a:rPr lang="tr-TR" sz="1200" i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m:rPr>
                              <m:sty m:val="p"/>
                            </m:rPr>
                            <a:rPr lang="el-GR" sz="1200" i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sz="120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tr-TR" sz="1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tr-TR" sz="120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tr-TR" sz="1200" b="0" i="0" smtClean="0">
                          <a:latin typeface="Cambria Math" panose="02040503050406030204" pitchFamily="18" charset="0"/>
                        </a:rPr>
                        <m:t>SPOR</m:t>
                      </m:r>
                      <m:r>
                        <m:rPr>
                          <m:nor/>
                        </m:rPr>
                        <a:rPr lang="tr-TR" sz="1200">
                          <a:latin typeface="Cambria Math" panose="02040503050406030204" pitchFamily="18" charset="0"/>
                        </a:rPr>
                        <m:t>",</m:t>
                      </m:r>
                      <m:sSub>
                        <m:sSubPr>
                          <m:ctrlPr>
                            <a:rPr lang="tr-T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1200" i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sz="120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m:rPr>
                          <m:nor/>
                        </m:rPr>
                        <a:rPr lang="tr-TR" sz="1200">
                          <a:latin typeface="Cambria Math" panose="02040503050406030204" pitchFamily="18" charset="0"/>
                        </a:rPr>
                        <m:t>="</m:t>
                      </m:r>
                      <m:r>
                        <m:rPr>
                          <m:sty m:val="p"/>
                        </m:rPr>
                        <a:rPr lang="tr-TR" sz="12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tr-TR" sz="1200" b="0" i="0" smtClean="0">
                          <a:latin typeface="Cambria Math" panose="02040503050406030204" pitchFamily="18" charset="0"/>
                        </a:rPr>
                        <m:t>Ü</m:t>
                      </m:r>
                      <m:r>
                        <m:rPr>
                          <m:sty m:val="p"/>
                        </m:rPr>
                        <a:rPr lang="tr-TR" sz="1200" b="0" i="0" smtClean="0">
                          <a:latin typeface="Cambria Math" panose="02040503050406030204" pitchFamily="18" charset="0"/>
                        </a:rPr>
                        <m:t>NYA</m:t>
                      </m:r>
                      <m:r>
                        <a:rPr lang="tr-TR" sz="1200" b="0" i="0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tr-TR" sz="1200" dirty="0">
                  <a:latin typeface="Cambria Math" panose="02040503050406030204" pitchFamily="18" charset="0"/>
                </a:endParaRPr>
              </a:p>
              <a:p>
                <a:endParaRPr lang="tr-TR" sz="12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tr-T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tr-T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counts</m:t>
                    </m:r>
                    <m:r>
                      <a:rPr lang="tr-T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sSub>
                      <m:sSub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𝑒𝑞𝑢𝑎𝑙𝑠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𝐿𝑎𝑏𝑒𝑙</m:t>
                        </m:r>
                      </m:e>
                      <m:sup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tr-TR" sz="1200" dirty="0" smtClean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=5,</m:t>
                    </m:r>
                    <m:sSubSup>
                      <m:sSubSupPr>
                        <m:ctrl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 </m:t>
                    </m:r>
                    <m:sSubSup>
                      <m:sSubSupPr>
                        <m:ctrl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sSubSup>
                      <m:sSubSupPr>
                        <m:ctrl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tr-T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tr-TR" sz="120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m:rPr>
                        <m:sty m:val="p"/>
                      </m:rPr>
                      <a:rPr lang="tr-TR" sz="12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tr-T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sz="12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tr-TR" sz="1200" b="0" i="0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tr-TR" sz="12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tr-T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sz="12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tr-TR" sz="1200" b="0" i="0" smtClean="0">
                        <a:latin typeface="Cambria Math" panose="02040503050406030204" pitchFamily="18" charset="0"/>
                      </a:rPr>
                      <m:t>=5 :</m:t>
                    </m:r>
                    <m:sSubSup>
                      <m:sSubSup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p>
                    </m:sSubSup>
                    <m:r>
                      <a:rPr lang="tr-TR" sz="1200" b="0" i="0" smtClean="0">
                        <a:latin typeface="Cambria Math" panose="02040503050406030204" pitchFamily="18" charset="0"/>
                      </a:rPr>
                      <m:t>=0,</m:t>
                    </m:r>
                    <m:sSubSup>
                      <m:sSubSup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,2</m:t>
                        </m:r>
                      </m:sup>
                    </m:sSubSup>
                    <m:r>
                      <a:rPr lang="tr-TR" sz="1200">
                        <a:latin typeface="Cambria Math" panose="02040503050406030204" pitchFamily="18" charset="0"/>
                      </a:rPr>
                      <m:t>=0,</m:t>
                    </m:r>
                    <m:sSubSup>
                      <m:sSubSup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,2</m:t>
                        </m:r>
                      </m:sup>
                    </m:sSubSup>
                    <m:r>
                      <a:rPr lang="tr-TR" sz="120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2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tr-TR" sz="120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,2</m:t>
                        </m:r>
                      </m:sup>
                    </m:sSubSup>
                    <m:r>
                      <a:rPr lang="tr-TR" sz="1200">
                        <a:latin typeface="Cambria Math" panose="02040503050406030204" pitchFamily="18" charset="0"/>
                      </a:rPr>
                      <m:t>=0,</m:t>
                    </m:r>
                    <m:sSubSup>
                      <m:sSubSup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1,2</m:t>
                        </m:r>
                      </m:sup>
                    </m:sSubSup>
                    <m:r>
                      <a:rPr lang="tr-TR" sz="1200">
                        <a:latin typeface="Cambria Math" panose="02040503050406030204" pitchFamily="18" charset="0"/>
                      </a:rPr>
                      <m:t>=0.</m:t>
                    </m:r>
                    <m:r>
                      <a:rPr lang="tr-TR" sz="1200" b="0" i="0" smtClean="0">
                        <a:latin typeface="Cambria Math" panose="02040503050406030204" pitchFamily="18" charset="0"/>
                      </a:rPr>
                      <m:t>75</m:t>
                    </m:r>
                    <m:r>
                      <a:rPr lang="tr-TR" sz="120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2,2</m:t>
                        </m:r>
                      </m:sup>
                    </m:sSubSup>
                    <m:r>
                      <a:rPr lang="tr-TR" sz="1200">
                        <a:latin typeface="Cambria Math" panose="02040503050406030204" pitchFamily="18" charset="0"/>
                      </a:rPr>
                      <m:t>=0</m:t>
                    </m:r>
                    <m:r>
                      <a:rPr lang="tr-TR" sz="1200" b="0" i="0" smtClean="0">
                        <a:latin typeface="Cambria Math" panose="02040503050406030204" pitchFamily="18" charset="0"/>
                      </a:rPr>
                      <m:t>.25</m:t>
                    </m:r>
                    <m:r>
                      <a:rPr lang="tr-TR" sz="120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3,2</m:t>
                        </m:r>
                      </m:sup>
                    </m:sSubSup>
                    <m:r>
                      <a:rPr lang="tr-TR" sz="1200">
                        <a:latin typeface="Cambria Math" panose="02040503050406030204" pitchFamily="18" charset="0"/>
                      </a:rPr>
                      <m:t>=0,</m:t>
                    </m:r>
                    <m:sSubSup>
                      <m:sSubSupPr>
                        <m:ctrlPr>
                          <a:rPr lang="tr-T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tr-TR" sz="1200" i="1">
                            <a:latin typeface="Cambria Math" panose="02040503050406030204" pitchFamily="18" charset="0"/>
                          </a:rPr>
                          <m:t>4,2</m:t>
                        </m:r>
                      </m:sup>
                    </m:sSubSup>
                    <m:r>
                      <a:rPr lang="tr-TR" sz="12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tr-TR" sz="1200" dirty="0" smtClean="0">
                  <a:ea typeface="Cambria Math" panose="02040503050406030204" pitchFamily="18" charset="0"/>
                </a:endParaRPr>
              </a:p>
              <a:p>
                <a:endParaRPr lang="tr-TR" sz="1200" dirty="0" smtClean="0">
                  <a:ea typeface="Cambria Math" panose="02040503050406030204" pitchFamily="18" charset="0"/>
                </a:endParaRPr>
              </a:p>
              <a:p>
                <a:endParaRPr lang="tr-TR" sz="12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sz="1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sz="12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sz="1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sz="1200" dirty="0"/>
              </a:p>
              <a:p>
                <a:endParaRPr lang="tr-TR" sz="1200" dirty="0" smtClean="0">
                  <a:ea typeface="Cambria Math" panose="02040503050406030204" pitchFamily="18" charset="0"/>
                </a:endParaRPr>
              </a:p>
              <a:p>
                <a:endParaRPr lang="tr-TR" sz="1200" dirty="0">
                  <a:ea typeface="Cambria Math" panose="02040503050406030204" pitchFamily="18" charset="0"/>
                </a:endParaRPr>
              </a:p>
              <a:p>
                <a:endParaRPr lang="tr-TR" sz="1200" b="0" dirty="0" smtClean="0">
                  <a:ea typeface="Cambria Math" panose="02040503050406030204" pitchFamily="18" charset="0"/>
                </a:endParaRPr>
              </a:p>
              <a:p>
                <a:endParaRPr lang="tr-TR" sz="1200" dirty="0" smtClean="0"/>
              </a:p>
              <a:p>
                <a:endParaRPr lang="tr-TR" sz="1200" dirty="0" smtClean="0"/>
              </a:p>
              <a:p>
                <a:endParaRPr lang="tr-TR" sz="1200" dirty="0" smtClean="0"/>
              </a:p>
              <a:p>
                <a:endParaRPr lang="tr-TR" sz="1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EB88-69C5-4EBC-9330-BA1E0AA91C83}" type="datetime1">
              <a:rPr lang="en-US" smtClean="0"/>
              <a:t>1/14/2021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853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Application </a:t>
            </a:r>
            <a:r>
              <a:rPr lang="tr-TR" dirty="0"/>
              <a:t>(computations)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tr-TR" sz="1600" b="0" i="0" smtClean="0">
                        <a:latin typeface="Cambria Math" panose="02040503050406030204" pitchFamily="18" charset="0"/>
                      </a:rPr>
                      <m:t>: </m:t>
                    </m:r>
                    <m:sSubSup>
                      <m:sSubSup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tr-T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7384</m:t>
                        </m:r>
                      </m:den>
                    </m:f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=0.001</m:t>
                    </m:r>
                  </m:oMath>
                </a14:m>
                <a:r>
                  <a:rPr lang="tr-TR" sz="160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1568</m:t>
                        </m:r>
                      </m:den>
                    </m:f>
                    <m:r>
                      <a:rPr lang="tr-TR" sz="16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002,</m:t>
                    </m:r>
                    <m:sSubSup>
                      <m:sSubSup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tr-T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229</m:t>
                        </m:r>
                      </m:den>
                    </m:f>
                    <m:r>
                      <a:rPr lang="tr-TR" sz="1600" i="1">
                        <a:latin typeface="Cambria Math" panose="02040503050406030204" pitchFamily="18" charset="0"/>
                      </a:rPr>
                      <m:t>=0.</m:t>
                    </m:r>
                    <m:r>
                      <m:rPr>
                        <m:nor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013</m:t>
                    </m:r>
                    <m:r>
                      <m:rPr>
                        <m:nor/>
                      </m:rPr>
                      <a:rPr lang="tr-TR" sz="1600" dirty="0"/>
                      <m:t>, </m:t>
                    </m:r>
                    <m:sSubSup>
                      <m:sSubSup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tr-T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tr-TR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tr-TR" sz="1600" b="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acc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tr-TR" sz="1600" b="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acc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1+0.67+1+0.75+1</m:t>
                        </m:r>
                      </m:num>
                      <m:den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=0.884,  </m:t>
                    </m:r>
                    <m:acc>
                      <m:accPr>
                        <m:chr m:val="̅"/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tr-T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0.25+1</m:t>
                        </m:r>
                      </m:num>
                      <m:den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tr-TR" sz="16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625</m:t>
                    </m:r>
                    <m:r>
                      <a:rPr lang="tr-TR" sz="1600" b="0" i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acc>
                    <m:r>
                      <a:rPr lang="tr-T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1+0.33</m:t>
                        </m:r>
                      </m:num>
                      <m:den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tr-TR" sz="16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665</m:t>
                    </m:r>
                    <m:r>
                      <a:rPr lang="tr-TR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e>
                    </m:acc>
                    <m:r>
                      <a:rPr lang="tr-T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tr-TR" sz="1600" b="0" dirty="0" smtClean="0"/>
              </a:p>
              <a:p>
                <a:endParaRPr lang="tr-TR" sz="16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</a:rPr>
                      <m:t>: </m:t>
                    </m:r>
                    <m:acc>
                      <m:accPr>
                        <m:chr m:val="̂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tr-TR" dirty="0" smtClean="0"/>
                  <a:t>,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acc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e>
                    </m:acc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tr-TR" dirty="0" smtClean="0"/>
              </a:p>
              <a:p>
                <a:pPr marL="0" indent="0">
                  <a:buNone/>
                </a:pPr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3468-ADF4-44CC-A85A-AAD6E4E6FB74}" type="datetime1">
              <a:rPr lang="en-US" smtClean="0"/>
              <a:t>1/14/2021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4969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Application (</a:t>
            </a:r>
            <a:r>
              <a:rPr lang="tr-TR" dirty="0" err="1" smtClean="0"/>
              <a:t>Predictions</a:t>
            </a:r>
            <a:r>
              <a:rPr lang="tr-TR" dirty="0" smtClean="0"/>
              <a:t>)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=38296</m:t>
                    </m:r>
                  </m:oMath>
                </a14:m>
                <a:endParaRPr lang="tr-T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𝑐𝑏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tr-T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SPOR</m:t>
                    </m:r>
                  </m:oMath>
                </a14:m>
                <a:endParaRPr lang="tr-T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𝑐𝑏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tr-T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SANAT</m:t>
                    </m:r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𝑐𝑏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tr-T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Ü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NYA</m:t>
                    </m:r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𝑐𝑏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tr-T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Ü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NYA</m:t>
                    </m:r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𝑐𝑏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tr-T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SANAT</m:t>
                    </m:r>
                  </m:oMath>
                </a14:m>
                <a:endParaRPr lang="tr-TR" dirty="0"/>
              </a:p>
              <a:p>
                <a:endParaRPr lang="tr-TR" b="0" dirty="0" smtClean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944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Application </a:t>
            </a:r>
            <a:r>
              <a:rPr lang="tr-TR" dirty="0" smtClean="0"/>
              <a:t>(Results)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7881512"/>
                  </p:ext>
                </p:extLst>
              </p:nvPr>
            </p:nvGraphicFramePr>
            <p:xfrm>
              <a:off x="677334" y="1850573"/>
              <a:ext cx="8596313" cy="180023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1896">
                      <a:extLst>
                        <a:ext uri="{9D8B030D-6E8A-4147-A177-3AD203B41FA5}">
                          <a16:colId xmlns:a16="http://schemas.microsoft.com/office/drawing/2014/main" val="145795066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98358101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2098649492"/>
                        </a:ext>
                      </a:extLst>
                    </a:gridCol>
                    <a:gridCol w="679127">
                      <a:extLst>
                        <a:ext uri="{9D8B030D-6E8A-4147-A177-3AD203B41FA5}">
                          <a16:colId xmlns:a16="http://schemas.microsoft.com/office/drawing/2014/main" val="276266093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37768947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39346320"/>
                        </a:ext>
                      </a:extLst>
                    </a:gridCol>
                    <a:gridCol w="786358">
                      <a:extLst>
                        <a:ext uri="{9D8B030D-6E8A-4147-A177-3AD203B41FA5}">
                          <a16:colId xmlns:a16="http://schemas.microsoft.com/office/drawing/2014/main" val="303286502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51420816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039742359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55974935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49440962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816312471"/>
                        </a:ext>
                      </a:extLst>
                    </a:gridCol>
                    <a:gridCol w="839972">
                      <a:extLst>
                        <a:ext uri="{9D8B030D-6E8A-4147-A177-3AD203B41FA5}">
                          <a16:colId xmlns:a16="http://schemas.microsoft.com/office/drawing/2014/main" val="127044236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467561075"/>
                        </a:ext>
                      </a:extLst>
                    </a:gridCol>
                  </a:tblGrid>
                  <a:tr h="178594">
                    <a:tc rowSpan="3" gridSpan="2">
                      <a:txBody>
                        <a:bodyPr/>
                        <a:lstStyle/>
                        <a:p>
                          <a:pPr algn="ctr" fontAlgn="b"/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 smtClean="0">
                              <a:effectLst/>
                            </a:rPr>
                            <a:t>Confusion Matrix for Model 1 (count)</a:t>
                          </a:r>
                          <a:r>
                            <a:rPr lang="tr-TR" sz="1000" u="none" strike="noStrike" dirty="0" smtClean="0">
                              <a:effectLst/>
                            </a:rPr>
                            <a:t> s</a:t>
                          </a:r>
                          <a14:m>
                            <m:oMath xmlns:m="http://schemas.openxmlformats.org/officeDocument/2006/math">
                              <m:r>
                                <a:rPr lang="tr-TR" sz="10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tr-TR" sz="1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000" u="none" strike="noStrike" dirty="0">
                              <a:effectLst/>
                            </a:rPr>
                            <a:t>Confusion Matrix for Model 1 (</a:t>
                          </a:r>
                          <a:r>
                            <a:rPr lang="fr-FR" sz="1000" u="none" strike="noStrike" dirty="0" err="1">
                              <a:effectLst/>
                            </a:rPr>
                            <a:t>percentage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)</a:t>
                          </a:r>
                          <a:endParaRPr lang="fr-F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37862"/>
                      </a:ext>
                    </a:extLst>
                  </a:tr>
                  <a:tr h="178594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>
                              <a:effectLst/>
                            </a:rPr>
                            <a:t>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Prediction (rounded to 2 digits)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023770"/>
                      </a:ext>
                    </a:extLst>
                  </a:tr>
                  <a:tr h="178594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537119"/>
                      </a:ext>
                    </a:extLst>
                  </a:tr>
                  <a:tr h="178594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900" u="none" strike="noStrike" dirty="0">
                              <a:effectLst/>
                            </a:rPr>
                            <a:t>Observed</a:t>
                          </a:r>
                          <a:endParaRPr lang="tr-TR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vert="vert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>
                              <a:effectLst/>
                            </a:rPr>
                            <a:t>DÜNYA</a:t>
                          </a:r>
                          <a:endParaRPr lang="tr-T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1204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43667559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709491536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47758497"/>
                      </a:ext>
                    </a:extLst>
                  </a:tr>
                  <a:tr h="236343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48292656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Accuracy Rate For Model 1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250497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>
                              <a:effectLst/>
                            </a:rPr>
                            <a:t>0.61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095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7881512"/>
                  </p:ext>
                </p:extLst>
              </p:nvPr>
            </p:nvGraphicFramePr>
            <p:xfrm>
              <a:off x="677334" y="1850573"/>
              <a:ext cx="8596313" cy="180023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1896">
                      <a:extLst>
                        <a:ext uri="{9D8B030D-6E8A-4147-A177-3AD203B41FA5}">
                          <a16:colId xmlns:a16="http://schemas.microsoft.com/office/drawing/2014/main" val="145795066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98358101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2098649492"/>
                        </a:ext>
                      </a:extLst>
                    </a:gridCol>
                    <a:gridCol w="679127">
                      <a:extLst>
                        <a:ext uri="{9D8B030D-6E8A-4147-A177-3AD203B41FA5}">
                          <a16:colId xmlns:a16="http://schemas.microsoft.com/office/drawing/2014/main" val="276266093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37768947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39346320"/>
                        </a:ext>
                      </a:extLst>
                    </a:gridCol>
                    <a:gridCol w="786358">
                      <a:extLst>
                        <a:ext uri="{9D8B030D-6E8A-4147-A177-3AD203B41FA5}">
                          <a16:colId xmlns:a16="http://schemas.microsoft.com/office/drawing/2014/main" val="303286502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51420816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039742359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55974935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49440962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816312471"/>
                        </a:ext>
                      </a:extLst>
                    </a:gridCol>
                    <a:gridCol w="839972">
                      <a:extLst>
                        <a:ext uri="{9D8B030D-6E8A-4147-A177-3AD203B41FA5}">
                          <a16:colId xmlns:a16="http://schemas.microsoft.com/office/drawing/2014/main" val="127044236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467561075"/>
                        </a:ext>
                      </a:extLst>
                    </a:gridCol>
                  </a:tblGrid>
                  <a:tr h="178594">
                    <a:tc rowSpan="3" gridSpan="2">
                      <a:txBody>
                        <a:bodyPr/>
                        <a:lstStyle/>
                        <a:p>
                          <a:pPr algn="ctr" fontAlgn="b"/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8930" marR="8930" marT="8930" marB="0" anchor="b">
                        <a:blipFill>
                          <a:blip r:embed="rId3"/>
                          <a:stretch>
                            <a:fillRect l="-30682" t="-6897" r="-98864" b="-96551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000" u="none" strike="noStrike" dirty="0">
                              <a:effectLst/>
                            </a:rPr>
                            <a:t>Confusion Matrix for Model 1 (</a:t>
                          </a:r>
                          <a:r>
                            <a:rPr lang="fr-FR" sz="1000" u="none" strike="noStrike" dirty="0" err="1">
                              <a:effectLst/>
                            </a:rPr>
                            <a:t>percentage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)</a:t>
                          </a:r>
                          <a:endParaRPr lang="fr-F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37862"/>
                      </a:ext>
                    </a:extLst>
                  </a:tr>
                  <a:tr h="178594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>
                              <a:effectLst/>
                            </a:rPr>
                            <a:t>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Prediction (rounded to 2 digits)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023770"/>
                      </a:ext>
                    </a:extLst>
                  </a:tr>
                  <a:tr h="313730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537119"/>
                      </a:ext>
                    </a:extLst>
                  </a:tr>
                  <a:tr h="178594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900" u="none" strike="noStrike" dirty="0">
                              <a:effectLst/>
                            </a:rPr>
                            <a:t>Observed</a:t>
                          </a:r>
                          <a:endParaRPr lang="tr-TR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vert="vert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>
                              <a:effectLst/>
                            </a:rPr>
                            <a:t>DÜNYA</a:t>
                          </a:r>
                          <a:endParaRPr lang="tr-T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1204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43667559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709491536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47758497"/>
                      </a:ext>
                    </a:extLst>
                  </a:tr>
                  <a:tr h="236343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48292656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Accuracy Rate For Model 1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250497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>
                              <a:effectLst/>
                            </a:rPr>
                            <a:t>0.61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0958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7136477"/>
                  </p:ext>
                </p:extLst>
              </p:nvPr>
            </p:nvGraphicFramePr>
            <p:xfrm>
              <a:off x="677334" y="4099628"/>
              <a:ext cx="8596313" cy="174248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1896">
                      <a:extLst>
                        <a:ext uri="{9D8B030D-6E8A-4147-A177-3AD203B41FA5}">
                          <a16:colId xmlns:a16="http://schemas.microsoft.com/office/drawing/2014/main" val="145795066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98358101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2098649492"/>
                        </a:ext>
                      </a:extLst>
                    </a:gridCol>
                    <a:gridCol w="679127">
                      <a:extLst>
                        <a:ext uri="{9D8B030D-6E8A-4147-A177-3AD203B41FA5}">
                          <a16:colId xmlns:a16="http://schemas.microsoft.com/office/drawing/2014/main" val="276266093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37768947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39346320"/>
                        </a:ext>
                      </a:extLst>
                    </a:gridCol>
                    <a:gridCol w="786358">
                      <a:extLst>
                        <a:ext uri="{9D8B030D-6E8A-4147-A177-3AD203B41FA5}">
                          <a16:colId xmlns:a16="http://schemas.microsoft.com/office/drawing/2014/main" val="303286502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51420816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039742359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55974935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49440962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816312471"/>
                        </a:ext>
                      </a:extLst>
                    </a:gridCol>
                    <a:gridCol w="839972">
                      <a:extLst>
                        <a:ext uri="{9D8B030D-6E8A-4147-A177-3AD203B41FA5}">
                          <a16:colId xmlns:a16="http://schemas.microsoft.com/office/drawing/2014/main" val="127044236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467561075"/>
                        </a:ext>
                      </a:extLst>
                    </a:gridCol>
                  </a:tblGrid>
                  <a:tr h="178594">
                    <a:tc rowSpan="3" gridSpan="2">
                      <a:txBody>
                        <a:bodyPr/>
                        <a:lstStyle/>
                        <a:p>
                          <a:pPr algn="ctr" fontAlgn="b"/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Confusion Matrix for Model </a:t>
                          </a:r>
                          <a:r>
                            <a:rPr lang="tr-TR" sz="1000" u="none" strike="noStrike" dirty="0" smtClean="0">
                              <a:effectLst/>
                            </a:rPr>
                            <a:t>2</a:t>
                          </a:r>
                          <a:r>
                            <a:rPr lang="en-US" sz="1000" u="none" strike="noStrike" dirty="0" smtClean="0">
                              <a:effectLst/>
                            </a:rPr>
                            <a:t> </a:t>
                          </a:r>
                          <a:r>
                            <a:rPr lang="en-US" sz="1000" u="none" strike="noStrike" dirty="0">
                              <a:effectLst/>
                            </a:rPr>
                            <a:t>(count</a:t>
                          </a:r>
                          <a:r>
                            <a:rPr lang="en-US" sz="1000" u="none" strike="noStrike" dirty="0" smtClean="0">
                              <a:effectLst/>
                            </a:rPr>
                            <a:t>)</a:t>
                          </a:r>
                          <a:r>
                            <a:rPr lang="tr-TR" sz="1000" u="none" strike="noStrike" dirty="0" smtClean="0">
                              <a:effectLst/>
                            </a:rPr>
                            <a:t> s</a:t>
                          </a:r>
                          <a14:m>
                            <m:oMath xmlns:m="http://schemas.openxmlformats.org/officeDocument/2006/math">
                              <m:r>
                                <a:rPr lang="tr-TR" sz="10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tr-TR" sz="1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000" u="none" strike="noStrike" dirty="0">
                              <a:effectLst/>
                            </a:rPr>
                            <a:t>Confusion Matrix for Model </a:t>
                          </a:r>
                          <a:r>
                            <a:rPr lang="tr-TR" sz="1000" u="none" strike="noStrike" dirty="0" smtClean="0">
                              <a:effectLst/>
                            </a:rPr>
                            <a:t>2</a:t>
                          </a:r>
                          <a:r>
                            <a:rPr lang="fr-FR" sz="1000" u="none" strike="noStrike" dirty="0" smtClean="0">
                              <a:effectLst/>
                            </a:rPr>
                            <a:t> 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(</a:t>
                          </a:r>
                          <a:r>
                            <a:rPr lang="fr-FR" sz="1000" u="none" strike="noStrike" dirty="0" err="1">
                              <a:effectLst/>
                            </a:rPr>
                            <a:t>percentage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)</a:t>
                          </a:r>
                          <a:endParaRPr lang="fr-F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37862"/>
                      </a:ext>
                    </a:extLst>
                  </a:tr>
                  <a:tr h="178594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>
                              <a:effectLst/>
                            </a:rPr>
                            <a:t>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Prediction (rounded to 2 digits)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023770"/>
                      </a:ext>
                    </a:extLst>
                  </a:tr>
                  <a:tr h="178594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537119"/>
                      </a:ext>
                    </a:extLst>
                  </a:tr>
                  <a:tr h="178594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900" u="none" strike="noStrike" dirty="0">
                              <a:effectLst/>
                            </a:rPr>
                            <a:t>Observed</a:t>
                          </a:r>
                          <a:endParaRPr lang="tr-TR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vert="vert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>
                              <a:effectLst/>
                            </a:rPr>
                            <a:t>DÜNYA</a:t>
                          </a:r>
                          <a:endParaRPr lang="tr-T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1286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43667559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709491536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47758497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48292656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u="none" strike="noStrike" dirty="0" smtClean="0">
                              <a:effectLst/>
                            </a:rPr>
                            <a:t>Accuracy Rate For Model </a:t>
                          </a:r>
                          <a:r>
                            <a:rPr lang="tr-TR" sz="1000" u="none" strike="noStrike" dirty="0" smtClean="0">
                              <a:effectLst/>
                            </a:rPr>
                            <a:t>2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250497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 smtClean="0">
                              <a:effectLst/>
                            </a:rPr>
                            <a:t>0.72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095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7136477"/>
                  </p:ext>
                </p:extLst>
              </p:nvPr>
            </p:nvGraphicFramePr>
            <p:xfrm>
              <a:off x="677334" y="4099628"/>
              <a:ext cx="8596313" cy="174248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1896">
                      <a:extLst>
                        <a:ext uri="{9D8B030D-6E8A-4147-A177-3AD203B41FA5}">
                          <a16:colId xmlns:a16="http://schemas.microsoft.com/office/drawing/2014/main" val="145795066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98358101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2098649492"/>
                        </a:ext>
                      </a:extLst>
                    </a:gridCol>
                    <a:gridCol w="679127">
                      <a:extLst>
                        <a:ext uri="{9D8B030D-6E8A-4147-A177-3AD203B41FA5}">
                          <a16:colId xmlns:a16="http://schemas.microsoft.com/office/drawing/2014/main" val="276266093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37768947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39346320"/>
                        </a:ext>
                      </a:extLst>
                    </a:gridCol>
                    <a:gridCol w="786358">
                      <a:extLst>
                        <a:ext uri="{9D8B030D-6E8A-4147-A177-3AD203B41FA5}">
                          <a16:colId xmlns:a16="http://schemas.microsoft.com/office/drawing/2014/main" val="303286502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51420816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039742359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55974935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49440962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816312471"/>
                        </a:ext>
                      </a:extLst>
                    </a:gridCol>
                    <a:gridCol w="839972">
                      <a:extLst>
                        <a:ext uri="{9D8B030D-6E8A-4147-A177-3AD203B41FA5}">
                          <a16:colId xmlns:a16="http://schemas.microsoft.com/office/drawing/2014/main" val="127044236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467561075"/>
                        </a:ext>
                      </a:extLst>
                    </a:gridCol>
                  </a:tblGrid>
                  <a:tr h="178594">
                    <a:tc rowSpan="3" gridSpan="2">
                      <a:txBody>
                        <a:bodyPr/>
                        <a:lstStyle/>
                        <a:p>
                          <a:pPr algn="ctr" fontAlgn="b"/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8930" marR="8930" marT="8930" marB="0" anchor="b">
                        <a:blipFill>
                          <a:blip r:embed="rId4"/>
                          <a:stretch>
                            <a:fillRect l="-30682" t="-6897" r="-98864" b="-93103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000" u="none" strike="noStrike" dirty="0">
                              <a:effectLst/>
                            </a:rPr>
                            <a:t>Confusion Matrix for Model </a:t>
                          </a:r>
                          <a:r>
                            <a:rPr lang="tr-TR" sz="1000" u="none" strike="noStrike" dirty="0" smtClean="0">
                              <a:effectLst/>
                            </a:rPr>
                            <a:t>2</a:t>
                          </a:r>
                          <a:r>
                            <a:rPr lang="fr-FR" sz="1000" u="none" strike="noStrike" dirty="0" smtClean="0">
                              <a:effectLst/>
                            </a:rPr>
                            <a:t> 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(</a:t>
                          </a:r>
                          <a:r>
                            <a:rPr lang="fr-FR" sz="1000" u="none" strike="noStrike" dirty="0" err="1">
                              <a:effectLst/>
                            </a:rPr>
                            <a:t>percentage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)</a:t>
                          </a:r>
                          <a:endParaRPr lang="fr-F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37862"/>
                      </a:ext>
                    </a:extLst>
                  </a:tr>
                  <a:tr h="178594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>
                              <a:effectLst/>
                            </a:rPr>
                            <a:t>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Prediction (rounded to 2 digits)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023770"/>
                      </a:ext>
                    </a:extLst>
                  </a:tr>
                  <a:tr h="313730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537119"/>
                      </a:ext>
                    </a:extLst>
                  </a:tr>
                  <a:tr h="178594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900" u="none" strike="noStrike" dirty="0">
                              <a:effectLst/>
                            </a:rPr>
                            <a:t>Observed</a:t>
                          </a:r>
                          <a:endParaRPr lang="tr-TR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vert="vert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>
                              <a:effectLst/>
                            </a:rPr>
                            <a:t>DÜNYA</a:t>
                          </a:r>
                          <a:endParaRPr lang="tr-T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1286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43667559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709491536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47758497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48292656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u="none" strike="noStrike" dirty="0" smtClean="0">
                              <a:effectLst/>
                            </a:rPr>
                            <a:t>Accuracy Rate For Model </a:t>
                          </a:r>
                          <a:r>
                            <a:rPr lang="tr-TR" sz="1000" u="none" strike="noStrike" dirty="0" smtClean="0">
                              <a:effectLst/>
                            </a:rPr>
                            <a:t>2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250497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 smtClean="0">
                              <a:effectLst/>
                            </a:rPr>
                            <a:t>0.72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0958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285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MOTIVATION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This study is an extension of previous study (chapter one) with combinatiorial approach.</a:t>
            </a:r>
          </a:p>
          <a:p>
            <a:pPr algn="just"/>
            <a:r>
              <a:rPr lang="tr-TR" dirty="0" smtClean="0"/>
              <a:t>In chapter one, I examine five models using distribution of stems separately. Combination of stems with s-elements have a potential to help efficient prediction. Because documents including comination of stems may be semantically closer than one stem based prediction (defined in chapter one).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1419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Application </a:t>
            </a:r>
            <a:r>
              <a:rPr lang="tr-TR" dirty="0" smtClean="0"/>
              <a:t>(Results)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36721725"/>
                  </p:ext>
                </p:extLst>
              </p:nvPr>
            </p:nvGraphicFramePr>
            <p:xfrm>
              <a:off x="677334" y="1850573"/>
              <a:ext cx="8596313" cy="174105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1896">
                      <a:extLst>
                        <a:ext uri="{9D8B030D-6E8A-4147-A177-3AD203B41FA5}">
                          <a16:colId xmlns:a16="http://schemas.microsoft.com/office/drawing/2014/main" val="145795066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98358101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2098649492"/>
                        </a:ext>
                      </a:extLst>
                    </a:gridCol>
                    <a:gridCol w="679127">
                      <a:extLst>
                        <a:ext uri="{9D8B030D-6E8A-4147-A177-3AD203B41FA5}">
                          <a16:colId xmlns:a16="http://schemas.microsoft.com/office/drawing/2014/main" val="276266093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37768947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39346320"/>
                        </a:ext>
                      </a:extLst>
                    </a:gridCol>
                    <a:gridCol w="786358">
                      <a:extLst>
                        <a:ext uri="{9D8B030D-6E8A-4147-A177-3AD203B41FA5}">
                          <a16:colId xmlns:a16="http://schemas.microsoft.com/office/drawing/2014/main" val="303286502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51420816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039742359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55974935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49440962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816312471"/>
                        </a:ext>
                      </a:extLst>
                    </a:gridCol>
                    <a:gridCol w="839972">
                      <a:extLst>
                        <a:ext uri="{9D8B030D-6E8A-4147-A177-3AD203B41FA5}">
                          <a16:colId xmlns:a16="http://schemas.microsoft.com/office/drawing/2014/main" val="127044236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467561075"/>
                        </a:ext>
                      </a:extLst>
                    </a:gridCol>
                  </a:tblGrid>
                  <a:tr h="178594">
                    <a:tc rowSpan="3" gridSpan="2">
                      <a:txBody>
                        <a:bodyPr/>
                        <a:lstStyle/>
                        <a:p>
                          <a:pPr algn="ctr" fontAlgn="b"/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Confusion Matrix for Model </a:t>
                          </a:r>
                          <a:r>
                            <a:rPr lang="tr-TR" sz="1000" u="none" strike="noStrike" dirty="0" smtClean="0">
                              <a:effectLst/>
                            </a:rPr>
                            <a:t>3</a:t>
                          </a:r>
                          <a:r>
                            <a:rPr lang="en-US" sz="1000" u="none" strike="noStrike" dirty="0" smtClean="0">
                              <a:effectLst/>
                            </a:rPr>
                            <a:t> </a:t>
                          </a:r>
                          <a:r>
                            <a:rPr lang="en-US" sz="1000" u="none" strike="noStrike" dirty="0">
                              <a:effectLst/>
                            </a:rPr>
                            <a:t>(count</a:t>
                          </a:r>
                          <a:r>
                            <a:rPr lang="en-US" sz="1000" u="none" strike="noStrike" dirty="0" smtClean="0">
                              <a:effectLst/>
                            </a:rPr>
                            <a:t>)</a:t>
                          </a:r>
                          <a:r>
                            <a:rPr lang="tr-TR" sz="1000" u="none" strike="noStrike" dirty="0" smtClean="0">
                              <a:effectLst/>
                            </a:rPr>
                            <a:t> s</a:t>
                          </a:r>
                          <a14:m>
                            <m:oMath xmlns:m="http://schemas.openxmlformats.org/officeDocument/2006/math">
                              <m:r>
                                <a:rPr lang="tr-TR" sz="10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tr-TR" sz="1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000" u="none" strike="noStrike" dirty="0">
                              <a:effectLst/>
                            </a:rPr>
                            <a:t>Confusion Matrix for Model </a:t>
                          </a:r>
                          <a:r>
                            <a:rPr lang="tr-TR" sz="1000" u="none" strike="noStrike" dirty="0" smtClean="0">
                              <a:effectLst/>
                            </a:rPr>
                            <a:t>3</a:t>
                          </a:r>
                          <a:r>
                            <a:rPr lang="fr-FR" sz="1000" u="none" strike="noStrike" dirty="0" smtClean="0">
                              <a:effectLst/>
                            </a:rPr>
                            <a:t> 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(</a:t>
                          </a:r>
                          <a:r>
                            <a:rPr lang="fr-FR" sz="1000" u="none" strike="noStrike" dirty="0" err="1">
                              <a:effectLst/>
                            </a:rPr>
                            <a:t>percentage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)</a:t>
                          </a:r>
                          <a:endParaRPr lang="fr-F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37862"/>
                      </a:ext>
                    </a:extLst>
                  </a:tr>
                  <a:tr h="178594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>
                              <a:effectLst/>
                            </a:rPr>
                            <a:t>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Prediction (rounded to 2 digits)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023770"/>
                      </a:ext>
                    </a:extLst>
                  </a:tr>
                  <a:tr h="178594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537119"/>
                      </a:ext>
                    </a:extLst>
                  </a:tr>
                  <a:tr h="178594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900" u="none" strike="noStrike" dirty="0">
                              <a:effectLst/>
                            </a:rPr>
                            <a:t>Observed</a:t>
                          </a:r>
                          <a:endParaRPr lang="tr-TR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vert="vert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>
                              <a:effectLst/>
                            </a:rPr>
                            <a:t>DÜNYA</a:t>
                          </a:r>
                          <a:endParaRPr lang="tr-T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1755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43667559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709491536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47758497"/>
                      </a:ext>
                    </a:extLst>
                  </a:tr>
                  <a:tr h="174199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48292656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Accuracy Rate For Model </a:t>
                          </a:r>
                          <a:r>
                            <a:rPr lang="tr-TR" sz="1000" u="none" strike="noStrike" dirty="0" smtClean="0">
                              <a:effectLst/>
                            </a:rPr>
                            <a:t>3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250497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 smtClean="0">
                              <a:effectLst/>
                            </a:rPr>
                            <a:t>0.85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095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36721725"/>
                  </p:ext>
                </p:extLst>
              </p:nvPr>
            </p:nvGraphicFramePr>
            <p:xfrm>
              <a:off x="677334" y="1850573"/>
              <a:ext cx="8596313" cy="174105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1896">
                      <a:extLst>
                        <a:ext uri="{9D8B030D-6E8A-4147-A177-3AD203B41FA5}">
                          <a16:colId xmlns:a16="http://schemas.microsoft.com/office/drawing/2014/main" val="145795066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98358101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2098649492"/>
                        </a:ext>
                      </a:extLst>
                    </a:gridCol>
                    <a:gridCol w="679127">
                      <a:extLst>
                        <a:ext uri="{9D8B030D-6E8A-4147-A177-3AD203B41FA5}">
                          <a16:colId xmlns:a16="http://schemas.microsoft.com/office/drawing/2014/main" val="276266093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37768947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39346320"/>
                        </a:ext>
                      </a:extLst>
                    </a:gridCol>
                    <a:gridCol w="786358">
                      <a:extLst>
                        <a:ext uri="{9D8B030D-6E8A-4147-A177-3AD203B41FA5}">
                          <a16:colId xmlns:a16="http://schemas.microsoft.com/office/drawing/2014/main" val="303286502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51420816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039742359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55974935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49440962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816312471"/>
                        </a:ext>
                      </a:extLst>
                    </a:gridCol>
                    <a:gridCol w="839972">
                      <a:extLst>
                        <a:ext uri="{9D8B030D-6E8A-4147-A177-3AD203B41FA5}">
                          <a16:colId xmlns:a16="http://schemas.microsoft.com/office/drawing/2014/main" val="127044236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467561075"/>
                        </a:ext>
                      </a:extLst>
                    </a:gridCol>
                  </a:tblGrid>
                  <a:tr h="178594">
                    <a:tc rowSpan="3" gridSpan="2">
                      <a:txBody>
                        <a:bodyPr/>
                        <a:lstStyle/>
                        <a:p>
                          <a:pPr algn="ctr" fontAlgn="b"/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8930" marR="8930" marT="8930" marB="0" anchor="b">
                        <a:blipFill>
                          <a:blip r:embed="rId3"/>
                          <a:stretch>
                            <a:fillRect l="-30682" t="-6897" r="-98864" b="-93103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000" u="none" strike="noStrike" dirty="0">
                              <a:effectLst/>
                            </a:rPr>
                            <a:t>Confusion Matrix for Model </a:t>
                          </a:r>
                          <a:r>
                            <a:rPr lang="tr-TR" sz="1000" u="none" strike="noStrike" dirty="0" smtClean="0">
                              <a:effectLst/>
                            </a:rPr>
                            <a:t>3</a:t>
                          </a:r>
                          <a:r>
                            <a:rPr lang="fr-FR" sz="1000" u="none" strike="noStrike" dirty="0" smtClean="0">
                              <a:effectLst/>
                            </a:rPr>
                            <a:t> 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(</a:t>
                          </a:r>
                          <a:r>
                            <a:rPr lang="fr-FR" sz="1000" u="none" strike="noStrike" dirty="0" err="1">
                              <a:effectLst/>
                            </a:rPr>
                            <a:t>percentage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)</a:t>
                          </a:r>
                          <a:endParaRPr lang="fr-F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37862"/>
                      </a:ext>
                    </a:extLst>
                  </a:tr>
                  <a:tr h="178594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>
                              <a:effectLst/>
                            </a:rPr>
                            <a:t>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Prediction (rounded to 2 digits)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023770"/>
                      </a:ext>
                    </a:extLst>
                  </a:tr>
                  <a:tr h="313730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537119"/>
                      </a:ext>
                    </a:extLst>
                  </a:tr>
                  <a:tr h="178594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900" u="none" strike="noStrike" dirty="0">
                              <a:effectLst/>
                            </a:rPr>
                            <a:t>Observed</a:t>
                          </a:r>
                          <a:endParaRPr lang="tr-TR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vert="vert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>
                              <a:effectLst/>
                            </a:rPr>
                            <a:t>DÜNYA</a:t>
                          </a:r>
                          <a:endParaRPr lang="tr-T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1755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43667559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709491536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47758497"/>
                      </a:ext>
                    </a:extLst>
                  </a:tr>
                  <a:tr h="177165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48292656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Accuracy Rate For Model </a:t>
                          </a:r>
                          <a:r>
                            <a:rPr lang="tr-TR" sz="1000" u="none" strike="noStrike" dirty="0" smtClean="0">
                              <a:effectLst/>
                            </a:rPr>
                            <a:t>3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250497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 smtClean="0">
                              <a:effectLst/>
                            </a:rPr>
                            <a:t>0.85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0958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65752521"/>
                  </p:ext>
                </p:extLst>
              </p:nvPr>
            </p:nvGraphicFramePr>
            <p:xfrm>
              <a:off x="677334" y="4099628"/>
              <a:ext cx="8596313" cy="174248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1896">
                      <a:extLst>
                        <a:ext uri="{9D8B030D-6E8A-4147-A177-3AD203B41FA5}">
                          <a16:colId xmlns:a16="http://schemas.microsoft.com/office/drawing/2014/main" val="145795066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98358101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2098649492"/>
                        </a:ext>
                      </a:extLst>
                    </a:gridCol>
                    <a:gridCol w="679127">
                      <a:extLst>
                        <a:ext uri="{9D8B030D-6E8A-4147-A177-3AD203B41FA5}">
                          <a16:colId xmlns:a16="http://schemas.microsoft.com/office/drawing/2014/main" val="276266093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37768947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39346320"/>
                        </a:ext>
                      </a:extLst>
                    </a:gridCol>
                    <a:gridCol w="786358">
                      <a:extLst>
                        <a:ext uri="{9D8B030D-6E8A-4147-A177-3AD203B41FA5}">
                          <a16:colId xmlns:a16="http://schemas.microsoft.com/office/drawing/2014/main" val="303286502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51420816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039742359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55974935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49440962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816312471"/>
                        </a:ext>
                      </a:extLst>
                    </a:gridCol>
                    <a:gridCol w="839972">
                      <a:extLst>
                        <a:ext uri="{9D8B030D-6E8A-4147-A177-3AD203B41FA5}">
                          <a16:colId xmlns:a16="http://schemas.microsoft.com/office/drawing/2014/main" val="127044236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467561075"/>
                        </a:ext>
                      </a:extLst>
                    </a:gridCol>
                  </a:tblGrid>
                  <a:tr h="178594">
                    <a:tc rowSpan="3" gridSpan="2">
                      <a:txBody>
                        <a:bodyPr/>
                        <a:lstStyle/>
                        <a:p>
                          <a:pPr algn="ctr" fontAlgn="b"/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Confusion Matrix for Model </a:t>
                          </a:r>
                          <a:r>
                            <a:rPr lang="tr-TR" sz="1000" u="none" strike="noStrike" dirty="0" smtClean="0">
                              <a:effectLst/>
                            </a:rPr>
                            <a:t>4</a:t>
                          </a:r>
                          <a:r>
                            <a:rPr lang="en-US" sz="1000" u="none" strike="noStrike" dirty="0" smtClean="0">
                              <a:effectLst/>
                            </a:rPr>
                            <a:t> </a:t>
                          </a:r>
                          <a:r>
                            <a:rPr lang="en-US" sz="1000" u="none" strike="noStrike" dirty="0">
                              <a:effectLst/>
                            </a:rPr>
                            <a:t>(count</a:t>
                          </a:r>
                          <a:r>
                            <a:rPr lang="en-US" sz="1000" u="none" strike="noStrike" dirty="0" smtClean="0">
                              <a:effectLst/>
                            </a:rPr>
                            <a:t>)</a:t>
                          </a:r>
                          <a:r>
                            <a:rPr lang="tr-TR" sz="1000" u="none" strike="noStrike" dirty="0" smtClean="0">
                              <a:effectLst/>
                            </a:rPr>
                            <a:t> s</a:t>
                          </a:r>
                          <a14:m>
                            <m:oMath xmlns:m="http://schemas.openxmlformats.org/officeDocument/2006/math">
                              <m:r>
                                <a:rPr lang="tr-TR" sz="10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tr-TR" sz="1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000" u="none" strike="noStrike" dirty="0">
                              <a:effectLst/>
                            </a:rPr>
                            <a:t>Confusion Matrix for Model </a:t>
                          </a:r>
                          <a:r>
                            <a:rPr lang="tr-TR" sz="1000" u="none" strike="noStrike" dirty="0" smtClean="0">
                              <a:effectLst/>
                            </a:rPr>
                            <a:t>4</a:t>
                          </a:r>
                          <a:r>
                            <a:rPr lang="fr-FR" sz="1000" u="none" strike="noStrike" dirty="0" smtClean="0">
                              <a:effectLst/>
                            </a:rPr>
                            <a:t> 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(</a:t>
                          </a:r>
                          <a:r>
                            <a:rPr lang="fr-FR" sz="1000" u="none" strike="noStrike" dirty="0" err="1">
                              <a:effectLst/>
                            </a:rPr>
                            <a:t>percentage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)</a:t>
                          </a:r>
                          <a:endParaRPr lang="fr-F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37862"/>
                      </a:ext>
                    </a:extLst>
                  </a:tr>
                  <a:tr h="178594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>
                              <a:effectLst/>
                            </a:rPr>
                            <a:t>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Prediction (rounded to 2 digits)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023770"/>
                      </a:ext>
                    </a:extLst>
                  </a:tr>
                  <a:tr h="178594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537119"/>
                      </a:ext>
                    </a:extLst>
                  </a:tr>
                  <a:tr h="178594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900" u="none" strike="noStrike" dirty="0">
                              <a:effectLst/>
                            </a:rPr>
                            <a:t>Observed</a:t>
                          </a:r>
                          <a:endParaRPr lang="tr-TR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vert="vert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>
                              <a:effectLst/>
                            </a:rPr>
                            <a:t>DÜNYA</a:t>
                          </a:r>
                          <a:endParaRPr lang="tr-T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1805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43667559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709491536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47758497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48292656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u="none" strike="noStrike" dirty="0" smtClean="0">
                              <a:effectLst/>
                            </a:rPr>
                            <a:t>Accuracy Rate For Model </a:t>
                          </a:r>
                          <a:r>
                            <a:rPr lang="tr-TR" sz="1000" u="none" strike="noStrike" dirty="0" smtClean="0">
                              <a:effectLst/>
                            </a:rPr>
                            <a:t>4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250497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 smtClean="0">
                              <a:effectLst/>
                            </a:rPr>
                            <a:t>0.82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095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65752521"/>
                  </p:ext>
                </p:extLst>
              </p:nvPr>
            </p:nvGraphicFramePr>
            <p:xfrm>
              <a:off x="677334" y="4099628"/>
              <a:ext cx="8596313" cy="174248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1896">
                      <a:extLst>
                        <a:ext uri="{9D8B030D-6E8A-4147-A177-3AD203B41FA5}">
                          <a16:colId xmlns:a16="http://schemas.microsoft.com/office/drawing/2014/main" val="145795066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98358101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2098649492"/>
                        </a:ext>
                      </a:extLst>
                    </a:gridCol>
                    <a:gridCol w="679127">
                      <a:extLst>
                        <a:ext uri="{9D8B030D-6E8A-4147-A177-3AD203B41FA5}">
                          <a16:colId xmlns:a16="http://schemas.microsoft.com/office/drawing/2014/main" val="276266093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37768947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39346320"/>
                        </a:ext>
                      </a:extLst>
                    </a:gridCol>
                    <a:gridCol w="786358">
                      <a:extLst>
                        <a:ext uri="{9D8B030D-6E8A-4147-A177-3AD203B41FA5}">
                          <a16:colId xmlns:a16="http://schemas.microsoft.com/office/drawing/2014/main" val="303286502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51420816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039742359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55974935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49440962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816312471"/>
                        </a:ext>
                      </a:extLst>
                    </a:gridCol>
                    <a:gridCol w="839972">
                      <a:extLst>
                        <a:ext uri="{9D8B030D-6E8A-4147-A177-3AD203B41FA5}">
                          <a16:colId xmlns:a16="http://schemas.microsoft.com/office/drawing/2014/main" val="127044236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467561075"/>
                        </a:ext>
                      </a:extLst>
                    </a:gridCol>
                  </a:tblGrid>
                  <a:tr h="178594">
                    <a:tc rowSpan="3" gridSpan="2">
                      <a:txBody>
                        <a:bodyPr/>
                        <a:lstStyle/>
                        <a:p>
                          <a:pPr algn="ctr" fontAlgn="b"/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8930" marR="8930" marT="8930" marB="0" anchor="b">
                        <a:blipFill>
                          <a:blip r:embed="rId4"/>
                          <a:stretch>
                            <a:fillRect l="-30682" t="-6897" r="-98864" b="-93103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000" u="none" strike="noStrike" dirty="0">
                              <a:effectLst/>
                            </a:rPr>
                            <a:t>Confusion Matrix for Model </a:t>
                          </a:r>
                          <a:r>
                            <a:rPr lang="tr-TR" sz="1000" u="none" strike="noStrike" dirty="0" smtClean="0">
                              <a:effectLst/>
                            </a:rPr>
                            <a:t>4</a:t>
                          </a:r>
                          <a:r>
                            <a:rPr lang="fr-FR" sz="1000" u="none" strike="noStrike" dirty="0" smtClean="0">
                              <a:effectLst/>
                            </a:rPr>
                            <a:t> 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(</a:t>
                          </a:r>
                          <a:r>
                            <a:rPr lang="fr-FR" sz="1000" u="none" strike="noStrike" dirty="0" err="1">
                              <a:effectLst/>
                            </a:rPr>
                            <a:t>percentage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)</a:t>
                          </a:r>
                          <a:endParaRPr lang="fr-F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37862"/>
                      </a:ext>
                    </a:extLst>
                  </a:tr>
                  <a:tr h="178594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>
                              <a:effectLst/>
                            </a:rPr>
                            <a:t>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Prediction (rounded to 2 digits)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023770"/>
                      </a:ext>
                    </a:extLst>
                  </a:tr>
                  <a:tr h="313730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537119"/>
                      </a:ext>
                    </a:extLst>
                  </a:tr>
                  <a:tr h="178594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900" u="none" strike="noStrike" dirty="0">
                              <a:effectLst/>
                            </a:rPr>
                            <a:t>Observed</a:t>
                          </a:r>
                          <a:endParaRPr lang="tr-TR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vert="vert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>
                              <a:effectLst/>
                            </a:rPr>
                            <a:t>DÜNYA</a:t>
                          </a:r>
                          <a:endParaRPr lang="tr-T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1805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43667559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709491536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284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47758497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48292656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marL="0" marR="0" lvl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u="none" strike="noStrike" dirty="0" smtClean="0">
                              <a:effectLst/>
                            </a:rPr>
                            <a:t>Accuracy Rate For Model </a:t>
                          </a:r>
                          <a:r>
                            <a:rPr lang="tr-TR" sz="1000" u="none" strike="noStrike" dirty="0" smtClean="0">
                              <a:effectLst/>
                            </a:rPr>
                            <a:t>4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250497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 smtClean="0">
                              <a:effectLst/>
                            </a:rPr>
                            <a:t>0.82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0958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1402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Application </a:t>
            </a:r>
            <a:r>
              <a:rPr lang="tr-TR" dirty="0" smtClean="0"/>
              <a:t>(Results)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62107881"/>
                  </p:ext>
                </p:extLst>
              </p:nvPr>
            </p:nvGraphicFramePr>
            <p:xfrm>
              <a:off x="677334" y="1908699"/>
              <a:ext cx="8596313" cy="172378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1896">
                      <a:extLst>
                        <a:ext uri="{9D8B030D-6E8A-4147-A177-3AD203B41FA5}">
                          <a16:colId xmlns:a16="http://schemas.microsoft.com/office/drawing/2014/main" val="145795066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98358101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2098649492"/>
                        </a:ext>
                      </a:extLst>
                    </a:gridCol>
                    <a:gridCol w="679127">
                      <a:extLst>
                        <a:ext uri="{9D8B030D-6E8A-4147-A177-3AD203B41FA5}">
                          <a16:colId xmlns:a16="http://schemas.microsoft.com/office/drawing/2014/main" val="276266093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37768947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39346320"/>
                        </a:ext>
                      </a:extLst>
                    </a:gridCol>
                    <a:gridCol w="786358">
                      <a:extLst>
                        <a:ext uri="{9D8B030D-6E8A-4147-A177-3AD203B41FA5}">
                          <a16:colId xmlns:a16="http://schemas.microsoft.com/office/drawing/2014/main" val="303286502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51420816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039742359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55974935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49440962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816312471"/>
                        </a:ext>
                      </a:extLst>
                    </a:gridCol>
                    <a:gridCol w="839972">
                      <a:extLst>
                        <a:ext uri="{9D8B030D-6E8A-4147-A177-3AD203B41FA5}">
                          <a16:colId xmlns:a16="http://schemas.microsoft.com/office/drawing/2014/main" val="127044236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467561075"/>
                        </a:ext>
                      </a:extLst>
                    </a:gridCol>
                  </a:tblGrid>
                  <a:tr h="120468">
                    <a:tc rowSpan="3" gridSpan="2">
                      <a:txBody>
                        <a:bodyPr/>
                        <a:lstStyle/>
                        <a:p>
                          <a:pPr algn="ctr" fontAlgn="b"/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Confusion Matrix for Model </a:t>
                          </a:r>
                          <a:r>
                            <a:rPr lang="tr-TR" sz="1000" u="none" strike="noStrike" dirty="0" smtClean="0">
                              <a:effectLst/>
                            </a:rPr>
                            <a:t>5</a:t>
                          </a:r>
                          <a:r>
                            <a:rPr lang="en-US" sz="1000" u="none" strike="noStrike" dirty="0" smtClean="0">
                              <a:effectLst/>
                            </a:rPr>
                            <a:t> </a:t>
                          </a:r>
                          <a:r>
                            <a:rPr lang="en-US" sz="1000" u="none" strike="noStrike" dirty="0">
                              <a:effectLst/>
                            </a:rPr>
                            <a:t>(count</a:t>
                          </a:r>
                          <a:r>
                            <a:rPr lang="en-US" sz="1000" u="none" strike="noStrike" dirty="0" smtClean="0">
                              <a:effectLst/>
                            </a:rPr>
                            <a:t>)</a:t>
                          </a:r>
                          <a:r>
                            <a:rPr lang="tr-TR" sz="1000" u="none" strike="noStrike" dirty="0" smtClean="0">
                              <a:effectLst/>
                            </a:rPr>
                            <a:t> s</a:t>
                          </a:r>
                          <a14:m>
                            <m:oMath xmlns:m="http://schemas.openxmlformats.org/officeDocument/2006/math">
                              <m:r>
                                <a:rPr lang="tr-TR" sz="10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tr-TR" sz="1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000" u="none" strike="noStrike" dirty="0">
                              <a:effectLst/>
                            </a:rPr>
                            <a:t>Confusion Matrix for Model </a:t>
                          </a:r>
                          <a:r>
                            <a:rPr lang="tr-TR" sz="1000" u="none" strike="noStrike" dirty="0" smtClean="0">
                              <a:effectLst/>
                            </a:rPr>
                            <a:t>5</a:t>
                          </a:r>
                          <a:r>
                            <a:rPr lang="fr-FR" sz="1000" u="none" strike="noStrike" dirty="0" smtClean="0">
                              <a:effectLst/>
                            </a:rPr>
                            <a:t> 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(</a:t>
                          </a:r>
                          <a:r>
                            <a:rPr lang="fr-FR" sz="1000" u="none" strike="noStrike" dirty="0" err="1">
                              <a:effectLst/>
                            </a:rPr>
                            <a:t>percentage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)</a:t>
                          </a:r>
                          <a:endParaRPr lang="fr-F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37862"/>
                      </a:ext>
                    </a:extLst>
                  </a:tr>
                  <a:tr h="178594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>
                              <a:effectLst/>
                            </a:rPr>
                            <a:t>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Prediction (rounded to 2 digits)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023770"/>
                      </a:ext>
                    </a:extLst>
                  </a:tr>
                  <a:tr h="178594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537119"/>
                      </a:ext>
                    </a:extLst>
                  </a:tr>
                  <a:tr h="178594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900" u="none" strike="noStrike" dirty="0">
                              <a:effectLst/>
                            </a:rPr>
                            <a:t>Observed</a:t>
                          </a:r>
                          <a:endParaRPr lang="tr-TR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vert="vert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>
                              <a:effectLst/>
                            </a:rPr>
                            <a:t>DÜNYA</a:t>
                          </a:r>
                          <a:endParaRPr lang="tr-T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977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43667559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709491536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47758497"/>
                      </a:ext>
                    </a:extLst>
                  </a:tr>
                  <a:tr h="174199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48292656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Accuracy Rate For Model </a:t>
                          </a:r>
                          <a:r>
                            <a:rPr lang="tr-TR" sz="1000" u="none" strike="noStrike" dirty="0" smtClean="0">
                              <a:effectLst/>
                            </a:rPr>
                            <a:t>5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250497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 smtClean="0">
                              <a:effectLst/>
                            </a:rPr>
                            <a:t>0.58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095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62107881"/>
                  </p:ext>
                </p:extLst>
              </p:nvPr>
            </p:nvGraphicFramePr>
            <p:xfrm>
              <a:off x="677334" y="1908699"/>
              <a:ext cx="8596313" cy="172378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1896">
                      <a:extLst>
                        <a:ext uri="{9D8B030D-6E8A-4147-A177-3AD203B41FA5}">
                          <a16:colId xmlns:a16="http://schemas.microsoft.com/office/drawing/2014/main" val="145795066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983581013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2098649492"/>
                        </a:ext>
                      </a:extLst>
                    </a:gridCol>
                    <a:gridCol w="679127">
                      <a:extLst>
                        <a:ext uri="{9D8B030D-6E8A-4147-A177-3AD203B41FA5}">
                          <a16:colId xmlns:a16="http://schemas.microsoft.com/office/drawing/2014/main" val="276266093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37768947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39346320"/>
                        </a:ext>
                      </a:extLst>
                    </a:gridCol>
                    <a:gridCol w="786358">
                      <a:extLst>
                        <a:ext uri="{9D8B030D-6E8A-4147-A177-3AD203B41FA5}">
                          <a16:colId xmlns:a16="http://schemas.microsoft.com/office/drawing/2014/main" val="303286502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51420816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039742359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655974935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3494409624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1816312471"/>
                        </a:ext>
                      </a:extLst>
                    </a:gridCol>
                    <a:gridCol w="839972">
                      <a:extLst>
                        <a:ext uri="{9D8B030D-6E8A-4147-A177-3AD203B41FA5}">
                          <a16:colId xmlns:a16="http://schemas.microsoft.com/office/drawing/2014/main" val="1270442361"/>
                        </a:ext>
                      </a:extLst>
                    </a:gridCol>
                    <a:gridCol w="571896">
                      <a:extLst>
                        <a:ext uri="{9D8B030D-6E8A-4147-A177-3AD203B41FA5}">
                          <a16:colId xmlns:a16="http://schemas.microsoft.com/office/drawing/2014/main" val="467561075"/>
                        </a:ext>
                      </a:extLst>
                    </a:gridCol>
                  </a:tblGrid>
                  <a:tr h="161330">
                    <a:tc rowSpan="3" gridSpan="2">
                      <a:txBody>
                        <a:bodyPr/>
                        <a:lstStyle/>
                        <a:p>
                          <a:pPr algn="ctr" fontAlgn="b"/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8930" marR="8930" marT="8930" marB="0" anchor="b">
                        <a:blipFill>
                          <a:blip r:embed="rId3"/>
                          <a:stretch>
                            <a:fillRect l="-30682" t="-19231" r="-98864" b="-1038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000" u="none" strike="noStrike" dirty="0">
                              <a:effectLst/>
                            </a:rPr>
                            <a:t>Confusion Matrix for Model </a:t>
                          </a:r>
                          <a:r>
                            <a:rPr lang="tr-TR" sz="1000" u="none" strike="noStrike" dirty="0" smtClean="0">
                              <a:effectLst/>
                            </a:rPr>
                            <a:t>5</a:t>
                          </a:r>
                          <a:r>
                            <a:rPr lang="fr-FR" sz="1000" u="none" strike="noStrike" dirty="0" smtClean="0">
                              <a:effectLst/>
                            </a:rPr>
                            <a:t> 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(</a:t>
                          </a:r>
                          <a:r>
                            <a:rPr lang="fr-FR" sz="1000" u="none" strike="noStrike" dirty="0" err="1">
                              <a:effectLst/>
                            </a:rPr>
                            <a:t>percentage</a:t>
                          </a:r>
                          <a:r>
                            <a:rPr lang="fr-FR" sz="1000" u="none" strike="noStrike" dirty="0">
                              <a:effectLst/>
                            </a:rPr>
                            <a:t>)</a:t>
                          </a:r>
                          <a:endParaRPr lang="fr-F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737862"/>
                      </a:ext>
                    </a:extLst>
                  </a:tr>
                  <a:tr h="178594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>
                              <a:effectLst/>
                            </a:rPr>
                            <a:t>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Prediction (rounded to 2 digits)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023770"/>
                      </a:ext>
                    </a:extLst>
                  </a:tr>
                  <a:tr h="313730">
                    <a:tc gridSpan="2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DÜNYA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b="0" i="0" u="none" strike="noStrike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No Prediction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Total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537119"/>
                      </a:ext>
                    </a:extLst>
                  </a:tr>
                  <a:tr h="178594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900" u="none" strike="noStrike" dirty="0">
                              <a:effectLst/>
                            </a:rPr>
                            <a:t>Observed</a:t>
                          </a:r>
                          <a:endParaRPr lang="tr-TR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vert="vert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>
                              <a:effectLst/>
                            </a:rPr>
                            <a:t>DÜNYA</a:t>
                          </a:r>
                          <a:endParaRPr lang="tr-TR" sz="1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977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43667559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SANAT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709491536"/>
                      </a:ext>
                    </a:extLst>
                  </a:tr>
                  <a:tr h="17859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SPOR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47758497"/>
                      </a:ext>
                    </a:extLst>
                  </a:tr>
                  <a:tr h="177165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000" u="none" strike="noStrike" dirty="0">
                              <a:effectLst/>
                            </a:rPr>
                            <a:t>Teknoloji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48292656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000" u="none" strike="noStrike" dirty="0">
                              <a:effectLst/>
                            </a:rPr>
                            <a:t>Accuracy Rate For Model </a:t>
                          </a:r>
                          <a:r>
                            <a:rPr lang="tr-TR" sz="1000" u="none" strike="noStrike" dirty="0" smtClean="0">
                              <a:effectLst/>
                            </a:rPr>
                            <a:t>5</a:t>
                          </a:r>
                          <a:endPara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250497"/>
                      </a:ext>
                    </a:extLst>
                  </a:tr>
                  <a:tr h="178594">
                    <a:tc gridSpan="14">
                      <a:txBody>
                        <a:bodyPr/>
                        <a:lstStyle/>
                        <a:p>
                          <a:pPr algn="ctr" fontAlgn="b"/>
                          <a:r>
                            <a:rPr lang="tr-TR" sz="1000" u="none" strike="noStrike" dirty="0" smtClean="0">
                              <a:effectLst/>
                            </a:rPr>
                            <a:t>0.58</a:t>
                          </a:r>
                          <a:endParaRPr lang="tr-T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930" marR="8930" marT="8930" marB="0" anchor="b"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0958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7334" y="3799643"/>
                <a:ext cx="859631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A Note:</a:t>
                </a:r>
              </a:p>
              <a:p>
                <a:endParaRPr lang="tr-TR" dirty="0" smtClean="0"/>
              </a:p>
              <a:p>
                <a:pPr algn="just"/>
                <a:r>
                  <a:rPr lang="tr-TR" dirty="0" smtClean="0"/>
                  <a:t>All predictions of 25,2,13 documents labelled with «DÜNYA», «SANAT» and «SPOR» respectively are «No prediction». Because no combinations,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tr-TR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tr-TR" dirty="0" smtClean="0"/>
                  <a:t>stems,of those documents in test set are covered by a document in train set. Trivially prediction based  combinations of stems of these documents, </a:t>
                </a:r>
                <a:r>
                  <a:rPr lang="tr-TR" dirty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tr-TR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tr-TR" dirty="0"/>
                  <a:t>stems</a:t>
                </a:r>
                <a:r>
                  <a:rPr lang="tr-TR" dirty="0" smtClean="0"/>
                  <a:t>, are «No Predidiction».  </a:t>
                </a:r>
              </a:p>
              <a:p>
                <a:endParaRPr lang="tr-TR" dirty="0"/>
              </a:p>
              <a:p>
                <a:pPr algn="ctr"/>
                <a:r>
                  <a:rPr lang="tr-TR" i="1" dirty="0"/>
                  <a:t>End of Chapter </a:t>
                </a:r>
                <a:r>
                  <a:rPr lang="tr-TR" i="1" dirty="0" smtClean="0"/>
                  <a:t>Two</a:t>
                </a:r>
                <a:endParaRPr lang="tr-TR" i="1" dirty="0"/>
              </a:p>
              <a:p>
                <a:r>
                  <a:rPr lang="tr-TR" dirty="0" smtClean="0"/>
                  <a:t>    </a:t>
                </a:r>
                <a:endParaRPr lang="tr-T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3799643"/>
                <a:ext cx="8596313" cy="2862322"/>
              </a:xfrm>
              <a:prstGeom prst="rect">
                <a:avLst/>
              </a:prstGeom>
              <a:blipFill>
                <a:blip r:embed="rId4"/>
                <a:stretch>
                  <a:fillRect l="-567" t="-1277" r="-63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23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ADAPTATION OF COMPONENTS </a:t>
            </a:r>
            <a:r>
              <a:rPr lang="tr-TR" dirty="0"/>
              <a:t>OF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𝐿𝑎𝑏𝑒𝑙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m:rPr>
                        <m:nor/>
                      </m:rPr>
                      <a:rPr lang="tr-TR" dirty="0"/>
                      <m:t>, </m:t>
                    </m:r>
                    <m:r>
                      <m:rPr>
                        <m:nor/>
                      </m:rPr>
                      <a:rPr lang="tr-TR" dirty="0"/>
                      <m:t>components</m:t>
                    </m:r>
                    <m:r>
                      <m:rPr>
                        <m:nor/>
                      </m:rPr>
                      <a:rPr lang="tr-TR" dirty="0"/>
                      <m:t> </m:t>
                    </m:r>
                    <m:r>
                      <m:rPr>
                        <m:nor/>
                      </m:rPr>
                      <a:rPr lang="tr-TR" dirty="0"/>
                      <m:t>of</m:t>
                    </m:r>
                    <m:r>
                      <m:rPr>
                        <m:nor/>
                      </m:rPr>
                      <a:rPr lang="tr-TR" dirty="0"/>
                      <m:t> </m:t>
                    </m:r>
                    <m:r>
                      <m:rPr>
                        <m:nor/>
                      </m:rPr>
                      <a:rPr lang="tr-TR" dirty="0"/>
                      <m:t>general</m:t>
                    </m:r>
                    <m:r>
                      <m:rPr>
                        <m:nor/>
                      </m:rPr>
                      <a:rPr lang="tr-TR" dirty="0"/>
                      <m:t> </m:t>
                    </m:r>
                    <m:r>
                      <m:rPr>
                        <m:nor/>
                      </m:rPr>
                      <a:rPr lang="tr-TR" dirty="0"/>
                      <m:t>parameters</m:t>
                    </m:r>
                    <m:r>
                      <m:rPr>
                        <m:nor/>
                      </m:rPr>
                      <a:rPr lang="tr-TR" dirty="0"/>
                      <m:t>, </m:t>
                    </m:r>
                    <m:r>
                      <m:rPr>
                        <m:nor/>
                      </m:rPr>
                      <a:rPr lang="tr-TR" dirty="0"/>
                      <m:t>are</m:t>
                    </m:r>
                    <m:r>
                      <m:rPr>
                        <m:nor/>
                      </m:rPr>
                      <a:rPr lang="tr-TR" dirty="0"/>
                      <m:t> </m:t>
                    </m:r>
                    <m:r>
                      <m:rPr>
                        <m:nor/>
                      </m:rPr>
                      <a:rPr lang="tr-TR" dirty="0"/>
                      <m:t>defined</m:t>
                    </m:r>
                    <m:r>
                      <m:rPr>
                        <m:nor/>
                      </m:rPr>
                      <a:rPr lang="tr-TR" dirty="0"/>
                      <m:t> </m:t>
                    </m:r>
                    <m:r>
                      <m:rPr>
                        <m:nor/>
                      </m:rPr>
                      <a:rPr lang="tr-TR" dirty="0"/>
                      <m:t>in</m:t>
                    </m:r>
                    <m:r>
                      <m:rPr>
                        <m:nor/>
                      </m:rPr>
                      <a:rPr lang="tr-TR" dirty="0"/>
                      <m:t> </m:t>
                    </m:r>
                    <m:r>
                      <m:rPr>
                        <m:nor/>
                      </m:rPr>
                      <a:rPr lang="tr-TR" dirty="0"/>
                      <m:t>Chapter</m:t>
                    </m:r>
                    <m:r>
                      <m:rPr>
                        <m:nor/>
                      </m:rPr>
                      <a:rPr lang="tr-TR" dirty="0"/>
                      <m:t> </m:t>
                    </m:r>
                    <m:r>
                      <m:rPr>
                        <m:nor/>
                      </m:rPr>
                      <a:rPr lang="tr-TR" dirty="0"/>
                      <m:t>One</m:t>
                    </m:r>
                    <m:r>
                      <m:rPr>
                        <m:nor/>
                      </m:rPr>
                      <a:rPr lang="tr-TR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tr-TR" i="1" dirty="0">
                        <a:latin typeface="Cambria Math" panose="02040503050406030204" pitchFamily="18" charset="0"/>
                      </a:rPr>
                      <m:t>Slide</m:t>
                    </m:r>
                    <m:r>
                      <m:rPr>
                        <m:nor/>
                      </m:rPr>
                      <a:rPr lang="tr-TR" i="1" dirty="0">
                        <a:latin typeface="Cambria Math" panose="02040503050406030204" pitchFamily="18" charset="0"/>
                      </a:rPr>
                      <m:t> 8</m:t>
                    </m:r>
                  </m:oMath>
                </a14:m>
                <a:endParaRPr lang="tr-T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𝑐𝑜𝑚𝑏𝑜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𝑐𝑜𝑚𝑏𝑖𝑛𝑎𝑡𝑖𝑜𝑛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𝑠𝑡𝑒𝑚𝑠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𝑖𝑛𝑑𝑒𝑥𝑒𝑑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𝑒𝑙𝑒𝑚𝑒𝑛𝑡𝑠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𝑜𝑓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tr-T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𝑠𝑡𝑒𝑚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𝑐𝑎𝑛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𝑏𝑒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𝑐h𝑜𝑠𝑒𝑛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𝑎𝑠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𝑠𝑡𝑒𝑚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𝑚𝑒𝑛𝑡𝑖𝑜𝑛𝑒𝑑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𝑝𝑟𝑒𝑣𝑖𝑜𝑢𝑠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𝑠𝑙𝑖𝑑𝑒𝑠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tr-T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𝑐𝑜𝑢𝑛𝑡𝑠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𝑜𝑓</m:t>
                    </m:r>
                    <m:sSubSup>
                      <m:sSubSup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𝑐𝑜𝑚𝑏𝑜</m:t>
                        </m:r>
                      </m:e>
                      <m:sub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tr-TR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tr-T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𝑐𝑜𝑢𝑛𝑡𝑠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𝑑𝑜𝑐𝑢𝑚𝑒𝑛𝑡𝑠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𝑖𝑛𝑐𝑙𝑢𝑑𝑒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𝑒𝑙𝑒𝑚𝑒𝑛𝑡𝑠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sSubSup>
                      <m:sSubSupPr>
                        <m:ctrlPr>
                          <a:rPr lang="tr-TR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200" i="1" dirty="0">
                            <a:latin typeface="Cambria Math" panose="02040503050406030204" pitchFamily="18" charset="0"/>
                          </a:rPr>
                          <m:t>𝑐𝑜𝑚𝑏𝑜</m:t>
                        </m:r>
                      </m:e>
                      <m:sub>
                        <m:r>
                          <a:rPr lang="tr-TR" sz="12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sz="1200" i="1" dirty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sz="12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𝑙𝑎𝑏𝑒𝑙𝑙𝑒𝑑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𝑐𝑎𝑡𝑒𝑔𝑜𝑟𝑦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𝑡𝑟𝑎𝑖𝑛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200" i="1">
                        <a:latin typeface="Cambria Math" panose="02040503050406030204" pitchFamily="18" charset="0"/>
                      </a:rPr>
                      <m:t>𝑠𝑒𝑡</m:t>
                    </m:r>
                  </m:oMath>
                </a14:m>
                <a:endParaRPr lang="tr-TR" sz="1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i="1">
                        <a:latin typeface="Cambria Math" panose="02040503050406030204" pitchFamily="18" charset="0"/>
                      </a:rPr>
                      <m:t>:=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𝐿𝑎𝑏𝑒𝑙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tr-TR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tr-TR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tr-T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e>
                    </m:func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counts</m:t>
                    </m:r>
                    <m:r>
                      <a:rPr lang="tr-T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i="1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𝑒𝑞𝑢𝑎𝑙𝑠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𝐿𝑎𝑏𝑒𝑙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61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ADAPTATION OF COMPONENTS OF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𝑠𝑢𝑚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𝑠𝑡𝑒𝑚𝑠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sSubSup>
                      <m:sSubSup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𝑐𝑜𝑚𝑏𝑜</m:t>
                        </m:r>
                      </m:e>
                      <m:sub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sz="2400" i="1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tr-T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tr-TR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tr-T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tr-T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tr-T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tr-T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tr-T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tr-T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den>
                    </m:f>
                  </m:oMath>
                </a14:m>
                <a:r>
                  <a:rPr lang="tr-TR" sz="2400" dirty="0"/>
                  <a:t> *</a:t>
                </a:r>
              </a:p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𝑐𝑎𝑠𝑒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𝑡h𝑎𝑡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tr-TR" i="1" dirty="0">
                    <a:latin typeface="Cambria Math" panose="02040503050406030204" pitchFamily="18" charset="0"/>
                  </a:rPr>
                  <a:t>=0,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tr-TR" i="1" dirty="0">
                    <a:latin typeface="Cambria Math" panose="02040503050406030204" pitchFamily="18" charset="0"/>
                  </a:rPr>
                  <a:t>=0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i="1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tr-T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𝑐𝑜𝑛𝑠𝑖𝑑𝑒𝑟𝑒𝑑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𝑜𝑓</m:t>
                      </m:r>
                      <m:sSubSup>
                        <m:sSubSupPr>
                          <m:ctrlPr>
                            <a:rPr lang="tr-TR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1400" i="1" dirty="0">
                              <a:latin typeface="Cambria Math" panose="02040503050406030204" pitchFamily="18" charset="0"/>
                            </a:rPr>
                            <m:t>𝑐𝑜𝑚𝑏𝑜</m:t>
                          </m:r>
                        </m:e>
                        <m:sub>
                          <m:r>
                            <a:rPr lang="tr-TR" sz="1400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tr-TR" sz="1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𝑙𝑎𝑏𝑒𝑙𝑙𝑒𝑑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𝑐𝑎𝑡𝑒𝑔𝑜𝑟𝑦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tr-TR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14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e>
                    </m:acc>
                    <m:r>
                      <a:rPr lang="tr-TR" sz="1400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tr-T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400" i="1">
                            <a:latin typeface="Cambria Math" panose="02040503050406030204" pitchFamily="18" charset="0"/>
                          </a:rPr>
                          <m:t>𝑎𝑣𝑒𝑟𝑎𝑔𝑒</m:t>
                        </m:r>
                      </m:e>
                      <m:sub>
                        <m:r>
                          <a:rPr lang="tr-TR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sz="14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tr-TR" sz="1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tr-T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tr-T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sz="1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tr-TR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tr-T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e>
                    </m:d>
                    <m:r>
                      <a:rPr lang="tr-TR" sz="1400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tr-T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400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tr-T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400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tr-T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tr-TR" sz="140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tr-TR" sz="140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tr-TR" sz="1400">
                        <a:latin typeface="Cambria Math" panose="02040503050406030204" pitchFamily="18" charset="0"/>
                      </a:rPr>
                      <m:t>∗"</m:t>
                    </m:r>
                    <m:r>
                      <m:rPr>
                        <m:nor/>
                      </m:rPr>
                      <a:rPr lang="tr-TR" sz="1400">
                        <a:latin typeface="Cambria Math" panose="02040503050406030204" pitchFamily="18" charset="0"/>
                      </a:rPr>
                      <m:t>s</m:t>
                    </m:r>
                    <m:r>
                      <a:rPr lang="tr-T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400" i="1">
                        <a:latin typeface="Cambria Math" panose="02040503050406030204" pitchFamily="18" charset="0"/>
                      </a:rPr>
                      <m:t>𝑚𝑒𝑒𝑡</m:t>
                    </m:r>
                    <m:r>
                      <a:rPr lang="tr-T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4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tr-T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400" i="1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tr-TR" sz="1400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tr-T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tr-TR" sz="1400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tr-TR" sz="14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tr-TR" sz="1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sz="1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tr-TR" sz="1400" dirty="0" smtClean="0"/>
                  <a:t> *</a:t>
                </a:r>
              </a:p>
              <a:p>
                <a:pPr marL="0" indent="0">
                  <a:buNone/>
                </a:pPr>
                <a:r>
                  <a:rPr lang="tr-TR" sz="1400" dirty="0"/>
                  <a:t>	</a:t>
                </a:r>
                <a14:m>
                  <m:oMath xmlns:m="http://schemas.openxmlformats.org/officeDocument/2006/math">
                    <m:r>
                      <a:rPr lang="tr-TR" sz="14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tr-TR" sz="1400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tr-T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sz="1400" b="0" i="0" smtClean="0">
                        <a:latin typeface="Cambria Math" panose="02040503050406030204" pitchFamily="18" charset="0"/>
                      </a:rPr>
                      <m:t>case</m:t>
                    </m:r>
                    <m:r>
                      <a:rPr lang="tr-T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sz="1400" b="0" i="0" smtClean="0">
                        <a:latin typeface="Cambria Math" panose="02040503050406030204" pitchFamily="18" charset="0"/>
                      </a:rPr>
                      <m:t>that</m:t>
                    </m:r>
                    <m:sSubSup>
                      <m:sSubSupPr>
                        <m:ctrl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tr-T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tr-T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a:rPr lang="tr-T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tr-T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𝑎𝑙𝑙</m:t>
                    </m:r>
                    <m:r>
                      <a:rPr lang="tr-T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tr-T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</m:t>
                    </m:r>
                    <m:r>
                      <a:rPr lang="tr-T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tr-TR" sz="1400" i="1" dirty="0" smtClean="0"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tr-T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e>
                    </m:acc>
                  </m:oMath>
                </a14:m>
                <a:r>
                  <a:rPr lang="tr-TR" sz="1400" i="1" dirty="0">
                    <a:latin typeface="Cambria Math" panose="02040503050406030204" pitchFamily="18" charset="0"/>
                  </a:rPr>
                  <a:t>=0 </a:t>
                </a:r>
                <a:endParaRPr lang="tr-TR" sz="1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tr-T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tr-T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tr-T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tr-T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e>
                    </m:acc>
                    <m:r>
                      <a:rPr lang="tr-TR" sz="14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tr-T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sz="1400" i="1" dirty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m:rPr>
                            <m:nor/>
                          </m:rPr>
                          <a:rPr lang="tr-TR" sz="1400" dirty="0"/>
                          <m:t> </m:t>
                        </m:r>
                      </m:e>
                      <m:sub>
                        <m:r>
                          <a:rPr lang="tr-TR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sz="14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tr-T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tr-TR" sz="1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tr-TR" sz="1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sz="1400" dirty="0"/>
              </a:p>
              <a:p>
                <a:pPr marL="0" indent="0">
                  <a:buNone/>
                </a:pPr>
                <a:endParaRPr lang="tr-TR" sz="1400" i="1" dirty="0">
                  <a:latin typeface="Cambria Math" panose="02040503050406030204" pitchFamily="18" charset="0"/>
                </a:endParaRP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b="-1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02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0" y="40252"/>
            <a:ext cx="8596668" cy="1320800"/>
          </a:xfrm>
          <a:solidFill>
            <a:schemeClr val="bg1"/>
          </a:solidFill>
        </p:spPr>
        <p:txBody>
          <a:bodyPr/>
          <a:lstStyle/>
          <a:p>
            <a:r>
              <a:rPr lang="tr-T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 </a:t>
            </a:r>
            <a:r>
              <a:rPr lang="tr-T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Scheme for Prediction Models with Combinatorial Approach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1263910" y="1288782"/>
            <a:ext cx="1591407" cy="602359"/>
          </a:xfrm>
          <a:prstGeom prst="rect">
            <a:avLst/>
          </a:prstGeom>
          <a:solidFill>
            <a:srgbClr val="57D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X_test</a:t>
            </a:r>
            <a:endParaRPr lang="tr-T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97774" y="1297296"/>
                <a:ext cx="1591407" cy="602359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𝑑𝑜𝑐</m:t>
                          </m:r>
                        </m:e>
                        <m:sub>
                          <m:r>
                            <a:rPr lang="tr-T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tr-T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774" y="1297296"/>
                <a:ext cx="1591407" cy="6023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664444" y="1288782"/>
                <a:ext cx="1591407" cy="602359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𝑙𝑜𝑤𝑒𝑟</m:t>
                    </m:r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1000" dirty="0" smtClean="0">
                    <a:solidFill>
                      <a:schemeClr val="tx1"/>
                    </a:solidFill>
                  </a:rPr>
                  <a:t>)</a:t>
                </a:r>
                <a:endParaRPr lang="tr-TR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44" y="1288782"/>
                <a:ext cx="1591407" cy="6023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855317" y="1589962"/>
            <a:ext cx="642457" cy="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5089181" y="1585028"/>
            <a:ext cx="575263" cy="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344602" y="1270401"/>
                <a:ext cx="1591407" cy="602359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𝑡𝑜𝑘𝑒𝑛</m:t>
                        </m:r>
                      </m:e>
                      <m: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𝑐𝑙𝑒𝑎𝑛</m:t>
                    </m:r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602" y="1270401"/>
                <a:ext cx="1591407" cy="6023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7270641" y="1584486"/>
            <a:ext cx="575760" cy="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861191" y="1283307"/>
                <a:ext cx="1591407" cy="602359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𝑐𝑙𝑒𝑎𝑛</m:t>
                    </m:r>
                    <m:r>
                      <a:rPr lang="tr-T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</m:t>
                        </m:r>
                      </m:e>
                      <m:sub>
                        <m:r>
                          <a:rPr lang="tr-T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1000" dirty="0" smtClean="0">
                    <a:solidFill>
                      <a:schemeClr val="tx1"/>
                    </a:solidFill>
                  </a:rPr>
                  <a:t>)</a:t>
                </a:r>
                <a:endParaRPr lang="tr-TR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191" y="1283307"/>
                <a:ext cx="1591407" cy="6023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0342688" y="2283756"/>
                <a:ext cx="1591407" cy="602359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tr-TR" sz="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𝑠𝑡𝑒𝑚𝑠</m:t>
                        </m:r>
                      </m:e>
                      <m:sub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sz="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tr-TR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⁡_</m:t>
                    </m:r>
                    <m:r>
                      <a:rPr lang="tr-TR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𝑠𝑡𝑒𝑚𝑠</m:t>
                    </m:r>
                    <m:r>
                      <a:rPr lang="tr-TR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𝑡𝑜𝑘𝑒𝑛</m:t>
                        </m:r>
                      </m:e>
                      <m:sub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8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2688" y="2283756"/>
                <a:ext cx="1591407" cy="6023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777406" y="2173250"/>
                <a:ext cx="1182569" cy="300491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𝑐𝑜𝑚𝑏𝑜</m:t>
                              </m:r>
                            </m:e>
                            <m:sub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b>
                          <m: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r-T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06" y="2173250"/>
                <a:ext cx="1182569" cy="3004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777406" y="2585625"/>
                <a:ext cx="1182569" cy="300491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𝑐𝑜𝑚𝑏𝑜</m:t>
                              </m:r>
                            </m:e>
                            <m:sub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b>
                          <m: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06" y="2585625"/>
                <a:ext cx="1182569" cy="3004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923876" y="3859509"/>
                <a:ext cx="1182569" cy="300491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𝑐𝑜𝑚𝑏𝑜</m:t>
                              </m:r>
                            </m:e>
                            <m:sub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b>
                          <m:r>
                            <a:rPr lang="tr-T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Sup>
                            <m:sSubSupPr>
                              <m:ctrlP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tr-T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tr-TR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876" y="3859509"/>
                <a:ext cx="1182569" cy="3004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7099363" y="2966435"/>
            <a:ext cx="523572" cy="784830"/>
          </a:xfrm>
          <a:prstGeom prst="rect">
            <a:avLst/>
          </a:prstGeom>
          <a:solidFill>
            <a:srgbClr val="57D3FF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5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sz="15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49" idx="1"/>
            <a:endCxn id="13" idx="3"/>
          </p:cNvCxnSpPr>
          <p:nvPr/>
        </p:nvCxnSpPr>
        <p:spPr>
          <a:xfrm flipH="1" flipV="1">
            <a:off x="7959975" y="2323496"/>
            <a:ext cx="549779" cy="26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9" idx="1"/>
          </p:cNvCxnSpPr>
          <p:nvPr/>
        </p:nvCxnSpPr>
        <p:spPr>
          <a:xfrm flipH="1">
            <a:off x="7919681" y="2584937"/>
            <a:ext cx="590073" cy="1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9" idx="1"/>
          </p:cNvCxnSpPr>
          <p:nvPr/>
        </p:nvCxnSpPr>
        <p:spPr>
          <a:xfrm flipH="1">
            <a:off x="8041409" y="2584937"/>
            <a:ext cx="468345" cy="146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472234" y="2201178"/>
                <a:ext cx="1182569" cy="300491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l-GR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tr-TR" sz="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4" y="2201178"/>
                <a:ext cx="1182569" cy="3004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472234" y="2613553"/>
                <a:ext cx="1182569" cy="300491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tr-TR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4" y="2613553"/>
                <a:ext cx="1182569" cy="3004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472234" y="3859510"/>
                <a:ext cx="1182569" cy="300491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,,</m:t>
                      </m:r>
                      <m:sSubSup>
                        <m:sSubSupPr>
                          <m:ctrlP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Sup>
                            <m:sSubSupPr>
                              <m:ctrlP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tr-TR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Sup>
                            <m:sSubSupPr>
                              <m:ctrlP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tr-TR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sub>
                        <m:sup>
                          <m:r>
                            <a:rPr lang="tr-TR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tr-TR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34" y="3859510"/>
                <a:ext cx="1182569" cy="3004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3794191" y="2994363"/>
            <a:ext cx="523572" cy="784830"/>
          </a:xfrm>
          <a:prstGeom prst="rect">
            <a:avLst/>
          </a:prstGeom>
          <a:solidFill>
            <a:srgbClr val="57D3FF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5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tr-TR" sz="1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sz="15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99305" y="2181308"/>
            <a:ext cx="1591407" cy="1978693"/>
          </a:xfrm>
          <a:prstGeom prst="rect">
            <a:avLst/>
          </a:prstGeom>
          <a:solidFill>
            <a:srgbClr val="57D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Analyze_word_s</a:t>
            </a:r>
            <a:endParaRPr lang="tr-TR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3" idx="1"/>
            <a:endCxn id="24" idx="3"/>
          </p:cNvCxnSpPr>
          <p:nvPr/>
        </p:nvCxnSpPr>
        <p:spPr>
          <a:xfrm flipH="1">
            <a:off x="6490712" y="2323496"/>
            <a:ext cx="286694" cy="84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1"/>
            <a:endCxn id="24" idx="3"/>
          </p:cNvCxnSpPr>
          <p:nvPr/>
        </p:nvCxnSpPr>
        <p:spPr>
          <a:xfrm flipH="1">
            <a:off x="6490712" y="2735871"/>
            <a:ext cx="286694" cy="43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</p:cNvCxnSpPr>
          <p:nvPr/>
        </p:nvCxnSpPr>
        <p:spPr>
          <a:xfrm>
            <a:off x="6490712" y="3170655"/>
            <a:ext cx="420047" cy="777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0" idx="3"/>
          </p:cNvCxnSpPr>
          <p:nvPr/>
        </p:nvCxnSpPr>
        <p:spPr>
          <a:xfrm flipH="1" flipV="1">
            <a:off x="4654803" y="2351424"/>
            <a:ext cx="244502" cy="81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21" idx="3"/>
          </p:cNvCxnSpPr>
          <p:nvPr/>
        </p:nvCxnSpPr>
        <p:spPr>
          <a:xfrm flipH="1" flipV="1">
            <a:off x="4654803" y="2763799"/>
            <a:ext cx="244502" cy="40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1"/>
            <a:endCxn id="22" idx="3"/>
          </p:cNvCxnSpPr>
          <p:nvPr/>
        </p:nvCxnSpPr>
        <p:spPr>
          <a:xfrm flipH="1">
            <a:off x="4654803" y="3170655"/>
            <a:ext cx="244502" cy="83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03820" y="2146916"/>
            <a:ext cx="1591407" cy="1978693"/>
          </a:xfrm>
          <a:prstGeom prst="rect">
            <a:avLst/>
          </a:prstGeom>
          <a:solidFill>
            <a:srgbClr val="57D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 smtClean="0">
                <a:solidFill>
                  <a:schemeClr val="tx1"/>
                </a:solidFill>
              </a:rPr>
              <a:t>Predictions</a:t>
            </a:r>
            <a:endParaRPr lang="tr-TR" sz="1200" dirty="0" smtClean="0">
              <a:solidFill>
                <a:schemeClr val="tx1"/>
              </a:solidFill>
            </a:endParaRPr>
          </a:p>
          <a:p>
            <a:pPr algn="ctr"/>
            <a:r>
              <a:rPr lang="tr-TR" sz="1200" dirty="0" err="1" smtClean="0">
                <a:solidFill>
                  <a:schemeClr val="tx1"/>
                </a:solidFill>
              </a:rPr>
              <a:t>With</a:t>
            </a:r>
            <a:r>
              <a:rPr lang="tr-TR" sz="12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tr-TR" sz="1200" dirty="0" err="1" smtClean="0">
                <a:solidFill>
                  <a:schemeClr val="tx1"/>
                </a:solidFill>
              </a:rPr>
              <a:t>Combinatiorial</a:t>
            </a:r>
            <a:r>
              <a:rPr lang="tr-TR" sz="12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tr-TR" sz="1200" dirty="0" err="1" smtClean="0">
                <a:solidFill>
                  <a:schemeClr val="tx1"/>
                </a:solidFill>
              </a:rPr>
              <a:t>Approach</a:t>
            </a:r>
            <a:endParaRPr lang="tr-TR" sz="12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20" idx="1"/>
            <a:endCxn id="33" idx="3"/>
          </p:cNvCxnSpPr>
          <p:nvPr/>
        </p:nvCxnSpPr>
        <p:spPr>
          <a:xfrm flipH="1">
            <a:off x="2795227" y="2351424"/>
            <a:ext cx="677007" cy="78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1"/>
            <a:endCxn id="33" idx="3"/>
          </p:cNvCxnSpPr>
          <p:nvPr/>
        </p:nvCxnSpPr>
        <p:spPr>
          <a:xfrm flipH="1">
            <a:off x="2795227" y="2763799"/>
            <a:ext cx="677007" cy="37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1"/>
            <a:endCxn id="33" idx="3"/>
          </p:cNvCxnSpPr>
          <p:nvPr/>
        </p:nvCxnSpPr>
        <p:spPr>
          <a:xfrm flipH="1" flipV="1">
            <a:off x="2795227" y="3136263"/>
            <a:ext cx="677007" cy="87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2"/>
            <a:endCxn id="48" idx="0"/>
          </p:cNvCxnSpPr>
          <p:nvPr/>
        </p:nvCxnSpPr>
        <p:spPr>
          <a:xfrm>
            <a:off x="1999524" y="4125609"/>
            <a:ext cx="9644" cy="178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946211" y="4847883"/>
            <a:ext cx="1591407" cy="972613"/>
          </a:xfrm>
          <a:prstGeom prst="rect">
            <a:avLst/>
          </a:prstGeom>
          <a:solidFill>
            <a:srgbClr val="57D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/>
            </a:r>
            <a:br>
              <a:rPr lang="tr-TR" sz="1200" dirty="0" smtClean="0">
                <a:solidFill>
                  <a:schemeClr val="tx1"/>
                </a:solidFill>
              </a:rPr>
            </a:br>
            <a:r>
              <a:rPr lang="tr-TR" sz="1200" dirty="0">
                <a:solidFill>
                  <a:schemeClr val="tx1"/>
                </a:solidFill>
              </a:rPr>
              <a:t/>
            </a:r>
            <a:br>
              <a:rPr lang="tr-TR" sz="1200" dirty="0">
                <a:solidFill>
                  <a:schemeClr val="tx1"/>
                </a:solidFill>
              </a:rPr>
            </a:br>
            <a:r>
              <a:rPr lang="tr-TR" sz="1200" dirty="0" smtClean="0">
                <a:solidFill>
                  <a:schemeClr val="tx1"/>
                </a:solidFill>
              </a:rPr>
              <a:t>X_train, y_train</a:t>
            </a:r>
          </a:p>
          <a:p>
            <a:pPr algn="ctr"/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46" name="Up Arrow 45"/>
          <p:cNvSpPr/>
          <p:nvPr/>
        </p:nvSpPr>
        <p:spPr>
          <a:xfrm rot="10800000">
            <a:off x="5741914" y="4215569"/>
            <a:ext cx="484632" cy="586845"/>
          </a:xfrm>
          <a:prstGeom prst="upArrow">
            <a:avLst/>
          </a:prstGeom>
          <a:solidFill>
            <a:srgbClr val="57D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7" name="Up Arrow 46"/>
          <p:cNvSpPr/>
          <p:nvPr/>
        </p:nvSpPr>
        <p:spPr>
          <a:xfrm>
            <a:off x="5152504" y="4198489"/>
            <a:ext cx="484632" cy="586845"/>
          </a:xfrm>
          <a:prstGeom prst="upArrow">
            <a:avLst/>
          </a:prstGeom>
          <a:solidFill>
            <a:srgbClr val="57D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7355" y="5905795"/>
            <a:ext cx="3479556" cy="602359"/>
          </a:xfrm>
          <a:prstGeom prst="rect">
            <a:avLst/>
          </a:prstGeom>
          <a:solidFill>
            <a:srgbClr val="57D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Evaluations (accuracy, confusion etc.)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41105" y="5935595"/>
            <a:ext cx="1591407" cy="602359"/>
          </a:xfrm>
          <a:prstGeom prst="rect">
            <a:avLst/>
          </a:prstGeom>
          <a:solidFill>
            <a:srgbClr val="57D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y</a:t>
            </a:r>
            <a:r>
              <a:rPr lang="tr-TR" dirty="0" smtClean="0">
                <a:solidFill>
                  <a:schemeClr val="tx1"/>
                </a:solidFill>
              </a:rPr>
              <a:t>_test</a:t>
            </a:r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51" idx="1"/>
            <a:endCxn id="48" idx="3"/>
          </p:cNvCxnSpPr>
          <p:nvPr/>
        </p:nvCxnSpPr>
        <p:spPr>
          <a:xfrm flipH="1" flipV="1">
            <a:off x="3748946" y="6206975"/>
            <a:ext cx="1192159" cy="2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8509754" y="2283757"/>
                <a:ext cx="1591407" cy="602359"/>
              </a:xfrm>
              <a:prstGeom prst="rect">
                <a:avLst/>
              </a:prstGeom>
              <a:solidFill>
                <a:srgbClr val="57D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tr-TR" sz="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𝑐𝑜𝑚𝑏𝑜</m:t>
                        </m:r>
                      </m:e>
                      <m:sub>
                        <m:r>
                          <a:rPr lang="tr-T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tr-TR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sz="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get</m:t>
                    </m:r>
                    <m:r>
                      <a:rPr lang="tr-TR" sz="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tr-TR" sz="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combo</m:t>
                    </m:r>
                    <m:r>
                      <a:rPr lang="tr-TR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𝑠𝑡𝑒𝑚𝑠</m:t>
                        </m:r>
                      </m:e>
                      <m:sub>
                        <m:r>
                          <a:rPr lang="tr-T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8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754" y="2283757"/>
                <a:ext cx="1591407" cy="60235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>
            <a:stCxn id="12" idx="1"/>
            <a:endCxn id="49" idx="3"/>
          </p:cNvCxnSpPr>
          <p:nvPr/>
        </p:nvCxnSpPr>
        <p:spPr>
          <a:xfrm flipH="1">
            <a:off x="10101161" y="2584936"/>
            <a:ext cx="2415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1" idx="3"/>
            <a:endCxn id="9" idx="1"/>
          </p:cNvCxnSpPr>
          <p:nvPr/>
        </p:nvCxnSpPr>
        <p:spPr>
          <a:xfrm flipV="1">
            <a:off x="9452598" y="1571581"/>
            <a:ext cx="892004" cy="1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9" idx="2"/>
            <a:endCxn id="12" idx="0"/>
          </p:cNvCxnSpPr>
          <p:nvPr/>
        </p:nvCxnSpPr>
        <p:spPr>
          <a:xfrm flipH="1">
            <a:off x="11138392" y="1872760"/>
            <a:ext cx="1914" cy="41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 1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tr-TR" i="1" dirty="0" smtClean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𝑐𝑏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tr-TR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𝐿𝑎𝑏𝑒𝑙</m:t>
                                </m:r>
                              </m:e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Sup>
                              <m:sSubSupPr>
                                <m:ctrl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=0&lt;</m:t>
                            </m:r>
                            <m:sSubSup>
                              <m:sSubSupPr>
                                <m:ctrl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𝑎𝑙𝑙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e>
                            <m:sSup>
                              <m:s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𝐿𝑎𝑏𝑒𝑙</m:t>
                                </m:r>
                              </m:e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</m:fNam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𝑛𝑑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func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e>
                        </m:eqArr>
                      </m:e>
                    </m:d>
                  </m:oMath>
                </a14:m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𝑢𝑛𝑖𝑞𝑒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𝑐h𝑜𝑠𝑒𝑛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𝑚𝑖𝑛𝑖𝑚𝑢𝑚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𝑚𝑒𝑒𝑡𝑖𝑛𝑔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𝑐𝑜𝑛𝑑𝑖𝑡𝑖𝑜𝑛</m:t>
                      </m:r>
                      <m:r>
                        <a:rPr lang="tr-TR" sz="15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r-TR" sz="1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662E-DB8B-4D50-B645-5B9E77B8AD8E}" type="datetime1">
              <a:rPr lang="en-US" smtClean="0"/>
              <a:t>1/14/2021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554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 2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tr-TR" i="1" dirty="0" smtClean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𝑐𝑏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tr-T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𝐿𝑎𝑏𝑒𝑙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func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tr-TR" sz="1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1F04-7952-4BD5-8C30-03B26B467763}" type="datetime1">
              <a:rPr lang="en-US" smtClean="0"/>
              <a:t>1/14/2021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285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 </a:t>
            </a:r>
            <a:r>
              <a:rPr lang="tr-TR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tr-TR" i="1" dirty="0" smtClean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𝑐𝑏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tr-T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𝐿𝑎𝑏𝑒𝑙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</m:e>
                        </m:acc>
                      </m:e>
                    </m:func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tr-TR" sz="1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2A4A-D538-47F2-AACB-497A99EBCBDC}" type="datetime1">
              <a:rPr lang="en-US" smtClean="0"/>
              <a:t>1/14/2021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236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 </a:t>
            </a:r>
            <a:r>
              <a:rPr lang="tr-TR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tr-TR" i="1" dirty="0" smtClean="0">
                  <a:latin typeface="Cambria Math" panose="02040503050406030204" pitchFamily="18" charset="0"/>
                </a:endParaRP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endParaRPr lang="tr-T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𝑐𝑏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tr-T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𝐿𝑎𝑏𝑒𝑙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</m:e>
                        </m:acc>
                      </m:e>
                    </m:func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tr-TR" sz="15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5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𝑢𝑛𝑖𝑞𝑒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𝑐h𝑜𝑠𝑒𝑛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𝑚𝑖𝑛𝑖𝑚𝑢𝑚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𝑚𝑒𝑒𝑡𝑖𝑛𝑔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𝑐𝑜𝑛𝑑𝑖𝑡𝑖𝑜𝑛</m:t>
                      </m:r>
                      <m:r>
                        <a:rPr lang="tr-TR" sz="15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r-TR" sz="1500" dirty="0"/>
              </a:p>
              <a:p>
                <a:pPr marL="0" indent="0">
                  <a:buNone/>
                </a:pPr>
                <a:endParaRPr lang="tr-TR" sz="1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2A4A-D538-47F2-AACB-497A99EBCBDC}" type="datetime1">
              <a:rPr lang="en-US" smtClean="0"/>
              <a:t>1/14/2021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EMREHAN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1598-E674-4AEE-8C6B-8AD6344A913E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464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1180</TotalTime>
  <Words>3680</Words>
  <Application>Microsoft Office PowerPoint</Application>
  <PresentationFormat>Widescreen</PresentationFormat>
  <Paragraphs>580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Trebuchet MS</vt:lpstr>
      <vt:lpstr>Wingdings 3</vt:lpstr>
      <vt:lpstr>Yüzeyler</vt:lpstr>
      <vt:lpstr>PREDICTION MODELS BASED ON MAX-STEMS (or harnessing imbalanced data) Chapter Two: A Combinatorial Approach</vt:lpstr>
      <vt:lpstr>MOTIVATION</vt:lpstr>
      <vt:lpstr>ADAPTATION OF COMPONENTS OF MODELS</vt:lpstr>
      <vt:lpstr>ADAPTATION OF COMPONENTS OF MODELS</vt:lpstr>
      <vt:lpstr>General Scheme for Prediction Models with Combinatorial Approach</vt:lpstr>
      <vt:lpstr>Model 1</vt:lpstr>
      <vt:lpstr>Model 2</vt:lpstr>
      <vt:lpstr>Model 3</vt:lpstr>
      <vt:lpstr>Model 4</vt:lpstr>
      <vt:lpstr>Model 5</vt:lpstr>
      <vt:lpstr>A Trivial Result</vt:lpstr>
      <vt:lpstr>Application (introduction)</vt:lpstr>
      <vt:lpstr>General Scheme for Application of Prediction Models with Combinatorial Approach</vt:lpstr>
      <vt:lpstr>Application (computations)</vt:lpstr>
      <vt:lpstr>Application (computations)</vt:lpstr>
      <vt:lpstr>Application (computations)</vt:lpstr>
      <vt:lpstr>Application (computations)</vt:lpstr>
      <vt:lpstr>Application (Predictions)</vt:lpstr>
      <vt:lpstr>Application (Results)</vt:lpstr>
      <vt:lpstr>Application (Results)</vt:lpstr>
      <vt:lpstr>Application (Results)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MODELS BASED ON MAX-STEMS (or harnessing imbalanced data) Chapter Two: Combinatorial Approach</dc:title>
  <dc:creator>Ahmet Furkan EMREHAN</dc:creator>
  <cp:lastModifiedBy>Ahmet Furkan Emrehan</cp:lastModifiedBy>
  <cp:revision>91</cp:revision>
  <cp:lastPrinted>2021-01-14T14:07:08Z</cp:lastPrinted>
  <dcterms:created xsi:type="dcterms:W3CDTF">2021-01-08T20:11:41Z</dcterms:created>
  <dcterms:modified xsi:type="dcterms:W3CDTF">2021-01-14T14:09:45Z</dcterms:modified>
</cp:coreProperties>
</file>