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5" r:id="rId3"/>
    <p:sldId id="260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11" r:id="rId13"/>
    <p:sldId id="304" r:id="rId14"/>
    <p:sldId id="306" r:id="rId15"/>
    <p:sldId id="305" r:id="rId16"/>
    <p:sldId id="307" r:id="rId17"/>
    <p:sldId id="308" r:id="rId18"/>
    <p:sldId id="309" r:id="rId19"/>
    <p:sldId id="310" r:id="rId2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E7149FC-A142-4E70-9A1B-7E28F3992C59}" type="datetimeFigureOut">
              <a:rPr lang="tr-TR" smtClean="0"/>
              <a:t>13.11.2021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805CB6D-7AD3-4295-A849-CDC2E12E67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1809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2FAA79C-F01B-444B-8113-010905252F18}" type="datetimeFigureOut">
              <a:rPr lang="tr-TR" smtClean="0"/>
              <a:t>13.11.2021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1"/>
            <a:ext cx="5608320" cy="366045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B95143B-1D94-4450-BDE9-EE2328A1FD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4881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5143B-1D94-4450-BDE9-EE2328A1FDA9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6204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071A-6FD2-4151-A6FF-3C679D984CAB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146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1C57-0D94-4EA0-A269-1F090E47F52B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467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EA0B-6EAC-42B5-95AB-E9104F90FB2F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1781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AF9F-F73A-42A1-AD9A-A6B845DD2F8D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3328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ABA6-75C0-447F-981F-C491A6AFAB59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6896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EAF-0004-4B66-917D-2E2A5557DD18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493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E2C4-6A61-4540-918A-81022E77C775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6269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64EA-1B05-4D3C-BAF9-4305FC5F9979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45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284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643A-C1B6-48DF-94B5-4E0D8A24B855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707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4827-174D-4DB9-A803-417B03C83866}" type="datetime1">
              <a:rPr lang="en-US" smtClean="0"/>
              <a:t>11/13/21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262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A246-7487-4D5D-8336-8AA8EF1B3038}" type="datetime1">
              <a:rPr lang="en-US" smtClean="0"/>
              <a:t>11/13/21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276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8224-290D-41FE-830C-398CE41FC738}" type="datetime1">
              <a:rPr lang="en-US" smtClean="0"/>
              <a:t>11/13/21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490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65F-4EA6-4EDF-9510-59D269AB63DE}" type="datetime1">
              <a:rPr lang="en-US" smtClean="0"/>
              <a:t>11/13/21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58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84D4-1121-4F8F-8325-F7EEC9A711F9}" type="datetime1">
              <a:rPr lang="en-US" smtClean="0"/>
              <a:t>11/13/21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674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983E-0268-4BC9-BF40-F0F2EF664DA5}" type="datetime1">
              <a:rPr lang="en-US" smtClean="0"/>
              <a:t>11/13/21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657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E2381-2D3D-4666-A1D5-D32CA623C61A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075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../media/image8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tr-TR" dirty="0"/>
              <a:t>PREDICTION MODELS BASED ON MAX-STEMS</a:t>
            </a:r>
            <a:br>
              <a:rPr lang="tr-TR" dirty="0"/>
            </a:br>
            <a:r>
              <a:rPr lang="tr-TR" sz="4000" dirty="0"/>
              <a:t>(or harnessing imbalanced data)</a:t>
            </a:r>
            <a:br>
              <a:rPr lang="tr-TR" sz="4000" dirty="0"/>
            </a:br>
            <a:r>
              <a:rPr lang="tr-TR" sz="2000" dirty="0">
                <a:solidFill>
                  <a:schemeClr val="tx1"/>
                </a:solidFill>
              </a:rPr>
              <a:t>Episode Four: Advanced Examinations  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Ahmet Furkan EMREHAN</a:t>
            </a:r>
          </a:p>
          <a:p>
            <a:r>
              <a:rPr lang="tr-TR" dirty="0"/>
              <a:t>(matahmet@gmail.com)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D4B1-15EE-4FF2-BBDB-1033E8BB136B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1</a:t>
            </a:fld>
            <a:endParaRPr lang="tr-TR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93B9279-CDA4-0043-B0DC-E81A22D98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015" y="6420023"/>
            <a:ext cx="1515555" cy="38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4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B) Let’s compare all methods for each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Conclusion:</a:t>
            </a:r>
          </a:p>
          <a:p>
            <a:pPr algn="just"/>
            <a:r>
              <a:rPr lang="tr-TR" dirty="0"/>
              <a:t>Whereas NAYN predictor is successful at predicting documents labelled with «DÜNYA», other prediction models (one stems and combinatorial approach) is more successful at predicting documents labelled with other categories. </a:t>
            </a:r>
          </a:p>
          <a:p>
            <a:pPr marL="0" indent="0" algn="just">
              <a:buNone/>
            </a:pP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10</a:t>
            </a:fld>
            <a:endParaRPr lang="tr-TR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99C6E85-8465-9F4A-9ACC-5F5C642F2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015" y="6420023"/>
            <a:ext cx="1515555" cy="38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62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C) Can a Trigonometric Approach contribute to hyperparametic model ?</a:t>
            </a:r>
            <a:br>
              <a:rPr lang="tr-TR" dirty="0"/>
            </a:b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In this section we use trigonometric approach to hyperparameters such that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11</a:t>
            </a:fld>
            <a:endParaRPr lang="tr-TR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E5E2B6E-82B4-7442-93AB-1D7C061D5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015" y="6420023"/>
            <a:ext cx="1515555" cy="38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76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71" y="83022"/>
            <a:ext cx="8596668" cy="1320800"/>
          </a:xfrm>
        </p:spPr>
        <p:txBody>
          <a:bodyPr>
            <a:normAutofit/>
          </a:bodyPr>
          <a:lstStyle/>
          <a:p>
            <a:r>
              <a:rPr lang="tr-T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 Scheme for Application of Trigonometric Approach to Prediction Models with hyperparameter </a:t>
            </a:r>
            <a:endParaRPr lang="tr-TR" sz="2800" dirty="0"/>
          </a:p>
        </p:txBody>
      </p:sp>
      <p:sp>
        <p:nvSpPr>
          <p:cNvPr id="4" name="Rectangle 3"/>
          <p:cNvSpPr/>
          <p:nvPr/>
        </p:nvSpPr>
        <p:spPr>
          <a:xfrm>
            <a:off x="949574" y="1270402"/>
            <a:ext cx="1591407" cy="6023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X_test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51643" y="1270401"/>
                <a:ext cx="1591407" cy="60235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𝑑𝑜𝑐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643" y="1270401"/>
                <a:ext cx="1591407" cy="6023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50428" y="1270401"/>
                <a:ext cx="1591407" cy="60235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𝑙𝑜𝑤𝑒𝑟</m:t>
                    </m:r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428" y="1270401"/>
                <a:ext cx="1591407" cy="6023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2540981" y="1571580"/>
            <a:ext cx="3106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4443050" y="1571581"/>
            <a:ext cx="407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804035" y="1270401"/>
                <a:ext cx="1591407" cy="60235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𝑡𝑜𝑘𝑒𝑛</m:t>
                        </m:r>
                      </m:e>
                      <m:sub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𝑐𝑙𝑒𝑎𝑛</m:t>
                    </m:r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035" y="1270401"/>
                <a:ext cx="1591407" cy="6023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6" idx="3"/>
            <a:endCxn id="9" idx="1"/>
          </p:cNvCxnSpPr>
          <p:nvPr/>
        </p:nvCxnSpPr>
        <p:spPr>
          <a:xfrm>
            <a:off x="6441835" y="1571581"/>
            <a:ext cx="2362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910759" y="1270401"/>
                <a:ext cx="1591407" cy="60235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𝑐𝑙𝑒𝑎𝑛</m:t>
                    </m:r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759" y="1270401"/>
                <a:ext cx="1591407" cy="6023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820152" y="2284447"/>
                <a:ext cx="1591407" cy="60235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𝑠𝑡𝑒𝑚𝑠</m:t>
                        </m:r>
                      </m:e>
                      <m:sub>
                        <m: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tr-TR" sz="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tr-TR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⁡_</m:t>
                    </m:r>
                    <m:r>
                      <a:rPr lang="tr-TR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𝑠𝑡𝑒𝑚𝑠</m:t>
                    </m:r>
                    <m:r>
                      <a:rPr lang="tr-TR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𝑡𝑜𝑘𝑒𝑛</m:t>
                        </m:r>
                      </m:e>
                      <m:sub>
                        <m: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8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152" y="2284447"/>
                <a:ext cx="1591407" cy="6023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777406" y="2173250"/>
                <a:ext cx="1182569" cy="30049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𝑠𝑡𝑒𝑚</m:t>
                          </m:r>
                        </m:e>
                        <m:sub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r-TR" sz="1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06" y="2173250"/>
                <a:ext cx="1182569" cy="3004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777406" y="2585625"/>
                <a:ext cx="1182569" cy="30049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𝑠𝑡𝑒𝑚</m:t>
                          </m:r>
                        </m:e>
                        <m:sub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r-T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06" y="2585625"/>
                <a:ext cx="1182569" cy="3004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923876" y="3859509"/>
                <a:ext cx="1182569" cy="30049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𝑠𝑡𝑒𝑚</m:t>
                          </m:r>
                        </m:e>
                        <m:sub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tr-T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tr-TR" sz="12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tr-T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876" y="3859509"/>
                <a:ext cx="1182569" cy="3004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7099363" y="2966435"/>
            <a:ext cx="523572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5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sz="15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2" idx="1"/>
            <a:endCxn id="13" idx="3"/>
          </p:cNvCxnSpPr>
          <p:nvPr/>
        </p:nvCxnSpPr>
        <p:spPr>
          <a:xfrm flipH="1" flipV="1">
            <a:off x="7959975" y="2323496"/>
            <a:ext cx="860177" cy="26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1"/>
            <a:endCxn id="14" idx="3"/>
          </p:cNvCxnSpPr>
          <p:nvPr/>
        </p:nvCxnSpPr>
        <p:spPr>
          <a:xfrm flipH="1">
            <a:off x="7959975" y="2585627"/>
            <a:ext cx="860177" cy="150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1"/>
          </p:cNvCxnSpPr>
          <p:nvPr/>
        </p:nvCxnSpPr>
        <p:spPr>
          <a:xfrm flipH="1">
            <a:off x="8122844" y="2585627"/>
            <a:ext cx="697308" cy="146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472234" y="2201178"/>
                <a:ext cx="1182569" cy="30049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tr-TR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l-GR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tr-TR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r-TR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34" y="2201178"/>
                <a:ext cx="1182569" cy="3004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472234" y="2613553"/>
                <a:ext cx="1182569" cy="30049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tr-TR" sz="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tr-TR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r-TR" sz="8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34" y="2613553"/>
                <a:ext cx="1182569" cy="3004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472234" y="3859510"/>
                <a:ext cx="1182569" cy="30049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tr-TR" sz="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tr-TR" sz="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tr-TR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tr-TR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tr-TR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tr-TR" sz="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tr-TR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tr-TR" sz="8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34" y="3859510"/>
                <a:ext cx="1182569" cy="3004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3794191" y="2994363"/>
            <a:ext cx="523572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5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sz="15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99305" y="2181308"/>
            <a:ext cx="1591407" cy="197869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Analyze_doc</a:t>
            </a:r>
          </a:p>
        </p:txBody>
      </p:sp>
      <p:cxnSp>
        <p:nvCxnSpPr>
          <p:cNvPr id="25" name="Straight Arrow Connector 24"/>
          <p:cNvCxnSpPr>
            <a:stCxn id="9" idx="2"/>
            <a:endCxn id="12" idx="0"/>
          </p:cNvCxnSpPr>
          <p:nvPr/>
        </p:nvCxnSpPr>
        <p:spPr>
          <a:xfrm>
            <a:off x="9599739" y="1872760"/>
            <a:ext cx="16117" cy="41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1"/>
            <a:endCxn id="24" idx="3"/>
          </p:cNvCxnSpPr>
          <p:nvPr/>
        </p:nvCxnSpPr>
        <p:spPr>
          <a:xfrm flipH="1">
            <a:off x="6490712" y="2323496"/>
            <a:ext cx="286694" cy="84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1"/>
            <a:endCxn id="24" idx="3"/>
          </p:cNvCxnSpPr>
          <p:nvPr/>
        </p:nvCxnSpPr>
        <p:spPr>
          <a:xfrm flipH="1">
            <a:off x="6490712" y="2735871"/>
            <a:ext cx="286694" cy="43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</p:cNvCxnSpPr>
          <p:nvPr/>
        </p:nvCxnSpPr>
        <p:spPr>
          <a:xfrm>
            <a:off x="6490712" y="3170655"/>
            <a:ext cx="420047" cy="777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0" idx="3"/>
          </p:cNvCxnSpPr>
          <p:nvPr/>
        </p:nvCxnSpPr>
        <p:spPr>
          <a:xfrm flipH="1" flipV="1">
            <a:off x="4654803" y="2351424"/>
            <a:ext cx="244502" cy="81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21" idx="3"/>
          </p:cNvCxnSpPr>
          <p:nvPr/>
        </p:nvCxnSpPr>
        <p:spPr>
          <a:xfrm flipH="1" flipV="1">
            <a:off x="4654803" y="2763799"/>
            <a:ext cx="244502" cy="40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1"/>
            <a:endCxn id="22" idx="3"/>
          </p:cNvCxnSpPr>
          <p:nvPr/>
        </p:nvCxnSpPr>
        <p:spPr>
          <a:xfrm flipH="1">
            <a:off x="4654803" y="3170655"/>
            <a:ext cx="244502" cy="83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03820" y="2146916"/>
            <a:ext cx="1591407" cy="197869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Predictions</a:t>
            </a:r>
          </a:p>
        </p:txBody>
      </p:sp>
      <p:cxnSp>
        <p:nvCxnSpPr>
          <p:cNvPr id="34" name="Straight Arrow Connector 33"/>
          <p:cNvCxnSpPr>
            <a:stCxn id="20" idx="1"/>
            <a:endCxn id="33" idx="3"/>
          </p:cNvCxnSpPr>
          <p:nvPr/>
        </p:nvCxnSpPr>
        <p:spPr>
          <a:xfrm flipH="1">
            <a:off x="2795227" y="2351424"/>
            <a:ext cx="677007" cy="78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1"/>
            <a:endCxn id="33" idx="3"/>
          </p:cNvCxnSpPr>
          <p:nvPr/>
        </p:nvCxnSpPr>
        <p:spPr>
          <a:xfrm flipH="1">
            <a:off x="2795227" y="2763799"/>
            <a:ext cx="677007" cy="37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2" idx="1"/>
            <a:endCxn id="33" idx="3"/>
          </p:cNvCxnSpPr>
          <p:nvPr/>
        </p:nvCxnSpPr>
        <p:spPr>
          <a:xfrm flipH="1" flipV="1">
            <a:off x="2795227" y="3136263"/>
            <a:ext cx="677007" cy="87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2"/>
            <a:endCxn id="48" idx="0"/>
          </p:cNvCxnSpPr>
          <p:nvPr/>
        </p:nvCxnSpPr>
        <p:spPr>
          <a:xfrm>
            <a:off x="1999524" y="4125609"/>
            <a:ext cx="9644" cy="1780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908813" y="3598749"/>
            <a:ext cx="1591407" cy="9726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Turkish</a:t>
            </a:r>
            <a:br>
              <a:rPr lang="tr-TR" sz="1200" dirty="0">
                <a:solidFill>
                  <a:schemeClr val="tx1"/>
                </a:solidFill>
              </a:rPr>
            </a:br>
            <a:r>
              <a:rPr lang="tr-TR" sz="1200" dirty="0">
                <a:solidFill>
                  <a:schemeClr val="tx1"/>
                </a:solidFill>
              </a:rPr>
              <a:t>Stem List</a:t>
            </a:r>
            <a:br>
              <a:rPr lang="tr-TR" sz="1200" dirty="0">
                <a:solidFill>
                  <a:schemeClr val="tx1"/>
                </a:solidFill>
              </a:rPr>
            </a:br>
            <a:r>
              <a:rPr lang="tr-TR" sz="1200" dirty="0">
                <a:solidFill>
                  <a:schemeClr val="tx1"/>
                </a:solidFill>
              </a:rPr>
              <a:t>(32001 stems)</a:t>
            </a:r>
          </a:p>
          <a:p>
            <a:pPr algn="ctr"/>
            <a:r>
              <a:rPr lang="tr-TR" sz="1200" dirty="0">
                <a:solidFill>
                  <a:schemeClr val="tx1"/>
                </a:solidFill>
              </a:rPr>
              <a:t>(for application)</a:t>
            </a:r>
          </a:p>
        </p:txBody>
      </p:sp>
      <p:sp>
        <p:nvSpPr>
          <p:cNvPr id="43" name="Up Arrow 42"/>
          <p:cNvSpPr/>
          <p:nvPr/>
        </p:nvSpPr>
        <p:spPr>
          <a:xfrm rot="10800000">
            <a:off x="9704516" y="2966435"/>
            <a:ext cx="484632" cy="586845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4" name="Up Arrow 43"/>
          <p:cNvSpPr/>
          <p:nvPr/>
        </p:nvSpPr>
        <p:spPr>
          <a:xfrm>
            <a:off x="9115106" y="2949355"/>
            <a:ext cx="484632" cy="586845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946211" y="4847883"/>
            <a:ext cx="1591407" cy="97261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tr-TR" sz="1200" dirty="0"/>
            </a:br>
            <a:br>
              <a:rPr lang="tr-TR" sz="1200" dirty="0"/>
            </a:br>
            <a:r>
              <a:rPr lang="tr-TR" sz="1200" dirty="0"/>
              <a:t>X_train, y_train</a:t>
            </a:r>
          </a:p>
          <a:p>
            <a:pPr algn="ctr"/>
            <a:endParaRPr lang="tr-TR" sz="1200" dirty="0"/>
          </a:p>
        </p:txBody>
      </p:sp>
      <p:sp>
        <p:nvSpPr>
          <p:cNvPr id="46" name="Up Arrow 45"/>
          <p:cNvSpPr/>
          <p:nvPr/>
        </p:nvSpPr>
        <p:spPr>
          <a:xfrm rot="10800000">
            <a:off x="5741914" y="4215569"/>
            <a:ext cx="484632" cy="586845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Up Arrow 46"/>
          <p:cNvSpPr/>
          <p:nvPr/>
        </p:nvSpPr>
        <p:spPr>
          <a:xfrm>
            <a:off x="5152504" y="4198489"/>
            <a:ext cx="484632" cy="586845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Rectangle 47"/>
          <p:cNvSpPr/>
          <p:nvPr/>
        </p:nvSpPr>
        <p:spPr>
          <a:xfrm>
            <a:off x="269390" y="5905795"/>
            <a:ext cx="3479556" cy="60235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Evaluations (accuracy, confusion etc.)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941105" y="5935595"/>
            <a:ext cx="1591407" cy="6023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y_test</a:t>
            </a:r>
          </a:p>
        </p:txBody>
      </p:sp>
      <p:cxnSp>
        <p:nvCxnSpPr>
          <p:cNvPr id="52" name="Straight Arrow Connector 51"/>
          <p:cNvCxnSpPr>
            <a:stCxn id="51" idx="1"/>
            <a:endCxn id="48" idx="3"/>
          </p:cNvCxnSpPr>
          <p:nvPr/>
        </p:nvCxnSpPr>
        <p:spPr>
          <a:xfrm flipH="1" flipV="1">
            <a:off x="3748946" y="6206975"/>
            <a:ext cx="1192159" cy="2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453616" y="5363994"/>
            <a:ext cx="334437" cy="2001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768817" y="5321361"/>
            <a:ext cx="190949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Step2_Preprocess_word.ipynb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453615" y="5691584"/>
            <a:ext cx="334437" cy="20013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 dirty="0"/>
          </a:p>
        </p:txBody>
      </p:sp>
      <p:sp>
        <p:nvSpPr>
          <p:cNvPr id="56" name="Rectangle 55"/>
          <p:cNvSpPr/>
          <p:nvPr/>
        </p:nvSpPr>
        <p:spPr>
          <a:xfrm>
            <a:off x="8788052" y="5682669"/>
            <a:ext cx="173958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Step3_Classifier_V10.ipynb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453615" y="6015957"/>
            <a:ext cx="334437" cy="20013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 dirty="0"/>
          </a:p>
        </p:txBody>
      </p:sp>
      <p:sp>
        <p:nvSpPr>
          <p:cNvPr id="58" name="Rectangle 57"/>
          <p:cNvSpPr/>
          <p:nvPr/>
        </p:nvSpPr>
        <p:spPr>
          <a:xfrm>
            <a:off x="8804035" y="5987201"/>
            <a:ext cx="219803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Step4_Prediction_Models_ub.ipynb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53616" y="6337818"/>
            <a:ext cx="334437" cy="20013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 dirty="0"/>
          </a:p>
        </p:txBody>
      </p:sp>
      <p:sp>
        <p:nvSpPr>
          <p:cNvPr id="60" name="Rectangle 59"/>
          <p:cNvSpPr/>
          <p:nvPr/>
        </p:nvSpPr>
        <p:spPr>
          <a:xfrm>
            <a:off x="8804035" y="6319980"/>
            <a:ext cx="28135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Step5_Trigonometric_Approach_for_</a:t>
            </a:r>
          </a:p>
          <a:p>
            <a:pPr algn="ctr"/>
            <a:r>
              <a:rPr lang="tr-T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Models_with_HyperParameters_Create.ipynb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5CC0-2413-4ECB-8756-8763D22FD25B}" type="datetime1">
              <a:rPr lang="en-US" smtClean="0"/>
              <a:t>11/13/21</a:t>
            </a:fld>
            <a:endParaRPr lang="tr-TR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EMREHAN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12</a:t>
            </a:fld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2452167" y="4365377"/>
                <a:ext cx="2593558" cy="30049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tr-T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tr-T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tr-T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sz="14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167" y="4365377"/>
                <a:ext cx="2593558" cy="300491"/>
              </a:xfrm>
              <a:prstGeom prst="rect">
                <a:avLst/>
              </a:prstGeom>
              <a:blipFill>
                <a:blip r:embed="rId1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stCxn id="63" idx="0"/>
            <a:endCxn id="33" idx="3"/>
          </p:cNvCxnSpPr>
          <p:nvPr/>
        </p:nvCxnSpPr>
        <p:spPr>
          <a:xfrm flipH="1" flipV="1">
            <a:off x="2795227" y="3136263"/>
            <a:ext cx="953719" cy="122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3457386" y="5124366"/>
                <a:ext cx="1182569" cy="30049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tr-TR" sz="14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386" y="5124366"/>
                <a:ext cx="1182569" cy="3004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>
            <a:stCxn id="61" idx="0"/>
            <a:endCxn id="63" idx="2"/>
          </p:cNvCxnSpPr>
          <p:nvPr/>
        </p:nvCxnSpPr>
        <p:spPr>
          <a:xfrm flipH="1" flipV="1">
            <a:off x="3748946" y="4665868"/>
            <a:ext cx="299725" cy="45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 descr="Logo&#10;&#10;Description automatically generated">
            <a:extLst>
              <a:ext uri="{FF2B5EF4-FFF2-40B4-BE49-F238E27FC236}">
                <a16:creationId xmlns:a16="http://schemas.microsoft.com/office/drawing/2014/main" id="{D9CFAC1B-BB8E-3348-8A90-8B65CDD451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971" y="6649297"/>
            <a:ext cx="609599" cy="15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23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C) Can a Trigonometric Approach contribute to hyperparametic model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Results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13</a:t>
            </a:fld>
            <a:endParaRPr lang="tr-T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24" y="2509957"/>
            <a:ext cx="4903317" cy="353140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4F913C0-DB3B-3344-A492-4EFB634CF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015" y="6420023"/>
            <a:ext cx="1515555" cy="38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40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C) Can a Trigonometric Approach contribute to hyperparametic model ?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360" y="2329253"/>
            <a:ext cx="4903317" cy="354410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14</a:t>
            </a:fld>
            <a:endParaRPr lang="tr-TR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020DEF5-669F-B944-80C0-42B6A6FF7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015" y="6420023"/>
            <a:ext cx="1515555" cy="38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10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C) Can a Trigonometric Approach contribute to hyperparametic model ?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360" y="2335604"/>
            <a:ext cx="4903317" cy="353140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15</a:t>
            </a:fld>
            <a:endParaRPr lang="tr-TR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0AEEAFA-B2C6-4E4D-B585-522B23149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015" y="6420023"/>
            <a:ext cx="1515555" cy="38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66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C) Can a Trigonometric Approach contribute to hyperparametic model ?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360" y="2335604"/>
            <a:ext cx="4903317" cy="353140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16</a:t>
            </a:fld>
            <a:endParaRPr lang="tr-TR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B347EAE-4764-2C4C-94A9-8F362B8E1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015" y="6420023"/>
            <a:ext cx="1515555" cy="38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02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C) Can a Trigonometric Approach contribute to hyperparametic model ?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360" y="2335604"/>
            <a:ext cx="4903317" cy="353140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17</a:t>
            </a:fld>
            <a:endParaRPr lang="tr-TR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30AA17FF-CC61-5D4A-8968-96DFB0349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015" y="6420023"/>
            <a:ext cx="1515555" cy="38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63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C) Can a Trigonometric Approach contribute to hyperparametic model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Conclusion:</a:t>
                </a:r>
              </a:p>
              <a:p>
                <a:r>
                  <a:rPr lang="tr-TR" dirty="0"/>
                  <a:t>1) When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tr-TR" dirty="0"/>
                  <a:t>, model produces only «DÜNYA» label, then specificity fails. In other saying, predictions of other categories in test set become «DÜNYA»  </a:t>
                </a:r>
              </a:p>
              <a:p>
                <a:r>
                  <a:rPr lang="tr-TR" dirty="0"/>
                  <a:t>2) Generally, performance of model based trigonometric functions falls behind that of model based uniform distribution in almost all categories. Only at prediction of documents labelled «Teknoloji», performance of trigonometric approach is a notch better than uniform approach.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78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18</a:t>
            </a:fld>
            <a:endParaRPr lang="tr-TR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715838F-9BA4-0B44-89B2-2D1A783F2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015" y="6420023"/>
            <a:ext cx="1515555" cy="38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50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19</a:t>
            </a:fld>
            <a:endParaRPr lang="tr-TR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A77C06A-DCF8-0241-B6C2-F4980D1F5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015" y="6420023"/>
            <a:ext cx="1515555" cy="38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9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PREDICTION MODELS </a:t>
            </a:r>
            <a:br>
              <a:rPr lang="tr-TR" dirty="0"/>
            </a:br>
            <a:r>
              <a:rPr lang="tr-TR" dirty="0"/>
              <a:t>BASED ON MAX-STEMS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Episode One: One-Word Based</a:t>
            </a:r>
          </a:p>
          <a:p>
            <a:r>
              <a:rPr lang="tr-TR" dirty="0"/>
              <a:t>Episode Two: A Combinatorial Approach</a:t>
            </a:r>
          </a:p>
          <a:p>
            <a:r>
              <a:rPr lang="tr-TR" dirty="0"/>
              <a:t>Episode Three: Effect of Hyperparameters</a:t>
            </a:r>
          </a:p>
          <a:p>
            <a:r>
              <a:rPr lang="tr-TR" dirty="0"/>
              <a:t>Episode Four: Advanced Examinations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DA87-FF4F-4A3F-9765-6666B7DB4AFD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2</a:t>
            </a:fld>
            <a:endParaRPr lang="tr-TR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6288AA9-77EF-654A-A610-919D37794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015" y="6420023"/>
            <a:ext cx="1515555" cy="38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7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INTRODUCTION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In this chapter, I examine some cases:</a:t>
            </a:r>
          </a:p>
          <a:p>
            <a:pPr algn="just"/>
            <a:r>
              <a:rPr lang="tr-TR" dirty="0"/>
              <a:t>A) How do Accuracy Rates of Categories change, if the sample is changed ?</a:t>
            </a:r>
          </a:p>
          <a:p>
            <a:pPr algn="just"/>
            <a:r>
              <a:rPr lang="tr-TR" dirty="0"/>
              <a:t>B) Let’s compare all methods for each category</a:t>
            </a:r>
          </a:p>
          <a:p>
            <a:pPr algn="just"/>
            <a:r>
              <a:rPr lang="tr-TR" dirty="0"/>
              <a:t>C) Can a Trigonometric Approach contribute to hyperparametic model ?</a:t>
            </a:r>
          </a:p>
          <a:p>
            <a:pPr algn="just"/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5296-6EB9-4CAA-A3E7-7F80FCD7037D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3</a:t>
            </a:fld>
            <a:endParaRPr lang="tr-TR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407B3AE-F95C-CA4A-B4BB-40111EB22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015" y="6420023"/>
            <a:ext cx="1515555" cy="38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3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A) How do Accuracy Rates of Categories change, if the sample is changed ? </a:t>
            </a:r>
            <a:br>
              <a:rPr lang="tr-TR" dirty="0"/>
            </a:br>
            <a:r>
              <a:rPr lang="tr-TR" sz="2000" dirty="0"/>
              <a:t>(Based on Predict Model 1 (On Word))</a:t>
            </a:r>
            <a:br>
              <a:rPr lang="tr-TR" dirty="0"/>
            </a:br>
            <a:endParaRPr lang="tr-T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947862"/>
              </p:ext>
            </p:extLst>
          </p:nvPr>
        </p:nvGraphicFramePr>
        <p:xfrm>
          <a:off x="791309" y="2417888"/>
          <a:ext cx="7983415" cy="2875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6683">
                  <a:extLst>
                    <a:ext uri="{9D8B030D-6E8A-4147-A177-3AD203B41FA5}">
                      <a16:colId xmlns:a16="http://schemas.microsoft.com/office/drawing/2014/main" val="2482858899"/>
                    </a:ext>
                  </a:extLst>
                </a:gridCol>
                <a:gridCol w="1596683">
                  <a:extLst>
                    <a:ext uri="{9D8B030D-6E8A-4147-A177-3AD203B41FA5}">
                      <a16:colId xmlns:a16="http://schemas.microsoft.com/office/drawing/2014/main" val="1312254515"/>
                    </a:ext>
                  </a:extLst>
                </a:gridCol>
                <a:gridCol w="1596683">
                  <a:extLst>
                    <a:ext uri="{9D8B030D-6E8A-4147-A177-3AD203B41FA5}">
                      <a16:colId xmlns:a16="http://schemas.microsoft.com/office/drawing/2014/main" val="3012838369"/>
                    </a:ext>
                  </a:extLst>
                </a:gridCol>
                <a:gridCol w="1596683">
                  <a:extLst>
                    <a:ext uri="{9D8B030D-6E8A-4147-A177-3AD203B41FA5}">
                      <a16:colId xmlns:a16="http://schemas.microsoft.com/office/drawing/2014/main" val="2819319593"/>
                    </a:ext>
                  </a:extLst>
                </a:gridCol>
                <a:gridCol w="1596683">
                  <a:extLst>
                    <a:ext uri="{9D8B030D-6E8A-4147-A177-3AD203B41FA5}">
                      <a16:colId xmlns:a16="http://schemas.microsoft.com/office/drawing/2014/main" val="215974234"/>
                    </a:ext>
                  </a:extLst>
                </a:gridCol>
              </a:tblGrid>
              <a:tr h="23959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Accuracy Rates of Cateagories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748899"/>
                  </a:ext>
                </a:extLst>
              </a:tr>
              <a:tr h="23959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Sample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DÜNYA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SPOR 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SANAT 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Teknoloji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90041"/>
                  </a:ext>
                </a:extLst>
              </a:tr>
              <a:tr h="23959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0.791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0.167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0.029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0.013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9351491"/>
                  </a:ext>
                </a:extLst>
              </a:tr>
              <a:tr h="23959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0.798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0.166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0.025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0.012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6508744"/>
                  </a:ext>
                </a:extLst>
              </a:tr>
              <a:tr h="23959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3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0.783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0.181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0.013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8450200"/>
                  </a:ext>
                </a:extLst>
              </a:tr>
              <a:tr h="23959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4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0.794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0.169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0.024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0.013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9691691"/>
                  </a:ext>
                </a:extLst>
              </a:tr>
              <a:tr h="23959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5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0.792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0.172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0.024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0.012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7080372"/>
                  </a:ext>
                </a:extLst>
              </a:tr>
              <a:tr h="23959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6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0.793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0.175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0.024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0.009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4685730"/>
                  </a:ext>
                </a:extLst>
              </a:tr>
              <a:tr h="23959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0.797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0.172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0.022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0.010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3551902"/>
                  </a:ext>
                </a:extLst>
              </a:tr>
              <a:tr h="23959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8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0.809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0.159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0.022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0.010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364891"/>
                  </a:ext>
                </a:extLst>
              </a:tr>
              <a:tr h="23959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0.793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0.175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0.024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0.009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2210495"/>
                  </a:ext>
                </a:extLst>
              </a:tr>
              <a:tr h="23959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10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0.797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0.172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0.022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0.010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168237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4</a:t>
            </a:fld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791309" y="5530362"/>
            <a:ext cx="7983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Result: Stable against samples</a:t>
            </a:r>
          </a:p>
          <a:p>
            <a:r>
              <a:rPr lang="tr-TR" dirty="0"/>
              <a:t>Note: Naturally Samples insersect wit each other  at %80 level. 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A1CE64F-8D92-A240-8D66-97C2CEB95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015" y="6420023"/>
            <a:ext cx="1515555" cy="38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4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B) Let’s compare all methods for each category</a:t>
            </a:r>
            <a:br>
              <a:rPr lang="tr-TR" dirty="0"/>
            </a:br>
            <a:endParaRPr lang="tr-T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78236"/>
            <a:ext cx="8596312" cy="304614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5</a:t>
            </a:fld>
            <a:endParaRPr lang="tr-TR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B2F6755-3F74-8D43-B947-2502ED688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015" y="6420023"/>
            <a:ext cx="1515555" cy="38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B) Let’s compare all methods for each category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78236"/>
            <a:ext cx="8596312" cy="304614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6</a:t>
            </a:fld>
            <a:endParaRPr lang="tr-TR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B5C28BC-CE1D-9F42-BE9C-57C9A087D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015" y="6420023"/>
            <a:ext cx="1515555" cy="38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3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B) Let’s compare all methods for each category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78236"/>
            <a:ext cx="8596312" cy="304614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7</a:t>
            </a:fld>
            <a:endParaRPr lang="tr-TR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2BB8501-06F8-8041-833C-E89D49352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015" y="6420023"/>
            <a:ext cx="1515555" cy="38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9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B) Let’s compare all methods for each category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78236"/>
            <a:ext cx="8596312" cy="304614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8</a:t>
            </a:fld>
            <a:endParaRPr lang="tr-TR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FEEADF77-AAEB-254D-A0B8-B079751BC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015" y="6420023"/>
            <a:ext cx="1515555" cy="38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9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B) Let’s compare all methods for each category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78236"/>
            <a:ext cx="8596312" cy="304614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9</a:t>
            </a:fld>
            <a:endParaRPr lang="tr-TR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7C6A42D-EC80-3944-8447-26F8AC1A7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015" y="6420023"/>
            <a:ext cx="1515555" cy="38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52282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3955</TotalTime>
  <Words>711</Words>
  <Application>Microsoft Macintosh PowerPoint</Application>
  <PresentationFormat>Widescreen</PresentationFormat>
  <Paragraphs>185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Trebuchet MS</vt:lpstr>
      <vt:lpstr>Wingdings 3</vt:lpstr>
      <vt:lpstr>Yüzeyler</vt:lpstr>
      <vt:lpstr>PREDICTION MODELS BASED ON MAX-STEMS (or harnessing imbalanced data) Episode Four: Advanced Examinations  </vt:lpstr>
      <vt:lpstr>PREDICTION MODELS  BASED ON MAX-STEMS</vt:lpstr>
      <vt:lpstr>INTRODUCTION</vt:lpstr>
      <vt:lpstr>A) How do Accuracy Rates of Categories change, if the sample is changed ?  (Based on Predict Model 1 (On Word)) </vt:lpstr>
      <vt:lpstr>B) Let’s compare all methods for each category </vt:lpstr>
      <vt:lpstr>B) Let’s compare all methods for each category</vt:lpstr>
      <vt:lpstr>B) Let’s compare all methods for each category</vt:lpstr>
      <vt:lpstr>B) Let’s compare all methods for each category</vt:lpstr>
      <vt:lpstr>B) Let’s compare all methods for each category</vt:lpstr>
      <vt:lpstr>B) Let’s compare all methods for each category</vt:lpstr>
      <vt:lpstr>C) Can a Trigonometric Approach contribute to hyperparametic model ? </vt:lpstr>
      <vt:lpstr>General Scheme for Application of Trigonometric Approach to Prediction Models with hyperparameter </vt:lpstr>
      <vt:lpstr>C) Can a Trigonometric Approach contribute to hyperparametic model ?</vt:lpstr>
      <vt:lpstr>C) Can a Trigonometric Approach contribute to hyperparametic model ?</vt:lpstr>
      <vt:lpstr>C) Can a Trigonometric Approach contribute to hyperparametic model ?</vt:lpstr>
      <vt:lpstr>C) Can a Trigonometric Approach contribute to hyperparametic model ?</vt:lpstr>
      <vt:lpstr>C) Can a Trigonometric Approach contribute to hyperparametic model ?</vt:lpstr>
      <vt:lpstr>C) Can a Trigonometric Approach contribute to hyperparametic model ?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Max-stems based predıctıon models</dc:title>
  <dc:creator>Ahmet Furkan EMREHAN</dc:creator>
  <cp:lastModifiedBy>Zakir Keleş</cp:lastModifiedBy>
  <cp:revision>269</cp:revision>
  <cp:lastPrinted>2021-02-17T14:10:40Z</cp:lastPrinted>
  <dcterms:created xsi:type="dcterms:W3CDTF">2020-12-15T18:20:20Z</dcterms:created>
  <dcterms:modified xsi:type="dcterms:W3CDTF">2021-11-13T17:15:09Z</dcterms:modified>
</cp:coreProperties>
</file>