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260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11" r:id="rId13"/>
    <p:sldId id="304" r:id="rId14"/>
    <p:sldId id="306" r:id="rId15"/>
    <p:sldId id="305" r:id="rId16"/>
    <p:sldId id="307" r:id="rId17"/>
    <p:sldId id="308" r:id="rId18"/>
    <p:sldId id="309" r:id="rId19"/>
    <p:sldId id="310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7149FC-A142-4E70-9A1B-7E28F3992C59}" type="datetimeFigureOut">
              <a:rPr lang="tr-TR" smtClean="0"/>
              <a:t>22.9.2021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05CB6D-7AD3-4295-A849-CDC2E12E67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80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FAA79C-F01B-444B-8113-010905252F18}" type="datetimeFigureOut">
              <a:rPr lang="tr-TR" smtClean="0"/>
              <a:t>22.9.2021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95143B-1D94-4450-BDE9-EE2328A1FD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143B-1D94-4450-BDE9-EE2328A1FDA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20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071A-6FD2-4151-A6FF-3C679D984CAB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4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C57-0D94-4EA0-A269-1F090E47F52B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A0B-6EAC-42B5-95AB-E9104F90FB2F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78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AF9F-F73A-42A1-AD9A-A6B845DD2F8D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2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ABA6-75C0-447F-981F-C491A6AFAB59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89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EAF-0004-4B66-917D-2E2A5557DD18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9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E2C4-6A61-4540-918A-81022E77C775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26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64EA-1B05-4D3C-BAF9-4305FC5F9979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84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643A-C1B6-48DF-94B5-4E0D8A24B855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0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827-174D-4DB9-A803-417B03C83866}" type="datetime1">
              <a:rPr lang="en-US" smtClean="0"/>
              <a:t>9/22/2021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6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A246-7487-4D5D-8336-8AA8EF1B3038}" type="datetime1">
              <a:rPr lang="en-US" smtClean="0"/>
              <a:t>9/22/2021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6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224-290D-41FE-830C-398CE41FC738}" type="datetime1">
              <a:rPr lang="en-US" smtClean="0"/>
              <a:t>9/22/2021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9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65F-4EA6-4EDF-9510-59D269AB63DE}" type="datetime1">
              <a:rPr lang="en-US" smtClean="0"/>
              <a:t>9/22/2021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84D4-1121-4F8F-8325-F7EEC9A711F9}" type="datetime1">
              <a:rPr lang="en-US" smtClean="0"/>
              <a:t>9/22/2021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7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983E-0268-4BC9-BF40-F0F2EF664DA5}" type="datetime1">
              <a:rPr lang="en-US" smtClean="0"/>
              <a:t>9/22/2021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5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2381-2D3D-4666-A1D5-D32CA623C61A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E1598-E674-4AEE-8C6B-8AD6344A9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 smtClean="0"/>
              <a:t>PREDICTION MODELS BASED ON MAX-STEMS</a:t>
            </a:r>
            <a:br>
              <a:rPr lang="tr-TR" dirty="0" smtClean="0"/>
            </a:br>
            <a:r>
              <a:rPr lang="tr-TR" sz="4000" dirty="0" smtClean="0"/>
              <a:t>(or harnessing imbalanced data)</a:t>
            </a:r>
            <a:br>
              <a:rPr lang="tr-TR" sz="4000" dirty="0" smtClean="0"/>
            </a:br>
            <a:r>
              <a:rPr lang="tr-TR" sz="2000" dirty="0" smtClean="0">
                <a:solidFill>
                  <a:schemeClr val="tx1"/>
                </a:solidFill>
              </a:rPr>
              <a:t>Episode Four: Advanced Examinations  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Furkan EMREHAN</a:t>
            </a:r>
          </a:p>
          <a:p>
            <a:r>
              <a:rPr lang="tr-TR" dirty="0" smtClean="0"/>
              <a:t>(matahmet@gmail.com)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D4B1-15EE-4FF2-BBDB-1033E8BB136B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Conclusion:</a:t>
            </a:r>
          </a:p>
          <a:p>
            <a:pPr algn="just"/>
            <a:r>
              <a:rPr lang="tr-TR" dirty="0" smtClean="0"/>
              <a:t>Whereas NAYN predictor is successful at predicting documents labelled with «DÜNYA», other prediction models (one stems and combinatorial approach) is more successful at predicting documents labelled with other categories. </a:t>
            </a:r>
          </a:p>
          <a:p>
            <a:pPr marL="0" indent="0" algn="just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16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C) Can a Trigonometric Approach contribute to hyperparametic model ?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In this section we use trigonometric approach to hyperparameters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77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71" y="83022"/>
            <a:ext cx="8596668" cy="1320800"/>
          </a:xfrm>
        </p:spPr>
        <p:txBody>
          <a:bodyPr>
            <a:normAutofit/>
          </a:bodyPr>
          <a:lstStyle/>
          <a:p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</a:t>
            </a:r>
            <a:r>
              <a:rPr lang="tr-T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Scheme for Application </a:t>
            </a:r>
            <a:r>
              <a:rPr lang="tr-T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Trigonometric Approach to </a:t>
            </a:r>
            <a:r>
              <a:rPr lang="tr-T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Models with hyperparameter </a:t>
            </a:r>
            <a:endParaRPr lang="tr-TR" sz="2800" dirty="0"/>
          </a:p>
        </p:txBody>
      </p:sp>
      <p:sp>
        <p:nvSpPr>
          <p:cNvPr id="4" name="Rectangle 3"/>
          <p:cNvSpPr/>
          <p:nvPr/>
        </p:nvSpPr>
        <p:spPr>
          <a:xfrm>
            <a:off x="949574" y="1270402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X_test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43" y="1270401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28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40981" y="1571580"/>
            <a:ext cx="310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43050" y="1571581"/>
            <a:ext cx="407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35" y="1270401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>
            <a:off x="6441835" y="157158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9" y="1270401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2" y="2284447"/>
                <a:ext cx="1591407" cy="6023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</m:e>
                        <m:sub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1"/>
            <a:endCxn id="13" idx="3"/>
          </p:cNvCxnSpPr>
          <p:nvPr/>
        </p:nvCxnSpPr>
        <p:spPr>
          <a:xfrm flipH="1" flipV="1">
            <a:off x="7959975" y="2323496"/>
            <a:ext cx="860177" cy="2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7959975" y="2585627"/>
            <a:ext cx="860177" cy="15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>
            <a:off x="8122844" y="2585627"/>
            <a:ext cx="697308" cy="14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tr-TR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tr-TR" sz="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tr-TR" sz="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Analyze_doc</a:t>
            </a:r>
            <a:endParaRPr lang="tr-TR" sz="1200" dirty="0"/>
          </a:p>
        </p:txBody>
      </p:sp>
      <p:cxnSp>
        <p:nvCxnSpPr>
          <p:cNvPr id="25" name="Straight Arrow Connector 24"/>
          <p:cNvCxnSpPr>
            <a:stCxn id="9" idx="2"/>
            <a:endCxn id="12" idx="0"/>
          </p:cNvCxnSpPr>
          <p:nvPr/>
        </p:nvCxnSpPr>
        <p:spPr>
          <a:xfrm>
            <a:off x="9599739" y="1872760"/>
            <a:ext cx="16117" cy="4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Predictions</a:t>
            </a:r>
            <a:endParaRPr lang="tr-TR" sz="1200" dirty="0"/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08813" y="3598749"/>
            <a:ext cx="1591407" cy="97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Turkish</a:t>
            </a:r>
            <a:br>
              <a:rPr lang="tr-TR" sz="1200" dirty="0" smtClean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Stem List</a:t>
            </a:r>
            <a:r>
              <a:rPr lang="tr-TR" sz="1200" dirty="0">
                <a:solidFill>
                  <a:schemeClr val="tx1"/>
                </a:solidFill>
              </a:rPr>
              <a:t/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(32001 stems)</a:t>
            </a:r>
          </a:p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(for application)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3" name="Up Arrow 42"/>
          <p:cNvSpPr/>
          <p:nvPr/>
        </p:nvSpPr>
        <p:spPr>
          <a:xfrm rot="10800000">
            <a:off x="9704516" y="296643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9115106" y="294935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 smtClean="0"/>
              <a:t>X_train, y_train</a:t>
            </a:r>
          </a:p>
          <a:p>
            <a:pPr algn="ctr"/>
            <a:endParaRPr lang="tr-TR" sz="1200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>
            <a:off x="269390" y="5905795"/>
            <a:ext cx="3479556" cy="60235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Evaluations (accuracy, confusion etc.)</a:t>
            </a:r>
            <a:endParaRPr lang="tr-TR" dirty="0"/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</a:t>
            </a:r>
            <a:r>
              <a:rPr lang="tr-TR" dirty="0" smtClean="0"/>
              <a:t>_test</a:t>
            </a:r>
            <a:endParaRPr lang="tr-TR" dirty="0"/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53616" y="5363994"/>
            <a:ext cx="334437" cy="20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68817" y="5321361"/>
            <a:ext cx="19094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Step2_Preprocess_word.ipynb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53615" y="5691584"/>
            <a:ext cx="334437" cy="200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6" name="Rectangle 55"/>
          <p:cNvSpPr/>
          <p:nvPr/>
        </p:nvSpPr>
        <p:spPr>
          <a:xfrm>
            <a:off x="8788052" y="5682669"/>
            <a:ext cx="17395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Step3_Classifier_V10.ipynb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53615" y="6015957"/>
            <a:ext cx="334437" cy="2001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58" name="Rectangle 57"/>
          <p:cNvSpPr/>
          <p:nvPr/>
        </p:nvSpPr>
        <p:spPr>
          <a:xfrm>
            <a:off x="8804035" y="5987201"/>
            <a:ext cx="219803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Step4_Prediction_Models_ub.ipynb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53616" y="6337818"/>
            <a:ext cx="334437" cy="200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0" name="Rectangle 59"/>
          <p:cNvSpPr/>
          <p:nvPr/>
        </p:nvSpPr>
        <p:spPr>
          <a:xfrm>
            <a:off x="8804035" y="6319980"/>
            <a:ext cx="2813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Step5_Trigonometric_Approach_for_</a:t>
            </a:r>
          </a:p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Models_with_HyperParameters_Create.ipynb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CC0-2413-4ECB-8756-8763D22FD25B}" type="datetime1">
              <a:rPr lang="en-US" smtClean="0"/>
              <a:t>9/22/2021</a:t>
            </a:fld>
            <a:endParaRPr lang="tr-T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EMREHAN</a:t>
            </a:r>
            <a:endParaRPr lang="tr-TR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12</a:t>
            </a:fld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452167" y="4365377"/>
                <a:ext cx="2593558" cy="300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tr-T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67" y="4365377"/>
                <a:ext cx="2593558" cy="300491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0"/>
            <a:endCxn id="33" idx="3"/>
          </p:cNvCxnSpPr>
          <p:nvPr/>
        </p:nvCxnSpPr>
        <p:spPr>
          <a:xfrm flipH="1" flipV="1">
            <a:off x="2795227" y="3136263"/>
            <a:ext cx="953719" cy="122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3457386" y="5124366"/>
                <a:ext cx="1182569" cy="3004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86" y="5124366"/>
                <a:ext cx="1182569" cy="3004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61" idx="0"/>
            <a:endCxn id="63" idx="2"/>
          </p:cNvCxnSpPr>
          <p:nvPr/>
        </p:nvCxnSpPr>
        <p:spPr>
          <a:xfrm flipH="1" flipV="1">
            <a:off x="3748946" y="4665868"/>
            <a:ext cx="299725" cy="45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13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24" y="250995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29253"/>
            <a:ext cx="4903317" cy="354410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271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35604"/>
            <a:ext cx="4903317" cy="35314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26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35604"/>
            <a:ext cx="4903317" cy="35314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70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0" y="2335604"/>
            <a:ext cx="4903317" cy="35314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36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Can a Trigonometric Approach contribute to hyperparametic model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Conclusion:</a:t>
                </a:r>
              </a:p>
              <a:p>
                <a:r>
                  <a:rPr lang="tr-TR" dirty="0" smtClean="0"/>
                  <a:t>1) When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 smtClean="0"/>
                  <a:t>, model produces only «DÜNYA» label, </a:t>
                </a:r>
                <a:r>
                  <a:rPr lang="tr-TR" dirty="0"/>
                  <a:t>then specificity </a:t>
                </a:r>
                <a:r>
                  <a:rPr lang="tr-TR" dirty="0" smtClean="0"/>
                  <a:t>fails. In other saying, predictions of other categories in test set become «DÜNYA»  </a:t>
                </a:r>
              </a:p>
              <a:p>
                <a:r>
                  <a:rPr lang="tr-TR" dirty="0" smtClean="0"/>
                  <a:t>2) Generally, performance of model based trigonometric functions falls behind that of model based uniform distribution in almost all categories. Only at prediction of documents labelled «Teknoloji», performance of trigonometric approach is a notch better than uniform approach.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25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THE END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43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PREDICTION MODELS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BASED </a:t>
            </a:r>
            <a:r>
              <a:rPr lang="tr-TR" dirty="0"/>
              <a:t>ON MAX-STEMS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Episode One: One-Word Based</a:t>
            </a:r>
          </a:p>
          <a:p>
            <a:r>
              <a:rPr lang="tr-TR" dirty="0" smtClean="0"/>
              <a:t>Episode Two: A Combinatorial Approach</a:t>
            </a:r>
          </a:p>
          <a:p>
            <a:r>
              <a:rPr lang="tr-TR" dirty="0" smtClean="0"/>
              <a:t>Episode Three: Effect of Hyperparameters</a:t>
            </a:r>
          </a:p>
          <a:p>
            <a:r>
              <a:rPr lang="tr-TR" dirty="0" smtClean="0"/>
              <a:t>Episode Four: Advanced Examinations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DA87-FF4F-4A3F-9765-6666B7DB4AFD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In this chapter, I examine some cases:</a:t>
            </a:r>
          </a:p>
          <a:p>
            <a:pPr algn="just"/>
            <a:r>
              <a:rPr lang="tr-TR" dirty="0" smtClean="0"/>
              <a:t>A) How do Accuracy Rates of Categories change, if the sample is changed ?</a:t>
            </a:r>
          </a:p>
          <a:p>
            <a:pPr algn="just"/>
            <a:r>
              <a:rPr lang="tr-TR" dirty="0" smtClean="0"/>
              <a:t>B) Let’s compare all methods for each category</a:t>
            </a:r>
          </a:p>
          <a:p>
            <a:pPr algn="just"/>
            <a:r>
              <a:rPr lang="tr-TR" dirty="0" smtClean="0"/>
              <a:t>C) Can a Trigonometric Approach contribute </a:t>
            </a:r>
            <a:r>
              <a:rPr lang="tr-TR" dirty="0"/>
              <a:t>to hyperparametic model </a:t>
            </a:r>
            <a:r>
              <a:rPr lang="tr-TR" dirty="0" smtClean="0"/>
              <a:t>?</a:t>
            </a:r>
          </a:p>
          <a:p>
            <a:pPr algn="just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5296-6EB9-4CAA-A3E7-7F80FCD7037D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A) How do Accuracy Rates of Categories change, if the sample is changed </a:t>
            </a:r>
            <a:r>
              <a:rPr lang="tr-TR" dirty="0" smtClean="0"/>
              <a:t>? </a:t>
            </a:r>
            <a:br>
              <a:rPr lang="tr-TR" dirty="0" smtClean="0"/>
            </a:br>
            <a:r>
              <a:rPr lang="tr-TR" sz="2000" dirty="0" smtClean="0"/>
              <a:t>(Based on Predict Model 1 (On Word))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47862"/>
              </p:ext>
            </p:extLst>
          </p:nvPr>
        </p:nvGraphicFramePr>
        <p:xfrm>
          <a:off x="791309" y="2417888"/>
          <a:ext cx="7983415" cy="2875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6683">
                  <a:extLst>
                    <a:ext uri="{9D8B030D-6E8A-4147-A177-3AD203B41FA5}">
                      <a16:colId xmlns:a16="http://schemas.microsoft.com/office/drawing/2014/main" val="2482858899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1312254515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3012838369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2819319593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215974234"/>
                    </a:ext>
                  </a:extLst>
                </a:gridCol>
              </a:tblGrid>
              <a:tr h="23959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Accuracy Rates of Cateagories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48899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Sample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DÜNYA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SPOR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SANAT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Teknoloji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004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93514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508744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0.783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0.181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450200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0.169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6916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0.792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080372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685730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 smtClean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551902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0.809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0.159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 smtClean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64891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0.009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2210495"/>
                  </a:ext>
                </a:extLst>
              </a:tr>
              <a:tr h="239590"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0.797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 smtClean="0">
                          <a:effectLst/>
                        </a:rPr>
                        <a:t>0.010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6823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EMREHAN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4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791309" y="5530362"/>
            <a:ext cx="798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Result: Stable against samples</a:t>
            </a:r>
          </a:p>
          <a:p>
            <a:r>
              <a:rPr lang="tr-TR" dirty="0" smtClean="0"/>
              <a:t>Note: Naturally Samples insersect wit each other  at %80 level.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7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B) Let’s compare all methods for each category</a:t>
            </a:r>
            <a:br>
              <a:rPr lang="tr-TR" dirty="0"/>
            </a:b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EMREHAN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1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89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59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B) Let’s compare all methods for each category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236"/>
            <a:ext cx="8596312" cy="3046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FB0-0621-45E6-B97F-F77D45599D8C}" type="datetime1">
              <a:rPr lang="en-US" smtClean="0"/>
              <a:t>9/22/2021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252282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3954</TotalTime>
  <Words>838</Words>
  <Application>Microsoft Office PowerPoint</Application>
  <PresentationFormat>Widescreen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Yüzeyler</vt:lpstr>
      <vt:lpstr>PREDICTION MODELS BASED ON MAX-STEMS (or harnessing imbalanced data) Episode Four: Advanced Examinations  </vt:lpstr>
      <vt:lpstr>PREDICTION MODELS  BASED ON MAX-STEMS</vt:lpstr>
      <vt:lpstr>INTRODUCTION</vt:lpstr>
      <vt:lpstr>A) How do Accuracy Rates of Categories change, if the sample is changed ?  (Based on Predict Model 1 (On Word)) </vt:lpstr>
      <vt:lpstr>B) Let’s compare all methods for each category </vt:lpstr>
      <vt:lpstr>B) Let’s compare all methods for each category</vt:lpstr>
      <vt:lpstr>B) Let’s compare all methods for each category</vt:lpstr>
      <vt:lpstr>B) Let’s compare all methods for each category</vt:lpstr>
      <vt:lpstr>B) Let’s compare all methods for each category</vt:lpstr>
      <vt:lpstr>B) Let’s compare all methods for each category</vt:lpstr>
      <vt:lpstr>C) Can a Trigonometric Approach contribute to hyperparametic model ? </vt:lpstr>
      <vt:lpstr>General Scheme for Application of Trigonometric Approach to Prediction Models with hyperparameter 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C) Can a Trigonometric Approach contribute to hyperparametic model 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Max-stems based predıctıon models</dc:title>
  <dc:creator>Ahmet Furkan EMREHAN</dc:creator>
  <cp:lastModifiedBy>Ahmet Furkan Emrehan</cp:lastModifiedBy>
  <cp:revision>268</cp:revision>
  <cp:lastPrinted>2021-02-17T14:10:40Z</cp:lastPrinted>
  <dcterms:created xsi:type="dcterms:W3CDTF">2020-12-15T18:20:20Z</dcterms:created>
  <dcterms:modified xsi:type="dcterms:W3CDTF">2021-09-22T14:12:31Z</dcterms:modified>
</cp:coreProperties>
</file>