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5" r:id="rId3"/>
    <p:sldId id="260" r:id="rId4"/>
    <p:sldId id="263" r:id="rId5"/>
    <p:sldId id="264" r:id="rId6"/>
    <p:sldId id="270" r:id="rId7"/>
    <p:sldId id="265" r:id="rId8"/>
    <p:sldId id="271" r:id="rId9"/>
    <p:sldId id="294" r:id="rId10"/>
    <p:sldId id="296" r:id="rId11"/>
    <p:sldId id="297" r:id="rId12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3" cy="513508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2"/>
            <a:ext cx="3076363" cy="513508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EE7149FC-A142-4E70-9A1B-7E28F3992C59}" type="datetimeFigureOut">
              <a:rPr lang="tr-TR" smtClean="0"/>
              <a:t>22.9.2021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6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6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1805CB6D-7AD3-4295-A849-CDC2E12E67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1809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3" cy="513508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2"/>
            <a:ext cx="3076363" cy="513508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22FAA79C-F01B-444B-8113-010905252F18}" type="datetimeFigureOut">
              <a:rPr lang="tr-TR" smtClean="0"/>
              <a:t>22.9.2021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19" rIns="99038" bIns="49519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6"/>
            <a:ext cx="5679440" cy="4029881"/>
          </a:xfrm>
          <a:prstGeom prst="rect">
            <a:avLst/>
          </a:prstGeom>
        </p:spPr>
        <p:txBody>
          <a:bodyPr vert="horz" lIns="99038" tIns="49519" rIns="99038" bIns="4951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6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6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7B95143B-1D94-4450-BDE9-EE2328A1FD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488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071A-6FD2-4151-A6FF-3C679D984CAB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146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1C57-0D94-4EA0-A269-1F090E47F52B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67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EA0B-6EAC-42B5-95AB-E9104F90FB2F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78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AF9F-F73A-42A1-AD9A-A6B845DD2F8D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3328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ABA6-75C0-447F-981F-C491A6AFAB59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89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EAF-0004-4B66-917D-2E2A5557DD18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493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E2C4-6A61-4540-918A-81022E77C775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6269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64EA-1B05-4D3C-BAF9-4305FC5F9979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45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284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643A-C1B6-48DF-94B5-4E0D8A24B855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70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4827-174D-4DB9-A803-417B03C83866}" type="datetime1">
              <a:rPr lang="en-US" smtClean="0"/>
              <a:t>9/22/2021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26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A246-7487-4D5D-8336-8AA8EF1B3038}" type="datetime1">
              <a:rPr lang="en-US" smtClean="0"/>
              <a:t>9/22/2021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276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8224-290D-41FE-830C-398CE41FC738}" type="datetime1">
              <a:rPr lang="en-US" smtClean="0"/>
              <a:t>9/22/2021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490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65F-4EA6-4EDF-9510-59D269AB63DE}" type="datetime1">
              <a:rPr lang="en-US" smtClean="0"/>
              <a:t>9/22/2021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58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84D4-1121-4F8F-8325-F7EEC9A711F9}" type="datetime1">
              <a:rPr lang="en-US" smtClean="0"/>
              <a:t>9/22/2021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674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983E-0268-4BC9-BF40-F0F2EF664DA5}" type="datetime1">
              <a:rPr lang="en-US" smtClean="0"/>
              <a:t>9/22/2021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657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E2381-2D3D-4666-A1D5-D32CA623C61A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075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7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3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tr-TR" dirty="0" smtClean="0"/>
              <a:t>PREDICTION MODELS BASED ON MAX-STEMS</a:t>
            </a:r>
            <a:br>
              <a:rPr lang="tr-TR" dirty="0" smtClean="0"/>
            </a:br>
            <a:r>
              <a:rPr lang="tr-TR" sz="4000" dirty="0" smtClean="0"/>
              <a:t>(or harnessing imbalanced data)</a:t>
            </a:r>
            <a:br>
              <a:rPr lang="tr-TR" sz="4000" dirty="0" smtClean="0"/>
            </a:br>
            <a:r>
              <a:rPr lang="tr-TR" sz="2000" dirty="0" smtClean="0">
                <a:solidFill>
                  <a:schemeClr val="tx1"/>
                </a:solidFill>
              </a:rPr>
              <a:t>Episode Three: </a:t>
            </a:r>
            <a:r>
              <a:rPr lang="tr-TR" sz="2000" dirty="0">
                <a:solidFill>
                  <a:schemeClr val="tx1"/>
                </a:solidFill>
              </a:rPr>
              <a:t>Effect of Hyperparameters  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Ahmet Furkan EMREHAN</a:t>
            </a:r>
          </a:p>
          <a:p>
            <a:r>
              <a:rPr lang="tr-TR" dirty="0" smtClean="0"/>
              <a:t>(matahmet@gmail.com)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D4B1-15EE-4FF2-BBDB-1033E8BB136B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19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Results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6465" y="1270000"/>
                <a:ext cx="8596668" cy="47966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tr-TR" dirty="0" smtClean="0"/>
                  <a:t>Accuracy Rates for All Categories and sub-categories over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1−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6465" y="1270000"/>
                <a:ext cx="8596668" cy="479669"/>
              </a:xfrm>
              <a:blipFill>
                <a:blip r:embed="rId2"/>
                <a:stretch>
                  <a:fillRect t="-63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10</a:t>
            </a:fld>
            <a:endParaRPr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8" y="1749669"/>
            <a:ext cx="8494676" cy="45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Results</a:t>
            </a:r>
            <a:endParaRPr lang="tr-T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16" y="1693006"/>
            <a:ext cx="5637638" cy="382658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506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PREDICTION MODELS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BASED </a:t>
            </a:r>
            <a:r>
              <a:rPr lang="tr-TR" dirty="0"/>
              <a:t>ON MAX-STEMS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Episode One: One-Word Based</a:t>
            </a:r>
          </a:p>
          <a:p>
            <a:r>
              <a:rPr lang="tr-TR" dirty="0" smtClean="0"/>
              <a:t>Episode Two: A Combinatorial Approach</a:t>
            </a:r>
          </a:p>
          <a:p>
            <a:r>
              <a:rPr lang="tr-TR" dirty="0" smtClean="0"/>
              <a:t>Episode Three: Effect of Hyperparameters</a:t>
            </a:r>
          </a:p>
          <a:p>
            <a:r>
              <a:rPr lang="tr-TR" dirty="0" smtClean="0"/>
              <a:t>Episode Four: Advanced Examinations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DA87-FF4F-4A3F-9765-6666B7DB4AFD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55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tr-TR" dirty="0" smtClean="0"/>
                  <a:t>The model in this section is with hyperparameter.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tr-TR" dirty="0" smtClean="0"/>
                  <a:t> are the  hyperparameters controlling length of max-stem and frequencies of max-stem in main categories respectively. 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6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296-6EB9-4CAA-A3E7-7F80FCD7037D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703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COMPONENTS OF MODELS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𝑐𝑎𝑡𝑒𝑔𝑜𝑟𝑖𝑒𝑠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𝑙𝑎𝑏𝑒𝑙𝑠</m:t>
                        </m:r>
                      </m:e>
                    </m:d>
                  </m:oMath>
                </a14:m>
                <a:endParaRPr lang="tr-TR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𝑎𝑏𝑒𝑙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𝑐𝑎𝑡𝑒𝑔𝑜𝑟𝑦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𝑖𝑛𝑑𝑒𝑥</m:t>
                    </m:r>
                  </m:oMath>
                </a14:m>
                <a:endParaRPr lang="tr-TR" b="0" dirty="0" smtClean="0"/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𝑐𝑜𝑢𝑛𝑡𝑠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𝑐𝑎𝑡𝑒𝑔𝑜𝑟𝑖𝑒𝑠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𝑙𝑎𝑏𝑒𝑙𝑠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𝑑𝑜𝑐𝑢𝑚𝑒𝑛𝑡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𝑠𝑒𝑛𝑡𝑒𝑛𝑐𝑒𝑠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𝑗𝑢𝑠𝑡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h𝑒𝑎𝑑𝑙𝑖𝑛𝑒</m:t>
                    </m:r>
                  </m:oMath>
                </a14:m>
                <a:endParaRPr lang="tr-T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𝑠𝑡𝑒𝑚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𝑠𝑡𝑒𝑚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𝑜𝑓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𝑠𝑡𝑒𝑚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𝑐𝑎𝑛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𝑏𝑒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𝑐h𝑜𝑠𝑒𝑛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𝑠𝑡𝑒𝑚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𝑚𝑒𝑛𝑡𝑖𝑜𝑛𝑒𝑑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𝑝𝑟𝑒𝑣𝑖𝑜𝑢𝑠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𝑠𝑙𝑖𝑑𝑒𝑠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tr-T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𝑐𝑜𝑢𝑛𝑡𝑠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𝑜𝑓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𝑠𝑡𝑒𝑚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tr-T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𝑐𝑜𝑢𝑛𝑡𝑠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𝑑𝑜𝑐𝑢𝑚𝑒𝑛𝑡𝑠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𝑙𝑎𝑏𝑒𝑙𝑙𝑒𝑑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𝑐𝑎𝑡𝑒𝑔𝑜𝑟𝑦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𝑡𝑟𝑎𝑖𝑛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tr-T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𝑐𝑜𝑢𝑛𝑡𝑠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𝑑𝑜𝑐𝑢𝑚𝑒𝑛𝑡𝑠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𝑖𝑛𝑐𝑙𝑢𝑑𝑒</m:t>
                    </m:r>
                    <m:sSub>
                      <m:sSub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𝑠𝑡𝑒𝑚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𝑙𝑎𝑏𝑒𝑙𝑙𝑒𝑑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𝑐𝑎𝑡𝑒𝑔𝑜𝑟𝑦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𝑡𝑟𝑎𝑖𝑛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𝑠𝑒𝑡</m:t>
                    </m:r>
                  </m:oMath>
                </a14:m>
                <a:endParaRPr lang="tr-TR" sz="1200" b="0" i="1" dirty="0" smtClean="0">
                  <a:latin typeface="Cambria Math" panose="02040503050406030204" pitchFamily="18" charset="0"/>
                </a:endParaRPr>
              </a:p>
              <a:p>
                <a:endParaRPr lang="tr-TR" sz="1600" b="0" i="1" dirty="0" smtClean="0">
                  <a:latin typeface="Cambria Math" panose="02040503050406030204" pitchFamily="18" charset="0"/>
                </a:endParaRPr>
              </a:p>
              <a:p>
                <a:endParaRPr lang="tr-TR" sz="1200" b="0" i="1" dirty="0" smtClean="0">
                  <a:latin typeface="Cambria Math" panose="02040503050406030204" pitchFamily="18" charset="0"/>
                </a:endParaRPr>
              </a:p>
              <a:p>
                <a:endParaRPr lang="tr-TR" b="0" i="1" dirty="0" smtClean="0">
                  <a:latin typeface="Cambria Math" panose="02040503050406030204" pitchFamily="18" charset="0"/>
                </a:endParaRPr>
              </a:p>
              <a:p>
                <a:endParaRPr lang="tr-TR" b="0" i="1" dirty="0" smtClean="0">
                  <a:latin typeface="Cambria Math" panose="02040503050406030204" pitchFamily="18" charset="0"/>
                </a:endParaRPr>
              </a:p>
              <a:p>
                <a:endParaRPr lang="tr-T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i="1" dirty="0" smtClean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sz="1600" b="0" dirty="0" smtClean="0"/>
              </a:p>
              <a:p>
                <a:pPr marL="0" indent="0">
                  <a:buNone/>
                </a:pPr>
                <a:endParaRPr lang="tr-TR" sz="1600" b="0" dirty="0" smtClean="0"/>
              </a:p>
              <a:p>
                <a:pPr marL="0" indent="0">
                  <a:buNone/>
                </a:pPr>
                <a:endParaRPr lang="tr-TR" sz="1600" dirty="0"/>
              </a:p>
              <a:p>
                <a:endParaRPr lang="tr-TR" b="0" dirty="0" smtClean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C33F-1225-4D78-896B-FB22ACFFFEE3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37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COMPONENTS </a:t>
            </a:r>
            <a:r>
              <a:rPr lang="tr-TR" dirty="0"/>
              <a:t>OF </a:t>
            </a:r>
            <a:r>
              <a:rPr lang="tr-TR" dirty="0" smtClean="0"/>
              <a:t>MODELS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:=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tr-T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func>
                  </m:oMath>
                </a14:m>
                <a:endParaRPr lang="tr-TR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counts</m:t>
                    </m:r>
                    <m: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𝑒𝑞𝑢𝑎𝑙𝑠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tr-T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𝑠𝑡𝑒𝑚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tr-TR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tr-T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tr-T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tr-T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</m:oMath>
                </a14:m>
                <a:r>
                  <a:rPr lang="tr-TR" sz="2400" dirty="0" smtClean="0"/>
                  <a:t> *</a:t>
                </a:r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𝑐𝑎𝑠𝑒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tr-TR" i="1" dirty="0" smtClean="0">
                    <a:latin typeface="Cambria Math" panose="02040503050406030204" pitchFamily="18" charset="0"/>
                  </a:rPr>
                  <a:t>=0,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tr-TR" i="1" dirty="0" smtClean="0">
                    <a:latin typeface="Cambria Math" panose="02040503050406030204" pitchFamily="18" charset="0"/>
                  </a:rPr>
                  <a:t>:=0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tr-T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𝑐𝑜𝑛𝑠𝑖𝑑𝑒𝑟𝑒𝑑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𝑠𝑡𝑒𝑚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𝑙𝑎𝑏𝑒𝑙𝑙𝑒𝑑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𝑐𝑎𝑡𝑒𝑔𝑜𝑟𝑦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1400" i="1" dirty="0" smtClean="0">
                  <a:latin typeface="Cambria Math" panose="02040503050406030204" pitchFamily="18" charset="0"/>
                </a:endParaRPr>
              </a:p>
              <a:p>
                <a:endParaRPr lang="tr-TR" i="1" dirty="0" smtClean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dirty="0" smtClean="0"/>
              </a:p>
              <a:p>
                <a:endParaRPr lang="tr-TR" dirty="0" smtClean="0"/>
              </a:p>
              <a:p>
                <a:endParaRPr lang="tr-TR" dirty="0" smtClean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072E-1168-47B2-BF60-10D663444E82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37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COMPONENTS OF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𝑎𝑣𝑒𝑟𝑎𝑔𝑒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tr-TR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r-TR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tr-TR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tr-TR" b="0" i="0" smtClean="0">
                        <a:latin typeface="Cambria Math" panose="02040503050406030204" pitchFamily="18" charset="0"/>
                      </a:rPr>
                      <m:t>∗"</m:t>
                    </m:r>
                    <m:r>
                      <m:rPr>
                        <m:nor/>
                      </m:rPr>
                      <a:rPr lang="tr-T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𝑚𝑒𝑒𝑡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tr-TR" b="0" dirty="0" smtClean="0"/>
              </a:p>
              <a:p>
                <a:pPr marL="0" indent="0">
                  <a:buNone/>
                </a:pPr>
                <a:r>
                  <a:rPr lang="tr-TR" b="0" dirty="0" smtClean="0"/>
                  <a:t>	</a:t>
                </a:r>
                <a14:m>
                  <m:oMath xmlns:m="http://schemas.openxmlformats.org/officeDocument/2006/math">
                    <m:r>
                      <a:rPr lang="tr-TR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in</m:t>
                    </m:r>
                    <m:r>
                      <a:rPr lang="tr-T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case</m:t>
                    </m:r>
                    <m:r>
                      <a:rPr lang="tr-T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that</m:t>
                    </m:r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tr-TR" i="1" dirty="0"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acc>
                  </m:oMath>
                </a14:m>
                <a:r>
                  <a:rPr lang="tr-TR" i="1" dirty="0">
                    <a:latin typeface="Cambria Math" panose="02040503050406030204" pitchFamily="18" charset="0"/>
                  </a:rPr>
                  <a:t>=0 </a:t>
                </a:r>
                <a:endParaRPr lang="tr-TR" b="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i="1" dirty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m:rPr>
                            <m:nor/>
                          </m:rPr>
                          <a:rPr lang="tr-TR" dirty="0"/>
                          <m:t> 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 smtClean="0"/>
              </a:p>
              <a:p>
                <a:endParaRPr lang="tr-TR" dirty="0" smtClean="0"/>
              </a:p>
              <a:p>
                <a:pPr marL="0" indent="0">
                  <a:buNone/>
                </a:pPr>
                <a:endParaRPr lang="tr-TR" dirty="0" smtClean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B666-D703-46C6-A2C3-E441E544F8D9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69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38" y="286353"/>
            <a:ext cx="9399285" cy="83027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tr-T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</a:t>
            </a:r>
            <a:r>
              <a:rPr lang="tr-T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Scheme for Prediction Models with hyperparameters</a:t>
            </a:r>
            <a:endParaRPr lang="tr-TR" sz="2400" dirty="0"/>
          </a:p>
        </p:txBody>
      </p:sp>
      <p:sp>
        <p:nvSpPr>
          <p:cNvPr id="4" name="Rectangle 3"/>
          <p:cNvSpPr/>
          <p:nvPr/>
        </p:nvSpPr>
        <p:spPr>
          <a:xfrm>
            <a:off x="949574" y="1270402"/>
            <a:ext cx="1591407" cy="602359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X_test</a:t>
            </a:r>
            <a:endParaRPr lang="tr-T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51643" y="1270401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𝑑𝑜𝑐</m:t>
                          </m:r>
                        </m:e>
                        <m:sub>
                          <m:r>
                            <a:rPr lang="tr-T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r-T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643" y="1270401"/>
                <a:ext cx="1591407" cy="6023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50428" y="1270401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𝑙𝑜𝑤𝑒𝑟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 smtClean="0">
                    <a:solidFill>
                      <a:schemeClr val="tx1"/>
                    </a:solidFill>
                  </a:rPr>
                  <a:t>)</a:t>
                </a:r>
                <a:endParaRPr lang="tr-TR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428" y="1270401"/>
                <a:ext cx="1591407" cy="602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540981" y="1571580"/>
            <a:ext cx="310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4443050" y="1571581"/>
            <a:ext cx="407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804035" y="1270401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𝑐𝑙𝑒𝑎𝑛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035" y="1270401"/>
                <a:ext cx="1591407" cy="6023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>
            <a:off x="6441835" y="1571581"/>
            <a:ext cx="23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910759" y="1270401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𝑐𝑙𝑒𝑎𝑛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 smtClean="0">
                    <a:solidFill>
                      <a:schemeClr val="tx1"/>
                    </a:solidFill>
                  </a:rPr>
                  <a:t>)</a:t>
                </a:r>
                <a:endParaRPr lang="tr-TR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759" y="1270401"/>
                <a:ext cx="1591407" cy="602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820152" y="2284447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𝑠𝑡𝑒𝑚𝑠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tr-TR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⁡_</m:t>
                    </m:r>
                    <m:r>
                      <a:rPr lang="tr-TR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𝑠𝑡𝑒𝑚𝑠</m:t>
                    </m:r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152" y="2284447"/>
                <a:ext cx="1591407" cy="6023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77406" y="2173250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𝑠𝑡𝑒𝑚</m:t>
                          </m:r>
                        </m:e>
                        <m:sub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06" y="2173250"/>
                <a:ext cx="1182569" cy="3004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777406" y="2585625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𝑠𝑡𝑒𝑚</m:t>
                          </m:r>
                        </m:e>
                        <m:sub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06" y="2585625"/>
                <a:ext cx="1182569" cy="3004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923876" y="3859509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𝑠𝑡𝑒𝑚</m:t>
                          </m:r>
                        </m:e>
                        <m:sub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tr-T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tr-TR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876" y="3859509"/>
                <a:ext cx="1182569" cy="3004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7099363" y="2966435"/>
            <a:ext cx="523572" cy="784830"/>
          </a:xfrm>
          <a:prstGeom prst="rect">
            <a:avLst/>
          </a:prstGeom>
          <a:solidFill>
            <a:srgbClr val="57D3FF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5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5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2" idx="1"/>
            <a:endCxn id="13" idx="3"/>
          </p:cNvCxnSpPr>
          <p:nvPr/>
        </p:nvCxnSpPr>
        <p:spPr>
          <a:xfrm flipH="1" flipV="1">
            <a:off x="7959975" y="2323496"/>
            <a:ext cx="860177" cy="26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1"/>
            <a:endCxn id="14" idx="3"/>
          </p:cNvCxnSpPr>
          <p:nvPr/>
        </p:nvCxnSpPr>
        <p:spPr>
          <a:xfrm flipH="1">
            <a:off x="7959975" y="2585627"/>
            <a:ext cx="860177" cy="15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</p:cNvCxnSpPr>
          <p:nvPr/>
        </p:nvCxnSpPr>
        <p:spPr>
          <a:xfrm flipH="1">
            <a:off x="8122844" y="2585627"/>
            <a:ext cx="697308" cy="146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72234" y="2201178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2201178"/>
                <a:ext cx="1182569" cy="3004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472234" y="2613553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2613553"/>
                <a:ext cx="1182569" cy="3004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472234" y="3859510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tr-TR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3859510"/>
                <a:ext cx="1182569" cy="3004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794191" y="2994363"/>
            <a:ext cx="523572" cy="784830"/>
          </a:xfrm>
          <a:prstGeom prst="rect">
            <a:avLst/>
          </a:prstGeom>
          <a:solidFill>
            <a:srgbClr val="57D3FF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5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5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99305" y="2181308"/>
            <a:ext cx="1591407" cy="1978693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Analyze_word</a:t>
            </a:r>
            <a:endParaRPr lang="tr-TR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9" idx="2"/>
            <a:endCxn id="12" idx="0"/>
          </p:cNvCxnSpPr>
          <p:nvPr/>
        </p:nvCxnSpPr>
        <p:spPr>
          <a:xfrm>
            <a:off x="9599739" y="1872760"/>
            <a:ext cx="16117" cy="41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1"/>
            <a:endCxn id="24" idx="3"/>
          </p:cNvCxnSpPr>
          <p:nvPr/>
        </p:nvCxnSpPr>
        <p:spPr>
          <a:xfrm flipH="1">
            <a:off x="6490712" y="2323496"/>
            <a:ext cx="286694" cy="84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  <a:endCxn id="24" idx="3"/>
          </p:cNvCxnSpPr>
          <p:nvPr/>
        </p:nvCxnSpPr>
        <p:spPr>
          <a:xfrm flipH="1">
            <a:off x="6490712" y="2735871"/>
            <a:ext cx="286694" cy="43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</p:cNvCxnSpPr>
          <p:nvPr/>
        </p:nvCxnSpPr>
        <p:spPr>
          <a:xfrm>
            <a:off x="6490712" y="3170655"/>
            <a:ext cx="420047" cy="77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0" idx="3"/>
          </p:cNvCxnSpPr>
          <p:nvPr/>
        </p:nvCxnSpPr>
        <p:spPr>
          <a:xfrm flipH="1" flipV="1">
            <a:off x="4654803" y="2351424"/>
            <a:ext cx="244502" cy="81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21" idx="3"/>
          </p:cNvCxnSpPr>
          <p:nvPr/>
        </p:nvCxnSpPr>
        <p:spPr>
          <a:xfrm flipH="1" flipV="1">
            <a:off x="4654803" y="2763799"/>
            <a:ext cx="244502" cy="40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1"/>
            <a:endCxn id="22" idx="3"/>
          </p:cNvCxnSpPr>
          <p:nvPr/>
        </p:nvCxnSpPr>
        <p:spPr>
          <a:xfrm flipH="1">
            <a:off x="4654803" y="3170655"/>
            <a:ext cx="244502" cy="83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03820" y="2146916"/>
            <a:ext cx="1591407" cy="1978693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Predictions</a:t>
            </a:r>
            <a:endParaRPr lang="tr-TR" sz="1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0" idx="1"/>
            <a:endCxn id="33" idx="3"/>
          </p:cNvCxnSpPr>
          <p:nvPr/>
        </p:nvCxnSpPr>
        <p:spPr>
          <a:xfrm flipH="1">
            <a:off x="2795227" y="2351424"/>
            <a:ext cx="677007" cy="78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1"/>
            <a:endCxn id="33" idx="3"/>
          </p:cNvCxnSpPr>
          <p:nvPr/>
        </p:nvCxnSpPr>
        <p:spPr>
          <a:xfrm flipH="1">
            <a:off x="2795227" y="2763799"/>
            <a:ext cx="677007" cy="37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1"/>
            <a:endCxn id="33" idx="3"/>
          </p:cNvCxnSpPr>
          <p:nvPr/>
        </p:nvCxnSpPr>
        <p:spPr>
          <a:xfrm flipH="1" flipV="1">
            <a:off x="2795227" y="3136263"/>
            <a:ext cx="677007" cy="87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2"/>
            <a:endCxn id="48" idx="0"/>
          </p:cNvCxnSpPr>
          <p:nvPr/>
        </p:nvCxnSpPr>
        <p:spPr>
          <a:xfrm>
            <a:off x="1999524" y="4125609"/>
            <a:ext cx="9644" cy="178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46211" y="4847883"/>
            <a:ext cx="1591407" cy="972613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/>
            </a:r>
            <a:br>
              <a:rPr lang="tr-TR" sz="1200" dirty="0" smtClean="0">
                <a:solidFill>
                  <a:schemeClr val="tx1"/>
                </a:solidFill>
              </a:rPr>
            </a:br>
            <a:r>
              <a:rPr lang="tr-TR" sz="1200" dirty="0">
                <a:solidFill>
                  <a:schemeClr val="tx1"/>
                </a:solidFill>
              </a:rPr>
              <a:t/>
            </a:r>
            <a:br>
              <a:rPr lang="tr-TR" sz="1200" dirty="0">
                <a:solidFill>
                  <a:schemeClr val="tx1"/>
                </a:solidFill>
              </a:rPr>
            </a:br>
            <a:r>
              <a:rPr lang="tr-TR" sz="1200" dirty="0" smtClean="0">
                <a:solidFill>
                  <a:schemeClr val="tx1"/>
                </a:solidFill>
              </a:rPr>
              <a:t>X_train, y_train</a:t>
            </a:r>
          </a:p>
          <a:p>
            <a:pPr algn="ctr"/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46" name="Up Arrow 45"/>
          <p:cNvSpPr/>
          <p:nvPr/>
        </p:nvSpPr>
        <p:spPr>
          <a:xfrm rot="10800000">
            <a:off x="5741914" y="4215569"/>
            <a:ext cx="484632" cy="586845"/>
          </a:xfrm>
          <a:prstGeom prst="upArrow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/>
          <p:nvPr/>
        </p:nvSpPr>
        <p:spPr>
          <a:xfrm>
            <a:off x="5152504" y="4198489"/>
            <a:ext cx="484632" cy="586845"/>
          </a:xfrm>
          <a:prstGeom prst="upArrow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9390" y="5905795"/>
            <a:ext cx="3479556" cy="602359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Evaluations (accuracy, confusion etc.)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41105" y="5935595"/>
            <a:ext cx="1591407" cy="602359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y</a:t>
            </a:r>
            <a:r>
              <a:rPr lang="tr-TR" dirty="0" smtClean="0">
                <a:solidFill>
                  <a:schemeClr val="tx1"/>
                </a:solidFill>
              </a:rPr>
              <a:t>_test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1" idx="1"/>
            <a:endCxn id="48" idx="3"/>
          </p:cNvCxnSpPr>
          <p:nvPr/>
        </p:nvCxnSpPr>
        <p:spPr>
          <a:xfrm flipH="1" flipV="1">
            <a:off x="3748946" y="6206975"/>
            <a:ext cx="1192159" cy="2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469-DAC5-4BF4-AD64-79FF51AB478E}" type="datetime1">
              <a:rPr lang="en-US" smtClean="0"/>
              <a:t>9/22/2021</a:t>
            </a:fld>
            <a:endParaRPr lang="tr-TR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7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472234" y="4591152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tr-T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tr-T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tr-T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4591152"/>
                <a:ext cx="1182569" cy="3004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 flipV="1">
            <a:off x="2776702" y="3154624"/>
            <a:ext cx="690125" cy="159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with hyperparameter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tr-TR" i="1" dirty="0" smtClean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h𝑦𝑝𝑒</m:t>
                        </m:r>
                      </m:sub>
                    </m:sSub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tr-T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tr-T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tr-TR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tr-T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tr-T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tr-T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tr-T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b>
                                        <m:r>
                                          <a:rPr lang="tr-TR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tr-TR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tr-T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tr-TR" sz="1500" dirty="0" smtClean="0"/>
              </a:p>
              <a:p>
                <a:endParaRPr lang="tr-TR" sz="1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AE9E-B3C6-4992-A27E-0634B161B270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81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71" y="83022"/>
            <a:ext cx="8596668" cy="1320800"/>
          </a:xfrm>
        </p:spPr>
        <p:txBody>
          <a:bodyPr/>
          <a:lstStyle/>
          <a:p>
            <a:r>
              <a:rPr lang="tr-T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</a:t>
            </a:r>
            <a:r>
              <a:rPr lang="tr-T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Scheme for Application of Prediction Models with hyperparameter 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949574" y="1270402"/>
            <a:ext cx="1591407" cy="6023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X_test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51643" y="1270401"/>
                <a:ext cx="1591407" cy="60235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𝑑𝑜𝑐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643" y="1270401"/>
                <a:ext cx="1591407" cy="6023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50428" y="1270401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𝑙𝑜𝑤𝑒𝑟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 smtClean="0">
                    <a:solidFill>
                      <a:schemeClr val="tx1"/>
                    </a:solidFill>
                  </a:rPr>
                  <a:t>)</a:t>
                </a:r>
                <a:endParaRPr lang="tr-TR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428" y="1270401"/>
                <a:ext cx="1591407" cy="602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540981" y="1571580"/>
            <a:ext cx="310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4443050" y="1571581"/>
            <a:ext cx="407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804035" y="1270401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𝑐𝑙𝑒𝑎𝑛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035" y="1270401"/>
                <a:ext cx="1591407" cy="6023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>
            <a:off x="6441835" y="1571581"/>
            <a:ext cx="23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910759" y="1270401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𝑐𝑙𝑒𝑎𝑛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 smtClean="0">
                    <a:solidFill>
                      <a:schemeClr val="tx1"/>
                    </a:solidFill>
                  </a:rPr>
                  <a:t>)</a:t>
                </a:r>
                <a:endParaRPr lang="tr-TR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759" y="1270401"/>
                <a:ext cx="1591407" cy="602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820152" y="2284447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𝑠𝑡𝑒𝑚𝑠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tr-TR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⁡_</m:t>
                    </m:r>
                    <m:r>
                      <a:rPr lang="tr-TR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𝑠𝑡𝑒𝑚𝑠</m:t>
                    </m:r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152" y="2284447"/>
                <a:ext cx="1591407" cy="6023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77406" y="2173250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𝑠𝑡𝑒𝑚</m:t>
                          </m:r>
                        </m:e>
                        <m:sub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06" y="2173250"/>
                <a:ext cx="1182569" cy="3004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777406" y="2585625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𝑠𝑡𝑒𝑚</m:t>
                          </m:r>
                        </m:e>
                        <m:sub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06" y="2585625"/>
                <a:ext cx="1182569" cy="3004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923876" y="3859509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𝑠𝑡𝑒𝑚</m:t>
                          </m:r>
                        </m:e>
                        <m:sub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tr-TR" sz="1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tr-T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876" y="3859509"/>
                <a:ext cx="1182569" cy="3004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7099363" y="2966435"/>
            <a:ext cx="523572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2" idx="1"/>
            <a:endCxn id="13" idx="3"/>
          </p:cNvCxnSpPr>
          <p:nvPr/>
        </p:nvCxnSpPr>
        <p:spPr>
          <a:xfrm flipH="1" flipV="1">
            <a:off x="7959975" y="2323496"/>
            <a:ext cx="860177" cy="26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1"/>
            <a:endCxn id="14" idx="3"/>
          </p:cNvCxnSpPr>
          <p:nvPr/>
        </p:nvCxnSpPr>
        <p:spPr>
          <a:xfrm flipH="1">
            <a:off x="7959975" y="2585627"/>
            <a:ext cx="860177" cy="15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</p:cNvCxnSpPr>
          <p:nvPr/>
        </p:nvCxnSpPr>
        <p:spPr>
          <a:xfrm flipH="1">
            <a:off x="8122844" y="2585627"/>
            <a:ext cx="697308" cy="146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72234" y="2201178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2201178"/>
                <a:ext cx="1182569" cy="3004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472234" y="2613553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8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2613553"/>
                <a:ext cx="1182569" cy="3004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472234" y="3859510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tr-TR" sz="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tr-TR" sz="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3859510"/>
                <a:ext cx="1182569" cy="3004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794191" y="2994363"/>
            <a:ext cx="523572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99305" y="2181308"/>
            <a:ext cx="1591407" cy="19786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Analyze_doc</a:t>
            </a:r>
            <a:endParaRPr lang="tr-TR" sz="1200" dirty="0"/>
          </a:p>
        </p:txBody>
      </p:sp>
      <p:cxnSp>
        <p:nvCxnSpPr>
          <p:cNvPr id="25" name="Straight Arrow Connector 24"/>
          <p:cNvCxnSpPr>
            <a:stCxn id="9" idx="2"/>
            <a:endCxn id="12" idx="0"/>
          </p:cNvCxnSpPr>
          <p:nvPr/>
        </p:nvCxnSpPr>
        <p:spPr>
          <a:xfrm>
            <a:off x="9599739" y="1872760"/>
            <a:ext cx="16117" cy="41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1"/>
            <a:endCxn id="24" idx="3"/>
          </p:cNvCxnSpPr>
          <p:nvPr/>
        </p:nvCxnSpPr>
        <p:spPr>
          <a:xfrm flipH="1">
            <a:off x="6490712" y="2323496"/>
            <a:ext cx="286694" cy="84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  <a:endCxn id="24" idx="3"/>
          </p:cNvCxnSpPr>
          <p:nvPr/>
        </p:nvCxnSpPr>
        <p:spPr>
          <a:xfrm flipH="1">
            <a:off x="6490712" y="2735871"/>
            <a:ext cx="286694" cy="43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</p:cNvCxnSpPr>
          <p:nvPr/>
        </p:nvCxnSpPr>
        <p:spPr>
          <a:xfrm>
            <a:off x="6490712" y="3170655"/>
            <a:ext cx="420047" cy="77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0" idx="3"/>
          </p:cNvCxnSpPr>
          <p:nvPr/>
        </p:nvCxnSpPr>
        <p:spPr>
          <a:xfrm flipH="1" flipV="1">
            <a:off x="4654803" y="2351424"/>
            <a:ext cx="244502" cy="81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21" idx="3"/>
          </p:cNvCxnSpPr>
          <p:nvPr/>
        </p:nvCxnSpPr>
        <p:spPr>
          <a:xfrm flipH="1" flipV="1">
            <a:off x="4654803" y="2763799"/>
            <a:ext cx="244502" cy="40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1"/>
            <a:endCxn id="22" idx="3"/>
          </p:cNvCxnSpPr>
          <p:nvPr/>
        </p:nvCxnSpPr>
        <p:spPr>
          <a:xfrm flipH="1">
            <a:off x="4654803" y="3170655"/>
            <a:ext cx="244502" cy="83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03820" y="2146916"/>
            <a:ext cx="1591407" cy="19786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Predictions</a:t>
            </a:r>
            <a:endParaRPr lang="tr-TR" sz="1200" dirty="0"/>
          </a:p>
        </p:txBody>
      </p:sp>
      <p:cxnSp>
        <p:nvCxnSpPr>
          <p:cNvPr id="34" name="Straight Arrow Connector 33"/>
          <p:cNvCxnSpPr>
            <a:stCxn id="20" idx="1"/>
            <a:endCxn id="33" idx="3"/>
          </p:cNvCxnSpPr>
          <p:nvPr/>
        </p:nvCxnSpPr>
        <p:spPr>
          <a:xfrm flipH="1">
            <a:off x="2795227" y="2351424"/>
            <a:ext cx="677007" cy="78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1"/>
            <a:endCxn id="33" idx="3"/>
          </p:cNvCxnSpPr>
          <p:nvPr/>
        </p:nvCxnSpPr>
        <p:spPr>
          <a:xfrm flipH="1">
            <a:off x="2795227" y="2763799"/>
            <a:ext cx="677007" cy="37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1"/>
            <a:endCxn id="33" idx="3"/>
          </p:cNvCxnSpPr>
          <p:nvPr/>
        </p:nvCxnSpPr>
        <p:spPr>
          <a:xfrm flipH="1" flipV="1">
            <a:off x="2795227" y="3136263"/>
            <a:ext cx="677007" cy="87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2"/>
            <a:endCxn id="48" idx="0"/>
          </p:cNvCxnSpPr>
          <p:nvPr/>
        </p:nvCxnSpPr>
        <p:spPr>
          <a:xfrm>
            <a:off x="1999524" y="4125609"/>
            <a:ext cx="9644" cy="178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908813" y="3598749"/>
            <a:ext cx="1591407" cy="9726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Turkish</a:t>
            </a:r>
            <a:br>
              <a:rPr lang="tr-TR" sz="1200" dirty="0" smtClean="0">
                <a:solidFill>
                  <a:schemeClr val="tx1"/>
                </a:solidFill>
              </a:rPr>
            </a:br>
            <a:r>
              <a:rPr lang="tr-TR" sz="1200" dirty="0" smtClean="0">
                <a:solidFill>
                  <a:schemeClr val="tx1"/>
                </a:solidFill>
              </a:rPr>
              <a:t>Stem List</a:t>
            </a:r>
            <a:r>
              <a:rPr lang="tr-TR" sz="1200" dirty="0">
                <a:solidFill>
                  <a:schemeClr val="tx1"/>
                </a:solidFill>
              </a:rPr>
              <a:t/>
            </a:r>
            <a:br>
              <a:rPr lang="tr-TR" sz="1200" dirty="0">
                <a:solidFill>
                  <a:schemeClr val="tx1"/>
                </a:solidFill>
              </a:rPr>
            </a:br>
            <a:r>
              <a:rPr lang="tr-TR" sz="1200" dirty="0" smtClean="0">
                <a:solidFill>
                  <a:schemeClr val="tx1"/>
                </a:solidFill>
              </a:rPr>
              <a:t>(32001 stems)</a:t>
            </a:r>
          </a:p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(for application)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43" name="Up Arrow 42"/>
          <p:cNvSpPr/>
          <p:nvPr/>
        </p:nvSpPr>
        <p:spPr>
          <a:xfrm rot="10800000">
            <a:off x="9704516" y="2966435"/>
            <a:ext cx="484632" cy="586845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4" name="Up Arrow 43"/>
          <p:cNvSpPr/>
          <p:nvPr/>
        </p:nvSpPr>
        <p:spPr>
          <a:xfrm>
            <a:off x="9115106" y="2949355"/>
            <a:ext cx="484632" cy="586845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946211" y="4847883"/>
            <a:ext cx="1591407" cy="9726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tr-TR" sz="1200" dirty="0"/>
              <a:t/>
            </a:r>
            <a:br>
              <a:rPr lang="tr-TR" sz="1200" dirty="0"/>
            </a:br>
            <a:r>
              <a:rPr lang="tr-TR" sz="1200" dirty="0" smtClean="0"/>
              <a:t>X_train, y_train</a:t>
            </a:r>
          </a:p>
          <a:p>
            <a:pPr algn="ctr"/>
            <a:endParaRPr lang="tr-TR" sz="1200" dirty="0"/>
          </a:p>
        </p:txBody>
      </p:sp>
      <p:sp>
        <p:nvSpPr>
          <p:cNvPr id="46" name="Up Arrow 45"/>
          <p:cNvSpPr/>
          <p:nvPr/>
        </p:nvSpPr>
        <p:spPr>
          <a:xfrm rot="10800000">
            <a:off x="5741914" y="4215569"/>
            <a:ext cx="484632" cy="586845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Up Arrow 46"/>
          <p:cNvSpPr/>
          <p:nvPr/>
        </p:nvSpPr>
        <p:spPr>
          <a:xfrm>
            <a:off x="5152504" y="4198489"/>
            <a:ext cx="484632" cy="586845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Rectangle 47"/>
          <p:cNvSpPr/>
          <p:nvPr/>
        </p:nvSpPr>
        <p:spPr>
          <a:xfrm>
            <a:off x="269390" y="5905795"/>
            <a:ext cx="3479556" cy="60235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Evaluations (accuracy, confusion etc.)</a:t>
            </a:r>
            <a:endParaRPr lang="tr-TR" dirty="0"/>
          </a:p>
        </p:txBody>
      </p:sp>
      <p:sp>
        <p:nvSpPr>
          <p:cNvPr id="51" name="Rectangle 50"/>
          <p:cNvSpPr/>
          <p:nvPr/>
        </p:nvSpPr>
        <p:spPr>
          <a:xfrm>
            <a:off x="4941105" y="5935595"/>
            <a:ext cx="1591407" cy="6023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</a:t>
            </a:r>
            <a:r>
              <a:rPr lang="tr-TR" dirty="0" smtClean="0"/>
              <a:t>_test</a:t>
            </a:r>
            <a:endParaRPr lang="tr-TR" dirty="0"/>
          </a:p>
        </p:txBody>
      </p:sp>
      <p:cxnSp>
        <p:nvCxnSpPr>
          <p:cNvPr id="52" name="Straight Arrow Connector 51"/>
          <p:cNvCxnSpPr>
            <a:stCxn id="51" idx="1"/>
            <a:endCxn id="48" idx="3"/>
          </p:cNvCxnSpPr>
          <p:nvPr/>
        </p:nvCxnSpPr>
        <p:spPr>
          <a:xfrm flipH="1" flipV="1">
            <a:off x="3748946" y="6206975"/>
            <a:ext cx="1192159" cy="2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453616" y="5363994"/>
            <a:ext cx="334437" cy="20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768817" y="5321361"/>
            <a:ext cx="190949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Step2_Preprocess_word.ipynb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453615" y="5691584"/>
            <a:ext cx="334437" cy="2001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/>
          </a:p>
        </p:txBody>
      </p:sp>
      <p:sp>
        <p:nvSpPr>
          <p:cNvPr id="56" name="Rectangle 55"/>
          <p:cNvSpPr/>
          <p:nvPr/>
        </p:nvSpPr>
        <p:spPr>
          <a:xfrm>
            <a:off x="8788052" y="5682669"/>
            <a:ext cx="173958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Step3_Classifier_V10.ipynb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453615" y="6015957"/>
            <a:ext cx="334437" cy="20013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/>
          </a:p>
        </p:txBody>
      </p:sp>
      <p:sp>
        <p:nvSpPr>
          <p:cNvPr id="58" name="Rectangle 57"/>
          <p:cNvSpPr/>
          <p:nvPr/>
        </p:nvSpPr>
        <p:spPr>
          <a:xfrm>
            <a:off x="8737511" y="5987201"/>
            <a:ext cx="233108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Step4_Prediction_Models_hype.ipynb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53616" y="6337818"/>
            <a:ext cx="334437" cy="20013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/>
          </a:p>
        </p:txBody>
      </p:sp>
      <p:sp>
        <p:nvSpPr>
          <p:cNvPr id="60" name="Rectangle 59"/>
          <p:cNvSpPr/>
          <p:nvPr/>
        </p:nvSpPr>
        <p:spPr>
          <a:xfrm>
            <a:off x="8721528" y="6291733"/>
            <a:ext cx="25731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Step6_Run_Integrated_Model_hype.ipynb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5CC0-2413-4ECB-8756-8763D22FD25B}" type="datetime1">
              <a:rPr lang="en-US" smtClean="0"/>
              <a:t>9/22/2021</a:t>
            </a:fld>
            <a:endParaRPr lang="tr-TR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9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457387" y="4260131"/>
                <a:ext cx="1182569" cy="30049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tr-TR" sz="1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87" y="4260131"/>
                <a:ext cx="1182569" cy="300491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33" idx="3"/>
          </p:cNvCxnSpPr>
          <p:nvPr/>
        </p:nvCxnSpPr>
        <p:spPr>
          <a:xfrm flipH="1" flipV="1">
            <a:off x="2795227" y="3136263"/>
            <a:ext cx="645762" cy="128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0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3821</TotalTime>
  <Words>1165</Words>
  <Application>Microsoft Office PowerPoint</Application>
  <PresentationFormat>Widescreen</PresentationFormat>
  <Paragraphs>146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Trebuchet MS</vt:lpstr>
      <vt:lpstr>Wingdings 3</vt:lpstr>
      <vt:lpstr>Yüzeyler</vt:lpstr>
      <vt:lpstr>PREDICTION MODELS BASED ON MAX-STEMS (or harnessing imbalanced data) Episode Three: Effect of Hyperparameters  </vt:lpstr>
      <vt:lpstr>PREDICTION MODELS  BASED ON MAX-STEMS</vt:lpstr>
      <vt:lpstr>INTRODUCTION</vt:lpstr>
      <vt:lpstr>COMPONENTS OF MODELS</vt:lpstr>
      <vt:lpstr>COMPONENTS OF MODELS</vt:lpstr>
      <vt:lpstr>COMPONENTS OF MODELS</vt:lpstr>
      <vt:lpstr>General Scheme for Prediction Models with hyperparameters</vt:lpstr>
      <vt:lpstr>Model with hyperparameter</vt:lpstr>
      <vt:lpstr>General Scheme for Application of Prediction Models with hyperparameter 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Max-stems based predıctıon models</dc:title>
  <dc:creator>Ahmet Furkan EMREHAN</dc:creator>
  <cp:lastModifiedBy>Ahmet Furkan Emrehan</cp:lastModifiedBy>
  <cp:revision>247</cp:revision>
  <cp:lastPrinted>2021-09-22T14:34:35Z</cp:lastPrinted>
  <dcterms:created xsi:type="dcterms:W3CDTF">2020-12-15T18:20:20Z</dcterms:created>
  <dcterms:modified xsi:type="dcterms:W3CDTF">2021-09-22T14:36:02Z</dcterms:modified>
</cp:coreProperties>
</file>