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2"/>
  </p:notesMasterIdLst>
  <p:handoutMasterIdLst>
    <p:handoutMasterId r:id="rId33"/>
  </p:handoutMasterIdLst>
  <p:sldIdLst>
    <p:sldId id="256" r:id="rId2"/>
    <p:sldId id="295" r:id="rId3"/>
    <p:sldId id="260" r:id="rId4"/>
    <p:sldId id="257" r:id="rId5"/>
    <p:sldId id="258" r:id="rId6"/>
    <p:sldId id="259" r:id="rId7"/>
    <p:sldId id="261" r:id="rId8"/>
    <p:sldId id="263" r:id="rId9"/>
    <p:sldId id="264" r:id="rId10"/>
    <p:sldId id="270" r:id="rId11"/>
    <p:sldId id="265" r:id="rId12"/>
    <p:sldId id="266" r:id="rId13"/>
    <p:sldId id="299" r:id="rId14"/>
    <p:sldId id="268" r:id="rId15"/>
    <p:sldId id="269" r:id="rId16"/>
    <p:sldId id="296" r:id="rId17"/>
    <p:sldId id="271" r:id="rId18"/>
    <p:sldId id="297" r:id="rId19"/>
    <p:sldId id="298" r:id="rId20"/>
    <p:sldId id="274" r:id="rId21"/>
    <p:sldId id="294" r:id="rId22"/>
    <p:sldId id="275" r:id="rId23"/>
    <p:sldId id="276" r:id="rId24"/>
    <p:sldId id="277" r:id="rId25"/>
    <p:sldId id="280" r:id="rId26"/>
    <p:sldId id="287" r:id="rId27"/>
    <p:sldId id="281" r:id="rId28"/>
    <p:sldId id="291" r:id="rId29"/>
    <p:sldId id="292" r:id="rId30"/>
    <p:sldId id="293" r:id="rId3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3"/>
    <p:restoredTop sz="94648"/>
  </p:normalViewPr>
  <p:slideViewPr>
    <p:cSldViewPr snapToGrid="0">
      <p:cViewPr varScale="1">
        <p:scale>
          <a:sx n="115" d="100"/>
          <a:sy n="115"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EE7149FC-A142-4E70-9A1B-7E28F3992C59}" type="datetimeFigureOut">
              <a:rPr lang="tr-TR" smtClean="0"/>
              <a:t>13.11.2021</a:t>
            </a:fld>
            <a:endParaRPr lang="tr-T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tr-T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05CB6D-7AD3-4295-A849-CDC2E12E673C}" type="slidenum">
              <a:rPr lang="tr-TR" smtClean="0"/>
              <a:t>‹#›</a:t>
            </a:fld>
            <a:endParaRPr lang="tr-TR"/>
          </a:p>
        </p:txBody>
      </p:sp>
    </p:spTree>
    <p:extLst>
      <p:ext uri="{BB962C8B-B14F-4D97-AF65-F5344CB8AC3E}">
        <p14:creationId xmlns:p14="http://schemas.microsoft.com/office/powerpoint/2010/main" val="2381809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idx="1"/>
          </p:nvPr>
        </p:nvSpPr>
        <p:spPr>
          <a:xfrm>
            <a:off x="3970938" y="2"/>
            <a:ext cx="3037840" cy="466434"/>
          </a:xfrm>
          <a:prstGeom prst="rect">
            <a:avLst/>
          </a:prstGeom>
        </p:spPr>
        <p:txBody>
          <a:bodyPr vert="horz" lIns="93177" tIns="46589" rIns="93177" bIns="46589" rtlCol="0"/>
          <a:lstStyle>
            <a:lvl1pPr algn="r">
              <a:defRPr sz="1200"/>
            </a:lvl1pPr>
          </a:lstStyle>
          <a:p>
            <a:fld id="{22FAA79C-F01B-444B-8113-010905252F18}" type="datetimeFigureOut">
              <a:rPr lang="tr-TR" smtClean="0"/>
              <a:t>13.11.2021</a:t>
            </a:fld>
            <a:endParaRPr lang="tr-TR"/>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tr-TR"/>
          </a:p>
        </p:txBody>
      </p:sp>
      <p:sp>
        <p:nvSpPr>
          <p:cNvPr id="5" name="Notes Placeholder 4"/>
          <p:cNvSpPr>
            <a:spLocks noGrp="1"/>
          </p:cNvSpPr>
          <p:nvPr>
            <p:ph type="body" sz="quarter" idx="3"/>
          </p:nvPr>
        </p:nvSpPr>
        <p:spPr>
          <a:xfrm>
            <a:off x="701040" y="4473891"/>
            <a:ext cx="5608320" cy="3660459"/>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tr-T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B95143B-1D94-4450-BDE9-EE2328A1FDA9}" type="slidenum">
              <a:rPr lang="tr-TR" smtClean="0"/>
              <a:t>‹#›</a:t>
            </a:fld>
            <a:endParaRPr lang="tr-TR"/>
          </a:p>
        </p:txBody>
      </p:sp>
    </p:spTree>
    <p:extLst>
      <p:ext uri="{BB962C8B-B14F-4D97-AF65-F5344CB8AC3E}">
        <p14:creationId xmlns:p14="http://schemas.microsoft.com/office/powerpoint/2010/main" val="219488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DEC071A-6FD2-4151-A6FF-3C679D984CAB}"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22146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CDF1C57-0D94-4EA0-A269-1F090E47F52B}"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69467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E33EA0B-6EAC-42B5-95AB-E9104F90FB2F}"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178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37AAF9F-F73A-42A1-AD9A-A6B845DD2F8D}"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95332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51CABA6-75C0-447F-981F-C491A6AFAB59}"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689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ECC6EAF-0004-4B66-917D-2E2A5557DD18}"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2549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AAE2C4-6A61-4540-918A-81022E77C775}"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87626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24064EA-1B05-4D3C-BAF9-4305FC5F9979}"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6545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2B4FB0-0621-45E6-B97F-F77D45599D8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69284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CBDF643A-C1B6-48DF-94B5-4E0D8A24B855}"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81707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7A14827-174D-4DB9-A803-417B03C83866}" type="datetime1">
              <a:rPr lang="en-US" smtClean="0"/>
              <a:t>11/13/21</a:t>
            </a:fld>
            <a:endParaRPr lang="tr-TR"/>
          </a:p>
        </p:txBody>
      </p:sp>
      <p:sp>
        <p:nvSpPr>
          <p:cNvPr id="6" name="Footer Placeholder 5"/>
          <p:cNvSpPr>
            <a:spLocks noGrp="1"/>
          </p:cNvSpPr>
          <p:nvPr>
            <p:ph type="ftr" sz="quarter" idx="11"/>
          </p:nvPr>
        </p:nvSpPr>
        <p:spPr/>
        <p:txBody>
          <a:bodyPr/>
          <a:lstStyle/>
          <a:p>
            <a:r>
              <a:rPr lang="tr-TR"/>
              <a:t>EMREHAN</a:t>
            </a: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07262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F51A246-7487-4D5D-8336-8AA8EF1B3038}" type="datetime1">
              <a:rPr lang="en-US" smtClean="0"/>
              <a:t>11/13/21</a:t>
            </a:fld>
            <a:endParaRPr lang="tr-TR"/>
          </a:p>
        </p:txBody>
      </p:sp>
      <p:sp>
        <p:nvSpPr>
          <p:cNvPr id="8" name="Footer Placeholder 7"/>
          <p:cNvSpPr>
            <a:spLocks noGrp="1"/>
          </p:cNvSpPr>
          <p:nvPr>
            <p:ph type="ftr" sz="quarter" idx="11"/>
          </p:nvPr>
        </p:nvSpPr>
        <p:spPr/>
        <p:txBody>
          <a:bodyPr/>
          <a:lstStyle/>
          <a:p>
            <a:r>
              <a:rPr lang="tr-TR"/>
              <a:t>EMREHAN</a:t>
            </a:r>
          </a:p>
        </p:txBody>
      </p:sp>
      <p:sp>
        <p:nvSpPr>
          <p:cNvPr id="9" name="Slide Number Placeholder 8"/>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96276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77E88224-290D-41FE-830C-398CE41FC738}" type="datetime1">
              <a:rPr lang="en-US" smtClean="0"/>
              <a:t>11/13/21</a:t>
            </a:fld>
            <a:endParaRPr lang="tr-TR"/>
          </a:p>
        </p:txBody>
      </p:sp>
      <p:sp>
        <p:nvSpPr>
          <p:cNvPr id="4" name="Footer Placeholder 3"/>
          <p:cNvSpPr>
            <a:spLocks noGrp="1"/>
          </p:cNvSpPr>
          <p:nvPr>
            <p:ph type="ftr" sz="quarter" idx="11"/>
          </p:nvPr>
        </p:nvSpPr>
        <p:spPr/>
        <p:txBody>
          <a:bodyPr/>
          <a:lstStyle/>
          <a:p>
            <a:r>
              <a:rPr lang="tr-TR"/>
              <a:t>EMREHAN</a:t>
            </a:r>
          </a:p>
        </p:txBody>
      </p:sp>
      <p:sp>
        <p:nvSpPr>
          <p:cNvPr id="5" name="Slide Number Placeholder 4"/>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22490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C65F-4EA6-4EDF-9510-59D269AB63DE}" type="datetime1">
              <a:rPr lang="en-US" smtClean="0"/>
              <a:t>11/13/21</a:t>
            </a:fld>
            <a:endParaRPr lang="tr-TR"/>
          </a:p>
        </p:txBody>
      </p:sp>
      <p:sp>
        <p:nvSpPr>
          <p:cNvPr id="3" name="Footer Placeholder 2"/>
          <p:cNvSpPr>
            <a:spLocks noGrp="1"/>
          </p:cNvSpPr>
          <p:nvPr>
            <p:ph type="ftr" sz="quarter" idx="11"/>
          </p:nvPr>
        </p:nvSpPr>
        <p:spPr/>
        <p:txBody>
          <a:bodyPr/>
          <a:lstStyle/>
          <a:p>
            <a:r>
              <a:rPr lang="tr-TR"/>
              <a:t>EMREHAN</a:t>
            </a:r>
          </a:p>
        </p:txBody>
      </p:sp>
      <p:sp>
        <p:nvSpPr>
          <p:cNvPr id="4" name="Slide Number Placeholder 3"/>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795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243D84D4-1121-4F8F-8325-F7EEC9A711F9}" type="datetime1">
              <a:rPr lang="en-US" smtClean="0"/>
              <a:t>11/13/21</a:t>
            </a:fld>
            <a:endParaRPr lang="tr-TR"/>
          </a:p>
        </p:txBody>
      </p:sp>
      <p:sp>
        <p:nvSpPr>
          <p:cNvPr id="6" name="Footer Placeholder 5"/>
          <p:cNvSpPr>
            <a:spLocks noGrp="1"/>
          </p:cNvSpPr>
          <p:nvPr>
            <p:ph type="ftr" sz="quarter" idx="11"/>
          </p:nvPr>
        </p:nvSpPr>
        <p:spPr/>
        <p:txBody>
          <a:bodyPr/>
          <a:lstStyle/>
          <a:p>
            <a:r>
              <a:rPr lang="tr-TR"/>
              <a:t>EMREHAN</a:t>
            </a: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44674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C0F8983E-0268-4BC9-BF40-F0F2EF664DA5}" type="datetime1">
              <a:rPr lang="en-US" smtClean="0"/>
              <a:t>11/13/21</a:t>
            </a:fld>
            <a:endParaRPr lang="tr-TR"/>
          </a:p>
        </p:txBody>
      </p:sp>
      <p:sp>
        <p:nvSpPr>
          <p:cNvPr id="6" name="Footer Placeholder 5"/>
          <p:cNvSpPr>
            <a:spLocks noGrp="1"/>
          </p:cNvSpPr>
          <p:nvPr>
            <p:ph type="ftr" sz="quarter" idx="11"/>
          </p:nvPr>
        </p:nvSpPr>
        <p:spPr/>
        <p:txBody>
          <a:bodyPr/>
          <a:lstStyle/>
          <a:p>
            <a:r>
              <a:rPr lang="tr-TR"/>
              <a:t>EMREHAN</a:t>
            </a: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11657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CE2381-2D3D-4666-A1D5-D32CA623C61A}" type="datetime1">
              <a:rPr lang="en-US" smtClean="0"/>
              <a:t>11/13/21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tr-TR"/>
              <a:t>EMREHAN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4E1598-E674-4AEE-8C6B-8AD6344A913E}" type="slidenum">
              <a:rPr lang="tr-TR" smtClean="0"/>
              <a:t>‹#›</a:t>
            </a:fld>
            <a:endParaRPr lang="tr-TR"/>
          </a:p>
        </p:txBody>
      </p:sp>
    </p:spTree>
    <p:extLst>
      <p:ext uri="{BB962C8B-B14F-4D97-AF65-F5344CB8AC3E}">
        <p14:creationId xmlns:p14="http://schemas.microsoft.com/office/powerpoint/2010/main" val="6507523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png"/><Relationship Id="rId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solidFill>
            <a:schemeClr val="bg1"/>
          </a:solidFill>
        </p:spPr>
        <p:txBody>
          <a:bodyPr/>
          <a:lstStyle/>
          <a:p>
            <a:r>
              <a:rPr lang="tr-TR" dirty="0"/>
              <a:t>PREDICTION MODELS BASED ON MAX-STEMS</a:t>
            </a:r>
            <a:br>
              <a:rPr lang="tr-TR" dirty="0"/>
            </a:br>
            <a:r>
              <a:rPr lang="tr-TR" sz="4000" dirty="0"/>
              <a:t>(or harnessing imbalanced data)</a:t>
            </a:r>
            <a:br>
              <a:rPr lang="tr-TR" sz="4000" dirty="0"/>
            </a:br>
            <a:r>
              <a:rPr lang="tr-TR" sz="2000" dirty="0">
                <a:solidFill>
                  <a:schemeClr val="tx1"/>
                </a:solidFill>
              </a:rPr>
              <a:t>Episode One: One-Word Based  </a:t>
            </a:r>
          </a:p>
        </p:txBody>
      </p:sp>
      <p:sp>
        <p:nvSpPr>
          <p:cNvPr id="3" name="Alt Başlık 2"/>
          <p:cNvSpPr>
            <a:spLocks noGrp="1"/>
          </p:cNvSpPr>
          <p:nvPr>
            <p:ph type="subTitle" idx="1"/>
          </p:nvPr>
        </p:nvSpPr>
        <p:spPr/>
        <p:txBody>
          <a:bodyPr/>
          <a:lstStyle/>
          <a:p>
            <a:r>
              <a:rPr lang="tr-TR" dirty="0"/>
              <a:t>Ahmet Furkan EMREHAN</a:t>
            </a:r>
          </a:p>
          <a:p>
            <a:r>
              <a:rPr lang="tr-TR" dirty="0"/>
              <a:t>(matahmet@gmail.com)</a:t>
            </a:r>
          </a:p>
          <a:p>
            <a:endParaRPr lang="tr-TR" dirty="0"/>
          </a:p>
        </p:txBody>
      </p:sp>
      <p:sp>
        <p:nvSpPr>
          <p:cNvPr id="4" name="Date Placeholder 3"/>
          <p:cNvSpPr>
            <a:spLocks noGrp="1"/>
          </p:cNvSpPr>
          <p:nvPr>
            <p:ph type="dt" sz="half" idx="10"/>
          </p:nvPr>
        </p:nvSpPr>
        <p:spPr/>
        <p:txBody>
          <a:bodyPr/>
          <a:lstStyle/>
          <a:p>
            <a:fld id="{274BD4B1-15EE-4FF2-BBDB-1033E8BB136B}"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a:t>
            </a:fld>
            <a:endParaRPr lang="tr-TR"/>
          </a:p>
        </p:txBody>
      </p:sp>
      <p:pic>
        <p:nvPicPr>
          <p:cNvPr id="9" name="Picture 8" descr="Logo&#10;&#10;Description automatically generated">
            <a:extLst>
              <a:ext uri="{FF2B5EF4-FFF2-40B4-BE49-F238E27FC236}">
                <a16:creationId xmlns:a16="http://schemas.microsoft.com/office/drawing/2014/main" id="{DEE18388-91F1-0440-BE60-AB2DE542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86194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COMPONENTS OF MODELS</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14:m>
                  <m:oMath xmlns:m="http://schemas.openxmlformats.org/officeDocument/2006/math">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𝑎𝑣𝑒𝑟𝑎𝑔𝑒</m:t>
                        </m:r>
                      </m:e>
                      <m:sub>
                        <m:r>
                          <a:rPr lang="tr-TR" b="0" i="1" smtClean="0">
                            <a:latin typeface="Cambria Math" panose="02040503050406030204" pitchFamily="18" charset="0"/>
                          </a:rPr>
                          <m:t>𝑗</m:t>
                        </m:r>
                        <m:r>
                          <a:rPr lang="tr-TR" b="0" i="1" smtClean="0">
                            <a:latin typeface="Cambria Math" panose="02040503050406030204" pitchFamily="18" charset="0"/>
                          </a:rPr>
                          <m:t>∗</m:t>
                        </m:r>
                      </m:sub>
                    </m:sSub>
                    <m:r>
                      <a:rPr lang="tr-TR" i="1" smtClean="0">
                        <a:latin typeface="Cambria Math" panose="02040503050406030204" pitchFamily="18" charset="0"/>
                      </a:rPr>
                      <m:t> </m:t>
                    </m:r>
                    <m:d>
                      <m:dPr>
                        <m:ctrlPr>
                          <a:rPr lang="tr-TR" b="0" i="1" smtClean="0">
                            <a:latin typeface="Cambria Math" panose="02040503050406030204" pitchFamily="18" charset="0"/>
                          </a:rPr>
                        </m:ctrlPr>
                      </m:d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r>
                              <a:rPr lang="tr-TR" b="0" i="1" smtClean="0">
                                <a:latin typeface="Cambria Math" panose="02040503050406030204" pitchFamily="18" charset="0"/>
                              </a:rPr>
                              <m:t>∗</m:t>
                            </m:r>
                          </m:sub>
                          <m:sup>
                            <m:r>
                              <a:rPr lang="tr-TR" i="1">
                                <a:latin typeface="Cambria Math" panose="02040503050406030204" pitchFamily="18" charset="0"/>
                              </a:rPr>
                              <m:t>𝑝</m:t>
                            </m:r>
                          </m:sup>
                        </m:sSubSup>
                      </m:e>
                    </m:d>
                    <m:r>
                      <a:rPr lang="tr-TR" b="0" i="1" smtClean="0">
                        <a:latin typeface="Cambria Math" panose="02040503050406030204" pitchFamily="18" charset="0"/>
                      </a:rPr>
                      <m:t>𝑠𝑢𝑐h</m:t>
                    </m:r>
                    <m:r>
                      <a:rPr lang="tr-TR" b="0" i="1" smtClean="0">
                        <a:latin typeface="Cambria Math" panose="02040503050406030204" pitchFamily="18" charset="0"/>
                      </a:rPr>
                      <m:t> </m:t>
                    </m:r>
                    <m:r>
                      <a:rPr lang="tr-TR" b="0" i="1" smtClean="0">
                        <a:latin typeface="Cambria Math" panose="02040503050406030204" pitchFamily="18" charset="0"/>
                      </a:rPr>
                      <m:t>𝑡h𝑎𝑡</m:t>
                    </m:r>
                    <m:r>
                      <a:rPr lang="tr-TR" b="0" i="1" smtClean="0">
                        <a:latin typeface="Cambria Math" panose="02040503050406030204" pitchFamily="18" charset="0"/>
                      </a:rPr>
                      <m:t> </m:t>
                    </m:r>
                    <m:r>
                      <a:rPr lang="tr-TR" b="0" i="1" smtClean="0">
                        <a:latin typeface="Cambria Math" panose="02040503050406030204" pitchFamily="18" charset="0"/>
                      </a:rPr>
                      <m:t>𝑎𝑙𝑙</m:t>
                    </m:r>
                    <m:r>
                      <a:rPr lang="tr-TR" b="0" i="1" smtClean="0">
                        <a:latin typeface="Cambria Math" panose="02040503050406030204" pitchFamily="18" charset="0"/>
                      </a:rPr>
                      <m:t> </m:t>
                    </m:r>
                    <m:r>
                      <m:rPr>
                        <m:nor/>
                      </m:rPr>
                      <a:rPr lang="tr-TR" b="0" i="0" smtClean="0">
                        <a:latin typeface="Cambria Math" panose="02040503050406030204" pitchFamily="18" charset="0"/>
                      </a:rPr>
                      <m:t>"</m:t>
                    </m:r>
                    <m:r>
                      <m:rPr>
                        <m:nor/>
                      </m:rPr>
                      <a:rPr lang="tr-TR" b="0" i="0" smtClean="0">
                        <a:latin typeface="Cambria Math" panose="02040503050406030204" pitchFamily="18" charset="0"/>
                      </a:rPr>
                      <m:t>j</m:t>
                    </m:r>
                    <m:r>
                      <m:rPr>
                        <m:nor/>
                      </m:rPr>
                      <a:rPr lang="tr-TR" b="0" i="0" smtClean="0">
                        <a:latin typeface="Cambria Math" panose="02040503050406030204" pitchFamily="18" charset="0"/>
                      </a:rPr>
                      <m:t>∗"</m:t>
                    </m:r>
                    <m:r>
                      <m:rPr>
                        <m:nor/>
                      </m:rPr>
                      <a:rPr lang="tr-TR" b="0" i="0" smtClean="0">
                        <a:latin typeface="Cambria Math" panose="02040503050406030204" pitchFamily="18" charset="0"/>
                      </a:rPr>
                      <m:t>s</m:t>
                    </m:r>
                    <m:r>
                      <a:rPr lang="tr-TR" b="0" i="1" smtClean="0">
                        <a:latin typeface="Cambria Math" panose="02040503050406030204" pitchFamily="18" charset="0"/>
                      </a:rPr>
                      <m:t> </m:t>
                    </m:r>
                    <m:r>
                      <a:rPr lang="tr-TR" b="0" i="1" smtClean="0">
                        <a:latin typeface="Cambria Math" panose="02040503050406030204" pitchFamily="18" charset="0"/>
                      </a:rPr>
                      <m:t>𝑚𝑒𝑒𝑡</m:t>
                    </m:r>
                    <m:r>
                      <a:rPr lang="tr-TR" b="0" i="1" smtClean="0">
                        <a:latin typeface="Cambria Math" panose="02040503050406030204" pitchFamily="18" charset="0"/>
                      </a:rPr>
                      <m:t> </m:t>
                    </m:r>
                    <m:r>
                      <a:rPr lang="tr-TR" b="0" i="1" smtClean="0">
                        <a:latin typeface="Cambria Math" panose="02040503050406030204" pitchFamily="18" charset="0"/>
                      </a:rPr>
                      <m:t>𝑡h𝑒</m:t>
                    </m:r>
                    <m:r>
                      <a:rPr lang="tr-TR" b="0" i="1" smtClean="0">
                        <a:latin typeface="Cambria Math" panose="02040503050406030204" pitchFamily="18" charset="0"/>
                      </a:rPr>
                      <m:t> </m:t>
                    </m:r>
                    <m:r>
                      <a:rPr lang="tr-TR" b="0" i="1" smtClean="0">
                        <a:latin typeface="Cambria Math" panose="02040503050406030204" pitchFamily="18" charset="0"/>
                      </a:rPr>
                      <m:t>𝑐𝑜𝑛𝑑𝑖𝑡𝑖𝑜𝑛</m:t>
                    </m:r>
                    <m:r>
                      <a:rPr lang="tr-TR" b="0" i="1" smtClean="0">
                        <a:latin typeface="Cambria Math" panose="02040503050406030204" pitchFamily="18" charset="0"/>
                      </a:rPr>
                      <m:t> </m:t>
                    </m:r>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r>
                          <a:rPr lang="tr-TR" b="0" i="1" smtClean="0">
                            <a:latin typeface="Cambria Math" panose="02040503050406030204" pitchFamily="18" charset="0"/>
                          </a:rPr>
                          <m:t>∗</m:t>
                        </m:r>
                      </m:sub>
                      <m:sup>
                        <m:r>
                          <a:rPr lang="tr-TR" i="1">
                            <a:latin typeface="Cambria Math" panose="02040503050406030204" pitchFamily="18" charset="0"/>
                          </a:rPr>
                          <m:t>𝑝</m:t>
                        </m:r>
                      </m:sup>
                    </m:sSubSup>
                    <m:r>
                      <a:rPr lang="tr-TR" b="0" i="1" smtClean="0">
                        <a:latin typeface="Cambria Math" panose="02040503050406030204" pitchFamily="18" charset="0"/>
                      </a:rPr>
                      <m:t>&gt;0</m:t>
                    </m:r>
                  </m:oMath>
                </a14:m>
                <a:endParaRPr lang="tr-TR" b="0" dirty="0"/>
              </a:p>
              <a:p>
                <a:pPr marL="0" indent="0">
                  <a:buNone/>
                </a:pPr>
                <a:r>
                  <a:rPr lang="tr-TR" b="0" dirty="0"/>
                  <a: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in</m:t>
                    </m:r>
                    <m:r>
                      <a:rPr lang="tr-TR">
                        <a:latin typeface="Cambria Math" panose="02040503050406030204" pitchFamily="18" charset="0"/>
                      </a:rPr>
                      <m:t> </m:t>
                    </m:r>
                    <m:r>
                      <m:rPr>
                        <m:sty m:val="p"/>
                      </m:rPr>
                      <a:rPr lang="tr-TR">
                        <a:latin typeface="Cambria Math" panose="02040503050406030204" pitchFamily="18" charset="0"/>
                      </a:rPr>
                      <m:t>case</m:t>
                    </m:r>
                    <m:r>
                      <a:rPr lang="tr-TR">
                        <a:latin typeface="Cambria Math" panose="02040503050406030204" pitchFamily="18" charset="0"/>
                      </a:rPr>
                      <m:t> </m:t>
                    </m:r>
                    <m:r>
                      <m:rPr>
                        <m:sty m:val="p"/>
                      </m:rPr>
                      <a:rPr lang="tr-TR">
                        <a:latin typeface="Cambria Math" panose="02040503050406030204" pitchFamily="18" charset="0"/>
                      </a:rPr>
                      <m:t>that</m:t>
                    </m:r>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r>
                      <a:rPr lang="tr-TR" i="1">
                        <a:latin typeface="Cambria Math" panose="02040503050406030204" pitchFamily="18" charset="0"/>
                        <a:ea typeface="Cambria Math" panose="02040503050406030204" pitchFamily="18" charset="0"/>
                      </a:rPr>
                      <m:t>=0 </m:t>
                    </m:r>
                    <m:r>
                      <a:rPr lang="tr-TR" i="1">
                        <a:latin typeface="Cambria Math" panose="02040503050406030204" pitchFamily="18" charset="0"/>
                        <a:ea typeface="Cambria Math" panose="02040503050406030204" pitchFamily="18" charset="0"/>
                      </a:rPr>
                      <m:t>𝑓𝑜𝑟</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𝑎𝑙𝑙</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𝑝</m:t>
                    </m:r>
                    <m:r>
                      <a:rPr lang="tr-TR" i="1">
                        <a:latin typeface="Cambria Math" panose="02040503050406030204" pitchFamily="18" charset="0"/>
                        <a:ea typeface="Cambria Math" panose="02040503050406030204" pitchFamily="18" charset="0"/>
                      </a:rPr>
                      <m:t>=1,2,…</m:t>
                    </m:r>
                    <m:r>
                      <a:rPr lang="tr-TR" i="1">
                        <a:latin typeface="Cambria Math" panose="02040503050406030204" pitchFamily="18" charset="0"/>
                        <a:ea typeface="Cambria Math" panose="02040503050406030204" pitchFamily="18" charset="0"/>
                      </a:rPr>
                      <m:t>𝑛</m:t>
                    </m:r>
                  </m:oMath>
                </a14:m>
                <a:r>
                  <a:rPr lang="tr-TR" i="1" dirty="0">
                    <a:latin typeface="Cambria Math" panose="02040503050406030204" pitchFamily="18" charset="0"/>
                  </a:rPr>
                  <a:t>,</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a:rPr lang="tr-TR" i="1">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oMath>
                </a14:m>
                <a:r>
                  <a:rPr lang="tr-TR" i="1" dirty="0">
                    <a:latin typeface="Cambria Math" panose="02040503050406030204" pitchFamily="18" charset="0"/>
                  </a:rPr>
                  <a:t>=0 </a:t>
                </a:r>
                <a:endParaRPr lang="tr-TR" b="0" dirty="0"/>
              </a:p>
              <a:p>
                <a14:m>
                  <m:oMath xmlns:m="http://schemas.openxmlformats.org/officeDocument/2006/math">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m:rPr>
                            <m:sty m:val="p"/>
                          </m:rPr>
                          <a:rPr lang="tr-TR" i="1" dirty="0">
                            <a:latin typeface="Cambria Math" panose="02040503050406030204" pitchFamily="18" charset="0"/>
                          </a:rPr>
                          <m:t>max</m:t>
                        </m:r>
                        <m:r>
                          <m:rPr>
                            <m:nor/>
                          </m:rPr>
                          <a:rPr lang="tr-TR" dirty="0"/>
                          <m:t> </m:t>
                        </m:r>
                      </m:e>
                      <m:sub>
                        <m:r>
                          <a:rPr lang="tr-TR" b="0" i="1" smtClean="0">
                            <a:latin typeface="Cambria Math" panose="02040503050406030204" pitchFamily="18" charset="0"/>
                          </a:rPr>
                          <m:t>𝑗</m:t>
                        </m:r>
                      </m:sub>
                    </m:sSub>
                    <m:r>
                      <a:rPr lang="tr-TR" b="0" i="1" smtClean="0">
                        <a:latin typeface="Cambria Math" panose="02040503050406030204" pitchFamily="18" charset="0"/>
                      </a:rPr>
                      <m:t>(</m:t>
                    </m:r>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sub>
                      <m:sup>
                        <m:r>
                          <a:rPr lang="tr-TR" i="1">
                            <a:latin typeface="Cambria Math" panose="02040503050406030204" pitchFamily="18" charset="0"/>
                          </a:rPr>
                          <m:t>𝑝</m:t>
                        </m:r>
                      </m:sup>
                    </m:sSubSup>
                    <m:r>
                      <a:rPr lang="tr-TR" b="0" i="1" smtClean="0">
                        <a:latin typeface="Cambria Math" panose="02040503050406030204" pitchFamily="18" charset="0"/>
                      </a:rPr>
                      <m:t>)</m:t>
                    </m:r>
                  </m:oMath>
                </a14:m>
                <a:endParaRPr lang="tr-TR" dirty="0"/>
              </a:p>
              <a:p>
                <a:endParaRPr lang="tr-TR" dirty="0"/>
              </a:p>
              <a:p>
                <a:pPr marL="0" indent="0">
                  <a:buNone/>
                </a:pP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8E5FB666-D703-46C6-A2C3-E441E544F8D9}"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10</a:t>
            </a:fld>
            <a:endParaRPr lang="tr-TR"/>
          </a:p>
        </p:txBody>
      </p:sp>
      <p:pic>
        <p:nvPicPr>
          <p:cNvPr id="7" name="Picture 6" descr="Logo&#10;&#10;Description automatically generated">
            <a:extLst>
              <a:ext uri="{FF2B5EF4-FFF2-40B4-BE49-F238E27FC236}">
                <a16:creationId xmlns:a16="http://schemas.microsoft.com/office/drawing/2014/main" id="{D82433DD-B53B-2845-A9B7-5AADA6B9A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946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38" y="286353"/>
            <a:ext cx="8596668" cy="1320800"/>
          </a:xfrm>
          <a:solidFill>
            <a:schemeClr val="bg1"/>
          </a:solidFill>
        </p:spPr>
        <p:txBody>
          <a:bodyPr/>
          <a:lstStyle/>
          <a:p>
            <a:r>
              <a:rPr lang="tr-TR" dirty="0">
                <a:ln w="0"/>
                <a:effectLst>
                  <a:outerShdw blurRad="38100" dist="19050" dir="2700000" algn="tl" rotWithShape="0">
                    <a:schemeClr val="dk1">
                      <a:alpha val="40000"/>
                    </a:schemeClr>
                  </a:outerShdw>
                </a:effectLst>
              </a:rPr>
              <a:t>General Scheme for Prediction Models</a:t>
            </a:r>
            <a:endParaRPr lang="tr-TR" dirty="0"/>
          </a:p>
        </p:txBody>
      </p:sp>
      <p:sp>
        <p:nvSpPr>
          <p:cNvPr id="4" name="Rectangle 3"/>
          <p:cNvSpPr/>
          <p:nvPr/>
        </p:nvSpPr>
        <p:spPr>
          <a:xfrm>
            <a:off x="949574" y="1270402"/>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X_test</a:t>
            </a:r>
          </a:p>
        </p:txBody>
      </p:sp>
      <mc:AlternateContent xmlns:mc="http://schemas.openxmlformats.org/markup-compatibility/2006" xmlns:a14="http://schemas.microsoft.com/office/drawing/2010/main">
        <mc:Choice Requires="a14">
          <p:sp>
            <p:nvSpPr>
              <p:cNvPr id="5" name="Rectangle 4"/>
              <p:cNvSpPr/>
              <p:nvPr/>
            </p:nvSpPr>
            <p:spPr>
              <a:xfrm>
                <a:off x="2851643"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tr-TR" i="1">
                              <a:solidFill>
                                <a:schemeClr val="tx1"/>
                              </a:solidFill>
                              <a:latin typeface="Cambria Math" panose="02040503050406030204" pitchFamily="18" charset="0"/>
                            </a:rPr>
                            <m:t>𝑑𝑜𝑐</m:t>
                          </m:r>
                        </m:e>
                        <m:sub>
                          <m:r>
                            <a:rPr lang="tr-TR" i="1">
                              <a:solidFill>
                                <a:schemeClr val="tx1"/>
                              </a:solidFill>
                              <a:latin typeface="Cambria Math" panose="02040503050406030204" pitchFamily="18" charset="0"/>
                            </a:rPr>
                            <m:t>𝑖</m:t>
                          </m:r>
                        </m:sub>
                      </m:sSub>
                    </m:oMath>
                  </m:oMathPara>
                </a14:m>
                <a:endParaRPr lang="tr-TR"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2851643" y="1270401"/>
                <a:ext cx="1591407" cy="602359"/>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50428"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b="0" i="1" smtClean="0">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𝑙𝑜𝑤𝑒𝑟</m:t>
                    </m:r>
                    <m:r>
                      <a:rPr lang="tr-TR" sz="1000" b="0" i="1" smtClean="0">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6" name="Rectangle 5"/>
              <p:cNvSpPr>
                <a:spLocks noRot="1" noChangeAspect="1" noMove="1" noResize="1" noEditPoints="1" noAdjustHandles="1" noChangeArrowheads="1" noChangeShapeType="1" noTextEdit="1"/>
              </p:cNvSpPr>
              <p:nvPr/>
            </p:nvSpPr>
            <p:spPr>
              <a:xfrm>
                <a:off x="4850428" y="1270401"/>
                <a:ext cx="1591407" cy="602359"/>
              </a:xfrm>
              <a:prstGeom prst="rect">
                <a:avLst/>
              </a:prstGeom>
              <a:blipFill>
                <a:blip r:embed="rId3"/>
                <a:stretch>
                  <a:fillRect/>
                </a:stretch>
              </a:blipFill>
            </p:spPr>
            <p:txBody>
              <a:bodyPr/>
              <a:lstStyle/>
              <a:p>
                <a:r>
                  <a:rPr lang="tr-TR">
                    <a:noFill/>
                  </a:rPr>
                  <a:t> </a:t>
                </a:r>
              </a:p>
            </p:txBody>
          </p:sp>
        </mc:Fallback>
      </mc:AlternateContent>
      <p:cxnSp>
        <p:nvCxnSpPr>
          <p:cNvPr id="7" name="Straight Arrow Connector 6"/>
          <p:cNvCxnSpPr>
            <a:endCxn id="5" idx="1"/>
          </p:cNvCxnSpPr>
          <p:nvPr/>
        </p:nvCxnSpPr>
        <p:spPr>
          <a:xfrm>
            <a:off x="2540981" y="1571580"/>
            <a:ext cx="3106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4443050" y="1571581"/>
            <a:ext cx="40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8804035"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b="0" i="1" smtClean="0">
                            <a:solidFill>
                              <a:schemeClr val="tx1"/>
                            </a:solidFill>
                            <a:latin typeface="Cambria Math" panose="02040503050406030204" pitchFamily="18" charset="0"/>
                          </a:rPr>
                          <m:t>𝑡𝑜𝑘𝑒𝑛</m:t>
                        </m:r>
                      </m:e>
                      <m:sub>
                        <m:r>
                          <a:rPr lang="tr-TR" sz="1000" b="0" i="1" smtClean="0">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i="1">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9" name="Rectangle 8"/>
              <p:cNvSpPr>
                <a:spLocks noRot="1" noChangeAspect="1" noMove="1" noResize="1" noEditPoints="1" noAdjustHandles="1" noChangeArrowheads="1" noChangeShapeType="1" noTextEdit="1"/>
              </p:cNvSpPr>
              <p:nvPr/>
            </p:nvSpPr>
            <p:spPr>
              <a:xfrm>
                <a:off x="8804035" y="1270401"/>
                <a:ext cx="1591407" cy="602359"/>
              </a:xfrm>
              <a:prstGeom prst="rect">
                <a:avLst/>
              </a:prstGeom>
              <a:blipFill>
                <a:blip r:embed="rId4"/>
                <a:stretch>
                  <a:fillRect/>
                </a:stretch>
              </a:blipFill>
            </p:spPr>
            <p:txBody>
              <a:bodyPr/>
              <a:lstStyle/>
              <a:p>
                <a:r>
                  <a:rPr lang="tr-TR">
                    <a:noFill/>
                  </a:rPr>
                  <a:t> </a:t>
                </a:r>
              </a:p>
            </p:txBody>
          </p:sp>
        </mc:Fallback>
      </mc:AlternateContent>
      <p:cxnSp>
        <p:nvCxnSpPr>
          <p:cNvPr id="10" name="Straight Arrow Connector 9"/>
          <p:cNvCxnSpPr>
            <a:stCxn id="6" idx="3"/>
            <a:endCxn id="9" idx="1"/>
          </p:cNvCxnSpPr>
          <p:nvPr/>
        </p:nvCxnSpPr>
        <p:spPr>
          <a:xfrm>
            <a:off x="6441835" y="1571581"/>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910759"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11" name="Rectangle 10"/>
              <p:cNvSpPr>
                <a:spLocks noRot="1" noChangeAspect="1" noMove="1" noResize="1" noEditPoints="1" noAdjustHandles="1" noChangeArrowheads="1" noChangeShapeType="1" noTextEdit="1"/>
              </p:cNvSpPr>
              <p:nvPr/>
            </p:nvSpPr>
            <p:spPr>
              <a:xfrm>
                <a:off x="6910759" y="1270401"/>
                <a:ext cx="1591407" cy="602359"/>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0152" y="2284447"/>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800" i="1" smtClean="0">
                            <a:solidFill>
                              <a:schemeClr val="tx1"/>
                            </a:solidFill>
                            <a:latin typeface="Cambria Math" panose="02040503050406030204" pitchFamily="18" charset="0"/>
                          </a:rPr>
                        </m:ctrlPr>
                      </m:sSubPr>
                      <m:e>
                        <m:r>
                          <a:rPr lang="tr-TR" sz="800" b="0" i="1" smtClean="0">
                            <a:solidFill>
                              <a:schemeClr val="tx1"/>
                            </a:solidFill>
                            <a:latin typeface="Cambria Math" panose="02040503050406030204" pitchFamily="18" charset="0"/>
                          </a:rPr>
                          <m:t>𝑠𝑡𝑒𝑚𝑠</m:t>
                        </m:r>
                      </m:e>
                      <m:sub>
                        <m:r>
                          <a:rPr lang="tr-TR" sz="800" i="1">
                            <a:solidFill>
                              <a:schemeClr val="tx1"/>
                            </a:solidFill>
                            <a:latin typeface="Cambria Math" panose="02040503050406030204" pitchFamily="18" charset="0"/>
                          </a:rPr>
                          <m:t>𝑖</m:t>
                        </m:r>
                      </m:sub>
                    </m:sSub>
                    <m:r>
                      <a:rPr lang="tr-TR" sz="800" i="1">
                        <a:solidFill>
                          <a:schemeClr val="tx1"/>
                        </a:solidFill>
                        <a:latin typeface="Cambria Math" panose="02040503050406030204" pitchFamily="18" charset="0"/>
                      </a:rPr>
                      <m:t>=</m:t>
                    </m:r>
                    <m:r>
                      <m:rPr>
                        <m:sty m:val="p"/>
                      </m:rPr>
                      <a:rPr lang="tr-TR" sz="800" b="0" i="0" smtClean="0">
                        <a:solidFill>
                          <a:schemeClr val="tx1"/>
                        </a:solidFill>
                        <a:latin typeface="Cambria Math" panose="02040503050406030204" pitchFamily="18" charset="0"/>
                      </a:rPr>
                      <m:t>max</m:t>
                    </m:r>
                    <m:r>
                      <a:rPr lang="tr-TR" sz="800" b="0" i="1" smtClean="0">
                        <a:solidFill>
                          <a:schemeClr val="tx1"/>
                        </a:solidFill>
                        <a:latin typeface="Cambria Math" panose="02040503050406030204" pitchFamily="18" charset="0"/>
                      </a:rPr>
                      <m:t>⁡_</m:t>
                    </m:r>
                    <m:r>
                      <a:rPr lang="tr-TR" sz="800" b="0" i="1" smtClean="0">
                        <a:solidFill>
                          <a:schemeClr val="tx1"/>
                        </a:solidFill>
                        <a:latin typeface="Cambria Math" panose="02040503050406030204" pitchFamily="18" charset="0"/>
                      </a:rPr>
                      <m:t>𝑠𝑡𝑒𝑚𝑠</m:t>
                    </m:r>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rPr>
                        </m:ctrlPr>
                      </m:sSubPr>
                      <m:e>
                        <m:r>
                          <a:rPr lang="tr-TR" sz="800" i="1">
                            <a:solidFill>
                              <a:schemeClr val="tx1"/>
                            </a:solidFill>
                            <a:latin typeface="Cambria Math" panose="02040503050406030204" pitchFamily="18" charset="0"/>
                          </a:rPr>
                          <m:t>𝑡𝑜𝑘𝑒𝑛</m:t>
                        </m:r>
                      </m:e>
                      <m:sub>
                        <m:r>
                          <a:rPr lang="tr-TR" sz="800" i="1">
                            <a:solidFill>
                              <a:schemeClr val="tx1"/>
                            </a:solidFill>
                            <a:latin typeface="Cambria Math" panose="02040503050406030204" pitchFamily="18" charset="0"/>
                          </a:rPr>
                          <m:t>𝑖</m:t>
                        </m:r>
                      </m:sub>
                    </m:sSub>
                  </m:oMath>
                </a14:m>
                <a:r>
                  <a:rPr lang="tr-TR" sz="800" dirty="0">
                    <a:solidFill>
                      <a:schemeClr val="tx1"/>
                    </a:solidFill>
                  </a:rPr>
                  <a:t>)</a:t>
                </a:r>
              </a:p>
            </p:txBody>
          </p:sp>
        </mc:Choice>
        <mc:Fallback xmlns="">
          <p:sp>
            <p:nvSpPr>
              <p:cNvPr id="12" name="Rectangle 11"/>
              <p:cNvSpPr>
                <a:spLocks noRot="1" noChangeAspect="1" noMove="1" noResize="1" noEditPoints="1" noAdjustHandles="1" noChangeArrowheads="1" noChangeShapeType="1" noTextEdit="1"/>
              </p:cNvSpPr>
              <p:nvPr/>
            </p:nvSpPr>
            <p:spPr>
              <a:xfrm>
                <a:off x="8820152" y="2284447"/>
                <a:ext cx="1591407" cy="602359"/>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777406" y="2173250"/>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r>
                            <a:rPr lang="tr-TR" sz="1200" b="0" i="1" smtClean="0">
                              <a:solidFill>
                                <a:schemeClr val="tx1"/>
                              </a:solidFill>
                              <a:latin typeface="Cambria Math" panose="02040503050406030204" pitchFamily="18" charset="0"/>
                            </a:rPr>
                            <m:t>1</m:t>
                          </m:r>
                        </m:sub>
                      </m:sSub>
                    </m:oMath>
                  </m:oMathPara>
                </a14:m>
                <a:endParaRPr lang="tr-TR" sz="12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777406" y="2173250"/>
                <a:ext cx="1182569" cy="300491"/>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777406" y="2585625"/>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r>
                            <a:rPr lang="tr-TR" sz="1200" i="1">
                              <a:solidFill>
                                <a:schemeClr val="tx1"/>
                              </a:solidFill>
                              <a:latin typeface="Cambria Math" panose="02040503050406030204" pitchFamily="18" charset="0"/>
                            </a:rPr>
                            <m:t>2</m:t>
                          </m:r>
                        </m:sub>
                      </m:sSub>
                    </m:oMath>
                  </m:oMathPara>
                </a14:m>
                <a:endParaRPr lang="tr-TR" sz="1200" i="1" dirty="0">
                  <a:solidFill>
                    <a:schemeClr val="tx1"/>
                  </a:solidFill>
                  <a:latin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777406" y="2585625"/>
                <a:ext cx="1182569" cy="300491"/>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923876" y="3859509"/>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sSub>
                            <m:sSubPr>
                              <m:ctrlPr>
                                <a:rPr lang="tr-TR" sz="1200" i="1" smtClean="0">
                                  <a:solidFill>
                                    <a:schemeClr val="tx1"/>
                                  </a:solidFill>
                                  <a:latin typeface="Cambria Math" panose="02040503050406030204" pitchFamily="18" charset="0"/>
                                </a:rPr>
                              </m:ctrlPr>
                            </m:sSubPr>
                            <m:e>
                              <m:r>
                                <a:rPr lang="tr-TR" sz="1200" b="0" i="1" smtClean="0">
                                  <a:solidFill>
                                    <a:schemeClr val="tx1"/>
                                  </a:solidFill>
                                  <a:latin typeface="Cambria Math" panose="02040503050406030204" pitchFamily="18" charset="0"/>
                                </a:rPr>
                                <m:t>𝑚</m:t>
                              </m:r>
                            </m:e>
                            <m:sub>
                              <m:r>
                                <a:rPr lang="tr-TR" sz="1200" b="0" i="1" smtClean="0">
                                  <a:solidFill>
                                    <a:schemeClr val="tx1"/>
                                  </a:solidFill>
                                  <a:latin typeface="Cambria Math" panose="02040503050406030204" pitchFamily="18" charset="0"/>
                                </a:rPr>
                                <m:t>𝑖</m:t>
                              </m:r>
                            </m:sub>
                          </m:sSub>
                          <m:r>
                            <m:rPr>
                              <m:nor/>
                            </m:rPr>
                            <a:rPr lang="tr-TR" sz="1200" i="1" dirty="0">
                              <a:solidFill>
                                <a:schemeClr val="tx1"/>
                              </a:solidFill>
                              <a:latin typeface="Cambria Math" panose="02040503050406030204" pitchFamily="18" charset="0"/>
                            </a:rPr>
                            <m:t> </m:t>
                          </m:r>
                        </m:sub>
                      </m:sSub>
                    </m:oMath>
                  </m:oMathPara>
                </a14:m>
                <a:endParaRPr lang="tr-TR" sz="1200" i="1" dirty="0">
                  <a:solidFill>
                    <a:schemeClr val="tx1"/>
                  </a:solidFill>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923876" y="3859509"/>
                <a:ext cx="1182569" cy="300491"/>
              </a:xfrm>
              <a:prstGeom prst="rect">
                <a:avLst/>
              </a:prstGeom>
              <a:blipFill>
                <a:blip r:embed="rId9"/>
                <a:stretch>
                  <a:fillRect/>
                </a:stretch>
              </a:blipFill>
            </p:spPr>
            <p:txBody>
              <a:bodyPr/>
              <a:lstStyle/>
              <a:p>
                <a:r>
                  <a:rPr lang="tr-TR">
                    <a:noFill/>
                  </a:rPr>
                  <a:t> </a:t>
                </a:r>
              </a:p>
            </p:txBody>
          </p:sp>
        </mc:Fallback>
      </mc:AlternateContent>
      <p:sp>
        <p:nvSpPr>
          <p:cNvPr id="16" name="Rectangle 15"/>
          <p:cNvSpPr/>
          <p:nvPr/>
        </p:nvSpPr>
        <p:spPr>
          <a:xfrm>
            <a:off x="7099363" y="2966435"/>
            <a:ext cx="523572" cy="784830"/>
          </a:xfrm>
          <a:prstGeom prst="rect">
            <a:avLst/>
          </a:prstGeom>
          <a:solidFill>
            <a:srgbClr val="57D3FF"/>
          </a:solidFill>
        </p:spPr>
        <p:txBody>
          <a:bodyPr wrap="square" lIns="91440" tIns="45720" rIns="91440" bIns="45720">
            <a:spAutoFit/>
          </a:bodyPr>
          <a:lstStyle/>
          <a:p>
            <a:pPr algn="ctr"/>
            <a:r>
              <a:rPr lang="tr-TR" sz="1500" b="0" cap="none" spc="0" dirty="0">
                <a:ln w="0"/>
                <a:effectLst>
                  <a:outerShdw blurRad="38100" dist="25400" dir="5400000" algn="ctr" rotWithShape="0">
                    <a:srgbClr val="6E747A">
                      <a:alpha val="43000"/>
                    </a:srgbClr>
                  </a:outerShdw>
                </a:effectLst>
              </a:rPr>
              <a:t>.</a:t>
            </a:r>
          </a:p>
          <a:p>
            <a:pPr algn="ctr"/>
            <a:r>
              <a:rPr lang="tr-TR" sz="1500" dirty="0">
                <a:ln w="0"/>
                <a:effectLst>
                  <a:outerShdw blurRad="38100" dist="25400" dir="5400000" algn="ctr" rotWithShape="0">
                    <a:srgbClr val="6E747A">
                      <a:alpha val="43000"/>
                    </a:srgbClr>
                  </a:outerShdw>
                </a:effectLst>
              </a:rPr>
              <a:t>.</a:t>
            </a:r>
          </a:p>
          <a:p>
            <a:pPr algn="ctr"/>
            <a:r>
              <a:rPr lang="tr-TR" sz="1500" b="0" cap="none" spc="0" dirty="0">
                <a:ln w="0"/>
                <a:effectLst>
                  <a:outerShdw blurRad="38100" dist="25400" dir="5400000" algn="ctr" rotWithShape="0">
                    <a:srgbClr val="6E747A">
                      <a:alpha val="43000"/>
                    </a:srgbClr>
                  </a:outerShdw>
                </a:effectLst>
              </a:rPr>
              <a:t>.</a:t>
            </a:r>
            <a:endParaRPr lang="en-US" sz="1500" b="0" cap="none" spc="0" dirty="0">
              <a:ln w="0"/>
              <a:effectLst>
                <a:outerShdw blurRad="38100" dist="25400" dir="5400000" algn="ctr" rotWithShape="0">
                  <a:srgbClr val="6E747A">
                    <a:alpha val="43000"/>
                  </a:srgbClr>
                </a:outerShdw>
              </a:effectLst>
            </a:endParaRPr>
          </a:p>
        </p:txBody>
      </p:sp>
      <p:cxnSp>
        <p:nvCxnSpPr>
          <p:cNvPr id="17" name="Straight Arrow Connector 16"/>
          <p:cNvCxnSpPr>
            <a:stCxn id="12" idx="1"/>
            <a:endCxn id="13" idx="3"/>
          </p:cNvCxnSpPr>
          <p:nvPr/>
        </p:nvCxnSpPr>
        <p:spPr>
          <a:xfrm flipH="1" flipV="1">
            <a:off x="7959975" y="2323496"/>
            <a:ext cx="860177" cy="26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4" idx="3"/>
          </p:cNvCxnSpPr>
          <p:nvPr/>
        </p:nvCxnSpPr>
        <p:spPr>
          <a:xfrm flipH="1">
            <a:off x="7959975" y="2585627"/>
            <a:ext cx="860177" cy="1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flipH="1">
            <a:off x="8122844" y="2585627"/>
            <a:ext cx="697308" cy="146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472234" y="2201178"/>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r>
                            <a:rPr lang="tr-TR" sz="800" i="1">
                              <a:solidFill>
                                <a:schemeClr val="tx1"/>
                              </a:solidFill>
                              <a:latin typeface="Cambria Math" panose="02040503050406030204" pitchFamily="18" charset="0"/>
                              <a:ea typeface="Cambria Math" panose="02040503050406030204" pitchFamily="18" charset="0"/>
                            </a:rPr>
                            <m:t>1</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b="0" i="0" smtClean="0">
                          <a:solidFill>
                            <a:schemeClr val="tx1"/>
                          </a:solidFill>
                          <a:latin typeface="Cambria Math" panose="02040503050406030204" pitchFamily="18" charset="0"/>
                          <a:ea typeface="Cambria Math" panose="02040503050406030204" pitchFamily="18" charset="0"/>
                        </a:rPr>
                        <m:t>,</m:t>
                      </m:r>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smtClean="0">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1</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b="0" i="1" smtClean="0">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rPr>
                            <m:t>𝑖</m:t>
                          </m:r>
                          <m:r>
                            <a:rPr lang="tr-TR" sz="800" b="0" i="1" smtClean="0">
                              <a:solidFill>
                                <a:schemeClr val="tx1"/>
                              </a:solidFill>
                              <a:latin typeface="Cambria Math" panose="02040503050406030204" pitchFamily="18" charset="0"/>
                            </a:rPr>
                            <m:t>1</m:t>
                          </m:r>
                        </m:sub>
                      </m:sSub>
                      <m:r>
                        <a:rPr lang="tr-TR" sz="800" b="0" i="1" smtClean="0">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1</m:t>
                          </m:r>
                        </m:sub>
                      </m:sSub>
                    </m:oMath>
                  </m:oMathPara>
                </a14:m>
                <a:endParaRPr lang="tr-TR" sz="800" i="1" dirty="0">
                  <a:solidFill>
                    <a:schemeClr val="tx1"/>
                  </a:solidFill>
                  <a:latin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472234" y="2201178"/>
                <a:ext cx="1182569" cy="300491"/>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72234" y="2613553"/>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a:solidFill>
                            <a:schemeClr val="tx1"/>
                          </a:solidFill>
                          <a:latin typeface="Cambria Math" panose="02040503050406030204" pitchFamily="18" charset="0"/>
                          <a:ea typeface="Cambria Math" panose="02040503050406030204" pitchFamily="18" charset="0"/>
                        </a:rPr>
                        <m:t>,</m:t>
                      </m:r>
                      <m:sSubSup>
                        <m:sSubSupPr>
                          <m:ctrlPr>
                            <a:rPr lang="el-GR" sz="800" i="1">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i="1">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rPr>
                            <m:t>𝑖</m:t>
                          </m:r>
                          <m:r>
                            <a:rPr lang="tr-TR" sz="800" b="0" i="1" smtClean="0">
                              <a:solidFill>
                                <a:schemeClr val="tx1"/>
                              </a:solidFill>
                              <a:latin typeface="Cambria Math" panose="02040503050406030204" pitchFamily="18" charset="0"/>
                            </a:rPr>
                            <m:t>2</m:t>
                          </m:r>
                        </m:sub>
                      </m:sSub>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Sub>
                    </m:oMath>
                  </m:oMathPara>
                </a14:m>
                <a:endParaRPr lang="tr-TR" sz="800"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3472234" y="2613553"/>
                <a:ext cx="1182569" cy="300491"/>
              </a:xfrm>
              <a:prstGeom prst="rect">
                <a:avLst/>
              </a:prstGeom>
              <a:blipFill>
                <a:blip r:embed="rId11"/>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472234" y="3859510"/>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smtClean="0">
                                  <a:solidFill>
                                    <a:schemeClr val="tx1"/>
                                  </a:solidFill>
                                  <a:latin typeface="Cambria Math" panose="02040503050406030204" pitchFamily="18" charset="0"/>
                                  <a:ea typeface="Cambria Math" panose="02040503050406030204" pitchFamily="18" charset="0"/>
                                </a:rPr>
                              </m:ctrlPr>
                            </m:sSubPr>
                            <m:e>
                              <m:r>
                                <a:rPr lang="tr-TR" sz="800" b="0" i="1" smtClean="0">
                                  <a:solidFill>
                                    <a:schemeClr val="tx1"/>
                                  </a:solidFill>
                                  <a:latin typeface="Cambria Math" panose="02040503050406030204" pitchFamily="18" charset="0"/>
                                  <a:ea typeface="Cambria Math" panose="02040503050406030204" pitchFamily="18" charset="0"/>
                                </a:rPr>
                                <m:t>𝑚</m:t>
                              </m:r>
                            </m:e>
                            <m:sub>
                              <m:r>
                                <a:rPr lang="tr-TR" sz="800" b="0" i="1" smtClean="0">
                                  <a:solidFill>
                                    <a:schemeClr val="tx1"/>
                                  </a:solidFill>
                                  <a:latin typeface="Cambria Math" panose="02040503050406030204" pitchFamily="18" charset="0"/>
                                  <a:ea typeface="Cambria Math" panose="02040503050406030204" pitchFamily="18" charset="0"/>
                                </a:rPr>
                                <m:t>𝑖</m:t>
                              </m:r>
                            </m:sub>
                          </m:sSub>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a:solidFill>
                            <a:schemeClr val="tx1"/>
                          </a:solidFill>
                          <a:latin typeface="Cambria Math" panose="02040503050406030204" pitchFamily="18" charset="0"/>
                          <a:ea typeface="Cambria Math" panose="02040503050406030204" pitchFamily="18" charset="0"/>
                        </a:rPr>
                        <m:t>,</m:t>
                      </m:r>
                      <m:sSubSup>
                        <m:sSubSupPr>
                          <m:ctrlPr>
                            <a:rPr lang="el-GR" sz="800" i="1">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i="1">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Sub>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Sub>
                    </m:oMath>
                  </m:oMathPara>
                </a14:m>
                <a:endParaRPr lang="tr-TR" sz="8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3472234" y="3859510"/>
                <a:ext cx="1182569" cy="300491"/>
              </a:xfrm>
              <a:prstGeom prst="rect">
                <a:avLst/>
              </a:prstGeom>
              <a:blipFill>
                <a:blip r:embed="rId12"/>
                <a:stretch>
                  <a:fillRect/>
                </a:stretch>
              </a:blipFill>
            </p:spPr>
            <p:txBody>
              <a:bodyPr/>
              <a:lstStyle/>
              <a:p>
                <a:r>
                  <a:rPr lang="tr-TR">
                    <a:noFill/>
                  </a:rPr>
                  <a:t> </a:t>
                </a:r>
              </a:p>
            </p:txBody>
          </p:sp>
        </mc:Fallback>
      </mc:AlternateContent>
      <p:sp>
        <p:nvSpPr>
          <p:cNvPr id="23" name="Rectangle 22"/>
          <p:cNvSpPr/>
          <p:nvPr/>
        </p:nvSpPr>
        <p:spPr>
          <a:xfrm>
            <a:off x="3794191" y="2994363"/>
            <a:ext cx="523572" cy="784830"/>
          </a:xfrm>
          <a:prstGeom prst="rect">
            <a:avLst/>
          </a:prstGeom>
          <a:solidFill>
            <a:srgbClr val="57D3FF"/>
          </a:solidFill>
        </p:spPr>
        <p:txBody>
          <a:bodyPr wrap="square" lIns="91440" tIns="45720" rIns="91440" bIns="45720">
            <a:spAutoFit/>
          </a:bodyPr>
          <a:lstStyle/>
          <a:p>
            <a:pPr algn="ctr"/>
            <a:r>
              <a:rPr lang="tr-TR" sz="1500" b="0" cap="none" spc="0" dirty="0">
                <a:ln w="0"/>
                <a:effectLst>
                  <a:outerShdw blurRad="38100" dist="25400" dir="5400000" algn="ctr" rotWithShape="0">
                    <a:srgbClr val="6E747A">
                      <a:alpha val="43000"/>
                    </a:srgbClr>
                  </a:outerShdw>
                </a:effectLst>
              </a:rPr>
              <a:t>.</a:t>
            </a:r>
          </a:p>
          <a:p>
            <a:pPr algn="ctr"/>
            <a:r>
              <a:rPr lang="tr-TR" sz="1500" dirty="0">
                <a:ln w="0"/>
                <a:effectLst>
                  <a:outerShdw blurRad="38100" dist="25400" dir="5400000" algn="ctr" rotWithShape="0">
                    <a:srgbClr val="6E747A">
                      <a:alpha val="43000"/>
                    </a:srgbClr>
                  </a:outerShdw>
                </a:effectLst>
              </a:rPr>
              <a:t>.</a:t>
            </a:r>
          </a:p>
          <a:p>
            <a:pPr algn="ctr"/>
            <a:r>
              <a:rPr lang="tr-TR" sz="1500" b="0" cap="none" spc="0" dirty="0">
                <a:ln w="0"/>
                <a:effectLst>
                  <a:outerShdw blurRad="38100" dist="25400" dir="5400000" algn="ctr" rotWithShape="0">
                    <a:srgbClr val="6E747A">
                      <a:alpha val="43000"/>
                    </a:srgbClr>
                  </a:outerShdw>
                </a:effectLst>
              </a:rPr>
              <a:t>.</a:t>
            </a:r>
            <a:endParaRPr lang="en-US" sz="1500" b="0" cap="none" spc="0" dirty="0">
              <a:ln w="0"/>
              <a:effectLst>
                <a:outerShdw blurRad="38100" dist="25400" dir="5400000" algn="ctr" rotWithShape="0">
                  <a:srgbClr val="6E747A">
                    <a:alpha val="43000"/>
                  </a:srgbClr>
                </a:outerShdw>
              </a:effectLst>
            </a:endParaRPr>
          </a:p>
        </p:txBody>
      </p:sp>
      <p:sp>
        <p:nvSpPr>
          <p:cNvPr id="24" name="Rectangle 23"/>
          <p:cNvSpPr/>
          <p:nvPr/>
        </p:nvSpPr>
        <p:spPr>
          <a:xfrm>
            <a:off x="4899305" y="2181308"/>
            <a:ext cx="1591407" cy="197869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Analyze_word</a:t>
            </a:r>
          </a:p>
        </p:txBody>
      </p:sp>
      <p:cxnSp>
        <p:nvCxnSpPr>
          <p:cNvPr id="25" name="Straight Arrow Connector 24"/>
          <p:cNvCxnSpPr>
            <a:stCxn id="9" idx="2"/>
            <a:endCxn id="12" idx="0"/>
          </p:cNvCxnSpPr>
          <p:nvPr/>
        </p:nvCxnSpPr>
        <p:spPr>
          <a:xfrm>
            <a:off x="9599739" y="1872760"/>
            <a:ext cx="16117" cy="4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24" idx="3"/>
          </p:cNvCxnSpPr>
          <p:nvPr/>
        </p:nvCxnSpPr>
        <p:spPr>
          <a:xfrm flipH="1">
            <a:off x="6490712" y="2323496"/>
            <a:ext cx="286694" cy="8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24" idx="3"/>
          </p:cNvCxnSpPr>
          <p:nvPr/>
        </p:nvCxnSpPr>
        <p:spPr>
          <a:xfrm flipH="1">
            <a:off x="6490712" y="2735871"/>
            <a:ext cx="286694" cy="43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p:cNvCxnSpPr>
          <p:nvPr/>
        </p:nvCxnSpPr>
        <p:spPr>
          <a:xfrm>
            <a:off x="6490712" y="3170655"/>
            <a:ext cx="420047" cy="77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0" idx="3"/>
          </p:cNvCxnSpPr>
          <p:nvPr/>
        </p:nvCxnSpPr>
        <p:spPr>
          <a:xfrm flipH="1" flipV="1">
            <a:off x="4654803" y="2351424"/>
            <a:ext cx="244502" cy="81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21" idx="3"/>
          </p:cNvCxnSpPr>
          <p:nvPr/>
        </p:nvCxnSpPr>
        <p:spPr>
          <a:xfrm flipH="1" flipV="1">
            <a:off x="4654803" y="2763799"/>
            <a:ext cx="244502" cy="40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a:endCxn id="22" idx="3"/>
          </p:cNvCxnSpPr>
          <p:nvPr/>
        </p:nvCxnSpPr>
        <p:spPr>
          <a:xfrm flipH="1">
            <a:off x="4654803" y="3170655"/>
            <a:ext cx="244502" cy="83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03820" y="2146916"/>
            <a:ext cx="1591407" cy="197869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Predictions</a:t>
            </a:r>
          </a:p>
        </p:txBody>
      </p:sp>
      <p:cxnSp>
        <p:nvCxnSpPr>
          <p:cNvPr id="34" name="Straight Arrow Connector 33"/>
          <p:cNvCxnSpPr>
            <a:stCxn id="20" idx="1"/>
            <a:endCxn id="33" idx="3"/>
          </p:cNvCxnSpPr>
          <p:nvPr/>
        </p:nvCxnSpPr>
        <p:spPr>
          <a:xfrm flipH="1">
            <a:off x="2795227" y="2351424"/>
            <a:ext cx="677007" cy="78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1"/>
            <a:endCxn id="33" idx="3"/>
          </p:cNvCxnSpPr>
          <p:nvPr/>
        </p:nvCxnSpPr>
        <p:spPr>
          <a:xfrm flipH="1">
            <a:off x="2795227" y="2763799"/>
            <a:ext cx="677007" cy="37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33" idx="3"/>
          </p:cNvCxnSpPr>
          <p:nvPr/>
        </p:nvCxnSpPr>
        <p:spPr>
          <a:xfrm flipH="1" flipV="1">
            <a:off x="2795227" y="3136263"/>
            <a:ext cx="677007" cy="87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48" idx="0"/>
          </p:cNvCxnSpPr>
          <p:nvPr/>
        </p:nvCxnSpPr>
        <p:spPr>
          <a:xfrm>
            <a:off x="1999524" y="4125609"/>
            <a:ext cx="9644" cy="178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946211" y="4847883"/>
            <a:ext cx="1591407" cy="97261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tr-TR" sz="1200" dirty="0">
                <a:solidFill>
                  <a:schemeClr val="tx1"/>
                </a:solidFill>
              </a:rPr>
            </a:br>
            <a:br>
              <a:rPr lang="tr-TR" sz="1200" dirty="0">
                <a:solidFill>
                  <a:schemeClr val="tx1"/>
                </a:solidFill>
              </a:rPr>
            </a:br>
            <a:r>
              <a:rPr lang="tr-TR" sz="1200" dirty="0">
                <a:solidFill>
                  <a:schemeClr val="tx1"/>
                </a:solidFill>
              </a:rPr>
              <a:t>X_train, y_train</a:t>
            </a:r>
          </a:p>
          <a:p>
            <a:pPr algn="ctr"/>
            <a:endParaRPr lang="tr-TR" sz="1200" dirty="0">
              <a:solidFill>
                <a:schemeClr val="tx1"/>
              </a:solidFill>
            </a:endParaRPr>
          </a:p>
        </p:txBody>
      </p:sp>
      <p:sp>
        <p:nvSpPr>
          <p:cNvPr id="46" name="Up Arrow 45"/>
          <p:cNvSpPr/>
          <p:nvPr/>
        </p:nvSpPr>
        <p:spPr>
          <a:xfrm rot="10800000">
            <a:off x="5741914" y="4215569"/>
            <a:ext cx="484632" cy="586845"/>
          </a:xfrm>
          <a:prstGeom prst="upArrow">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7" name="Up Arrow 46"/>
          <p:cNvSpPr/>
          <p:nvPr/>
        </p:nvSpPr>
        <p:spPr>
          <a:xfrm>
            <a:off x="5152504" y="4198489"/>
            <a:ext cx="484632" cy="586845"/>
          </a:xfrm>
          <a:prstGeom prst="upArrow">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8" name="Rectangle 47"/>
          <p:cNvSpPr/>
          <p:nvPr/>
        </p:nvSpPr>
        <p:spPr>
          <a:xfrm>
            <a:off x="269390" y="5905795"/>
            <a:ext cx="3479556"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Evaluations (accuracy, confusion etc.)</a:t>
            </a:r>
          </a:p>
        </p:txBody>
      </p:sp>
      <p:sp>
        <p:nvSpPr>
          <p:cNvPr id="51" name="Rectangle 50"/>
          <p:cNvSpPr/>
          <p:nvPr/>
        </p:nvSpPr>
        <p:spPr>
          <a:xfrm>
            <a:off x="4941105" y="5935595"/>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y_test</a:t>
            </a:r>
          </a:p>
        </p:txBody>
      </p:sp>
      <p:cxnSp>
        <p:nvCxnSpPr>
          <p:cNvPr id="52" name="Straight Arrow Connector 51"/>
          <p:cNvCxnSpPr>
            <a:stCxn id="51" idx="1"/>
            <a:endCxn id="48" idx="3"/>
          </p:cNvCxnSpPr>
          <p:nvPr/>
        </p:nvCxnSpPr>
        <p:spPr>
          <a:xfrm flipH="1" flipV="1">
            <a:off x="3748946" y="6206975"/>
            <a:ext cx="1192159" cy="2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25C71469-DAC5-4BF4-AD64-79FF51AB478E}" type="datetime1">
              <a:rPr lang="en-US" smtClean="0"/>
              <a:t>11/13/21</a:t>
            </a:fld>
            <a:endParaRPr lang="tr-TR" dirty="0"/>
          </a:p>
        </p:txBody>
      </p:sp>
      <p:sp>
        <p:nvSpPr>
          <p:cNvPr id="29" name="Footer Placeholder 28"/>
          <p:cNvSpPr>
            <a:spLocks noGrp="1"/>
          </p:cNvSpPr>
          <p:nvPr>
            <p:ph type="ftr" sz="quarter" idx="11"/>
          </p:nvPr>
        </p:nvSpPr>
        <p:spPr/>
        <p:txBody>
          <a:bodyPr/>
          <a:lstStyle/>
          <a:p>
            <a:r>
              <a:rPr lang="tr-TR"/>
              <a:t>EMREHAN</a:t>
            </a:r>
          </a:p>
        </p:txBody>
      </p:sp>
      <p:sp>
        <p:nvSpPr>
          <p:cNvPr id="37" name="Slide Number Placeholder 36"/>
          <p:cNvSpPr>
            <a:spLocks noGrp="1"/>
          </p:cNvSpPr>
          <p:nvPr>
            <p:ph type="sldNum" sz="quarter" idx="12"/>
          </p:nvPr>
        </p:nvSpPr>
        <p:spPr/>
        <p:txBody>
          <a:bodyPr/>
          <a:lstStyle/>
          <a:p>
            <a:fld id="{F74E1598-E674-4AEE-8C6B-8AD6344A913E}" type="slidenum">
              <a:rPr lang="tr-TR" smtClean="0"/>
              <a:t>11</a:t>
            </a:fld>
            <a:endParaRPr lang="tr-TR"/>
          </a:p>
        </p:txBody>
      </p:sp>
      <p:pic>
        <p:nvPicPr>
          <p:cNvPr id="49" name="Picture 48" descr="Logo&#10;&#10;Description automatically generated">
            <a:extLst>
              <a:ext uri="{FF2B5EF4-FFF2-40B4-BE49-F238E27FC236}">
                <a16:creationId xmlns:a16="http://schemas.microsoft.com/office/drawing/2014/main" id="{D0719215-D76D-154F-8375-E630CEF89D1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159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sz="1000" i="1" smtClean="0">
                            <a:latin typeface="Cambria Math" panose="02040503050406030204" pitchFamily="18" charset="0"/>
                          </a:rPr>
                        </m:ctrlPr>
                      </m:sSubPr>
                      <m:e>
                        <m:r>
                          <a:rPr lang="tr-TR" sz="1000" b="0" i="1" smtClean="0">
                            <a:latin typeface="Cambria Math" panose="02040503050406030204" pitchFamily="18" charset="0"/>
                          </a:rPr>
                          <m:t>𝑝𝑟𝑒𝑑𝑖𝑐𝑡</m:t>
                        </m:r>
                      </m:e>
                      <m:sub>
                        <m:r>
                          <a:rPr lang="tr-TR" sz="1000" b="0" i="1" smtClean="0">
                            <a:latin typeface="Cambria Math" panose="02040503050406030204" pitchFamily="18" charset="0"/>
                          </a:rPr>
                          <m:t>1</m:t>
                        </m:r>
                      </m:sub>
                    </m:sSub>
                    <m:d>
                      <m:dPr>
                        <m:ctrlPr>
                          <a:rPr lang="tr-TR" sz="1000" b="0" i="1" smtClean="0">
                            <a:latin typeface="Cambria Math" panose="02040503050406030204" pitchFamily="18" charset="0"/>
                          </a:rPr>
                        </m:ctrlPr>
                      </m:dPr>
                      <m:e>
                        <m:sSub>
                          <m:sSubPr>
                            <m:ctrlPr>
                              <a:rPr lang="tr-TR" sz="1000" i="1">
                                <a:latin typeface="Cambria Math" panose="02040503050406030204" pitchFamily="18" charset="0"/>
                              </a:rPr>
                            </m:ctrlPr>
                          </m:sSubPr>
                          <m:e>
                            <m:r>
                              <a:rPr lang="tr-TR" sz="1000" i="1">
                                <a:latin typeface="Cambria Math" panose="02040503050406030204" pitchFamily="18" charset="0"/>
                              </a:rPr>
                              <m:t>𝑑𝑜𝑐</m:t>
                            </m:r>
                          </m:e>
                          <m:sub>
                            <m:r>
                              <a:rPr lang="tr-TR" sz="1000" i="1">
                                <a:latin typeface="Cambria Math" panose="02040503050406030204" pitchFamily="18" charset="0"/>
                              </a:rPr>
                              <m:t>𝑖</m:t>
                            </m:r>
                          </m:sub>
                        </m:sSub>
                      </m:e>
                    </m:d>
                    <m:r>
                      <a:rPr lang="tr-TR" sz="1000" b="0" i="0" smtClean="0">
                        <a:latin typeface="Cambria Math" panose="02040503050406030204" pitchFamily="18" charset="0"/>
                      </a:rPr>
                      <m:t>=</m:t>
                    </m:r>
                    <m:d>
                      <m:dPr>
                        <m:begChr m:val="{"/>
                        <m:endChr m:val="}"/>
                        <m:ctrlPr>
                          <a:rPr lang="tr-TR" sz="1000" b="0" i="1" smtClean="0">
                            <a:latin typeface="Cambria Math" panose="02040503050406030204" pitchFamily="18" charset="0"/>
                          </a:rPr>
                        </m:ctrlPr>
                      </m:dPr>
                      <m:e>
                        <m:eqArr>
                          <m:eqArrPr>
                            <m:ctrlPr>
                              <a:rPr lang="tr-TR" sz="1000" b="0" i="1" smtClean="0">
                                <a:latin typeface="Cambria Math" panose="02040503050406030204" pitchFamily="18" charset="0"/>
                              </a:rPr>
                            </m:ctrlPr>
                          </m:eqArrPr>
                          <m:e>
                            <m:sSup>
                              <m:sSupPr>
                                <m:ctrlPr>
                                  <a:rPr lang="tr-TR" sz="1000" i="1">
                                    <a:latin typeface="Cambria Math" panose="02040503050406030204" pitchFamily="18" charset="0"/>
                                  </a:rPr>
                                </m:ctrlPr>
                              </m:sSupPr>
                              <m:e>
                                <m:r>
                                  <a:rPr lang="tr-TR" sz="1000" i="1">
                                    <a:latin typeface="Cambria Math" panose="02040503050406030204" pitchFamily="18" charset="0"/>
                                  </a:rPr>
                                  <m:t>𝐿𝑎𝑏𝑒𝑙</m:t>
                                </m:r>
                              </m:e>
                              <m:sup>
                                <m:r>
                                  <a:rPr lang="tr-TR" sz="1000" i="1">
                                    <a:latin typeface="Cambria Math" panose="02040503050406030204" pitchFamily="18" charset="0"/>
                                  </a:rPr>
                                  <m:t>𝑞</m:t>
                                </m:r>
                              </m:sup>
                            </m:sSup>
                            <m:r>
                              <a:rPr lang="tr-TR" sz="1000" b="0" i="1" smtClean="0">
                                <a:latin typeface="Cambria Math" panose="02040503050406030204" pitchFamily="18" charset="0"/>
                              </a:rPr>
                              <m:t>                                                    </m:t>
                            </m:r>
                            <m:r>
                              <a:rPr lang="tr-TR" sz="1000" b="0" i="1" smtClean="0">
                                <a:latin typeface="Cambria Math" panose="02040503050406030204" pitchFamily="18" charset="0"/>
                              </a:rPr>
                              <m:t>𝑞</m:t>
                            </m:r>
                            <m:r>
                              <a:rPr lang="tr-TR" sz="1000" b="0" i="1" smtClean="0">
                                <a:latin typeface="Cambria Math" panose="02040503050406030204" pitchFamily="18" charset="0"/>
                              </a:rPr>
                              <m:t> </m:t>
                            </m:r>
                            <m:r>
                              <a:rPr lang="tr-TR" sz="1000" b="0" i="1" smtClean="0">
                                <a:latin typeface="Cambria Math" panose="02040503050406030204" pitchFamily="18" charset="0"/>
                              </a:rPr>
                              <m:t>𝑠𝑢𝑐h</m:t>
                            </m:r>
                            <m:r>
                              <a:rPr lang="tr-TR" sz="1000" b="0" i="1" smtClean="0">
                                <a:latin typeface="Cambria Math" panose="02040503050406030204" pitchFamily="18" charset="0"/>
                              </a:rPr>
                              <m:t> </m:t>
                            </m:r>
                            <m:r>
                              <a:rPr lang="tr-TR" sz="1000" b="0" i="1" smtClean="0">
                                <a:latin typeface="Cambria Math" panose="02040503050406030204" pitchFamily="18" charset="0"/>
                              </a:rPr>
                              <m:t>𝑡h𝑎𝑡</m:t>
                            </m:r>
                            <m:r>
                              <a:rPr lang="tr-TR" sz="1000" b="0" i="1" smtClean="0">
                                <a:latin typeface="Cambria Math" panose="02040503050406030204" pitchFamily="18" charset="0"/>
                              </a:rPr>
                              <m:t>                 </m:t>
                            </m:r>
                            <m:r>
                              <a:rPr lang="tr-TR" sz="1000" b="0" i="1" smtClean="0">
                                <a:latin typeface="Cambria Math" panose="02040503050406030204" pitchFamily="18" charset="0"/>
                              </a:rPr>
                              <m:t>𝑖𝑓</m:t>
                            </m:r>
                            <m:sSubSup>
                              <m:sSubSupPr>
                                <m:ctrlPr>
                                  <a:rPr lang="el-GR" sz="1000" i="1">
                                    <a:latin typeface="Cambria Math" panose="02040503050406030204" pitchFamily="18" charset="0"/>
                                    <a:ea typeface="Cambria Math" panose="02040503050406030204" pitchFamily="18" charset="0"/>
                                  </a:rPr>
                                </m:ctrlPr>
                              </m:sSubSupPr>
                              <m:e>
                                <m:r>
                                  <a:rPr lang="tr-TR" sz="1000" b="0" i="1" smtClean="0">
                                    <a:latin typeface="Cambria Math" panose="02040503050406030204" pitchFamily="18" charset="0"/>
                                    <a:ea typeface="Cambria Math" panose="02040503050406030204" pitchFamily="18" charset="0"/>
                                  </a:rPr>
                                  <m:t> </m:t>
                                </m:r>
                                <m:r>
                                  <m:rPr>
                                    <m:sty m:val="p"/>
                                  </m:rPr>
                                  <a:rPr lang="el-GR" sz="1000" i="1">
                                    <a:latin typeface="Cambria Math" panose="02040503050406030204" pitchFamily="18" charset="0"/>
                                    <a:ea typeface="Cambria Math" panose="02040503050406030204" pitchFamily="18" charset="0"/>
                                  </a:rPr>
                                  <m:t>Σ</m:t>
                                </m:r>
                              </m:e>
                              <m:sub>
                                <m:r>
                                  <a:rPr lang="tr-TR" sz="1000" i="1">
                                    <a:latin typeface="Cambria Math" panose="02040503050406030204" pitchFamily="18" charset="0"/>
                                    <a:ea typeface="Cambria Math" panose="02040503050406030204" pitchFamily="18" charset="0"/>
                                  </a:rPr>
                                  <m:t>𝑖𝑗</m:t>
                                </m:r>
                              </m:sub>
                              <m:sup>
                                <m:r>
                                  <a:rPr lang="tr-TR" sz="1000" i="1">
                                    <a:latin typeface="Cambria Math" panose="02040503050406030204" pitchFamily="18" charset="0"/>
                                    <a:ea typeface="Cambria Math" panose="02040503050406030204" pitchFamily="18" charset="0"/>
                                  </a:rPr>
                                  <m:t>𝑝</m:t>
                                </m:r>
                              </m:sup>
                            </m:sSubSup>
                            <m:r>
                              <a:rPr lang="tr-TR" sz="1000" b="0" i="1" smtClean="0">
                                <a:latin typeface="Cambria Math" panose="02040503050406030204" pitchFamily="18" charset="0"/>
                                <a:ea typeface="Cambria Math" panose="02040503050406030204" pitchFamily="18" charset="0"/>
                              </a:rPr>
                              <m:t>=0&lt;</m:t>
                            </m:r>
                            <m:sSubSup>
                              <m:sSubSupPr>
                                <m:ctrlPr>
                                  <a:rPr lang="el-GR" sz="1000" i="1">
                                    <a:latin typeface="Cambria Math" panose="02040503050406030204" pitchFamily="18" charset="0"/>
                                    <a:ea typeface="Cambria Math" panose="02040503050406030204" pitchFamily="18" charset="0"/>
                                  </a:rPr>
                                </m:ctrlPr>
                              </m:sSubSupPr>
                              <m:e>
                                <m:r>
                                  <a:rPr lang="tr-TR" sz="1000" i="1">
                                    <a:latin typeface="Cambria Math" panose="02040503050406030204" pitchFamily="18" charset="0"/>
                                    <a:ea typeface="Cambria Math" panose="02040503050406030204" pitchFamily="18" charset="0"/>
                                  </a:rPr>
                                  <m:t> </m:t>
                                </m:r>
                                <m:r>
                                  <m:rPr>
                                    <m:sty m:val="p"/>
                                  </m:rPr>
                                  <a:rPr lang="el-GR" sz="1000" i="1">
                                    <a:latin typeface="Cambria Math" panose="02040503050406030204" pitchFamily="18" charset="0"/>
                                    <a:ea typeface="Cambria Math" panose="02040503050406030204" pitchFamily="18" charset="0"/>
                                  </a:rPr>
                                  <m:t>Σ</m:t>
                                </m:r>
                              </m:e>
                              <m:sub>
                                <m:r>
                                  <a:rPr lang="tr-TR" sz="1000" i="1">
                                    <a:latin typeface="Cambria Math" panose="02040503050406030204" pitchFamily="18" charset="0"/>
                                    <a:ea typeface="Cambria Math" panose="02040503050406030204" pitchFamily="18" charset="0"/>
                                  </a:rPr>
                                  <m:t>𝑖𝑗</m:t>
                                </m:r>
                              </m:sub>
                              <m:sup>
                                <m:r>
                                  <a:rPr lang="tr-TR" sz="1000" b="0" i="1" smtClean="0">
                                    <a:latin typeface="Cambria Math" panose="02040503050406030204" pitchFamily="18" charset="0"/>
                                    <a:ea typeface="Cambria Math" panose="02040503050406030204" pitchFamily="18" charset="0"/>
                                  </a:rPr>
                                  <m:t>𝑞</m:t>
                                </m:r>
                              </m:sup>
                            </m:sSubSup>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𝑓𝑜𝑟</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𝑎𝑙𝑙</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𝑝</m:t>
                            </m:r>
                            <m:r>
                              <a:rPr lang="tr-TR" sz="1000" b="0" i="1" smtClean="0">
                                <a:latin typeface="Cambria Math" panose="02040503050406030204" pitchFamily="18" charset="0"/>
                                <a:ea typeface="Cambria Math" panose="02040503050406030204" pitchFamily="18" charset="0"/>
                              </a:rPr>
                              <m:t>≠</m:t>
                            </m:r>
                            <m:r>
                              <a:rPr lang="tr-TR" sz="1000" b="0" i="1" smtClean="0">
                                <a:latin typeface="Cambria Math" panose="02040503050406030204" pitchFamily="18" charset="0"/>
                                <a:ea typeface="Cambria Math" panose="02040503050406030204" pitchFamily="18" charset="0"/>
                              </a:rPr>
                              <m:t>𝑞</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𝑎𝑛𝑑</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𝑓𝑜𝑟</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𝑎𝑙𝑙</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𝑗</m:t>
                            </m:r>
                            <m:r>
                              <a:rPr lang="tr-TR" sz="1000" b="0" i="1" smtClean="0">
                                <a:latin typeface="Cambria Math" panose="02040503050406030204" pitchFamily="18" charset="0"/>
                                <a:ea typeface="Cambria Math" panose="02040503050406030204" pitchFamily="18" charset="0"/>
                              </a:rPr>
                              <m:t>=1,…,</m:t>
                            </m:r>
                            <m:sSub>
                              <m:sSubPr>
                                <m:ctrlPr>
                                  <a:rPr lang="tr-TR" sz="1000" i="1">
                                    <a:latin typeface="Cambria Math" panose="02040503050406030204" pitchFamily="18" charset="0"/>
                                  </a:rPr>
                                </m:ctrlPr>
                              </m:sSubPr>
                              <m:e>
                                <m:r>
                                  <a:rPr lang="tr-TR" sz="1000" i="1">
                                    <a:latin typeface="Cambria Math" panose="02040503050406030204" pitchFamily="18" charset="0"/>
                                  </a:rPr>
                                  <m:t>𝑚</m:t>
                                </m:r>
                              </m:e>
                              <m:sub>
                                <m:r>
                                  <a:rPr lang="tr-TR" sz="1000" i="1">
                                    <a:latin typeface="Cambria Math" panose="02040503050406030204" pitchFamily="18" charset="0"/>
                                  </a:rPr>
                                  <m:t>𝑖</m:t>
                                </m:r>
                              </m:sub>
                            </m:sSub>
                          </m:e>
                          <m:e>
                            <m:r>
                              <a:rPr lang="tr-TR" sz="1000" i="1">
                                <a:solidFill>
                                  <a:prstClr val="black">
                                    <a:lumMod val="75000"/>
                                    <a:lumOff val="25000"/>
                                  </a:prstClr>
                                </a:solidFill>
                                <a:latin typeface="Cambria Math" panose="02040503050406030204" pitchFamily="18" charset="0"/>
                              </a:rPr>
                              <m:t>𝑞</m:t>
                            </m:r>
                            <m:r>
                              <a:rPr lang="tr-TR" sz="1000" i="1">
                                <a:solidFill>
                                  <a:prstClr val="black">
                                    <a:lumMod val="75000"/>
                                    <a:lumOff val="25000"/>
                                  </a:prstClr>
                                </a:solidFill>
                                <a:latin typeface="Cambria Math" panose="02040503050406030204" pitchFamily="18" charset="0"/>
                              </a:rPr>
                              <m:t>=</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𝑎𝑟𝑔𝑚𝑎𝑥</m:t>
                                </m:r>
                              </m:e>
                              <m:sub>
                                <m:r>
                                  <a:rPr lang="tr-TR" sz="1000" b="0" i="1" smtClean="0">
                                    <a:solidFill>
                                      <a:prstClr val="black">
                                        <a:lumMod val="75000"/>
                                        <a:lumOff val="25000"/>
                                      </a:prstClr>
                                    </a:solidFill>
                                    <a:latin typeface="Cambria Math" panose="02040503050406030204" pitchFamily="18" charset="0"/>
                                  </a:rPr>
                                  <m:t>𝑐</m:t>
                                </m:r>
                                <m:d>
                                  <m:dPr>
                                    <m:ctrlPr>
                                      <a:rPr lang="tr-TR" sz="1000" b="0" i="1" smtClean="0">
                                        <a:solidFill>
                                          <a:prstClr val="black">
                                            <a:lumMod val="75000"/>
                                            <a:lumOff val="25000"/>
                                          </a:prstClr>
                                        </a:solidFill>
                                        <a:latin typeface="Cambria Math" panose="02040503050406030204" pitchFamily="18" charset="0"/>
                                      </a:rPr>
                                    </m:ctrlPr>
                                  </m:dPr>
                                  <m:e>
                                    <m:r>
                                      <a:rPr lang="tr-TR" sz="1000" b="0" i="1" smtClean="0">
                                        <a:solidFill>
                                          <a:prstClr val="black">
                                            <a:lumMod val="75000"/>
                                            <a:lumOff val="25000"/>
                                          </a:prstClr>
                                        </a:solidFill>
                                        <a:latin typeface="Cambria Math" panose="02040503050406030204" pitchFamily="18" charset="0"/>
                                      </a:rPr>
                                      <m:t>𝑟</m:t>
                                    </m:r>
                                    <m:r>
                                      <a:rPr lang="tr-TR" sz="1000" b="0" i="1" smtClean="0">
                                        <a:solidFill>
                                          <a:prstClr val="black">
                                            <a:lumMod val="75000"/>
                                            <a:lumOff val="25000"/>
                                          </a:prstClr>
                                        </a:solidFill>
                                        <a:latin typeface="Cambria Math" panose="02040503050406030204" pitchFamily="18" charset="0"/>
                                      </a:rPr>
                                      <m:t>,</m:t>
                                    </m:r>
                                    <m:r>
                                      <a:rPr lang="tr-TR" sz="1000" b="0" i="1" smtClean="0">
                                        <a:solidFill>
                                          <a:prstClr val="black">
                                            <a:lumMod val="75000"/>
                                            <a:lumOff val="25000"/>
                                          </a:prstClr>
                                        </a:solidFill>
                                        <a:latin typeface="Cambria Math" panose="02040503050406030204" pitchFamily="18" charset="0"/>
                                      </a:rPr>
                                      <m:t>𝑗</m:t>
                                    </m:r>
                                  </m:e>
                                </m:d>
                                <m:r>
                                  <a:rPr lang="tr-TR" sz="1000" b="0" i="1" smtClean="0">
                                    <a:solidFill>
                                      <a:prstClr val="black">
                                        <a:lumMod val="75000"/>
                                        <a:lumOff val="25000"/>
                                      </a:prstClr>
                                    </a:solidFill>
                                    <a:latin typeface="Cambria Math" panose="02040503050406030204" pitchFamily="18" charset="0"/>
                                  </a:rPr>
                                  <m:t>∗</m:t>
                                </m:r>
                              </m:sub>
                            </m:sSub>
                            <m:r>
                              <a:rPr lang="tr-TR" sz="1000" i="1">
                                <a:solidFill>
                                  <a:prstClr val="black">
                                    <a:lumMod val="75000"/>
                                    <a:lumOff val="25000"/>
                                  </a:prstClr>
                                </a:solidFill>
                                <a:latin typeface="Cambria Math" panose="02040503050406030204" pitchFamily="18" charset="0"/>
                              </a:rPr>
                              <m:t> </m:t>
                            </m:r>
                            <m:nary>
                              <m:naryPr>
                                <m:chr m:val="∑"/>
                                <m:supHide m:val="on"/>
                                <m:ctrlPr>
                                  <a:rPr lang="tr-TR" sz="1000" i="1">
                                    <a:solidFill>
                                      <a:prstClr val="black">
                                        <a:lumMod val="75000"/>
                                        <a:lumOff val="25000"/>
                                      </a:prstClr>
                                    </a:solidFill>
                                    <a:latin typeface="Cambria Math" panose="02040503050406030204" pitchFamily="18" charset="0"/>
                                  </a:rPr>
                                </m:ctrlPr>
                              </m:naryPr>
                              <m:sub>
                                <m:r>
                                  <m:rPr>
                                    <m:brk m:alnAt="7"/>
                                  </m:rPr>
                                  <a:rPr lang="tr-TR" sz="1000" i="1">
                                    <a:solidFill>
                                      <a:prstClr val="black">
                                        <a:lumMod val="75000"/>
                                        <a:lumOff val="25000"/>
                                      </a:prstClr>
                                    </a:solidFill>
                                    <a:latin typeface="Cambria Math" panose="02040503050406030204" pitchFamily="18" charset="0"/>
                                  </a:rPr>
                                  <m:t>𝑗</m:t>
                                </m:r>
                              </m:sub>
                              <m:sup/>
                              <m:e>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Σ</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𝑖𝑗</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𝑟</m:t>
                                    </m:r>
                                  </m:sup>
                                </m:sSubSup>
                              </m:e>
                            </m:nary>
                            <m:r>
                              <a:rPr lang="tr-TR" sz="1000" i="1">
                                <a:solidFill>
                                  <a:prstClr val="black">
                                    <a:lumMod val="75000"/>
                                    <a:lumOff val="25000"/>
                                  </a:prstClr>
                                </a:solidFill>
                                <a:latin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rPr>
                              <m:t>𝑜𝑡h𝑒𝑟𝑤𝑖𝑠𝑒</m:t>
                            </m:r>
                          </m:e>
                          <m:e>
                            <m:r>
                              <a:rPr lang="tr-TR" sz="1000" b="0" i="1" smtClean="0">
                                <a:latin typeface="Cambria Math" panose="02040503050406030204" pitchFamily="18" charset="0"/>
                              </a:rPr>
                              <m:t>                    </m:t>
                            </m:r>
                          </m:e>
                        </m:eqArr>
                      </m:e>
                    </m:d>
                  </m:oMath>
                </a14:m>
                <a:endParaRPr lang="tr-TR" sz="1000" dirty="0"/>
              </a:p>
              <a:p>
                <a:r>
                  <a:rPr lang="tr-TR" sz="1000" dirty="0"/>
                  <a:t>*</a:t>
                </a:r>
                <a14:m>
                  <m:oMath xmlns:m="http://schemas.openxmlformats.org/officeDocument/2006/math">
                    <m:r>
                      <a:rPr lang="tr-TR" sz="1000" b="0" i="0" smtClean="0">
                        <a:latin typeface="Cambria Math" panose="02040503050406030204" pitchFamily="18" charset="0"/>
                      </a:rPr>
                      <m:t> </m:t>
                    </m:r>
                    <m:r>
                      <m:rPr>
                        <m:sty m:val="p"/>
                      </m:rPr>
                      <a:rPr lang="tr-TR" sz="1000" b="0" i="0" smtClean="0">
                        <a:latin typeface="Cambria Math" panose="02040503050406030204" pitchFamily="18" charset="0"/>
                      </a:rPr>
                      <m:t>c</m:t>
                    </m:r>
                    <m:d>
                      <m:dPr>
                        <m:ctrlPr>
                          <a:rPr lang="tr-TR" sz="1000" b="0" i="1" smtClean="0">
                            <a:latin typeface="Cambria Math" panose="02040503050406030204" pitchFamily="18" charset="0"/>
                          </a:rPr>
                        </m:ctrlPr>
                      </m:dPr>
                      <m:e>
                        <m:r>
                          <m:rPr>
                            <m:sty m:val="p"/>
                          </m:rPr>
                          <a:rPr lang="tr-TR" sz="1000" b="0" i="0" smtClean="0">
                            <a:latin typeface="Cambria Math" panose="02040503050406030204" pitchFamily="18" charset="0"/>
                          </a:rPr>
                          <m:t>r</m:t>
                        </m:r>
                        <m:r>
                          <a:rPr lang="tr-TR" sz="1000" b="0" i="0" smtClean="0">
                            <a:latin typeface="Cambria Math" panose="02040503050406030204" pitchFamily="18" charset="0"/>
                          </a:rPr>
                          <m:t>,</m:t>
                        </m:r>
                        <m:r>
                          <m:rPr>
                            <m:sty m:val="p"/>
                          </m:rPr>
                          <a:rPr lang="tr-TR" sz="1000" b="0" i="0" smtClean="0">
                            <a:latin typeface="Cambria Math" panose="02040503050406030204" pitchFamily="18" charset="0"/>
                          </a:rPr>
                          <m:t>j</m:t>
                        </m:r>
                      </m:e>
                    </m:d>
                    <m:r>
                      <a:rPr lang="tr-TR" sz="1000" b="0" i="0" smtClean="0">
                        <a:latin typeface="Cambria Math" panose="02040503050406030204" pitchFamily="18" charset="0"/>
                      </a:rPr>
                      <m:t>≔(</m:t>
                    </m:r>
                    <m:r>
                      <a:rPr lang="tr-TR" sz="1000" i="1">
                        <a:solidFill>
                          <a:prstClr val="black">
                            <a:lumMod val="75000"/>
                            <a:lumOff val="25000"/>
                          </a:prstClr>
                        </a:solidFill>
                        <a:latin typeface="Cambria Math" panose="02040503050406030204" pitchFamily="18" charset="0"/>
                      </a:rPr>
                      <m:t>𝑟</m:t>
                    </m:r>
                    <m:r>
                      <a:rPr lang="tr-TR" sz="1000" i="1">
                        <a:solidFill>
                          <a:prstClr val="black">
                            <a:lumMod val="75000"/>
                            <a:lumOff val="25000"/>
                          </a:prstClr>
                        </a:solidFill>
                        <a:latin typeface="Cambria Math" panose="02040503050406030204" pitchFamily="18" charset="0"/>
                      </a:rPr>
                      <m:t>=</m:t>
                    </m:r>
                    <m:func>
                      <m:funcPr>
                        <m:ctrlPr>
                          <a:rPr lang="tr-TR" sz="1000" i="1">
                            <a:solidFill>
                              <a:prstClr val="black">
                                <a:lumMod val="75000"/>
                                <a:lumOff val="25000"/>
                              </a:prstClr>
                            </a:solidFill>
                            <a:latin typeface="Cambria Math" panose="02040503050406030204" pitchFamily="18" charset="0"/>
                          </a:rPr>
                        </m:ctrlPr>
                      </m:funcPr>
                      <m:fName>
                        <m:r>
                          <m:rPr>
                            <m:sty m:val="p"/>
                          </m:rPr>
                          <a:rPr lang="tr-TR" sz="1000">
                            <a:solidFill>
                              <a:prstClr val="black">
                                <a:lumMod val="75000"/>
                                <a:lumOff val="25000"/>
                              </a:prstClr>
                            </a:solidFill>
                            <a:latin typeface="Cambria Math" panose="02040503050406030204" pitchFamily="18" charset="0"/>
                          </a:rPr>
                          <m:t>arg</m:t>
                        </m:r>
                      </m:fName>
                      <m:e>
                        <m:r>
                          <a:rPr lang="tr-TR" sz="1000" i="1">
                            <a:solidFill>
                              <a:prstClr val="black">
                                <a:lumMod val="75000"/>
                                <a:lumOff val="25000"/>
                              </a:prstClr>
                            </a:solidFill>
                            <a:latin typeface="Cambria Math" panose="02040503050406030204" pitchFamily="18" charset="0"/>
                          </a:rPr>
                          <m:t>2</m:t>
                        </m:r>
                        <m:r>
                          <a:rPr lang="tr-TR" sz="1000" i="1">
                            <a:solidFill>
                              <a:prstClr val="black">
                                <a:lumMod val="75000"/>
                                <a:lumOff val="25000"/>
                              </a:prstClr>
                            </a:solidFill>
                            <a:latin typeface="Cambria Math" panose="02040503050406030204" pitchFamily="18" charset="0"/>
                          </a:rPr>
                          <m:t>𝑛𝑑</m:t>
                        </m:r>
                        <m:r>
                          <a:rPr lang="tr-TR" sz="1000" i="1">
                            <a:solidFill>
                              <a:prstClr val="black">
                                <a:lumMod val="75000"/>
                                <a:lumOff val="25000"/>
                              </a:prstClr>
                            </a:solidFill>
                            <a:latin typeface="Cambria Math" panose="02040503050406030204" pitchFamily="18" charset="0"/>
                          </a:rPr>
                          <m:t> </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𝑚𝑎𝑥</m:t>
                            </m:r>
                          </m:e>
                          <m:sub>
                            <m:r>
                              <a:rPr lang="tr-TR" sz="1000" i="1">
                                <a:solidFill>
                                  <a:prstClr val="black">
                                    <a:lumMod val="75000"/>
                                    <a:lumOff val="25000"/>
                                  </a:prstClr>
                                </a:solidFill>
                                <a:latin typeface="Cambria Math" panose="02040503050406030204" pitchFamily="18" charset="0"/>
                              </a:rPr>
                              <m:t>𝑝</m:t>
                            </m:r>
                          </m:sub>
                        </m:sSub>
                        <m:r>
                          <a:rPr lang="tr-TR" sz="1000" i="1">
                            <a:solidFill>
                              <a:prstClr val="black">
                                <a:lumMod val="75000"/>
                                <a:lumOff val="25000"/>
                              </a:prstClr>
                            </a:solidFill>
                            <a:latin typeface="Cambria Math" panose="02040503050406030204" pitchFamily="18" charset="0"/>
                          </a:rPr>
                          <m:t> </m:t>
                        </m:r>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𝑎𝑛𝑑</m:t>
                        </m:r>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 </m:t>
                        </m:r>
                      </m:e>
                    </m:func>
                  </m:oMath>
                </a14:m>
                <a:r>
                  <a:rPr lang="tr-TR" sz="1000" dirty="0"/>
                  <a:t>(</a:t>
                </a:r>
                <a14:m>
                  <m:oMath xmlns:m="http://schemas.openxmlformats.org/officeDocument/2006/math">
                    <m:sSub>
                      <m:sSubPr>
                        <m:ctrlPr>
                          <a:rPr lang="tr-TR" sz="1000" i="1">
                            <a:solidFill>
                              <a:prstClr val="black">
                                <a:lumMod val="75000"/>
                                <a:lumOff val="25000"/>
                              </a:prstClr>
                            </a:solidFill>
                            <a:latin typeface="Cambria Math" panose="02040503050406030204" pitchFamily="18" charset="0"/>
                          </a:rPr>
                        </m:ctrlPr>
                      </m:sSub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rPr>
                          <m:t>𝑖𝑗</m:t>
                        </m:r>
                      </m:sub>
                    </m:sSub>
                    <m:r>
                      <a:rPr lang="tr-TR" sz="1000" i="1">
                        <a:solidFill>
                          <a:prstClr val="black">
                            <a:lumMod val="75000"/>
                            <a:lumOff val="25000"/>
                          </a:prstClr>
                        </a:solidFill>
                        <a:latin typeface="Cambria Math" panose="02040503050406030204" pitchFamily="18" charset="0"/>
                      </a:rPr>
                      <m:t>=</m:t>
                    </m:r>
                    <m:sSup>
                      <m:sSupPr>
                        <m:ctrlPr>
                          <a:rPr lang="tr-TR" sz="1000" i="1">
                            <a:solidFill>
                              <a:prstClr val="black">
                                <a:lumMod val="75000"/>
                                <a:lumOff val="25000"/>
                              </a:prstClr>
                            </a:solidFill>
                            <a:latin typeface="Cambria Math" panose="02040503050406030204" pitchFamily="18" charset="0"/>
                          </a:rPr>
                        </m:ctrlPr>
                      </m:sSupPr>
                      <m:e>
                        <m:r>
                          <a:rPr lang="tr-TR" sz="1000" i="1">
                            <a:solidFill>
                              <a:prstClr val="black">
                                <a:lumMod val="75000"/>
                                <a:lumOff val="25000"/>
                              </a:prstClr>
                            </a:solidFill>
                            <a:latin typeface="Cambria Math" panose="02040503050406030204" pitchFamily="18" charset="0"/>
                          </a:rPr>
                          <m:t>𝐿𝑎𝑏𝑒𝑙</m:t>
                        </m:r>
                      </m:e>
                      <m:sup>
                        <m:r>
                          <a:rPr lang="tr-TR" sz="1000" i="1">
                            <a:solidFill>
                              <a:prstClr val="black">
                                <a:lumMod val="75000"/>
                                <a:lumOff val="25000"/>
                              </a:prstClr>
                            </a:solidFill>
                            <a:latin typeface="Cambria Math" panose="02040503050406030204" pitchFamily="18" charset="0"/>
                          </a:rPr>
                          <m:t>𝑟</m:t>
                        </m:r>
                        <m:r>
                          <a:rPr lang="tr-TR" sz="1000" i="1">
                            <a:solidFill>
                              <a:prstClr val="black">
                                <a:lumMod val="75000"/>
                                <a:lumOff val="25000"/>
                              </a:prstClr>
                            </a:solidFill>
                            <a:latin typeface="Cambria Math" panose="02040503050406030204" pitchFamily="18" charset="0"/>
                          </a:rPr>
                          <m:t> </m:t>
                        </m:r>
                      </m:sup>
                    </m:sSup>
                  </m:oMath>
                </a14:m>
                <a:r>
                  <a:rPr lang="tr-TR" sz="1000" dirty="0"/>
                  <a:t>) (Because </a:t>
                </a:r>
                <a14:m>
                  <m:oMath xmlns:m="http://schemas.openxmlformats.org/officeDocument/2006/math">
                    <m:func>
                      <m:funcPr>
                        <m:ctrlPr>
                          <a:rPr lang="tr-TR" sz="1000" i="1">
                            <a:solidFill>
                              <a:prstClr val="black">
                                <a:lumMod val="75000"/>
                                <a:lumOff val="25000"/>
                              </a:prstClr>
                            </a:solidFill>
                            <a:latin typeface="Cambria Math" panose="02040503050406030204" pitchFamily="18" charset="0"/>
                          </a:rPr>
                        </m:ctrlPr>
                      </m:funcPr>
                      <m:fName>
                        <m:r>
                          <m:rPr>
                            <m:sty m:val="p"/>
                          </m:rPr>
                          <a:rPr lang="tr-TR" sz="1000">
                            <a:solidFill>
                              <a:prstClr val="black">
                                <a:lumMod val="75000"/>
                                <a:lumOff val="25000"/>
                              </a:prstClr>
                            </a:solidFill>
                            <a:latin typeface="Cambria Math" panose="02040503050406030204" pitchFamily="18" charset="0"/>
                          </a:rPr>
                          <m:t>arg</m:t>
                        </m:r>
                      </m:fName>
                      <m:e>
                        <m:r>
                          <a:rPr lang="tr-TR" sz="1000" i="1">
                            <a:solidFill>
                              <a:prstClr val="black">
                                <a:lumMod val="75000"/>
                                <a:lumOff val="25000"/>
                              </a:prstClr>
                            </a:solidFill>
                            <a:latin typeface="Cambria Math" panose="02040503050406030204" pitchFamily="18" charset="0"/>
                          </a:rPr>
                          <m:t>2</m:t>
                        </m:r>
                        <m:r>
                          <a:rPr lang="tr-TR" sz="1000" i="1">
                            <a:solidFill>
                              <a:prstClr val="black">
                                <a:lumMod val="75000"/>
                                <a:lumOff val="25000"/>
                              </a:prstClr>
                            </a:solidFill>
                            <a:latin typeface="Cambria Math" panose="02040503050406030204" pitchFamily="18" charset="0"/>
                          </a:rPr>
                          <m:t>𝑛𝑑</m:t>
                        </m:r>
                        <m:r>
                          <a:rPr lang="tr-TR" sz="1000" i="1">
                            <a:solidFill>
                              <a:prstClr val="black">
                                <a:lumMod val="75000"/>
                                <a:lumOff val="25000"/>
                              </a:prstClr>
                            </a:solidFill>
                            <a:latin typeface="Cambria Math" panose="02040503050406030204" pitchFamily="18" charset="0"/>
                          </a:rPr>
                          <m:t> </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𝑚𝑎𝑥</m:t>
                            </m:r>
                          </m:e>
                          <m:sub>
                            <m:r>
                              <a:rPr lang="tr-TR" sz="1000" i="1">
                                <a:solidFill>
                                  <a:prstClr val="black">
                                    <a:lumMod val="75000"/>
                                    <a:lumOff val="25000"/>
                                  </a:prstClr>
                                </a:solidFill>
                                <a:latin typeface="Cambria Math" panose="02040503050406030204" pitchFamily="18" charset="0"/>
                              </a:rPr>
                              <m:t>𝑝</m:t>
                            </m:r>
                          </m:sub>
                        </m:sSub>
                        <m:r>
                          <a:rPr lang="tr-TR" sz="1000" i="1">
                            <a:solidFill>
                              <a:prstClr val="black">
                                <a:lumMod val="75000"/>
                                <a:lumOff val="25000"/>
                              </a:prstClr>
                            </a:solidFill>
                            <a:latin typeface="Cambria Math" panose="02040503050406030204" pitchFamily="18" charset="0"/>
                          </a:rPr>
                          <m:t> </m:t>
                        </m:r>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000" i="1">
                            <a:solidFill>
                              <a:prstClr val="black">
                                <a:lumMod val="75000"/>
                                <a:lumOff val="25000"/>
                              </a:prstClr>
                            </a:solidFill>
                            <a:latin typeface="Cambria Math" panose="02040503050406030204" pitchFamily="18" charset="0"/>
                            <a:ea typeface="Cambria Math" panose="02040503050406030204" pitchFamily="18" charset="0"/>
                          </a:rPr>
                          <m:t> </m:t>
                        </m:r>
                      </m:e>
                    </m:func>
                  </m:oMath>
                </a14:m>
                <a:r>
                  <a:rPr lang="tr-TR" sz="1000" dirty="0"/>
                  <a:t>may not be unique.)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EA26662E-DB8B-4D50-B645-5B9E77B8AD8E}"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12</a:t>
            </a:fld>
            <a:endParaRPr lang="tr-TR"/>
          </a:p>
        </p:txBody>
      </p:sp>
      <p:pic>
        <p:nvPicPr>
          <p:cNvPr id="7" name="Picture 6" descr="Logo&#10;&#10;Description automatically generated">
            <a:extLst>
              <a:ext uri="{FF2B5EF4-FFF2-40B4-BE49-F238E27FC236}">
                <a16:creationId xmlns:a16="http://schemas.microsoft.com/office/drawing/2014/main" id="{65234139-D9DC-9F44-B0AF-26B3FF3D8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87197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𝑖𝑓</m:t>
                            </m:r>
                            <m:sSubSup>
                              <m:sSubSupPr>
                                <m:ctrlPr>
                                  <a:rPr lang="el-GR" i="1">
                                    <a:latin typeface="Cambria Math" panose="02040503050406030204" pitchFamily="18" charset="0"/>
                                    <a:ea typeface="Cambria Math" panose="02040503050406030204" pitchFamily="18" charset="0"/>
                                  </a:rPr>
                                </m:ctrlPr>
                              </m:sSubSupPr>
                              <m:e>
                                <m:r>
                                  <a:rPr lang="tr-TR"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ea typeface="Cambria Math" panose="02040503050406030204" pitchFamily="18" charset="0"/>
                              </a:rPr>
                              <m:t>=0&lt;</m:t>
                            </m:r>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𝑞</m:t>
                                </m:r>
                              </m:sup>
                            </m:sSubSup>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𝑓𝑜𝑟</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𝑎𝑙𝑙</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𝑝</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𝑞</m:t>
                            </m:r>
                          </m:e>
                          <m:e>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arg</m:t>
                                </m:r>
                              </m:fName>
                              <m:e>
                                <m:r>
                                  <a:rPr lang="tr-TR" b="0" i="1" smtClean="0">
                                    <a:latin typeface="Cambria Math" panose="02040503050406030204" pitchFamily="18" charset="0"/>
                                  </a:rPr>
                                  <m:t>2</m:t>
                                </m:r>
                                <m:r>
                                  <a:rPr lang="tr-TR" b="0" i="1" smtClean="0">
                                    <a:latin typeface="Cambria Math" panose="02040503050406030204" pitchFamily="18" charset="0"/>
                                  </a:rPr>
                                  <m:t>𝑛𝑑</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i="1">
                                        <a:latin typeface="Cambria Math" panose="02040503050406030204" pitchFamily="18" charset="0"/>
                                      </a:rPr>
                                      <m:t>𝑚𝑎𝑥</m:t>
                                    </m:r>
                                  </m:e>
                                  <m:sub>
                                    <m:r>
                                      <a:rPr lang="tr-TR" b="0" i="1" smtClean="0">
                                        <a:latin typeface="Cambria Math" panose="02040503050406030204" pitchFamily="18" charset="0"/>
                                      </a:rPr>
                                      <m:t>𝑝</m:t>
                                    </m:r>
                                  </m:sub>
                                </m:sSub>
                                <m:r>
                                  <a:rPr lang="tr-TR" b="0" i="1" smtClean="0">
                                    <a:latin typeface="Cambria Math" panose="02040503050406030204" pitchFamily="18" charset="0"/>
                                  </a:rPr>
                                  <m:t> </m:t>
                                </m:r>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ea typeface="Cambria Math" panose="02040503050406030204" pitchFamily="18" charset="0"/>
                                      </a:rPr>
                                      <m:t>𝑖</m:t>
                                    </m:r>
                                  </m:sub>
                                  <m:sup>
                                    <m:r>
                                      <a:rPr lang="tr-TR" i="1">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rPr>
                                  <m:t>𝑜𝑡h𝑒𝑟𝑤𝑖𝑠𝑒</m:t>
                                </m:r>
                              </m:e>
                            </m:func>
                            <m:r>
                              <a:rPr lang="tr-TR" b="0" i="1" smtClean="0">
                                <a:latin typeface="Cambria Math" panose="02040503050406030204" pitchFamily="18" charset="0"/>
                              </a:rPr>
                              <m:t>∗</m:t>
                            </m:r>
                          </m:e>
                        </m:eqArr>
                      </m:e>
                    </m:d>
                  </m:oMath>
                </a14:m>
                <a:endParaRPr lang="tr-TR" dirty="0"/>
              </a:p>
              <a:p>
                <a:pPr marL="0" indent="0">
                  <a:buNone/>
                </a:pPr>
                <a14:m>
                  <m:oMathPara xmlns:m="http://schemas.openxmlformats.org/officeDocument/2006/math">
                    <m:oMathParaPr>
                      <m:jc m:val="centerGroup"/>
                    </m:oMathParaPr>
                    <m:oMath xmlns:m="http://schemas.openxmlformats.org/officeDocument/2006/math">
                      <m:r>
                        <a:rPr lang="tr-TR" sz="1500" b="0" i="1" smtClean="0">
                          <a:latin typeface="Cambria Math" panose="02040503050406030204" pitchFamily="18" charset="0"/>
                        </a:rPr>
                        <m:t>∗</m:t>
                      </m:r>
                      <m:r>
                        <a:rPr lang="tr-TR" sz="1500" b="0" i="1" smtClean="0">
                          <a:latin typeface="Cambria Math" panose="02040503050406030204" pitchFamily="18" charset="0"/>
                        </a:rPr>
                        <m:t>𝑖𝑛</m:t>
                      </m:r>
                      <m:r>
                        <a:rPr lang="tr-TR" sz="1500" b="0" i="1" smtClean="0">
                          <a:latin typeface="Cambria Math" panose="02040503050406030204" pitchFamily="18" charset="0"/>
                        </a:rPr>
                        <m:t> </m:t>
                      </m:r>
                      <m:r>
                        <a:rPr lang="tr-TR" sz="1500" b="0" i="1" smtClean="0">
                          <a:latin typeface="Cambria Math" panose="02040503050406030204" pitchFamily="18" charset="0"/>
                        </a:rPr>
                        <m:t>𝑐𝑎𝑠𝑒</m:t>
                      </m:r>
                      <m:r>
                        <a:rPr lang="tr-TR" sz="1500" b="0" i="1" smtClean="0">
                          <a:latin typeface="Cambria Math" panose="02040503050406030204" pitchFamily="18" charset="0"/>
                        </a:rPr>
                        <m:t> </m:t>
                      </m:r>
                      <m:r>
                        <a:rPr lang="tr-TR" sz="1500" b="0" i="1" smtClean="0">
                          <a:latin typeface="Cambria Math" panose="02040503050406030204" pitchFamily="18" charset="0"/>
                        </a:rPr>
                        <m:t>𝑡h𝑎𝑡</m:t>
                      </m:r>
                      <m:r>
                        <a:rPr lang="tr-TR" sz="1500" b="0" i="1" smtClean="0">
                          <a:latin typeface="Cambria Math" panose="02040503050406030204" pitchFamily="18" charset="0"/>
                        </a:rPr>
                        <m:t> </m:t>
                      </m:r>
                      <m:r>
                        <a:rPr lang="tr-TR" sz="1500" b="0" i="1" smtClean="0">
                          <a:latin typeface="Cambria Math" panose="02040503050406030204" pitchFamily="18" charset="0"/>
                        </a:rPr>
                        <m:t>𝑞</m:t>
                      </m:r>
                      <m:r>
                        <a:rPr lang="tr-TR" sz="1500" b="0" i="1" smtClean="0">
                          <a:latin typeface="Cambria Math" panose="02040503050406030204" pitchFamily="18" charset="0"/>
                        </a:rPr>
                        <m:t> </m:t>
                      </m:r>
                      <m:r>
                        <a:rPr lang="tr-TR" sz="1500" b="0" i="1" smtClean="0">
                          <a:latin typeface="Cambria Math" panose="02040503050406030204" pitchFamily="18" charset="0"/>
                        </a:rPr>
                        <m:t>𝑖𝑠</m:t>
                      </m:r>
                      <m:r>
                        <a:rPr lang="tr-TR" sz="1500" b="0" i="1" smtClean="0">
                          <a:latin typeface="Cambria Math" panose="02040503050406030204" pitchFamily="18" charset="0"/>
                        </a:rPr>
                        <m:t> </m:t>
                      </m:r>
                      <m:r>
                        <a:rPr lang="tr-TR" sz="1500" b="0" i="1" smtClean="0">
                          <a:latin typeface="Cambria Math" panose="02040503050406030204" pitchFamily="18" charset="0"/>
                        </a:rPr>
                        <m:t>𝑛𝑜𝑡</m:t>
                      </m:r>
                      <m:r>
                        <a:rPr lang="tr-TR" sz="1500" b="0" i="1" smtClean="0">
                          <a:latin typeface="Cambria Math" panose="02040503050406030204" pitchFamily="18" charset="0"/>
                        </a:rPr>
                        <m:t> </m:t>
                      </m:r>
                      <m:r>
                        <a:rPr lang="tr-TR" sz="1500" b="0" i="1" smtClean="0">
                          <a:latin typeface="Cambria Math" panose="02040503050406030204" pitchFamily="18" charset="0"/>
                        </a:rPr>
                        <m:t>𝑢𝑛𝑖𝑞𝑒</m:t>
                      </m:r>
                      <m:r>
                        <a:rPr lang="tr-TR" sz="1500" b="0" i="1" smtClean="0">
                          <a:latin typeface="Cambria Math" panose="02040503050406030204" pitchFamily="18" charset="0"/>
                        </a:rPr>
                        <m:t>, </m:t>
                      </m:r>
                      <m:r>
                        <a:rPr lang="tr-TR" sz="1500" b="0" i="1" smtClean="0">
                          <a:latin typeface="Cambria Math" panose="02040503050406030204" pitchFamily="18" charset="0"/>
                        </a:rPr>
                        <m:t>𝑞</m:t>
                      </m:r>
                      <m:r>
                        <a:rPr lang="tr-TR" sz="1500" b="0" i="1" smtClean="0">
                          <a:latin typeface="Cambria Math" panose="02040503050406030204" pitchFamily="18" charset="0"/>
                        </a:rPr>
                        <m:t> </m:t>
                      </m:r>
                      <m:r>
                        <a:rPr lang="tr-TR" sz="1500" b="0" i="1" smtClean="0">
                          <a:latin typeface="Cambria Math" panose="02040503050406030204" pitchFamily="18" charset="0"/>
                        </a:rPr>
                        <m:t>𝑖𝑠</m:t>
                      </m:r>
                      <m:r>
                        <a:rPr lang="tr-TR" sz="1500" b="0" i="1" smtClean="0">
                          <a:latin typeface="Cambria Math" panose="02040503050406030204" pitchFamily="18" charset="0"/>
                        </a:rPr>
                        <m:t> </m:t>
                      </m:r>
                      <m:r>
                        <a:rPr lang="tr-TR" sz="1500" b="0" i="1" smtClean="0">
                          <a:latin typeface="Cambria Math" panose="02040503050406030204" pitchFamily="18" charset="0"/>
                        </a:rPr>
                        <m:t>𝑐h𝑜𝑠𝑒𝑛</m:t>
                      </m:r>
                      <m:r>
                        <a:rPr lang="tr-TR" sz="1500" b="0" i="1" smtClean="0">
                          <a:latin typeface="Cambria Math" panose="02040503050406030204" pitchFamily="18" charset="0"/>
                        </a:rPr>
                        <m:t> </m:t>
                      </m:r>
                      <m:r>
                        <a:rPr lang="tr-TR" sz="1500" b="0" i="1" smtClean="0">
                          <a:latin typeface="Cambria Math" panose="02040503050406030204" pitchFamily="18" charset="0"/>
                        </a:rPr>
                        <m:t>𝑎𝑠</m:t>
                      </m:r>
                      <m:r>
                        <a:rPr lang="tr-TR" sz="1500" b="0" i="1" smtClean="0">
                          <a:latin typeface="Cambria Math" panose="02040503050406030204" pitchFamily="18" charset="0"/>
                        </a:rPr>
                        <m:t> </m:t>
                      </m:r>
                      <m:r>
                        <a:rPr lang="tr-TR" sz="1500" b="0" i="1" smtClean="0">
                          <a:latin typeface="Cambria Math" panose="02040503050406030204" pitchFamily="18" charset="0"/>
                        </a:rPr>
                        <m:t>𝑡h𝑒</m:t>
                      </m:r>
                      <m:r>
                        <a:rPr lang="tr-TR" sz="1500" b="0" i="1" smtClean="0">
                          <a:latin typeface="Cambria Math" panose="02040503050406030204" pitchFamily="18" charset="0"/>
                        </a:rPr>
                        <m:t> </m:t>
                      </m:r>
                      <m:r>
                        <a:rPr lang="tr-TR" sz="1500" b="0" i="1" smtClean="0">
                          <a:latin typeface="Cambria Math" panose="02040503050406030204" pitchFamily="18" charset="0"/>
                        </a:rPr>
                        <m:t>𝑚𝑖𝑛𝑖𝑚𝑢𝑚</m:t>
                      </m:r>
                      <m:r>
                        <a:rPr lang="tr-TR" sz="1500" b="0" i="1" smtClean="0">
                          <a:latin typeface="Cambria Math" panose="02040503050406030204" pitchFamily="18" charset="0"/>
                        </a:rPr>
                        <m:t> </m:t>
                      </m:r>
                      <m:r>
                        <a:rPr lang="tr-TR" sz="1500" b="0" i="1" smtClean="0">
                          <a:latin typeface="Cambria Math" panose="02040503050406030204" pitchFamily="18" charset="0"/>
                        </a:rPr>
                        <m:t>𝑖𝑛𝑑𝑒𝑥</m:t>
                      </m:r>
                      <m:r>
                        <a:rPr lang="tr-TR" sz="1500" b="0" i="1" smtClean="0">
                          <a:latin typeface="Cambria Math" panose="02040503050406030204" pitchFamily="18" charset="0"/>
                        </a:rPr>
                        <m:t> </m:t>
                      </m:r>
                      <m:r>
                        <a:rPr lang="tr-TR" sz="1500" b="0" i="1" smtClean="0">
                          <a:latin typeface="Cambria Math" panose="02040503050406030204" pitchFamily="18" charset="0"/>
                        </a:rPr>
                        <m:t>𝑚𝑒𝑒𝑡𝑖𝑛𝑔</m:t>
                      </m:r>
                      <m:r>
                        <a:rPr lang="tr-TR" sz="1500" b="0" i="1" smtClean="0">
                          <a:latin typeface="Cambria Math" panose="02040503050406030204" pitchFamily="18" charset="0"/>
                        </a:rPr>
                        <m:t> </m:t>
                      </m:r>
                      <m:r>
                        <a:rPr lang="tr-TR" sz="1500" b="0" i="1" smtClean="0">
                          <a:latin typeface="Cambria Math" panose="02040503050406030204" pitchFamily="18" charset="0"/>
                        </a:rPr>
                        <m:t>𝑡h𝑒</m:t>
                      </m:r>
                      <m:r>
                        <a:rPr lang="tr-TR" sz="1500" b="0" i="1" smtClean="0">
                          <a:latin typeface="Cambria Math" panose="02040503050406030204" pitchFamily="18" charset="0"/>
                        </a:rPr>
                        <m:t> </m:t>
                      </m:r>
                      <m:r>
                        <a:rPr lang="tr-TR" sz="1500" b="0" i="1" smtClean="0">
                          <a:latin typeface="Cambria Math" panose="02040503050406030204" pitchFamily="18" charset="0"/>
                        </a:rPr>
                        <m:t>𝑐𝑜𝑛𝑑𝑖𝑡𝑖𝑜𝑛</m:t>
                      </m:r>
                      <m:r>
                        <a:rPr lang="tr-TR" sz="1500" b="0" i="1" smtClean="0">
                          <a:latin typeface="Cambria Math" panose="02040503050406030204" pitchFamily="18" charset="0"/>
                        </a:rPr>
                        <m:t> </m:t>
                      </m:r>
                    </m:oMath>
                  </m:oMathPara>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pic>
        <p:nvPicPr>
          <p:cNvPr id="4" name="Picture 3" descr="Logo&#10;&#10;Description automatically generated">
            <a:extLst>
              <a:ext uri="{FF2B5EF4-FFF2-40B4-BE49-F238E27FC236}">
                <a16:creationId xmlns:a16="http://schemas.microsoft.com/office/drawing/2014/main" id="{66EFA1B9-9F02-9848-8DC0-186D47C9D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89064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2</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e>
                    </m:func>
                    <m:sSubSup>
                      <m:sSubSupPr>
                        <m:ctrlPr>
                          <a:rPr lang="tr-TR" i="1">
                            <a:latin typeface="Cambria Math" panose="02040503050406030204" pitchFamily="18" charset="0"/>
                          </a:rPr>
                        </m:ctrlPr>
                      </m:sSubSupPr>
                      <m:e>
                        <m:r>
                          <a:rPr lang="tr-TR" i="1">
                            <a:latin typeface="Cambria Math" panose="02040503050406030204" pitchFamily="18" charset="0"/>
                            <a:ea typeface="Cambria Math" panose="02040503050406030204" pitchFamily="18" charset="0"/>
                          </a:rPr>
                          <m:t>𝜌</m:t>
                        </m:r>
                      </m:e>
                      <m:sub>
                        <m:r>
                          <a:rPr lang="tr-TR" i="1">
                            <a:latin typeface="Cambria Math" panose="02040503050406030204" pitchFamily="18" charset="0"/>
                          </a:rPr>
                          <m:t>𝑖</m:t>
                        </m:r>
                      </m:sub>
                      <m:sup>
                        <m:r>
                          <a:rPr lang="tr-TR" i="1">
                            <a:latin typeface="Cambria Math" panose="02040503050406030204" pitchFamily="18" charset="0"/>
                          </a:rPr>
                          <m:t>𝑝</m:t>
                        </m:r>
                      </m:sup>
                    </m:sSubSup>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5A871F04-7952-4BD5-8C30-03B26B467763}"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14</a:t>
            </a:fld>
            <a:endParaRPr lang="tr-TR"/>
          </a:p>
        </p:txBody>
      </p:sp>
      <p:pic>
        <p:nvPicPr>
          <p:cNvPr id="7" name="Picture 6" descr="Logo&#10;&#10;Description automatically generated">
            <a:extLst>
              <a:ext uri="{FF2B5EF4-FFF2-40B4-BE49-F238E27FC236}">
                <a16:creationId xmlns:a16="http://schemas.microsoft.com/office/drawing/2014/main" id="{59489317-C51C-F145-A930-4A3C2CDB3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89090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3</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e>
                    </m:func>
                    <m:r>
                      <a:rPr lang="tr-TR" b="0" i="1" smtClean="0">
                        <a:latin typeface="Cambria Math" panose="02040503050406030204" pitchFamily="18" charset="0"/>
                      </a:rPr>
                      <m:t> </m:t>
                    </m:r>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A432A4A-D538-47F2-AACB-497A99EBCBD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15</a:t>
            </a:fld>
            <a:endParaRPr lang="tr-TR"/>
          </a:p>
        </p:txBody>
      </p:sp>
      <p:pic>
        <p:nvPicPr>
          <p:cNvPr id="7" name="Picture 6" descr="Logo&#10;&#10;Description automatically generated">
            <a:extLst>
              <a:ext uri="{FF2B5EF4-FFF2-40B4-BE49-F238E27FC236}">
                <a16:creationId xmlns:a16="http://schemas.microsoft.com/office/drawing/2014/main" id="{C266958D-A95D-4B43-9A61-E051B6174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89870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4</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d>
                      <m:dPr>
                        <m:begChr m:val="{"/>
                        <m:endChr m:val="}"/>
                        <m:ctrlPr>
                          <a:rPr lang="tr-TR" i="1">
                            <a:latin typeface="Cambria Math" panose="02040503050406030204" pitchFamily="18" charset="0"/>
                          </a:rPr>
                        </m:ctrlPr>
                      </m:dPr>
                      <m:e>
                        <m:eqArr>
                          <m:eqArrPr>
                            <m:ctrlPr>
                              <a:rPr lang="tr-TR" i="1" smtClean="0">
                                <a:latin typeface="Cambria Math" panose="02040503050406030204" pitchFamily="18" charset="0"/>
                              </a:rPr>
                            </m:ctrlPr>
                          </m:eqArrPr>
                          <m:e>
                            <m:sSup>
                              <m:sSupPr>
                                <m:ctrlPr>
                                  <a:rPr lang="tr-TR" i="1" smtClean="0">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e>
                            </m:func>
                            <m:r>
                              <a:rPr lang="tr-TR" i="1">
                                <a:latin typeface="Cambria Math" panose="02040503050406030204" pitchFamily="18" charset="0"/>
                              </a:rPr>
                              <m:t> </m:t>
                            </m:r>
                            <m:r>
                              <a:rPr lang="tr-TR" b="0" i="1" smtClean="0">
                                <a:latin typeface="Cambria Math" panose="02040503050406030204" pitchFamily="18" charset="0"/>
                              </a:rPr>
                              <m:t>𝑖𝑓</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 </m:t>
                            </m:r>
                            <m:r>
                              <a:rPr lang="tr-TR" b="0" i="1" smtClean="0">
                                <a:latin typeface="Cambria Math" panose="02040503050406030204" pitchFamily="18" charset="0"/>
                              </a:rPr>
                              <m:t>𝑖𝑠</m:t>
                            </m:r>
                            <m:r>
                              <a:rPr lang="tr-TR" b="0" i="1" smtClean="0">
                                <a:latin typeface="Cambria Math" panose="02040503050406030204" pitchFamily="18" charset="0"/>
                              </a:rPr>
                              <m:t> </m:t>
                            </m:r>
                            <m:r>
                              <a:rPr lang="tr-TR" b="0" i="1" smtClean="0">
                                <a:latin typeface="Cambria Math" panose="02040503050406030204" pitchFamily="18" charset="0"/>
                              </a:rPr>
                              <m:t>𝑢𝑛𝑖𝑞𝑢𝑒</m:t>
                            </m:r>
                          </m:e>
                          <m:e>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b="0" i="1" smtClean="0">
                                        <a:latin typeface="Cambria Math" panose="02040503050406030204" pitchFamily="18" charset="0"/>
                                      </a:rPr>
                                      <m:t>𝑟</m:t>
                                    </m:r>
                                  </m:sub>
                                </m:sSub>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𝑟</m:t>
                                        </m:r>
                                      </m:sup>
                                    </m:sSubSup>
                                  </m:e>
                                </m:acc>
                              </m:e>
                            </m:func>
                            <m:r>
                              <a:rPr lang="tr-TR" b="0" i="1" smtClean="0">
                                <a:latin typeface="Cambria Math" panose="02040503050406030204" pitchFamily="18" charset="0"/>
                              </a:rPr>
                              <m:t> </m:t>
                            </m:r>
                            <m:r>
                              <a:rPr lang="tr-TR" b="0" i="1" smtClean="0">
                                <a:latin typeface="Cambria Math" panose="02040503050406030204" pitchFamily="18" charset="0"/>
                              </a:rPr>
                              <m:t>𝑎𝑛𝑑</m:t>
                            </m:r>
                            <m:r>
                              <a:rPr lang="tr-TR" b="0" i="1" smtClean="0">
                                <a:latin typeface="Cambria Math" panose="02040503050406030204" pitchFamily="18" charset="0"/>
                              </a:rPr>
                              <m:t> </m:t>
                            </m:r>
                            <m:r>
                              <a:rPr lang="tr-TR" b="0" i="1" smtClean="0">
                                <a:latin typeface="Cambria Math" panose="02040503050406030204" pitchFamily="18" charset="0"/>
                              </a:rPr>
                              <m:t>𝑟</m:t>
                            </m:r>
                            <m:r>
                              <a:rPr lang="tr-TR" b="0" i="1" smtClean="0">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𝑜𝑡h𝑒𝑟𝑤𝑖𝑠𝑒</m:t>
                                </m:r>
                              </m:e>
                            </m:func>
                          </m:e>
                        </m:eqArr>
                      </m:e>
                    </m:d>
                  </m:oMath>
                </a14:m>
                <a:endParaRPr lang="tr-TR"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A432A4A-D538-47F2-AACB-497A99EBCBD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16</a:t>
            </a:fld>
            <a:endParaRPr lang="tr-TR"/>
          </a:p>
        </p:txBody>
      </p:sp>
      <p:pic>
        <p:nvPicPr>
          <p:cNvPr id="7" name="Picture 6" descr="Logo&#10;&#10;Description automatically generated">
            <a:extLst>
              <a:ext uri="{FF2B5EF4-FFF2-40B4-BE49-F238E27FC236}">
                <a16:creationId xmlns:a16="http://schemas.microsoft.com/office/drawing/2014/main" id="{D37E0181-82D8-7948-B5F0-C0115B629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08557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5</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e>
                    </m:func>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sSub>
                          <m:sSubPr>
                            <m:ctrlPr>
                              <a:rPr lang="tr-TR" b="0" i="1" smtClean="0">
                                <a:latin typeface="Cambria Math" panose="02040503050406030204" pitchFamily="18" charset="0"/>
                              </a:rPr>
                            </m:ctrlPr>
                          </m:sSubPr>
                          <m:e>
                            <m:r>
                              <a:rPr lang="tr-TR" b="0" i="1" smtClean="0">
                                <a:latin typeface="Cambria Math" panose="02040503050406030204" pitchFamily="18" charset="0"/>
                              </a:rPr>
                              <m:t>𝑚𝑎𝑥</m:t>
                            </m:r>
                          </m:e>
                          <m:sub>
                            <m:r>
                              <a:rPr lang="tr-TR" b="0" i="1" smtClean="0">
                                <a:latin typeface="Cambria Math" panose="02040503050406030204" pitchFamily="18" charset="0"/>
                              </a:rPr>
                              <m:t>𝑗</m:t>
                            </m:r>
                          </m:sub>
                        </m:sSub>
                      </m:fName>
                      <m:e>
                        <m:d>
                          <m:dPr>
                            <m:ctrlPr>
                              <a:rPr lang="tr-TR" b="0" i="1" smtClean="0">
                                <a:latin typeface="Cambria Math" panose="02040503050406030204" pitchFamily="18" charset="0"/>
                              </a:rPr>
                            </m:ctrlPr>
                          </m:dPr>
                          <m:e>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𝜆</m:t>
                                </m:r>
                              </m:e>
                              <m:sub>
                                <m:r>
                                  <a:rPr lang="tr-TR" sz="1600" i="1">
                                    <a:latin typeface="Cambria Math" panose="02040503050406030204" pitchFamily="18" charset="0"/>
                                    <a:ea typeface="Cambria Math" panose="02040503050406030204" pitchFamily="18" charset="0"/>
                                  </a:rPr>
                                  <m:t>𝑖𝑗</m:t>
                                </m:r>
                              </m:sub>
                            </m:sSub>
                            <m:r>
                              <a:rPr lang="tr-TR" sz="1600" b="0" i="0" smtClean="0">
                                <a:latin typeface="Cambria Math" panose="02040503050406030204" pitchFamily="18" charset="0"/>
                                <a:ea typeface="Cambria Math" panose="02040503050406030204" pitchFamily="18" charset="0"/>
                              </a:rPr>
                              <m:t>∗</m:t>
                            </m:r>
                            <m:f>
                              <m:fPr>
                                <m:ctrlPr>
                                  <a:rPr lang="tr-TR" sz="1600" i="1">
                                    <a:latin typeface="Cambria Math" panose="02040503050406030204" pitchFamily="18" charset="0"/>
                                  </a:rPr>
                                </m:ctrlPr>
                              </m:fPr>
                              <m:num>
                                <m:sSubSup>
                                  <m:sSubSupPr>
                                    <m:ctrlPr>
                                      <a:rPr lang="el-GR" sz="1600" i="1">
                                        <a:latin typeface="Cambria Math" panose="02040503050406030204" pitchFamily="18" charset="0"/>
                                        <a:ea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Σ</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𝑝</m:t>
                                    </m:r>
                                  </m:sup>
                                </m:sSubSup>
                              </m:num>
                              <m:den>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i="1">
                                        <a:latin typeface="Cambria Math" panose="02040503050406030204" pitchFamily="18" charset="0"/>
                                        <a:ea typeface="Cambria Math" panose="02040503050406030204" pitchFamily="18" charset="0"/>
                                      </a:rPr>
                                      <m:t>𝑝</m:t>
                                    </m:r>
                                  </m:sup>
                                </m:sSup>
                              </m:den>
                            </m:f>
                          </m:e>
                        </m:d>
                      </m:e>
                    </m:func>
                    <m:r>
                      <a:rPr lang="tr-TR" sz="1600" b="0" i="1" smtClean="0">
                        <a:latin typeface="Cambria Math" panose="02040503050406030204" pitchFamily="18" charset="0"/>
                        <a:ea typeface="Cambria Math" panose="02040503050406030204" pitchFamily="18" charset="0"/>
                      </a:rPr>
                      <m:t>)</m:t>
                    </m:r>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769AE9E-B3C6-4992-A27E-0634B161B270}"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17</a:t>
            </a:fld>
            <a:endParaRPr lang="tr-TR"/>
          </a:p>
        </p:txBody>
      </p:sp>
      <p:pic>
        <p:nvPicPr>
          <p:cNvPr id="7" name="Picture 6" descr="Logo&#10;&#10;Description automatically generated">
            <a:extLst>
              <a:ext uri="{FF2B5EF4-FFF2-40B4-BE49-F238E27FC236}">
                <a16:creationId xmlns:a16="http://schemas.microsoft.com/office/drawing/2014/main" id="{5876E7D2-EE58-364C-867D-65F461A60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61819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Case «No Prediction»</a:t>
            </a:r>
          </a:p>
        </p:txBody>
      </p:sp>
      <p:sp>
        <p:nvSpPr>
          <p:cNvPr id="3" name="Content Placeholder 2"/>
          <p:cNvSpPr>
            <a:spLocks noGrp="1"/>
          </p:cNvSpPr>
          <p:nvPr>
            <p:ph idx="1"/>
          </p:nvPr>
        </p:nvSpPr>
        <p:spPr/>
        <p:txBody>
          <a:bodyPr/>
          <a:lstStyle/>
          <a:p>
            <a:pPr algn="just"/>
            <a:r>
              <a:rPr lang="tr-TR" dirty="0"/>
              <a:t>No stem of a document may not be included by any document in train set, in some cases. Trivially prediction functions generate label as «No Prediction». This probability is nearly zero if size of train set is sufficiently large.</a:t>
            </a:r>
          </a:p>
          <a:p>
            <a:pPr algn="just"/>
            <a:r>
              <a:rPr lang="tr-TR" dirty="0"/>
              <a:t>However there is a higher probability of label «No Prediction» in model having Combinatorial Approach in the study. Because probability of that all elements of a combination (a bunch of stems in a document in test set)  are in same document (in train set) is obviously lower than probability of a stem (involved by document in test set) in a document (in train set) . </a:t>
            </a:r>
          </a:p>
          <a:p>
            <a:pPr algn="just"/>
            <a:r>
              <a:rPr lang="tr-TR" dirty="0"/>
              <a:t>Some examples of that case is observed in Episode two.        </a:t>
            </a:r>
          </a:p>
        </p:txBody>
      </p:sp>
      <p:sp>
        <p:nvSpPr>
          <p:cNvPr id="4" name="Date Placeholder 3"/>
          <p:cNvSpPr>
            <a:spLocks noGrp="1"/>
          </p:cNvSpPr>
          <p:nvPr>
            <p:ph type="dt" sz="half" idx="10"/>
          </p:nvPr>
        </p:nvSpPr>
        <p:spPr/>
        <p:txBody>
          <a:bodyPr/>
          <a:lstStyle/>
          <a:p>
            <a:fld id="{B42B4FB0-0621-45E6-B97F-F77D45599D8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18</a:t>
            </a:fld>
            <a:endParaRPr lang="tr-TR"/>
          </a:p>
        </p:txBody>
      </p:sp>
      <p:pic>
        <p:nvPicPr>
          <p:cNvPr id="7" name="Picture 6" descr="Logo&#10;&#10;Description automatically generated">
            <a:extLst>
              <a:ext uri="{FF2B5EF4-FFF2-40B4-BE49-F238E27FC236}">
                <a16:creationId xmlns:a16="http://schemas.microsoft.com/office/drawing/2014/main" id="{0695E231-BBDD-5142-87DC-0FB595610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93853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Case «Not Unique»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tr-TR" sz="1400" dirty="0"/>
                  <a:t>In some cases, values generating predictions, like </a:t>
                </a:r>
                <a14:m>
                  <m:oMath xmlns:m="http://schemas.openxmlformats.org/officeDocument/2006/math">
                    <m:func>
                      <m:funcPr>
                        <m:ctrlPr>
                          <a:rPr lang="tr-TR" sz="1400" i="1">
                            <a:latin typeface="Cambria Math" panose="02040503050406030204" pitchFamily="18" charset="0"/>
                          </a:rPr>
                        </m:ctrlPr>
                      </m:funcPr>
                      <m:fName>
                        <m:r>
                          <a:rPr lang="tr-TR" sz="1400" b="0" i="0" smtClean="0">
                            <a:latin typeface="Cambria Math" panose="02040503050406030204" pitchFamily="18" charset="0"/>
                          </a:rPr>
                          <m:t>"</m:t>
                        </m:r>
                        <m:r>
                          <m:rPr>
                            <m:sty m:val="p"/>
                          </m:rPr>
                          <a:rPr lang="tr-TR" sz="1400">
                            <a:latin typeface="Cambria Math" panose="02040503050406030204" pitchFamily="18" charset="0"/>
                          </a:rPr>
                          <m:t>arg</m:t>
                        </m:r>
                      </m:fName>
                      <m:e>
                        <m:sSub>
                          <m:sSubPr>
                            <m:ctrlPr>
                              <a:rPr lang="tr-TR" sz="1400" i="1">
                                <a:latin typeface="Cambria Math" panose="02040503050406030204" pitchFamily="18" charset="0"/>
                              </a:rPr>
                            </m:ctrlPr>
                          </m:sSubPr>
                          <m:e>
                            <m:r>
                              <a:rPr lang="tr-TR" sz="1400" i="1">
                                <a:latin typeface="Cambria Math" panose="02040503050406030204" pitchFamily="18" charset="0"/>
                              </a:rPr>
                              <m:t>𝑚𝑎𝑥</m:t>
                            </m:r>
                          </m:e>
                          <m:sub>
                            <m:r>
                              <a:rPr lang="tr-TR" sz="1400" i="1">
                                <a:latin typeface="Cambria Math" panose="02040503050406030204" pitchFamily="18" charset="0"/>
                              </a:rPr>
                              <m:t>𝑝</m:t>
                            </m:r>
                          </m:sub>
                        </m:sSub>
                        <m:acc>
                          <m:accPr>
                            <m:chr m:val="̂"/>
                            <m:ctrlPr>
                              <a:rPr lang="tr-TR" sz="1400" i="1">
                                <a:latin typeface="Cambria Math" panose="02040503050406030204" pitchFamily="18" charset="0"/>
                              </a:rPr>
                            </m:ctrlPr>
                          </m:accPr>
                          <m:e>
                            <m:sSubSup>
                              <m:sSubSupPr>
                                <m:ctrlPr>
                                  <a:rPr lang="tr-TR" sz="1400" i="1">
                                    <a:latin typeface="Cambria Math" panose="02040503050406030204" pitchFamily="18" charset="0"/>
                                  </a:rPr>
                                </m:ctrlPr>
                              </m:sSubSupPr>
                              <m:e>
                                <m:r>
                                  <m:rPr>
                                    <m:sty m:val="p"/>
                                  </m:rPr>
                                  <a:rPr lang="el-GR" sz="1400" i="1">
                                    <a:latin typeface="Cambria Math" panose="02040503050406030204" pitchFamily="18" charset="0"/>
                                    <a:ea typeface="Cambria Math" panose="02040503050406030204" pitchFamily="18" charset="0"/>
                                  </a:rPr>
                                  <m:t>Π</m:t>
                                </m:r>
                              </m:e>
                              <m:sub>
                                <m:r>
                                  <a:rPr lang="tr-TR" sz="1400" i="1">
                                    <a:latin typeface="Cambria Math" panose="02040503050406030204" pitchFamily="18" charset="0"/>
                                  </a:rPr>
                                  <m:t>𝑖</m:t>
                                </m:r>
                              </m:sub>
                              <m:sup>
                                <m:r>
                                  <a:rPr lang="tr-TR" sz="1400" i="1">
                                    <a:latin typeface="Cambria Math" panose="02040503050406030204" pitchFamily="18" charset="0"/>
                                  </a:rPr>
                                  <m:t>𝑝</m:t>
                                </m:r>
                              </m:sup>
                            </m:sSubSup>
                          </m:e>
                        </m:acc>
                        <m:r>
                          <a:rPr lang="tr-TR" sz="1400" b="0" i="1" smtClean="0">
                            <a:latin typeface="Cambria Math" panose="02040503050406030204" pitchFamily="18" charset="0"/>
                          </a:rPr>
                          <m:t>" </m:t>
                        </m:r>
                        <m:r>
                          <a:rPr lang="tr-TR" sz="1400" b="0" i="1" smtClean="0">
                            <a:latin typeface="Cambria Math" panose="02040503050406030204" pitchFamily="18" charset="0"/>
                          </a:rPr>
                          <m:t>𝑎𝑛𝑑</m:t>
                        </m:r>
                        <m:func>
                          <m:funcPr>
                            <m:ctrlPr>
                              <a:rPr lang="tr-TR" sz="1400" i="1">
                                <a:solidFill>
                                  <a:prstClr val="black">
                                    <a:lumMod val="75000"/>
                                    <a:lumOff val="25000"/>
                                  </a:prstClr>
                                </a:solidFill>
                                <a:latin typeface="Cambria Math" panose="02040503050406030204" pitchFamily="18" charset="0"/>
                              </a:rPr>
                            </m:ctrlPr>
                          </m:funcPr>
                          <m:fName>
                            <m:r>
                              <a:rPr lang="tr-TR" sz="1400" b="0" i="1" smtClean="0">
                                <a:solidFill>
                                  <a:prstClr val="black">
                                    <a:lumMod val="75000"/>
                                    <a:lumOff val="25000"/>
                                  </a:prstClr>
                                </a:solidFill>
                                <a:latin typeface="Cambria Math" panose="02040503050406030204" pitchFamily="18" charset="0"/>
                              </a:rPr>
                              <m:t>"</m:t>
                            </m:r>
                            <m:r>
                              <m:rPr>
                                <m:sty m:val="p"/>
                              </m:rPr>
                              <a:rPr lang="tr-TR" sz="1400">
                                <a:solidFill>
                                  <a:prstClr val="black">
                                    <a:lumMod val="75000"/>
                                    <a:lumOff val="25000"/>
                                  </a:prstClr>
                                </a:solidFill>
                                <a:latin typeface="Cambria Math" panose="02040503050406030204" pitchFamily="18" charset="0"/>
                              </a:rPr>
                              <m:t>arg</m:t>
                            </m:r>
                          </m:fName>
                          <m:e>
                            <m:r>
                              <a:rPr lang="tr-TR" sz="1400" i="1">
                                <a:solidFill>
                                  <a:prstClr val="black">
                                    <a:lumMod val="75000"/>
                                    <a:lumOff val="25000"/>
                                  </a:prstClr>
                                </a:solidFill>
                                <a:latin typeface="Cambria Math" panose="02040503050406030204" pitchFamily="18" charset="0"/>
                              </a:rPr>
                              <m:t>2</m:t>
                            </m:r>
                            <m:r>
                              <a:rPr lang="tr-TR" sz="1400" i="1">
                                <a:solidFill>
                                  <a:prstClr val="black">
                                    <a:lumMod val="75000"/>
                                    <a:lumOff val="25000"/>
                                  </a:prstClr>
                                </a:solidFill>
                                <a:latin typeface="Cambria Math" panose="02040503050406030204" pitchFamily="18" charset="0"/>
                              </a:rPr>
                              <m:t>𝑛𝑑</m:t>
                            </m:r>
                            <m:r>
                              <a:rPr lang="tr-TR" sz="1400" i="1">
                                <a:solidFill>
                                  <a:prstClr val="black">
                                    <a:lumMod val="75000"/>
                                    <a:lumOff val="25000"/>
                                  </a:prstClr>
                                </a:solidFill>
                                <a:latin typeface="Cambria Math" panose="02040503050406030204" pitchFamily="18" charset="0"/>
                              </a:rPr>
                              <m:t> </m:t>
                            </m:r>
                            <m:sSub>
                              <m:sSubPr>
                                <m:ctrlPr>
                                  <a:rPr lang="tr-TR" sz="1400" i="1">
                                    <a:solidFill>
                                      <a:prstClr val="black">
                                        <a:lumMod val="75000"/>
                                        <a:lumOff val="25000"/>
                                      </a:prstClr>
                                    </a:solidFill>
                                    <a:latin typeface="Cambria Math" panose="02040503050406030204" pitchFamily="18" charset="0"/>
                                  </a:rPr>
                                </m:ctrlPr>
                              </m:sSubPr>
                              <m:e>
                                <m:r>
                                  <a:rPr lang="tr-TR" sz="1400" i="1">
                                    <a:solidFill>
                                      <a:prstClr val="black">
                                        <a:lumMod val="75000"/>
                                        <a:lumOff val="25000"/>
                                      </a:prstClr>
                                    </a:solidFill>
                                    <a:latin typeface="Cambria Math" panose="02040503050406030204" pitchFamily="18" charset="0"/>
                                  </a:rPr>
                                  <m:t>𝑚𝑎𝑥</m:t>
                                </m:r>
                              </m:e>
                              <m:sub>
                                <m:r>
                                  <a:rPr lang="tr-TR" sz="1400" i="1">
                                    <a:solidFill>
                                      <a:prstClr val="black">
                                        <a:lumMod val="75000"/>
                                        <a:lumOff val="25000"/>
                                      </a:prstClr>
                                    </a:solidFill>
                                    <a:latin typeface="Cambria Math" panose="02040503050406030204" pitchFamily="18" charset="0"/>
                                  </a:rPr>
                                  <m:t>𝑝</m:t>
                                </m:r>
                              </m:sub>
                            </m:sSub>
                            <m:r>
                              <a:rPr lang="tr-TR" sz="1400" i="1">
                                <a:solidFill>
                                  <a:prstClr val="black">
                                    <a:lumMod val="75000"/>
                                    <a:lumOff val="25000"/>
                                  </a:prstClr>
                                </a:solidFill>
                                <a:latin typeface="Cambria Math" panose="02040503050406030204" pitchFamily="18" charset="0"/>
                              </a:rPr>
                              <m:t> </m:t>
                            </m:r>
                            <m:sSubSup>
                              <m:sSubSupPr>
                                <m:ctrlPr>
                                  <a:rPr lang="el-GR" sz="14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4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4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4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400" b="0" i="1" smtClean="0">
                                <a:solidFill>
                                  <a:prstClr val="black">
                                    <a:lumMod val="75000"/>
                                    <a:lumOff val="25000"/>
                                  </a:prstClr>
                                </a:solidFill>
                                <a:latin typeface="Cambria Math" panose="02040503050406030204" pitchFamily="18" charset="0"/>
                                <a:ea typeface="Cambria Math" panose="02040503050406030204" pitchFamily="18" charset="0"/>
                              </a:rPr>
                              <m:t>"</m:t>
                            </m:r>
                            <m:r>
                              <a:rPr lang="tr-TR" sz="1400" i="1">
                                <a:solidFill>
                                  <a:prstClr val="black">
                                    <a:lumMod val="75000"/>
                                    <a:lumOff val="25000"/>
                                  </a:prstClr>
                                </a:solidFill>
                                <a:latin typeface="Cambria Math" panose="02040503050406030204" pitchFamily="18" charset="0"/>
                                <a:ea typeface="Cambria Math" panose="02040503050406030204" pitchFamily="18" charset="0"/>
                              </a:rPr>
                              <m:t> </m:t>
                            </m:r>
                          </m:e>
                        </m:func>
                      </m:e>
                    </m:func>
                  </m:oMath>
                </a14:m>
                <a:r>
                  <a:rPr lang="tr-TR" sz="1400" dirty="0"/>
                  <a:t>, may not be unique because of equal values. Then models choose label indexed with minimum argument as a prediction corresponding list structure in Python. </a:t>
                </a:r>
              </a:p>
              <a:p>
                <a:r>
                  <a:rPr lang="tr-TR" sz="1400" dirty="0"/>
                  <a:t>I use extra parameters (figuratively considered as tiebreaker), </a:t>
                </a:r>
                <a14:m>
                  <m:oMath xmlns:m="http://schemas.openxmlformats.org/officeDocument/2006/math">
                    <m:sSubSup>
                      <m:sSubSupPr>
                        <m:ctrlPr>
                          <a:rPr lang="el-GR" sz="1400" i="1">
                            <a:latin typeface="Cambria Math" panose="02040503050406030204" pitchFamily="18" charset="0"/>
                            <a:ea typeface="Cambria Math" panose="02040503050406030204" pitchFamily="18" charset="0"/>
                          </a:rPr>
                        </m:ctrlPr>
                      </m:sSubSupPr>
                      <m:e>
                        <m:r>
                          <m:rPr>
                            <m:sty m:val="p"/>
                          </m:rPr>
                          <a:rPr lang="el-GR" sz="1400" i="1">
                            <a:latin typeface="Cambria Math" panose="02040503050406030204" pitchFamily="18" charset="0"/>
                            <a:ea typeface="Cambria Math" panose="02040503050406030204" pitchFamily="18" charset="0"/>
                          </a:rPr>
                          <m:t>Σ</m:t>
                        </m:r>
                      </m:e>
                      <m:sub>
                        <m:r>
                          <a:rPr lang="tr-TR" sz="1400" i="1">
                            <a:latin typeface="Cambria Math" panose="02040503050406030204" pitchFamily="18" charset="0"/>
                            <a:ea typeface="Cambria Math" panose="02040503050406030204" pitchFamily="18" charset="0"/>
                          </a:rPr>
                          <m:t>𝑖𝑗</m:t>
                        </m:r>
                      </m:sub>
                      <m:sup>
                        <m:r>
                          <a:rPr lang="tr-TR" sz="1400" i="1">
                            <a:latin typeface="Cambria Math" panose="02040503050406030204" pitchFamily="18" charset="0"/>
                            <a:ea typeface="Cambria Math" panose="02040503050406030204" pitchFamily="18" charset="0"/>
                          </a:rPr>
                          <m:t>𝑝</m:t>
                        </m:r>
                      </m:sup>
                    </m:sSubSup>
                  </m:oMath>
                </a14:m>
                <a:r>
                  <a:rPr lang="tr-TR" sz="1400" dirty="0"/>
                  <a:t> and </a:t>
                </a:r>
                <a14:m>
                  <m:oMath xmlns:m="http://schemas.openxmlformats.org/officeDocument/2006/math">
                    <m:nary>
                      <m:naryPr>
                        <m:chr m:val="∑"/>
                        <m:supHide m:val="on"/>
                        <m:ctrlPr>
                          <a:rPr lang="tr-TR" sz="1400" i="1">
                            <a:solidFill>
                              <a:prstClr val="black">
                                <a:lumMod val="75000"/>
                                <a:lumOff val="25000"/>
                              </a:prstClr>
                            </a:solidFill>
                            <a:latin typeface="Cambria Math" panose="02040503050406030204" pitchFamily="18" charset="0"/>
                          </a:rPr>
                        </m:ctrlPr>
                      </m:naryPr>
                      <m:sub>
                        <m:r>
                          <m:rPr>
                            <m:brk m:alnAt="7"/>
                          </m:rPr>
                          <a:rPr lang="tr-TR" sz="1400" i="1">
                            <a:solidFill>
                              <a:prstClr val="black">
                                <a:lumMod val="75000"/>
                                <a:lumOff val="25000"/>
                              </a:prstClr>
                            </a:solidFill>
                            <a:latin typeface="Cambria Math" panose="02040503050406030204" pitchFamily="18" charset="0"/>
                          </a:rPr>
                          <m:t>𝑗</m:t>
                        </m:r>
                      </m:sub>
                      <m:sup/>
                      <m:e>
                        <m:sSubSup>
                          <m:sSubSupPr>
                            <m:ctrlPr>
                              <a:rPr lang="el-GR" sz="14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400" i="1">
                                <a:solidFill>
                                  <a:prstClr val="black">
                                    <a:lumMod val="75000"/>
                                    <a:lumOff val="25000"/>
                                  </a:prstClr>
                                </a:solidFill>
                                <a:latin typeface="Cambria Math" panose="02040503050406030204" pitchFamily="18" charset="0"/>
                                <a:ea typeface="Cambria Math" panose="02040503050406030204" pitchFamily="18" charset="0"/>
                              </a:rPr>
                              <m:t>Σ</m:t>
                            </m:r>
                          </m:e>
                          <m:sub>
                            <m:r>
                              <a:rPr lang="tr-TR" sz="1400" i="1">
                                <a:solidFill>
                                  <a:prstClr val="black">
                                    <a:lumMod val="75000"/>
                                    <a:lumOff val="25000"/>
                                  </a:prstClr>
                                </a:solidFill>
                                <a:latin typeface="Cambria Math" panose="02040503050406030204" pitchFamily="18" charset="0"/>
                                <a:ea typeface="Cambria Math" panose="02040503050406030204" pitchFamily="18" charset="0"/>
                              </a:rPr>
                              <m:t>𝑖𝑗</m:t>
                            </m:r>
                          </m:sub>
                          <m:sup>
                            <m:r>
                              <a:rPr lang="tr-TR" sz="1400" i="1">
                                <a:solidFill>
                                  <a:prstClr val="black">
                                    <a:lumMod val="75000"/>
                                    <a:lumOff val="25000"/>
                                  </a:prstClr>
                                </a:solidFill>
                                <a:latin typeface="Cambria Math" panose="02040503050406030204" pitchFamily="18" charset="0"/>
                                <a:ea typeface="Cambria Math" panose="02040503050406030204" pitchFamily="18" charset="0"/>
                              </a:rPr>
                              <m:t>𝑟</m:t>
                            </m:r>
                          </m:sup>
                        </m:sSubSup>
                      </m:e>
                    </m:nary>
                  </m:oMath>
                </a14:m>
                <a:r>
                  <a:rPr lang="tr-TR" sz="1400" dirty="0"/>
                  <a:t> ,  on the purpose of avoiding that case. </a:t>
                </a:r>
              </a:p>
              <a:p>
                <a:r>
                  <a:rPr lang="tr-TR" sz="1400" dirty="0"/>
                  <a:t>Moreover as train set gets large, probability of exitence of equal values is expected to diminish.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B42B4FB0-0621-45E6-B97F-F77D45599D8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19</a:t>
            </a:fld>
            <a:endParaRPr lang="tr-TR"/>
          </a:p>
        </p:txBody>
      </p:sp>
      <p:pic>
        <p:nvPicPr>
          <p:cNvPr id="7" name="Picture 6" descr="Logo&#10;&#10;Description automatically generated">
            <a:extLst>
              <a:ext uri="{FF2B5EF4-FFF2-40B4-BE49-F238E27FC236}">
                <a16:creationId xmlns:a16="http://schemas.microsoft.com/office/drawing/2014/main" id="{60BBFFF0-8C32-C74C-BB5E-04FAD869D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89016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PREDICTION MODELS </a:t>
            </a:r>
            <a:br>
              <a:rPr lang="tr-TR" dirty="0"/>
            </a:br>
            <a:r>
              <a:rPr lang="tr-TR" dirty="0"/>
              <a:t>BASED ON MAX-STEMS</a:t>
            </a:r>
          </a:p>
        </p:txBody>
      </p:sp>
      <p:sp>
        <p:nvSpPr>
          <p:cNvPr id="3" name="Content Placeholder 2"/>
          <p:cNvSpPr>
            <a:spLocks noGrp="1"/>
          </p:cNvSpPr>
          <p:nvPr>
            <p:ph idx="1"/>
          </p:nvPr>
        </p:nvSpPr>
        <p:spPr/>
        <p:txBody>
          <a:bodyPr/>
          <a:lstStyle/>
          <a:p>
            <a:r>
              <a:rPr lang="tr-TR" dirty="0"/>
              <a:t>Episode One: One-Word Based</a:t>
            </a:r>
          </a:p>
          <a:p>
            <a:r>
              <a:rPr lang="tr-TR" dirty="0"/>
              <a:t>Episode Two: A Combinatorial Approach</a:t>
            </a:r>
          </a:p>
          <a:p>
            <a:r>
              <a:rPr lang="tr-TR" dirty="0"/>
              <a:t>Episode Three: Effect of Hyperparameters</a:t>
            </a:r>
          </a:p>
          <a:p>
            <a:r>
              <a:rPr lang="tr-TR" dirty="0"/>
              <a:t>Episode Four: Advanced Examinations</a:t>
            </a:r>
          </a:p>
        </p:txBody>
      </p:sp>
      <p:sp>
        <p:nvSpPr>
          <p:cNvPr id="4" name="Date Placeholder 3"/>
          <p:cNvSpPr>
            <a:spLocks noGrp="1"/>
          </p:cNvSpPr>
          <p:nvPr>
            <p:ph type="dt" sz="half" idx="10"/>
          </p:nvPr>
        </p:nvSpPr>
        <p:spPr/>
        <p:txBody>
          <a:bodyPr/>
          <a:lstStyle/>
          <a:p>
            <a:fld id="{3D18DA87-FF4F-4A3F-9765-6666B7DB4AFD}"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a:t>
            </a:fld>
            <a:endParaRPr lang="tr-TR"/>
          </a:p>
        </p:txBody>
      </p:sp>
      <p:pic>
        <p:nvPicPr>
          <p:cNvPr id="8" name="Picture 7" descr="Logo&#10;&#10;Description automatically generated">
            <a:extLst>
              <a:ext uri="{FF2B5EF4-FFF2-40B4-BE49-F238E27FC236}">
                <a16:creationId xmlns:a16="http://schemas.microsoft.com/office/drawing/2014/main" id="{C6A03565-8B8D-4C40-9125-F319EB6B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505571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(introduction)</a:t>
            </a:r>
          </a:p>
        </p:txBody>
      </p:sp>
      <p:sp>
        <p:nvSpPr>
          <p:cNvPr id="3" name="Content Placeholder 2"/>
          <p:cNvSpPr>
            <a:spLocks noGrp="1"/>
          </p:cNvSpPr>
          <p:nvPr>
            <p:ph idx="1"/>
          </p:nvPr>
        </p:nvSpPr>
        <p:spPr/>
        <p:txBody>
          <a:bodyPr/>
          <a:lstStyle/>
          <a:p>
            <a:r>
              <a:rPr lang="tr-TR" sz="1400" dirty="0"/>
              <a:t>We use data of «nayn.co» a news portal in Turkish Language. Data is imported </a:t>
            </a:r>
            <a:r>
              <a:rPr lang="tr-TR" sz="1400" dirty="0" err="1"/>
              <a:t>by</a:t>
            </a:r>
            <a:r>
              <a:rPr lang="tr-TR" sz="1400" dirty="0"/>
              <a:t> </a:t>
            </a:r>
            <a:r>
              <a:rPr lang="tr-TR" sz="1400" dirty="0" err="1"/>
              <a:t>url</a:t>
            </a:r>
            <a:r>
              <a:rPr lang="tr-TR" sz="1400" dirty="0"/>
              <a:t> «"https://raw.githubusercontent.com/naynco/nayn.data/master/classification_clean.csv"».</a:t>
            </a:r>
          </a:p>
          <a:p>
            <a:r>
              <a:rPr lang="tr-TR" sz="1400" dirty="0"/>
              <a:t>Head of data is presented below</a:t>
            </a:r>
          </a:p>
          <a:p>
            <a:pPr marL="0" indent="0">
              <a:buNone/>
            </a:pPr>
            <a:r>
              <a:rPr lang="tr-TR" sz="1400" dirty="0"/>
              <a:t> </a:t>
            </a:r>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r>
              <a:rPr lang="tr-TR" sz="1200" dirty="0"/>
              <a:t>There are 11622 documents («Title» column) with label («DÜNYA» (World), «SPOR» (Sports), «SANAT»(Art) and «Teknoloji»(Technology)). </a:t>
            </a:r>
            <a:r>
              <a:rPr lang="en-US" sz="1200" dirty="0"/>
              <a:t>But data is imbalanced in favor of category «DÜNYA» such that the counts</a:t>
            </a:r>
            <a:r>
              <a:rPr lang="tr-TR" sz="1200" dirty="0"/>
              <a:t> [and percentages]</a:t>
            </a:r>
            <a:r>
              <a:rPr lang="en-US" sz="1200" dirty="0"/>
              <a:t> of categories  9226</a:t>
            </a:r>
            <a:r>
              <a:rPr lang="tr-TR" sz="1200" dirty="0"/>
              <a:t>[%79]</a:t>
            </a:r>
            <a:r>
              <a:rPr lang="en-US" sz="1200" dirty="0"/>
              <a:t> ,1967</a:t>
            </a:r>
            <a:r>
              <a:rPr lang="tr-TR" sz="1200" dirty="0"/>
              <a:t> [%17]</a:t>
            </a:r>
            <a:r>
              <a:rPr lang="en-US" sz="1200" dirty="0"/>
              <a:t>,285</a:t>
            </a:r>
            <a:r>
              <a:rPr lang="tr-TR" sz="1200" dirty="0"/>
              <a:t> [%2]</a:t>
            </a:r>
            <a:r>
              <a:rPr lang="en-US" sz="1200" dirty="0"/>
              <a:t> and 144</a:t>
            </a:r>
            <a:r>
              <a:rPr lang="tr-TR" sz="1200" dirty="0"/>
              <a:t> [%1] respectively</a:t>
            </a:r>
            <a:r>
              <a:rPr lang="en-US" sz="1200" dirty="0"/>
              <a:t>. </a:t>
            </a:r>
            <a:endParaRPr lang="tr-TR" sz="1200" dirty="0"/>
          </a:p>
          <a:p>
            <a:pPr marL="0" indent="0">
              <a:buNone/>
            </a:pPr>
            <a:endParaRPr lang="tr-TR" sz="1200" dirty="0"/>
          </a:p>
        </p:txBody>
      </p:sp>
      <p:pic>
        <p:nvPicPr>
          <p:cNvPr id="4" name="Picture 3"/>
          <p:cNvPicPr>
            <a:picLocks noChangeAspect="1"/>
          </p:cNvPicPr>
          <p:nvPr/>
        </p:nvPicPr>
        <p:blipFill>
          <a:blip r:embed="rId2"/>
          <a:stretch>
            <a:fillRect/>
          </a:stretch>
        </p:blipFill>
        <p:spPr>
          <a:xfrm>
            <a:off x="2805112" y="3324687"/>
            <a:ext cx="4181475" cy="1552575"/>
          </a:xfrm>
          <a:prstGeom prst="rect">
            <a:avLst/>
          </a:prstGeom>
        </p:spPr>
      </p:pic>
      <p:sp>
        <p:nvSpPr>
          <p:cNvPr id="5" name="Date Placeholder 4"/>
          <p:cNvSpPr>
            <a:spLocks noGrp="1"/>
          </p:cNvSpPr>
          <p:nvPr>
            <p:ph type="dt" sz="half" idx="10"/>
          </p:nvPr>
        </p:nvSpPr>
        <p:spPr/>
        <p:txBody>
          <a:bodyPr/>
          <a:lstStyle/>
          <a:p>
            <a:fld id="{7BD11D8A-FC72-4B32-A005-435C11EC50D4}" type="datetime1">
              <a:rPr lang="en-US" smtClean="0"/>
              <a:t>11/13/21</a:t>
            </a:fld>
            <a:endParaRPr lang="tr-TR"/>
          </a:p>
        </p:txBody>
      </p:sp>
      <p:sp>
        <p:nvSpPr>
          <p:cNvPr id="6" name="Footer Placeholder 5"/>
          <p:cNvSpPr>
            <a:spLocks noGrp="1"/>
          </p:cNvSpPr>
          <p:nvPr>
            <p:ph type="ftr" sz="quarter" idx="11"/>
          </p:nvPr>
        </p:nvSpPr>
        <p:spPr/>
        <p:txBody>
          <a:bodyPr/>
          <a:lstStyle/>
          <a:p>
            <a:r>
              <a:rPr lang="tr-TR"/>
              <a:t>EMREHAN</a:t>
            </a:r>
          </a:p>
        </p:txBody>
      </p:sp>
      <p:sp>
        <p:nvSpPr>
          <p:cNvPr id="7" name="Slide Number Placeholder 6"/>
          <p:cNvSpPr>
            <a:spLocks noGrp="1"/>
          </p:cNvSpPr>
          <p:nvPr>
            <p:ph type="sldNum" sz="quarter" idx="12"/>
          </p:nvPr>
        </p:nvSpPr>
        <p:spPr/>
        <p:txBody>
          <a:bodyPr/>
          <a:lstStyle/>
          <a:p>
            <a:fld id="{F74E1598-E674-4AEE-8C6B-8AD6344A913E}" type="slidenum">
              <a:rPr lang="tr-TR" smtClean="0"/>
              <a:t>20</a:t>
            </a:fld>
            <a:endParaRPr lang="tr-TR"/>
          </a:p>
        </p:txBody>
      </p:sp>
      <p:pic>
        <p:nvPicPr>
          <p:cNvPr id="8" name="Picture 7" descr="Logo&#10;&#10;Description automatically generated">
            <a:extLst>
              <a:ext uri="{FF2B5EF4-FFF2-40B4-BE49-F238E27FC236}">
                <a16:creationId xmlns:a16="http://schemas.microsoft.com/office/drawing/2014/main" id="{9F734D31-BA80-A942-9A8D-BDE0B36B3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72589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71" y="83022"/>
            <a:ext cx="8596668" cy="1320800"/>
          </a:xfrm>
        </p:spPr>
        <p:txBody>
          <a:bodyPr/>
          <a:lstStyle/>
          <a:p>
            <a:r>
              <a:rPr lang="tr-TR" dirty="0">
                <a:ln w="0"/>
                <a:effectLst>
                  <a:outerShdw blurRad="38100" dist="19050" dir="2700000" algn="tl" rotWithShape="0">
                    <a:schemeClr val="dk1">
                      <a:alpha val="40000"/>
                    </a:schemeClr>
                  </a:outerShdw>
                </a:effectLst>
              </a:rPr>
              <a:t>General Scheme for Application of Prediction Models </a:t>
            </a:r>
            <a:endParaRPr lang="tr-TR" dirty="0"/>
          </a:p>
        </p:txBody>
      </p:sp>
      <p:sp>
        <p:nvSpPr>
          <p:cNvPr id="4" name="Rectangle 3"/>
          <p:cNvSpPr/>
          <p:nvPr/>
        </p:nvSpPr>
        <p:spPr>
          <a:xfrm>
            <a:off x="949574" y="1270402"/>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X_test</a:t>
            </a:r>
          </a:p>
        </p:txBody>
      </p:sp>
      <mc:AlternateContent xmlns:mc="http://schemas.openxmlformats.org/markup-compatibility/2006" xmlns:a14="http://schemas.microsoft.com/office/drawing/2010/main">
        <mc:Choice Requires="a14">
          <p:sp>
            <p:nvSpPr>
              <p:cNvPr id="5" name="Rectangle 4"/>
              <p:cNvSpPr/>
              <p:nvPr/>
            </p:nvSpPr>
            <p:spPr>
              <a:xfrm>
                <a:off x="2851643" y="1270401"/>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oMath>
                  </m:oMathPara>
                </a14:m>
                <a:endParaRPr lang="tr-TR" dirty="0"/>
              </a:p>
            </p:txBody>
          </p:sp>
        </mc:Choice>
        <mc:Fallback xmlns="">
          <p:sp>
            <p:nvSpPr>
              <p:cNvPr id="5" name="Rectangle 4"/>
              <p:cNvSpPr>
                <a:spLocks noRot="1" noChangeAspect="1" noMove="1" noResize="1" noEditPoints="1" noAdjustHandles="1" noChangeArrowheads="1" noChangeShapeType="1" noTextEdit="1"/>
              </p:cNvSpPr>
              <p:nvPr/>
            </p:nvSpPr>
            <p:spPr>
              <a:xfrm>
                <a:off x="2851643" y="1270401"/>
                <a:ext cx="1591407" cy="602359"/>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50428"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b="0" i="1" smtClean="0">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𝑙𝑜𝑤𝑒𝑟</m:t>
                    </m:r>
                    <m:r>
                      <a:rPr lang="tr-TR" sz="1000" b="0" i="1" smtClean="0">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6" name="Rectangle 5"/>
              <p:cNvSpPr>
                <a:spLocks noRot="1" noChangeAspect="1" noMove="1" noResize="1" noEditPoints="1" noAdjustHandles="1" noChangeArrowheads="1" noChangeShapeType="1" noTextEdit="1"/>
              </p:cNvSpPr>
              <p:nvPr/>
            </p:nvSpPr>
            <p:spPr>
              <a:xfrm>
                <a:off x="4850428" y="1270401"/>
                <a:ext cx="1591407" cy="602359"/>
              </a:xfrm>
              <a:prstGeom prst="rect">
                <a:avLst/>
              </a:prstGeom>
              <a:blipFill>
                <a:blip r:embed="rId3"/>
                <a:stretch>
                  <a:fillRect/>
                </a:stretch>
              </a:blipFill>
            </p:spPr>
            <p:txBody>
              <a:bodyPr/>
              <a:lstStyle/>
              <a:p>
                <a:r>
                  <a:rPr lang="tr-TR">
                    <a:noFill/>
                  </a:rPr>
                  <a:t> </a:t>
                </a:r>
              </a:p>
            </p:txBody>
          </p:sp>
        </mc:Fallback>
      </mc:AlternateContent>
      <p:cxnSp>
        <p:nvCxnSpPr>
          <p:cNvPr id="7" name="Straight Arrow Connector 6"/>
          <p:cNvCxnSpPr>
            <a:endCxn id="5" idx="1"/>
          </p:cNvCxnSpPr>
          <p:nvPr/>
        </p:nvCxnSpPr>
        <p:spPr>
          <a:xfrm>
            <a:off x="2540981" y="1571580"/>
            <a:ext cx="3106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4443050" y="1571581"/>
            <a:ext cx="40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8804035"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b="0" i="1" smtClean="0">
                            <a:solidFill>
                              <a:schemeClr val="tx1"/>
                            </a:solidFill>
                            <a:latin typeface="Cambria Math" panose="02040503050406030204" pitchFamily="18" charset="0"/>
                          </a:rPr>
                          <m:t>𝑡𝑜𝑘𝑒𝑛</m:t>
                        </m:r>
                      </m:e>
                      <m:sub>
                        <m:r>
                          <a:rPr lang="tr-TR" sz="1000" b="0" i="1" smtClean="0">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i="1">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9" name="Rectangle 8"/>
              <p:cNvSpPr>
                <a:spLocks noRot="1" noChangeAspect="1" noMove="1" noResize="1" noEditPoints="1" noAdjustHandles="1" noChangeArrowheads="1" noChangeShapeType="1" noTextEdit="1"/>
              </p:cNvSpPr>
              <p:nvPr/>
            </p:nvSpPr>
            <p:spPr>
              <a:xfrm>
                <a:off x="8804035" y="1270401"/>
                <a:ext cx="1591407" cy="602359"/>
              </a:xfrm>
              <a:prstGeom prst="rect">
                <a:avLst/>
              </a:prstGeom>
              <a:blipFill>
                <a:blip r:embed="rId4"/>
                <a:stretch>
                  <a:fillRect/>
                </a:stretch>
              </a:blipFill>
            </p:spPr>
            <p:txBody>
              <a:bodyPr/>
              <a:lstStyle/>
              <a:p>
                <a:r>
                  <a:rPr lang="tr-TR">
                    <a:noFill/>
                  </a:rPr>
                  <a:t> </a:t>
                </a:r>
              </a:p>
            </p:txBody>
          </p:sp>
        </mc:Fallback>
      </mc:AlternateContent>
      <p:cxnSp>
        <p:nvCxnSpPr>
          <p:cNvPr id="10" name="Straight Arrow Connector 9"/>
          <p:cNvCxnSpPr>
            <a:stCxn id="6" idx="3"/>
            <a:endCxn id="9" idx="1"/>
          </p:cNvCxnSpPr>
          <p:nvPr/>
        </p:nvCxnSpPr>
        <p:spPr>
          <a:xfrm>
            <a:off x="6441835" y="1571581"/>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910759"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11" name="Rectangle 10"/>
              <p:cNvSpPr>
                <a:spLocks noRot="1" noChangeAspect="1" noMove="1" noResize="1" noEditPoints="1" noAdjustHandles="1" noChangeArrowheads="1" noChangeShapeType="1" noTextEdit="1"/>
              </p:cNvSpPr>
              <p:nvPr/>
            </p:nvSpPr>
            <p:spPr>
              <a:xfrm>
                <a:off x="6910759" y="1270401"/>
                <a:ext cx="1591407" cy="602359"/>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0152" y="2284447"/>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800" i="1" smtClean="0">
                            <a:solidFill>
                              <a:schemeClr val="tx1"/>
                            </a:solidFill>
                            <a:latin typeface="Cambria Math" panose="02040503050406030204" pitchFamily="18" charset="0"/>
                          </a:rPr>
                        </m:ctrlPr>
                      </m:sSubPr>
                      <m:e>
                        <m:r>
                          <a:rPr lang="tr-TR" sz="800" b="0" i="1" smtClean="0">
                            <a:solidFill>
                              <a:schemeClr val="tx1"/>
                            </a:solidFill>
                            <a:latin typeface="Cambria Math" panose="02040503050406030204" pitchFamily="18" charset="0"/>
                          </a:rPr>
                          <m:t>𝑠𝑡𝑒𝑚𝑠</m:t>
                        </m:r>
                      </m:e>
                      <m:sub>
                        <m:r>
                          <a:rPr lang="tr-TR" sz="800" i="1">
                            <a:solidFill>
                              <a:schemeClr val="tx1"/>
                            </a:solidFill>
                            <a:latin typeface="Cambria Math" panose="02040503050406030204" pitchFamily="18" charset="0"/>
                          </a:rPr>
                          <m:t>𝑖</m:t>
                        </m:r>
                      </m:sub>
                    </m:sSub>
                    <m:r>
                      <a:rPr lang="tr-TR" sz="800" i="1">
                        <a:solidFill>
                          <a:schemeClr val="tx1"/>
                        </a:solidFill>
                        <a:latin typeface="Cambria Math" panose="02040503050406030204" pitchFamily="18" charset="0"/>
                      </a:rPr>
                      <m:t>=</m:t>
                    </m:r>
                    <m:r>
                      <m:rPr>
                        <m:sty m:val="p"/>
                      </m:rPr>
                      <a:rPr lang="tr-TR" sz="800" b="0" i="0" smtClean="0">
                        <a:solidFill>
                          <a:schemeClr val="tx1"/>
                        </a:solidFill>
                        <a:latin typeface="Cambria Math" panose="02040503050406030204" pitchFamily="18" charset="0"/>
                      </a:rPr>
                      <m:t>max</m:t>
                    </m:r>
                    <m:r>
                      <a:rPr lang="tr-TR" sz="800" b="0" i="1" smtClean="0">
                        <a:solidFill>
                          <a:schemeClr val="tx1"/>
                        </a:solidFill>
                        <a:latin typeface="Cambria Math" panose="02040503050406030204" pitchFamily="18" charset="0"/>
                      </a:rPr>
                      <m:t>⁡_</m:t>
                    </m:r>
                    <m:r>
                      <a:rPr lang="tr-TR" sz="800" b="0" i="1" smtClean="0">
                        <a:solidFill>
                          <a:schemeClr val="tx1"/>
                        </a:solidFill>
                        <a:latin typeface="Cambria Math" panose="02040503050406030204" pitchFamily="18" charset="0"/>
                      </a:rPr>
                      <m:t>𝑠𝑡𝑒𝑚𝑠</m:t>
                    </m:r>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rPr>
                        </m:ctrlPr>
                      </m:sSubPr>
                      <m:e>
                        <m:r>
                          <a:rPr lang="tr-TR" sz="800" i="1">
                            <a:solidFill>
                              <a:schemeClr val="tx1"/>
                            </a:solidFill>
                            <a:latin typeface="Cambria Math" panose="02040503050406030204" pitchFamily="18" charset="0"/>
                          </a:rPr>
                          <m:t>𝑡𝑜𝑘𝑒𝑛</m:t>
                        </m:r>
                      </m:e>
                      <m:sub>
                        <m:r>
                          <a:rPr lang="tr-TR" sz="800" i="1">
                            <a:solidFill>
                              <a:schemeClr val="tx1"/>
                            </a:solidFill>
                            <a:latin typeface="Cambria Math" panose="02040503050406030204" pitchFamily="18" charset="0"/>
                          </a:rPr>
                          <m:t>𝑖</m:t>
                        </m:r>
                      </m:sub>
                    </m:sSub>
                  </m:oMath>
                </a14:m>
                <a:r>
                  <a:rPr lang="tr-TR" sz="800" dirty="0">
                    <a:solidFill>
                      <a:schemeClr val="tx1"/>
                    </a:solidFill>
                  </a:rPr>
                  <a:t>)</a:t>
                </a:r>
              </a:p>
            </p:txBody>
          </p:sp>
        </mc:Choice>
        <mc:Fallback xmlns="">
          <p:sp>
            <p:nvSpPr>
              <p:cNvPr id="12" name="Rectangle 11"/>
              <p:cNvSpPr>
                <a:spLocks noRot="1" noChangeAspect="1" noMove="1" noResize="1" noEditPoints="1" noAdjustHandles="1" noChangeArrowheads="1" noChangeShapeType="1" noTextEdit="1"/>
              </p:cNvSpPr>
              <p:nvPr/>
            </p:nvSpPr>
            <p:spPr>
              <a:xfrm>
                <a:off x="8820152" y="2284447"/>
                <a:ext cx="1591407" cy="602359"/>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777406" y="2173250"/>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1</m:t>
                          </m:r>
                        </m:sub>
                      </m:sSub>
                    </m:oMath>
                  </m:oMathPara>
                </a14:m>
                <a:endParaRPr lang="tr-TR" sz="1200" dirty="0"/>
              </a:p>
            </p:txBody>
          </p:sp>
        </mc:Choice>
        <mc:Fallback xmlns="">
          <p:sp>
            <p:nvSpPr>
              <p:cNvPr id="13" name="Rectangle 12"/>
              <p:cNvSpPr>
                <a:spLocks noRot="1" noChangeAspect="1" noMove="1" noResize="1" noEditPoints="1" noAdjustHandles="1" noChangeArrowheads="1" noChangeShapeType="1" noTextEdit="1"/>
              </p:cNvSpPr>
              <p:nvPr/>
            </p:nvSpPr>
            <p:spPr>
              <a:xfrm>
                <a:off x="6777406" y="2173250"/>
                <a:ext cx="1182569" cy="300491"/>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777406" y="2585625"/>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i="1">
                              <a:latin typeface="Cambria Math" panose="02040503050406030204" pitchFamily="18" charset="0"/>
                            </a:rPr>
                            <m:t>2</m:t>
                          </m:r>
                        </m:sub>
                      </m:sSub>
                    </m:oMath>
                  </m:oMathPara>
                </a14:m>
                <a:endParaRPr lang="tr-TR" sz="1200" i="1" dirty="0">
                  <a:latin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777406" y="2585625"/>
                <a:ext cx="1182569" cy="300491"/>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923876" y="3859509"/>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sSub>
                            <m:sSubPr>
                              <m:ctrlPr>
                                <a:rPr lang="tr-TR" sz="1200" i="1" smtClean="0">
                                  <a:latin typeface="Cambria Math" panose="02040503050406030204" pitchFamily="18" charset="0"/>
                                </a:rPr>
                              </m:ctrlPr>
                            </m:sSubPr>
                            <m:e>
                              <m:r>
                                <a:rPr lang="tr-TR" sz="1200" b="0" i="1" smtClean="0">
                                  <a:latin typeface="Cambria Math" panose="02040503050406030204" pitchFamily="18" charset="0"/>
                                </a:rPr>
                                <m:t>𝑚</m:t>
                              </m:r>
                            </m:e>
                            <m:sub>
                              <m:r>
                                <a:rPr lang="tr-TR" sz="1200" b="0" i="1" smtClean="0">
                                  <a:latin typeface="Cambria Math" panose="02040503050406030204" pitchFamily="18" charset="0"/>
                                </a:rPr>
                                <m:t>𝑖</m:t>
                              </m:r>
                            </m:sub>
                          </m:sSub>
                          <m:r>
                            <m:rPr>
                              <m:nor/>
                            </m:rPr>
                            <a:rPr lang="tr-TR" sz="1200" i="1" dirty="0">
                              <a:latin typeface="Cambria Math" panose="02040503050406030204" pitchFamily="18" charset="0"/>
                            </a:rPr>
                            <m:t> </m:t>
                          </m:r>
                        </m:sub>
                      </m:sSub>
                    </m:oMath>
                  </m:oMathPara>
                </a14:m>
                <a:endParaRPr lang="tr-TR" sz="1200" i="1" dirty="0">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923876" y="3859509"/>
                <a:ext cx="1182569" cy="300491"/>
              </a:xfrm>
              <a:prstGeom prst="rect">
                <a:avLst/>
              </a:prstGeom>
              <a:blipFill>
                <a:blip r:embed="rId9"/>
                <a:stretch>
                  <a:fillRect/>
                </a:stretch>
              </a:blipFill>
            </p:spPr>
            <p:txBody>
              <a:bodyPr/>
              <a:lstStyle/>
              <a:p>
                <a:r>
                  <a:rPr lang="tr-TR">
                    <a:noFill/>
                  </a:rPr>
                  <a:t> </a:t>
                </a:r>
              </a:p>
            </p:txBody>
          </p:sp>
        </mc:Fallback>
      </mc:AlternateContent>
      <p:sp>
        <p:nvSpPr>
          <p:cNvPr id="16" name="Rectangle 15"/>
          <p:cNvSpPr/>
          <p:nvPr/>
        </p:nvSpPr>
        <p:spPr>
          <a:xfrm>
            <a:off x="7099363" y="2966435"/>
            <a:ext cx="523572" cy="784830"/>
          </a:xfrm>
          <a:prstGeom prst="rect">
            <a:avLst/>
          </a:prstGeom>
          <a:noFill/>
        </p:spPr>
        <p:txBody>
          <a:bodyPr wrap="square" lIns="91440" tIns="45720" rIns="91440" bIns="45720">
            <a:spAutoFit/>
          </a:bodyPr>
          <a:lstStyle/>
          <a:p>
            <a:pPr algn="ctr"/>
            <a:r>
              <a:rPr lang="tr-TR" sz="1500" b="0" cap="none" spc="0" dirty="0">
                <a:ln w="0"/>
                <a:solidFill>
                  <a:schemeClr val="accent1"/>
                </a:solidFill>
                <a:effectLst>
                  <a:outerShdw blurRad="38100" dist="25400" dir="5400000" algn="ctr" rotWithShape="0">
                    <a:srgbClr val="6E747A">
                      <a:alpha val="43000"/>
                    </a:srgbClr>
                  </a:outerShdw>
                </a:effectLst>
              </a:rPr>
              <a:t>.</a:t>
            </a:r>
          </a:p>
          <a:p>
            <a:pPr algn="ctr"/>
            <a:r>
              <a:rPr lang="tr-TR" sz="1500" dirty="0">
                <a:ln w="0"/>
                <a:solidFill>
                  <a:schemeClr val="accent1"/>
                </a:solidFill>
                <a:effectLst>
                  <a:outerShdw blurRad="38100" dist="25400" dir="5400000" algn="ctr" rotWithShape="0">
                    <a:srgbClr val="6E747A">
                      <a:alpha val="43000"/>
                    </a:srgbClr>
                  </a:outerShdw>
                </a:effectLst>
              </a:rPr>
              <a:t>.</a:t>
            </a:r>
          </a:p>
          <a:p>
            <a:pPr algn="ctr"/>
            <a:r>
              <a:rPr lang="tr-TR" sz="1500" b="0" cap="none" spc="0" dirty="0">
                <a:ln w="0"/>
                <a:solidFill>
                  <a:schemeClr val="accent1"/>
                </a:solidFill>
                <a:effectLst>
                  <a:outerShdw blurRad="38100" dist="25400" dir="5400000" algn="ctr" rotWithShape="0">
                    <a:srgbClr val="6E747A">
                      <a:alpha val="43000"/>
                    </a:srgbClr>
                  </a:outerShdw>
                </a:effectLst>
              </a:rPr>
              <a:t>.</a:t>
            </a:r>
            <a:endParaRPr lang="en-US" sz="1500" b="0" cap="none" spc="0" dirty="0">
              <a:ln w="0"/>
              <a:solidFill>
                <a:schemeClr val="accent1"/>
              </a:solidFill>
              <a:effectLst>
                <a:outerShdw blurRad="38100" dist="25400" dir="5400000" algn="ctr" rotWithShape="0">
                  <a:srgbClr val="6E747A">
                    <a:alpha val="43000"/>
                  </a:srgbClr>
                </a:outerShdw>
              </a:effectLst>
            </a:endParaRPr>
          </a:p>
        </p:txBody>
      </p:sp>
      <p:cxnSp>
        <p:nvCxnSpPr>
          <p:cNvPr id="17" name="Straight Arrow Connector 16"/>
          <p:cNvCxnSpPr>
            <a:stCxn id="12" idx="1"/>
            <a:endCxn id="13" idx="3"/>
          </p:cNvCxnSpPr>
          <p:nvPr/>
        </p:nvCxnSpPr>
        <p:spPr>
          <a:xfrm flipH="1" flipV="1">
            <a:off x="7959975" y="2323496"/>
            <a:ext cx="860177" cy="26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4" idx="3"/>
          </p:cNvCxnSpPr>
          <p:nvPr/>
        </p:nvCxnSpPr>
        <p:spPr>
          <a:xfrm flipH="1">
            <a:off x="7959975" y="2585627"/>
            <a:ext cx="860177" cy="1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flipH="1">
            <a:off x="8122844" y="2585627"/>
            <a:ext cx="697308" cy="146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472234" y="2201178"/>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r>
                            <a:rPr lang="tr-TR" sz="800" i="1">
                              <a:latin typeface="Cambria Math" panose="02040503050406030204" pitchFamily="18" charset="0"/>
                              <a:ea typeface="Cambria Math" panose="02040503050406030204" pitchFamily="18" charset="0"/>
                            </a:rPr>
                            <m:t>1</m:t>
                          </m:r>
                        </m:sub>
                        <m:sup>
                          <m:r>
                            <a:rPr lang="tr-TR" sz="800" i="1">
                              <a:latin typeface="Cambria Math" panose="02040503050406030204" pitchFamily="18" charset="0"/>
                              <a:ea typeface="Cambria Math" panose="02040503050406030204" pitchFamily="18" charset="0"/>
                            </a:rPr>
                            <m:t>𝑝</m:t>
                          </m:r>
                        </m:sup>
                      </m:sSubSup>
                      <m:r>
                        <a:rPr lang="tr-TR" sz="800" b="0" i="0" smtClean="0">
                          <a:latin typeface="Cambria Math" panose="02040503050406030204" pitchFamily="18" charset="0"/>
                          <a:ea typeface="Cambria Math" panose="02040503050406030204" pitchFamily="18" charset="0"/>
                        </a:rPr>
                        <m:t>,</m:t>
                      </m:r>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smtClean="0">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1</m:t>
                          </m:r>
                        </m:sub>
                        <m:sup>
                          <m:r>
                            <a:rPr lang="tr-TR" sz="800" i="1">
                              <a:latin typeface="Cambria Math" panose="02040503050406030204" pitchFamily="18" charset="0"/>
                              <a:ea typeface="Cambria Math" panose="02040503050406030204" pitchFamily="18" charset="0"/>
                            </a:rPr>
                            <m:t>𝑝</m:t>
                          </m:r>
                        </m:sup>
                      </m:sSubSup>
                      <m:r>
                        <a:rPr lang="tr-TR" sz="800" b="0" i="1" smtClean="0">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rPr>
                            <m:t>𝑖</m:t>
                          </m:r>
                          <m:r>
                            <a:rPr lang="tr-TR" sz="800" b="0" i="1" smtClean="0">
                              <a:latin typeface="Cambria Math" panose="02040503050406030204" pitchFamily="18" charset="0"/>
                            </a:rPr>
                            <m:t>1</m:t>
                          </m:r>
                        </m:sub>
                      </m:sSub>
                      <m:r>
                        <a:rPr lang="tr-TR" sz="800" b="0" i="1" smtClean="0">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1</m:t>
                          </m:r>
                        </m:sub>
                      </m:sSub>
                    </m:oMath>
                  </m:oMathPara>
                </a14:m>
                <a:endParaRPr lang="tr-TR" sz="800" i="1" dirty="0">
                  <a:latin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472234" y="2201178"/>
                <a:ext cx="1182569" cy="300491"/>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72234" y="2613553"/>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up>
                          <m:r>
                            <a:rPr lang="tr-TR" sz="800" i="1">
                              <a:latin typeface="Cambria Math" panose="02040503050406030204" pitchFamily="18" charset="0"/>
                              <a:ea typeface="Cambria Math" panose="02040503050406030204" pitchFamily="18" charset="0"/>
                            </a:rPr>
                            <m:t>𝑝</m:t>
                          </m:r>
                        </m:sup>
                      </m:sSubSup>
                      <m:r>
                        <a:rPr lang="tr-TR" sz="800">
                          <a:latin typeface="Cambria Math" panose="02040503050406030204" pitchFamily="18" charset="0"/>
                          <a:ea typeface="Cambria Math" panose="02040503050406030204" pitchFamily="18" charset="0"/>
                        </a:rPr>
                        <m:t>,</m:t>
                      </m:r>
                      <m:sSubSup>
                        <m:sSubSupPr>
                          <m:ctrlPr>
                            <a:rPr lang="el-GR" sz="800" i="1">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up>
                          <m:r>
                            <a:rPr lang="tr-TR" sz="800" i="1">
                              <a:latin typeface="Cambria Math" panose="02040503050406030204" pitchFamily="18" charset="0"/>
                              <a:ea typeface="Cambria Math" panose="02040503050406030204" pitchFamily="18" charset="0"/>
                            </a:rPr>
                            <m:t>𝑝</m:t>
                          </m:r>
                        </m:sup>
                      </m:sSubSup>
                      <m:r>
                        <a:rPr lang="tr-TR" sz="800" i="1">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rPr>
                            <m:t>𝑖</m:t>
                          </m:r>
                          <m:r>
                            <a:rPr lang="tr-TR" sz="800" b="0" i="1" smtClean="0">
                              <a:latin typeface="Cambria Math" panose="02040503050406030204" pitchFamily="18" charset="0"/>
                            </a:rPr>
                            <m:t>2</m:t>
                          </m:r>
                        </m:sub>
                      </m:sSub>
                      <m:r>
                        <a:rPr lang="tr-TR" sz="800" i="1">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Sub>
                    </m:oMath>
                  </m:oMathPara>
                </a14:m>
                <a:endParaRPr lang="tr-TR" sz="800" dirty="0"/>
              </a:p>
            </p:txBody>
          </p:sp>
        </mc:Choice>
        <mc:Fallback xmlns="">
          <p:sp>
            <p:nvSpPr>
              <p:cNvPr id="21" name="Rectangle 20"/>
              <p:cNvSpPr>
                <a:spLocks noRot="1" noChangeAspect="1" noMove="1" noResize="1" noEditPoints="1" noAdjustHandles="1" noChangeArrowheads="1" noChangeShapeType="1" noTextEdit="1"/>
              </p:cNvSpPr>
              <p:nvPr/>
            </p:nvSpPr>
            <p:spPr>
              <a:xfrm>
                <a:off x="3472234" y="2613553"/>
                <a:ext cx="1182569" cy="300491"/>
              </a:xfrm>
              <a:prstGeom prst="rect">
                <a:avLst/>
              </a:prstGeom>
              <a:blipFill>
                <a:blip r:embed="rId11"/>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472234" y="3859510"/>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sSub>
                            <m:sSubPr>
                              <m:ctrlPr>
                                <a:rPr lang="tr-TR" sz="800" i="1" smtClean="0">
                                  <a:latin typeface="Cambria Math" panose="02040503050406030204" pitchFamily="18" charset="0"/>
                                  <a:ea typeface="Cambria Math" panose="02040503050406030204" pitchFamily="18" charset="0"/>
                                </a:rPr>
                              </m:ctrlPr>
                            </m:sSubPr>
                            <m:e>
                              <m:r>
                                <a:rPr lang="tr-TR" sz="800" b="0" i="1" smtClean="0">
                                  <a:latin typeface="Cambria Math" panose="02040503050406030204" pitchFamily="18" charset="0"/>
                                  <a:ea typeface="Cambria Math" panose="02040503050406030204" pitchFamily="18" charset="0"/>
                                </a:rPr>
                                <m:t>𝑚</m:t>
                              </m:r>
                            </m:e>
                            <m:sub>
                              <m:r>
                                <a:rPr lang="tr-TR" sz="800" b="0" i="1" smtClean="0">
                                  <a:latin typeface="Cambria Math" panose="02040503050406030204" pitchFamily="18" charset="0"/>
                                  <a:ea typeface="Cambria Math" panose="02040503050406030204" pitchFamily="18" charset="0"/>
                                </a:rPr>
                                <m:t>𝑖</m:t>
                              </m:r>
                            </m:sub>
                          </m:sSub>
                        </m:sub>
                        <m:sup>
                          <m:r>
                            <a:rPr lang="tr-TR" sz="800" i="1">
                              <a:latin typeface="Cambria Math" panose="02040503050406030204" pitchFamily="18" charset="0"/>
                              <a:ea typeface="Cambria Math" panose="02040503050406030204" pitchFamily="18" charset="0"/>
                            </a:rPr>
                            <m:t>𝑝</m:t>
                          </m:r>
                        </m:sup>
                      </m:sSubSup>
                      <m:r>
                        <a:rPr lang="tr-TR" sz="800">
                          <a:latin typeface="Cambria Math" panose="02040503050406030204" pitchFamily="18" charset="0"/>
                          <a:ea typeface="Cambria Math" panose="02040503050406030204" pitchFamily="18" charset="0"/>
                        </a:rPr>
                        <m:t>,</m:t>
                      </m:r>
                      <m:sSubSup>
                        <m:sSubSupPr>
                          <m:ctrlPr>
                            <a:rPr lang="el-GR" sz="800" i="1">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up>
                          <m:r>
                            <a:rPr lang="tr-TR" sz="800" i="1">
                              <a:latin typeface="Cambria Math" panose="02040503050406030204" pitchFamily="18" charset="0"/>
                              <a:ea typeface="Cambria Math" panose="02040503050406030204" pitchFamily="18" charset="0"/>
                            </a:rPr>
                            <m:t>𝑝</m:t>
                          </m:r>
                        </m:sup>
                      </m:sSubSup>
                      <m:r>
                        <a:rPr lang="tr-TR" sz="800" i="1">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Sub>
                      <m:r>
                        <a:rPr lang="tr-TR" sz="800" i="1">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Sub>
                    </m:oMath>
                  </m:oMathPara>
                </a14:m>
                <a:endParaRPr lang="tr-TR" sz="800" dirty="0"/>
              </a:p>
            </p:txBody>
          </p:sp>
        </mc:Choice>
        <mc:Fallback xmlns="">
          <p:sp>
            <p:nvSpPr>
              <p:cNvPr id="22" name="Rectangle 21"/>
              <p:cNvSpPr>
                <a:spLocks noRot="1" noChangeAspect="1" noMove="1" noResize="1" noEditPoints="1" noAdjustHandles="1" noChangeArrowheads="1" noChangeShapeType="1" noTextEdit="1"/>
              </p:cNvSpPr>
              <p:nvPr/>
            </p:nvSpPr>
            <p:spPr>
              <a:xfrm>
                <a:off x="3472234" y="3859510"/>
                <a:ext cx="1182569" cy="300491"/>
              </a:xfrm>
              <a:prstGeom prst="rect">
                <a:avLst/>
              </a:prstGeom>
              <a:blipFill>
                <a:blip r:embed="rId12"/>
                <a:stretch>
                  <a:fillRect/>
                </a:stretch>
              </a:blipFill>
            </p:spPr>
            <p:txBody>
              <a:bodyPr/>
              <a:lstStyle/>
              <a:p>
                <a:r>
                  <a:rPr lang="tr-TR">
                    <a:noFill/>
                  </a:rPr>
                  <a:t> </a:t>
                </a:r>
              </a:p>
            </p:txBody>
          </p:sp>
        </mc:Fallback>
      </mc:AlternateContent>
      <p:sp>
        <p:nvSpPr>
          <p:cNvPr id="23" name="Rectangle 22"/>
          <p:cNvSpPr/>
          <p:nvPr/>
        </p:nvSpPr>
        <p:spPr>
          <a:xfrm>
            <a:off x="3794191" y="2994363"/>
            <a:ext cx="523572" cy="784830"/>
          </a:xfrm>
          <a:prstGeom prst="rect">
            <a:avLst/>
          </a:prstGeom>
          <a:noFill/>
        </p:spPr>
        <p:txBody>
          <a:bodyPr wrap="square" lIns="91440" tIns="45720" rIns="91440" bIns="45720">
            <a:spAutoFit/>
          </a:bodyPr>
          <a:lstStyle/>
          <a:p>
            <a:pPr algn="ctr"/>
            <a:r>
              <a:rPr lang="tr-TR" sz="1500" b="0" cap="none" spc="0" dirty="0">
                <a:ln w="0"/>
                <a:solidFill>
                  <a:schemeClr val="accent1"/>
                </a:solidFill>
                <a:effectLst>
                  <a:outerShdw blurRad="38100" dist="25400" dir="5400000" algn="ctr" rotWithShape="0">
                    <a:srgbClr val="6E747A">
                      <a:alpha val="43000"/>
                    </a:srgbClr>
                  </a:outerShdw>
                </a:effectLst>
              </a:rPr>
              <a:t>.</a:t>
            </a:r>
          </a:p>
          <a:p>
            <a:pPr algn="ctr"/>
            <a:r>
              <a:rPr lang="tr-TR" sz="1500" dirty="0">
                <a:ln w="0"/>
                <a:solidFill>
                  <a:schemeClr val="accent1"/>
                </a:solidFill>
                <a:effectLst>
                  <a:outerShdw blurRad="38100" dist="25400" dir="5400000" algn="ctr" rotWithShape="0">
                    <a:srgbClr val="6E747A">
                      <a:alpha val="43000"/>
                    </a:srgbClr>
                  </a:outerShdw>
                </a:effectLst>
              </a:rPr>
              <a:t>.</a:t>
            </a:r>
          </a:p>
          <a:p>
            <a:pPr algn="ctr"/>
            <a:r>
              <a:rPr lang="tr-TR" sz="1500" b="0" cap="none" spc="0" dirty="0">
                <a:ln w="0"/>
                <a:solidFill>
                  <a:schemeClr val="accent1"/>
                </a:solidFill>
                <a:effectLst>
                  <a:outerShdw blurRad="38100" dist="25400" dir="5400000" algn="ctr" rotWithShape="0">
                    <a:srgbClr val="6E747A">
                      <a:alpha val="43000"/>
                    </a:srgbClr>
                  </a:outerShdw>
                </a:effectLst>
              </a:rPr>
              <a:t>.</a:t>
            </a:r>
            <a:endParaRPr lang="en-US" sz="1500" b="0" cap="none" spc="0" dirty="0">
              <a:ln w="0"/>
              <a:solidFill>
                <a:schemeClr val="accent1"/>
              </a:solidFill>
              <a:effectLst>
                <a:outerShdw blurRad="38100" dist="25400" dir="5400000" algn="ctr" rotWithShape="0">
                  <a:srgbClr val="6E747A">
                    <a:alpha val="43000"/>
                  </a:srgbClr>
                </a:outerShdw>
              </a:effectLst>
            </a:endParaRPr>
          </a:p>
        </p:txBody>
      </p:sp>
      <p:sp>
        <p:nvSpPr>
          <p:cNvPr id="24" name="Rectangle 23"/>
          <p:cNvSpPr/>
          <p:nvPr/>
        </p:nvSpPr>
        <p:spPr>
          <a:xfrm>
            <a:off x="4899305" y="2181308"/>
            <a:ext cx="1591407" cy="197869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t>Analyze_doc</a:t>
            </a:r>
          </a:p>
        </p:txBody>
      </p:sp>
      <p:cxnSp>
        <p:nvCxnSpPr>
          <p:cNvPr id="25" name="Straight Arrow Connector 24"/>
          <p:cNvCxnSpPr>
            <a:stCxn id="9" idx="2"/>
            <a:endCxn id="12" idx="0"/>
          </p:cNvCxnSpPr>
          <p:nvPr/>
        </p:nvCxnSpPr>
        <p:spPr>
          <a:xfrm>
            <a:off x="9599739" y="1872760"/>
            <a:ext cx="16117" cy="4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24" idx="3"/>
          </p:cNvCxnSpPr>
          <p:nvPr/>
        </p:nvCxnSpPr>
        <p:spPr>
          <a:xfrm flipH="1">
            <a:off x="6490712" y="2323496"/>
            <a:ext cx="286694" cy="8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24" idx="3"/>
          </p:cNvCxnSpPr>
          <p:nvPr/>
        </p:nvCxnSpPr>
        <p:spPr>
          <a:xfrm flipH="1">
            <a:off x="6490712" y="2735871"/>
            <a:ext cx="286694" cy="43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p:cNvCxnSpPr>
          <p:nvPr/>
        </p:nvCxnSpPr>
        <p:spPr>
          <a:xfrm>
            <a:off x="6490712" y="3170655"/>
            <a:ext cx="420047" cy="77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0" idx="3"/>
          </p:cNvCxnSpPr>
          <p:nvPr/>
        </p:nvCxnSpPr>
        <p:spPr>
          <a:xfrm flipH="1" flipV="1">
            <a:off x="4654803" y="2351424"/>
            <a:ext cx="244502" cy="81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21" idx="3"/>
          </p:cNvCxnSpPr>
          <p:nvPr/>
        </p:nvCxnSpPr>
        <p:spPr>
          <a:xfrm flipH="1" flipV="1">
            <a:off x="4654803" y="2763799"/>
            <a:ext cx="244502" cy="40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a:endCxn id="22" idx="3"/>
          </p:cNvCxnSpPr>
          <p:nvPr/>
        </p:nvCxnSpPr>
        <p:spPr>
          <a:xfrm flipH="1">
            <a:off x="4654803" y="3170655"/>
            <a:ext cx="244502" cy="83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03820" y="2146916"/>
            <a:ext cx="1591407" cy="197869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t>Predictions</a:t>
            </a:r>
          </a:p>
        </p:txBody>
      </p:sp>
      <p:cxnSp>
        <p:nvCxnSpPr>
          <p:cNvPr id="34" name="Straight Arrow Connector 33"/>
          <p:cNvCxnSpPr>
            <a:stCxn id="20" idx="1"/>
            <a:endCxn id="33" idx="3"/>
          </p:cNvCxnSpPr>
          <p:nvPr/>
        </p:nvCxnSpPr>
        <p:spPr>
          <a:xfrm flipH="1">
            <a:off x="2795227" y="2351424"/>
            <a:ext cx="677007" cy="78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1"/>
            <a:endCxn id="33" idx="3"/>
          </p:cNvCxnSpPr>
          <p:nvPr/>
        </p:nvCxnSpPr>
        <p:spPr>
          <a:xfrm flipH="1">
            <a:off x="2795227" y="2763799"/>
            <a:ext cx="677007" cy="37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33" idx="3"/>
          </p:cNvCxnSpPr>
          <p:nvPr/>
        </p:nvCxnSpPr>
        <p:spPr>
          <a:xfrm flipH="1" flipV="1">
            <a:off x="2795227" y="3136263"/>
            <a:ext cx="677007" cy="87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48" idx="0"/>
          </p:cNvCxnSpPr>
          <p:nvPr/>
        </p:nvCxnSpPr>
        <p:spPr>
          <a:xfrm>
            <a:off x="1999524" y="4125609"/>
            <a:ext cx="9644" cy="178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908813" y="3598749"/>
            <a:ext cx="1591407" cy="9726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Turkish</a:t>
            </a:r>
            <a:br>
              <a:rPr lang="tr-TR" sz="1200" dirty="0">
                <a:solidFill>
                  <a:schemeClr val="tx1"/>
                </a:solidFill>
              </a:rPr>
            </a:br>
            <a:r>
              <a:rPr lang="tr-TR" sz="1200" dirty="0">
                <a:solidFill>
                  <a:schemeClr val="tx1"/>
                </a:solidFill>
              </a:rPr>
              <a:t>Stem List</a:t>
            </a:r>
            <a:br>
              <a:rPr lang="tr-TR" sz="1200" dirty="0">
                <a:solidFill>
                  <a:schemeClr val="tx1"/>
                </a:solidFill>
              </a:rPr>
            </a:br>
            <a:r>
              <a:rPr lang="tr-TR" sz="1200" dirty="0">
                <a:solidFill>
                  <a:schemeClr val="tx1"/>
                </a:solidFill>
              </a:rPr>
              <a:t>(32001 stems)</a:t>
            </a:r>
          </a:p>
          <a:p>
            <a:pPr algn="ctr"/>
            <a:r>
              <a:rPr lang="tr-TR" sz="1200" dirty="0">
                <a:solidFill>
                  <a:schemeClr val="tx1"/>
                </a:solidFill>
              </a:rPr>
              <a:t>(for application)</a:t>
            </a:r>
          </a:p>
        </p:txBody>
      </p:sp>
      <p:sp>
        <p:nvSpPr>
          <p:cNvPr id="43" name="Up Arrow 42"/>
          <p:cNvSpPr/>
          <p:nvPr/>
        </p:nvSpPr>
        <p:spPr>
          <a:xfrm rot="10800000">
            <a:off x="9704516" y="2966435"/>
            <a:ext cx="484632" cy="586845"/>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4" name="Up Arrow 43"/>
          <p:cNvSpPr/>
          <p:nvPr/>
        </p:nvSpPr>
        <p:spPr>
          <a:xfrm>
            <a:off x="9115106" y="2949355"/>
            <a:ext cx="484632" cy="586845"/>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5" name="Rectangle 44"/>
          <p:cNvSpPr/>
          <p:nvPr/>
        </p:nvSpPr>
        <p:spPr>
          <a:xfrm>
            <a:off x="4946211" y="4847883"/>
            <a:ext cx="1591407" cy="9726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tr-TR" sz="1200" dirty="0"/>
            </a:br>
            <a:br>
              <a:rPr lang="tr-TR" sz="1200" dirty="0"/>
            </a:br>
            <a:r>
              <a:rPr lang="tr-TR" sz="1200" dirty="0"/>
              <a:t>X_train, y_train</a:t>
            </a:r>
          </a:p>
          <a:p>
            <a:pPr algn="ctr"/>
            <a:endParaRPr lang="tr-TR" sz="1200" dirty="0"/>
          </a:p>
        </p:txBody>
      </p:sp>
      <p:sp>
        <p:nvSpPr>
          <p:cNvPr id="46" name="Up Arrow 45"/>
          <p:cNvSpPr/>
          <p:nvPr/>
        </p:nvSpPr>
        <p:spPr>
          <a:xfrm rot="10800000">
            <a:off x="5741914" y="4215569"/>
            <a:ext cx="484632" cy="586845"/>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Up Arrow 46"/>
          <p:cNvSpPr/>
          <p:nvPr/>
        </p:nvSpPr>
        <p:spPr>
          <a:xfrm>
            <a:off x="5152504" y="4198489"/>
            <a:ext cx="484632" cy="586845"/>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Rectangle 47"/>
          <p:cNvSpPr/>
          <p:nvPr/>
        </p:nvSpPr>
        <p:spPr>
          <a:xfrm>
            <a:off x="269390" y="5905795"/>
            <a:ext cx="3479556" cy="60235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Evaluations (accuracy, confusion etc.)</a:t>
            </a:r>
          </a:p>
        </p:txBody>
      </p:sp>
      <p:sp>
        <p:nvSpPr>
          <p:cNvPr id="51" name="Rectangle 50"/>
          <p:cNvSpPr/>
          <p:nvPr/>
        </p:nvSpPr>
        <p:spPr>
          <a:xfrm>
            <a:off x="4941105" y="5935595"/>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y_test</a:t>
            </a:r>
          </a:p>
        </p:txBody>
      </p:sp>
      <p:cxnSp>
        <p:nvCxnSpPr>
          <p:cNvPr id="52" name="Straight Arrow Connector 51"/>
          <p:cNvCxnSpPr>
            <a:stCxn id="51" idx="1"/>
            <a:endCxn id="48" idx="3"/>
          </p:cNvCxnSpPr>
          <p:nvPr/>
        </p:nvCxnSpPr>
        <p:spPr>
          <a:xfrm flipH="1" flipV="1">
            <a:off x="3748946" y="6206975"/>
            <a:ext cx="1192159" cy="2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453616" y="5363994"/>
            <a:ext cx="334437" cy="20013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chemeClr val="tx1"/>
              </a:solidFill>
            </a:endParaRPr>
          </a:p>
        </p:txBody>
      </p:sp>
      <p:sp>
        <p:nvSpPr>
          <p:cNvPr id="54" name="Rectangle 53"/>
          <p:cNvSpPr/>
          <p:nvPr/>
        </p:nvSpPr>
        <p:spPr>
          <a:xfrm>
            <a:off x="8768817" y="5321361"/>
            <a:ext cx="1909498"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Step2_Preprocess_word.ipynb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5" name="Rectangle 54"/>
          <p:cNvSpPr/>
          <p:nvPr/>
        </p:nvSpPr>
        <p:spPr>
          <a:xfrm>
            <a:off x="8453615" y="5691584"/>
            <a:ext cx="334437" cy="20013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56" name="Rectangle 55"/>
          <p:cNvSpPr/>
          <p:nvPr/>
        </p:nvSpPr>
        <p:spPr>
          <a:xfrm>
            <a:off x="8788052" y="5682669"/>
            <a:ext cx="1739580"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Step3_Classifier_V10.ipynb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7" name="Rectangle 56"/>
          <p:cNvSpPr/>
          <p:nvPr/>
        </p:nvSpPr>
        <p:spPr>
          <a:xfrm>
            <a:off x="8453615" y="6015957"/>
            <a:ext cx="334437" cy="20013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58" name="Rectangle 57"/>
          <p:cNvSpPr/>
          <p:nvPr/>
        </p:nvSpPr>
        <p:spPr>
          <a:xfrm>
            <a:off x="8804035" y="5987201"/>
            <a:ext cx="2198039"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Step4_Prediction_Models_ub.ipynb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9" name="Rectangle 58"/>
          <p:cNvSpPr/>
          <p:nvPr/>
        </p:nvSpPr>
        <p:spPr>
          <a:xfrm>
            <a:off x="8453616" y="6337818"/>
            <a:ext cx="334437" cy="20013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60" name="Rectangle 59"/>
          <p:cNvSpPr/>
          <p:nvPr/>
        </p:nvSpPr>
        <p:spPr>
          <a:xfrm>
            <a:off x="8788052" y="6291733"/>
            <a:ext cx="2440092"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Step6_Run_Integrated_Model_ub.ipynb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 name="Date Placeholder 2"/>
          <p:cNvSpPr>
            <a:spLocks noGrp="1"/>
          </p:cNvSpPr>
          <p:nvPr>
            <p:ph type="dt" sz="half" idx="10"/>
          </p:nvPr>
        </p:nvSpPr>
        <p:spPr/>
        <p:txBody>
          <a:bodyPr/>
          <a:lstStyle/>
          <a:p>
            <a:fld id="{A0355CC0-2413-4ECB-8756-8763D22FD25B}" type="datetime1">
              <a:rPr lang="en-US" smtClean="0"/>
              <a:t>11/13/21</a:t>
            </a:fld>
            <a:endParaRPr lang="tr-TR"/>
          </a:p>
        </p:txBody>
      </p:sp>
      <p:sp>
        <p:nvSpPr>
          <p:cNvPr id="29" name="Footer Placeholder 28"/>
          <p:cNvSpPr>
            <a:spLocks noGrp="1"/>
          </p:cNvSpPr>
          <p:nvPr>
            <p:ph type="ftr" sz="quarter" idx="11"/>
          </p:nvPr>
        </p:nvSpPr>
        <p:spPr/>
        <p:txBody>
          <a:bodyPr/>
          <a:lstStyle/>
          <a:p>
            <a:r>
              <a:rPr lang="tr-TR"/>
              <a:t>EMREHAN</a:t>
            </a:r>
          </a:p>
        </p:txBody>
      </p:sp>
      <p:sp>
        <p:nvSpPr>
          <p:cNvPr id="37" name="Slide Number Placeholder 36"/>
          <p:cNvSpPr>
            <a:spLocks noGrp="1"/>
          </p:cNvSpPr>
          <p:nvPr>
            <p:ph type="sldNum" sz="quarter" idx="12"/>
          </p:nvPr>
        </p:nvSpPr>
        <p:spPr/>
        <p:txBody>
          <a:bodyPr/>
          <a:lstStyle/>
          <a:p>
            <a:fld id="{F74E1598-E674-4AEE-8C6B-8AD6344A913E}" type="slidenum">
              <a:rPr lang="tr-TR" smtClean="0"/>
              <a:t>21</a:t>
            </a:fld>
            <a:endParaRPr lang="tr-TR"/>
          </a:p>
        </p:txBody>
      </p:sp>
      <p:pic>
        <p:nvPicPr>
          <p:cNvPr id="61" name="Picture 60" descr="Logo&#10;&#10;Description automatically generated">
            <a:extLst>
              <a:ext uri="{FF2B5EF4-FFF2-40B4-BE49-F238E27FC236}">
                <a16:creationId xmlns:a16="http://schemas.microsoft.com/office/drawing/2014/main" id="{90CD1C0B-1574-4B4F-AF35-8A6B60C789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30209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tr-TR" sz="1600" dirty="0" err="1"/>
                  <a:t>Pandas</a:t>
                </a:r>
                <a:r>
                  <a:rPr lang="tr-TR" sz="1600" dirty="0"/>
                  <a:t> </a:t>
                </a:r>
                <a:r>
                  <a:rPr lang="tr-TR" sz="1600" dirty="0" err="1"/>
                  <a:t>and</a:t>
                </a:r>
                <a:r>
                  <a:rPr lang="tr-TR" sz="1600" dirty="0"/>
                  <a:t> </a:t>
                </a:r>
                <a:r>
                  <a:rPr lang="tr-TR" sz="1600" dirty="0" err="1"/>
                  <a:t>Sklearn</a:t>
                </a:r>
                <a:r>
                  <a:rPr lang="tr-TR" sz="1600" dirty="0"/>
                  <a:t> </a:t>
                </a:r>
                <a:r>
                  <a:rPr lang="tr-TR" sz="1600" dirty="0" err="1"/>
                  <a:t>libraries</a:t>
                </a:r>
                <a:r>
                  <a:rPr lang="tr-TR" sz="1600" dirty="0"/>
                  <a:t> in Python is used for application of methods. Test size is chosen as 0.2 and random_state parameter for partition as 57.</a:t>
                </a:r>
              </a:p>
              <a:p>
                <a:r>
                  <a:rPr lang="tr-TR" sz="1600" dirty="0"/>
                  <a:t>Values of parameters in model are computed below </a:t>
                </a:r>
              </a:p>
              <a:p>
                <a:r>
                  <a:rPr lang="tr-TR" sz="1600" dirty="0"/>
                  <a:t>Counts of categories: </a:t>
                </a:r>
                <a14:m>
                  <m:oMath xmlns:m="http://schemas.openxmlformats.org/officeDocument/2006/math">
                    <m:r>
                      <a:rPr lang="tr-TR" sz="1600" b="0" i="1" smtClean="0">
                        <a:latin typeface="Cambria Math" panose="02040503050406030204" pitchFamily="18" charset="0"/>
                      </a:rPr>
                      <m:t>𝑛</m:t>
                    </m:r>
                    <m:r>
                      <a:rPr lang="tr-TR" sz="1600" b="0" i="1" smtClean="0">
                        <a:latin typeface="Cambria Math" panose="02040503050406030204" pitchFamily="18" charset="0"/>
                      </a:rPr>
                      <m:t>=4 </m:t>
                    </m:r>
                  </m:oMath>
                </a14:m>
                <a:endParaRPr lang="tr-TR" sz="1600" dirty="0"/>
              </a:p>
              <a:p>
                <a:r>
                  <a:rPr lang="tr-TR" sz="1600" dirty="0"/>
                  <a:t>Indexes and name of categories: </a:t>
                </a:r>
                <a14:m>
                  <m:oMath xmlns:m="http://schemas.openxmlformats.org/officeDocument/2006/math">
                    <m:r>
                      <a:rPr lang="tr-TR" sz="1600" b="0" i="1" smtClean="0">
                        <a:latin typeface="Cambria Math" panose="02040503050406030204" pitchFamily="18" charset="0"/>
                      </a:rPr>
                      <m:t>𝑝</m:t>
                    </m:r>
                    <m:r>
                      <a:rPr lang="tr-TR" sz="1600" b="0" i="1" smtClean="0">
                        <a:latin typeface="Cambria Math" panose="02040503050406030204" pitchFamily="18" charset="0"/>
                      </a:rPr>
                      <m:t>=1,2,3 </m:t>
                    </m:r>
                    <m:r>
                      <a:rPr lang="tr-TR" sz="1600" b="0" i="1" smtClean="0">
                        <a:latin typeface="Cambria Math" panose="02040503050406030204" pitchFamily="18" charset="0"/>
                      </a:rPr>
                      <m:t>𝑎𝑛𝑑</m:t>
                    </m:r>
                    <m:r>
                      <a:rPr lang="tr-TR" sz="1600" b="0" i="1" smtClean="0">
                        <a:latin typeface="Cambria Math" panose="02040503050406030204" pitchFamily="18" charset="0"/>
                      </a:rPr>
                      <m:t> 4 ,  </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𝐿𝑎𝑏𝑒𝑙</m:t>
                        </m:r>
                      </m:e>
                      <m:sup>
                        <m:r>
                          <a:rPr lang="tr-TR" sz="1600" b="0" i="1" smtClean="0">
                            <a:latin typeface="Cambria Math" panose="02040503050406030204" pitchFamily="18" charset="0"/>
                          </a:rPr>
                          <m:t>𝑝</m:t>
                        </m:r>
                      </m:sup>
                    </m:sSup>
                    <m:r>
                      <a:rPr lang="tr-TR" sz="1600" b="0" i="1" smtClean="0">
                        <a:latin typeface="Cambria Math" panose="02040503050406030204" pitchFamily="18" charset="0"/>
                      </a:rPr>
                      <m:t>=</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D</m:t>
                    </m:r>
                    <m:r>
                      <m:rPr>
                        <m:nor/>
                      </m:rPr>
                      <a:rPr lang="tr-TR" sz="1600" b="0" i="0" smtClean="0">
                        <a:latin typeface="Cambria Math" panose="02040503050406030204" pitchFamily="18" charset="0"/>
                      </a:rPr>
                      <m:t>Ü</m:t>
                    </m:r>
                    <m:r>
                      <m:rPr>
                        <m:nor/>
                      </m:rPr>
                      <a:rPr lang="tr-TR" sz="1600" b="0" i="0" smtClean="0">
                        <a:latin typeface="Cambria Math" panose="02040503050406030204" pitchFamily="18" charset="0"/>
                      </a:rPr>
                      <m:t>NYA</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SPOR</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SANAT</m:t>
                    </m:r>
                    <m:r>
                      <m:rPr>
                        <m:nor/>
                      </m:rPr>
                      <a:rPr lang="tr-TR" sz="1600" b="0" i="0" smtClean="0">
                        <a:latin typeface="Cambria Math" panose="02040503050406030204" pitchFamily="18" charset="0"/>
                      </a:rPr>
                      <m:t> </m:t>
                    </m:r>
                    <m:r>
                      <m:rPr>
                        <m:nor/>
                      </m:rPr>
                      <a:rPr lang="tr-TR" sz="1600" b="0" i="0" smtClean="0">
                        <a:latin typeface="Cambria Math" panose="02040503050406030204" pitchFamily="18" charset="0"/>
                      </a:rPr>
                      <m:t>and</m:t>
                    </m:r>
                    <m:r>
                      <m:rPr>
                        <m:nor/>
                      </m:rPr>
                      <a:rPr lang="tr-TR" sz="1600" b="0" i="0" smtClean="0">
                        <a:latin typeface="Cambria Math" panose="02040503050406030204" pitchFamily="18" charset="0"/>
                      </a:rPr>
                      <m:t> "</m:t>
                    </m:r>
                    <m:r>
                      <m:rPr>
                        <m:nor/>
                      </m:rPr>
                      <a:rPr lang="tr-TR" sz="1600" b="0" i="0" smtClean="0">
                        <a:latin typeface="Cambria Math" panose="02040503050406030204" pitchFamily="18" charset="0"/>
                      </a:rPr>
                      <m:t>Teknoloji</m:t>
                    </m:r>
                    <m:r>
                      <a:rPr lang="tr-TR" sz="1600" b="0" i="1" smtClean="0">
                        <a:latin typeface="Cambria Math" panose="02040503050406030204" pitchFamily="18" charset="0"/>
                      </a:rPr>
                      <m:t>", </m:t>
                    </m:r>
                    <m:r>
                      <a:rPr lang="tr-TR" sz="1600" b="0" i="1" smtClean="0">
                        <a:latin typeface="Cambria Math" panose="02040503050406030204" pitchFamily="18" charset="0"/>
                      </a:rPr>
                      <m:t>𝑟𝑒𝑠𝑝𝑒𝑐𝑡𝑖𝑣𝑒𝑙𝑦</m:t>
                    </m:r>
                  </m:oMath>
                </a14:m>
                <a:endParaRPr lang="tr-TR" sz="1600" i="1" dirty="0">
                  <a:latin typeface="Cambria Math" panose="02040503050406030204" pitchFamily="18" charset="0"/>
                  <a:ea typeface="Cambria Math" panose="02040503050406030204" pitchFamily="18" charset="0"/>
                </a:endParaRPr>
              </a:p>
              <a:p>
                <a:r>
                  <a:rPr lang="tr-TR" sz="1600" dirty="0">
                    <a:ea typeface="Cambria Math" panose="02040503050406030204" pitchFamily="18" charset="0"/>
                  </a:rPr>
                  <a:t>Counts of categories in train set : </a:t>
                </a:r>
                <a14:m>
                  <m:oMath xmlns:m="http://schemas.openxmlformats.org/officeDocument/2006/math">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1</m:t>
                        </m:r>
                      </m:sup>
                    </m:sSup>
                    <m:r>
                      <a:rPr lang="tr-TR" sz="1600" b="0" i="1" smtClean="0">
                        <a:latin typeface="Cambria Math" panose="02040503050406030204" pitchFamily="18" charset="0"/>
                        <a:ea typeface="Cambria Math" panose="02040503050406030204" pitchFamily="18" charset="0"/>
                      </a:rPr>
                      <m:t>=7384,</m:t>
                    </m:r>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2</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1568</m:t>
                    </m:r>
                    <m:r>
                      <a:rPr lang="tr-TR" sz="1600" i="1">
                        <a:latin typeface="Cambria Math" panose="02040503050406030204" pitchFamily="18" charset="0"/>
                        <a:ea typeface="Cambria Math" panose="02040503050406030204" pitchFamily="18" charset="0"/>
                      </a:rPr>
                      <m:t>,</m:t>
                    </m:r>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3</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229 </m:t>
                    </m:r>
                    <m:r>
                      <a:rPr lang="tr-TR" sz="1600" b="0" i="1" smtClean="0">
                        <a:latin typeface="Cambria Math" panose="02040503050406030204" pitchFamily="18" charset="0"/>
                        <a:ea typeface="Cambria Math" panose="02040503050406030204" pitchFamily="18" charset="0"/>
                      </a:rPr>
                      <m:t>𝑎𝑛𝑑</m:t>
                    </m:r>
                    <m:sSup>
                      <m:sSupPr>
                        <m:ctrlPr>
                          <a:rPr lang="el-GR" sz="1600" i="1">
                            <a:latin typeface="Cambria Math" panose="02040503050406030204" pitchFamily="18" charset="0"/>
                            <a:ea typeface="Cambria Math" panose="02040503050406030204" pitchFamily="18" charset="0"/>
                          </a:rPr>
                        </m:ctrlPr>
                      </m:sSupPr>
                      <m:e>
                        <m:r>
                          <a:rPr lang="tr-TR"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4</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116</m:t>
                    </m:r>
                  </m:oMath>
                </a14:m>
                <a:endParaRPr lang="tr-TR" sz="1600" dirty="0"/>
              </a:p>
              <a:p>
                <a:endParaRPr lang="tr-TR" sz="1600" dirty="0"/>
              </a:p>
              <a:p>
                <a:endParaRPr lang="tr-TR" sz="1600" dirty="0"/>
              </a:p>
              <a:p>
                <a:endParaRPr lang="tr-TR" sz="1600" b="0" dirty="0"/>
              </a:p>
              <a:p>
                <a:endParaRPr lang="tr-T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 t="-628"/>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4FD2CAE7-CEB2-471F-A221-A78A3E6DAC9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22</a:t>
            </a:fld>
            <a:endParaRPr lang="tr-TR"/>
          </a:p>
        </p:txBody>
      </p:sp>
      <p:pic>
        <p:nvPicPr>
          <p:cNvPr id="7" name="Picture 6" descr="Logo&#10;&#10;Description automatically generated">
            <a:extLst>
              <a:ext uri="{FF2B5EF4-FFF2-40B4-BE49-F238E27FC236}">
                <a16:creationId xmlns:a16="http://schemas.microsoft.com/office/drawing/2014/main" id="{94AA16C9-4C98-3A4E-AE7F-2D06DAA21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01417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sz="1200" dirty="0"/>
                  <a:t>Now Let’s show an example and compute its parameters (or compounds of models). We deal with document with index number </a:t>
                </a:r>
                <a14:m>
                  <m:oMath xmlns:m="http://schemas.openxmlformats.org/officeDocument/2006/math">
                    <m:r>
                      <a:rPr lang="tr-TR" sz="1200" i="1" dirty="0" smtClean="0">
                        <a:latin typeface="Cambria Math" panose="02040503050406030204" pitchFamily="18" charset="0"/>
                      </a:rPr>
                      <m:t>𝑖</m:t>
                    </m:r>
                    <m:r>
                      <a:rPr lang="tr-TR" sz="1200" i="1" dirty="0" smtClean="0">
                        <a:latin typeface="Cambria Math" panose="02040503050406030204" pitchFamily="18" charset="0"/>
                      </a:rPr>
                      <m:t>=38296 , </m:t>
                    </m:r>
                    <m:r>
                      <a:rPr lang="tr-TR" sz="1200" b="0" i="1" dirty="0" smtClean="0">
                        <a:latin typeface="Cambria Math" panose="02040503050406030204" pitchFamily="18" charset="0"/>
                      </a:rPr>
                      <m:t>𝑟𝑎𝑛𝑘</m:t>
                    </m:r>
                    <m:r>
                      <a:rPr lang="tr-TR" sz="1200" b="0" i="1" dirty="0" smtClean="0">
                        <a:latin typeface="Cambria Math" panose="02040503050406030204" pitchFamily="18" charset="0"/>
                      </a:rPr>
                      <m:t> </m:t>
                    </m:r>
                    <m:d>
                      <m:dPr>
                        <m:ctrlPr>
                          <a:rPr lang="tr-TR" sz="1200" b="0" i="1" dirty="0" smtClean="0">
                            <a:latin typeface="Cambria Math" panose="02040503050406030204" pitchFamily="18" charset="0"/>
                          </a:rPr>
                        </m:ctrlPr>
                      </m:dPr>
                      <m:e>
                        <m:r>
                          <a:rPr lang="tr-TR" sz="1200" b="0" i="1" dirty="0" smtClean="0">
                            <a:latin typeface="Cambria Math" panose="02040503050406030204" pitchFamily="18" charset="0"/>
                          </a:rPr>
                          <m:t>𝑖𝑛</m:t>
                        </m:r>
                        <m:r>
                          <a:rPr lang="tr-TR" sz="1200" b="0" i="1" dirty="0" smtClean="0">
                            <a:latin typeface="Cambria Math" panose="02040503050406030204" pitchFamily="18" charset="0"/>
                          </a:rPr>
                          <m:t> </m:t>
                        </m:r>
                        <m:r>
                          <a:rPr lang="tr-TR" sz="1200" b="0" i="1" dirty="0" smtClean="0">
                            <a:latin typeface="Cambria Math" panose="02040503050406030204" pitchFamily="18" charset="0"/>
                          </a:rPr>
                          <m:t>𝑡𝑒𝑠𝑡</m:t>
                        </m:r>
                        <m:r>
                          <a:rPr lang="tr-TR" sz="1200" b="0" i="1" dirty="0" smtClean="0">
                            <a:latin typeface="Cambria Math" panose="02040503050406030204" pitchFamily="18" charset="0"/>
                          </a:rPr>
                          <m:t> </m:t>
                        </m:r>
                        <m:r>
                          <a:rPr lang="tr-TR" sz="1200" b="0" i="1" dirty="0" smtClean="0">
                            <a:latin typeface="Cambria Math" panose="02040503050406030204" pitchFamily="18" charset="0"/>
                          </a:rPr>
                          <m:t>𝑠𝑒𝑡</m:t>
                        </m:r>
                      </m:e>
                    </m:d>
                    <m:r>
                      <a:rPr lang="tr-TR" sz="1200" b="0" i="1" dirty="0" smtClean="0">
                        <a:latin typeface="Cambria Math" panose="02040503050406030204" pitchFamily="18" charset="0"/>
                      </a:rPr>
                      <m:t>=1356</m:t>
                    </m:r>
                  </m:oMath>
                </a14:m>
                <a:r>
                  <a:rPr lang="tr-TR" sz="1200" dirty="0"/>
                  <a:t> (index number may not be  related to rank)</a:t>
                </a:r>
              </a:p>
              <a:p>
                <a14:m>
                  <m:oMath xmlns:m="http://schemas.openxmlformats.org/officeDocument/2006/math">
                    <m:sSub>
                      <m:sSubPr>
                        <m:ctrlPr>
                          <a:rPr lang="tr-TR" sz="1400" i="1" dirty="0" smtClean="0">
                            <a:latin typeface="Cambria Math" panose="02040503050406030204" pitchFamily="18" charset="0"/>
                          </a:rPr>
                        </m:ctrlPr>
                      </m:sSubPr>
                      <m:e>
                        <m:r>
                          <a:rPr lang="tr-TR" sz="1400" i="1" dirty="0">
                            <a:latin typeface="Cambria Math" panose="02040503050406030204" pitchFamily="18" charset="0"/>
                          </a:rPr>
                          <m:t>𝑑𝑜𝑐</m:t>
                        </m:r>
                      </m:e>
                      <m:sub>
                        <m:r>
                          <a:rPr lang="tr-TR" sz="1400" b="0" i="1" dirty="0" smtClean="0">
                            <a:latin typeface="Cambria Math" panose="02040503050406030204" pitchFamily="18" charset="0"/>
                          </a:rPr>
                          <m:t>𝑖</m:t>
                        </m:r>
                      </m:sub>
                    </m:sSub>
                    <m:r>
                      <a:rPr lang="tr-TR" sz="1400" i="1" dirty="0" smtClean="0">
                        <a:latin typeface="Cambria Math" panose="02040503050406030204" pitchFamily="18" charset="0"/>
                      </a:rPr>
                      <m:t>:</m:t>
                    </m:r>
                    <m:r>
                      <a:rPr lang="tr-TR" sz="1400" b="0" i="1" dirty="0" smtClean="0">
                        <a:latin typeface="Cambria Math" panose="02040503050406030204" pitchFamily="18" charset="0"/>
                      </a:rPr>
                      <m:t>2 </m:t>
                    </m:r>
                    <m:r>
                      <a:rPr lang="tr-TR" sz="1400" b="0" i="1" dirty="0" smtClean="0">
                        <a:latin typeface="Cambria Math" panose="02040503050406030204" pitchFamily="18" charset="0"/>
                      </a:rPr>
                      <m:t>𝑘𝑒𝑑𝑖</m:t>
                    </m:r>
                  </m:oMath>
                </a14:m>
                <a:r>
                  <a:rPr lang="tr-TR" sz="1400" b="0" i="1" dirty="0">
                    <a:latin typeface="Cambria Math" panose="02040503050406030204" pitchFamily="18" charset="0"/>
                  </a:rPr>
                  <a:t> 2 yıldır sanat müzesine girmeye çalışıyor</a:t>
                </a:r>
              </a:p>
              <a:p>
                <a:pPr marL="0" indent="0">
                  <a:buNone/>
                </a:pPr>
                <a14:m>
                  <m:oMathPara xmlns:m="http://schemas.openxmlformats.org/officeDocument/2006/math">
                    <m:oMathParaPr>
                      <m:jc m:val="centerGroup"/>
                    </m:oMathParaPr>
                    <m:oMath xmlns:m="http://schemas.openxmlformats.org/officeDocument/2006/math">
                      <m:r>
                        <a:rPr lang="tr-TR" sz="1400" b="0" i="1" dirty="0" smtClean="0">
                          <a:latin typeface="Cambria Math" panose="02040503050406030204" pitchFamily="18" charset="0"/>
                        </a:rPr>
                        <m:t>(</m:t>
                      </m:r>
                      <m:r>
                        <a:rPr lang="tr-TR" sz="1400" b="0" i="1" dirty="0" smtClean="0">
                          <a:latin typeface="Cambria Math" panose="02040503050406030204" pitchFamily="18" charset="0"/>
                        </a:rPr>
                        <m:t>𝑒𝑛</m:t>
                      </m:r>
                      <m:r>
                        <a:rPr lang="tr-TR" sz="1400" b="0" i="1" dirty="0" smtClean="0">
                          <a:latin typeface="Cambria Math" panose="02040503050406030204" pitchFamily="18" charset="0"/>
                        </a:rPr>
                        <m:t>:2 </m:t>
                      </m:r>
                      <m:r>
                        <a:rPr lang="tr-TR" sz="1400" b="0" i="1" dirty="0" smtClean="0">
                          <a:latin typeface="Cambria Math" panose="02040503050406030204" pitchFamily="18" charset="0"/>
                        </a:rPr>
                        <m:t>𝑐𝑎𝑡𝑠</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𝑡𝑟𝑦</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𝑡𝑜</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𝑒𝑛𝑡𝑒𝑟</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𝑎𝑟𝑡</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𝑚𝑢𝑠𝑒𝑢𝑚</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𝑓𝑜𝑟</m:t>
                      </m:r>
                      <m:r>
                        <a:rPr lang="tr-TR" sz="1400" b="0" i="1" dirty="0" smtClean="0">
                          <a:latin typeface="Cambria Math" panose="02040503050406030204" pitchFamily="18" charset="0"/>
                        </a:rPr>
                        <m:t> 2 </m:t>
                      </m:r>
                      <m:r>
                        <a:rPr lang="tr-TR" sz="1400" b="0" i="1" dirty="0" smtClean="0">
                          <a:latin typeface="Cambria Math" panose="02040503050406030204" pitchFamily="18" charset="0"/>
                        </a:rPr>
                        <m:t>𝑦𝑒𝑎𝑟𝑠</m:t>
                      </m:r>
                      <m:r>
                        <a:rPr lang="tr-TR" sz="1400" b="0" i="1" dirty="0" smtClean="0">
                          <a:latin typeface="Cambria Math" panose="02040503050406030204" pitchFamily="18" charset="0"/>
                        </a:rPr>
                        <m:t>)</m:t>
                      </m:r>
                    </m:oMath>
                  </m:oMathPara>
                </a14:m>
                <a:endParaRPr lang="tr-TR" sz="1400" dirty="0"/>
              </a:p>
              <a:p>
                <a14:m>
                  <m:oMath xmlns:m="http://schemas.openxmlformats.org/officeDocument/2006/math">
                    <m:sSub>
                      <m:sSubPr>
                        <m:ctrlPr>
                          <a:rPr lang="tr-TR" sz="1400" i="1" dirty="0" smtClean="0">
                            <a:latin typeface="Cambria Math" panose="02040503050406030204" pitchFamily="18" charset="0"/>
                          </a:rPr>
                        </m:ctrlPr>
                      </m:sSubPr>
                      <m:e>
                        <m:r>
                          <a:rPr lang="tr-TR" sz="1400" b="0" i="1" dirty="0" smtClean="0">
                            <a:latin typeface="Cambria Math" panose="02040503050406030204" pitchFamily="18" charset="0"/>
                          </a:rPr>
                          <m:t>𝑙𝑎𝑏𝑒𝑙</m:t>
                        </m:r>
                      </m:e>
                      <m:sub>
                        <m:r>
                          <a:rPr lang="tr-TR" sz="1400" i="1" dirty="0">
                            <a:latin typeface="Cambria Math" panose="02040503050406030204" pitchFamily="18" charset="0"/>
                          </a:rPr>
                          <m:t>𝑖</m:t>
                        </m:r>
                      </m:sub>
                    </m:sSub>
                    <m:r>
                      <a:rPr lang="tr-TR" sz="1400" i="1" dirty="0" smtClean="0">
                        <a:latin typeface="Cambria Math" panose="02040503050406030204" pitchFamily="18" charset="0"/>
                      </a:rPr>
                      <m:t>: </m:t>
                    </m:r>
                    <m:r>
                      <a:rPr lang="tr-TR" sz="1400" i="1" dirty="0" smtClean="0">
                        <a:latin typeface="Cambria Math" panose="02040503050406030204" pitchFamily="18" charset="0"/>
                      </a:rPr>
                      <m:t>𝐷</m:t>
                    </m:r>
                    <m:r>
                      <a:rPr lang="tr-TR" sz="1400" i="1" dirty="0" smtClean="0">
                        <a:latin typeface="Cambria Math" panose="02040503050406030204" pitchFamily="18" charset="0"/>
                      </a:rPr>
                      <m:t>Ü</m:t>
                    </m:r>
                    <m:r>
                      <a:rPr lang="tr-TR" sz="1400" i="1" dirty="0" smtClean="0">
                        <a:latin typeface="Cambria Math" panose="02040503050406030204" pitchFamily="18" charset="0"/>
                      </a:rPr>
                      <m:t>𝑁𝑌𝐴</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𝑒𝑛</m:t>
                    </m:r>
                    <m:r>
                      <a:rPr lang="tr-TR" sz="1400" b="0" i="1" dirty="0" smtClean="0">
                        <a:latin typeface="Cambria Math" panose="02040503050406030204" pitchFamily="18" charset="0"/>
                      </a:rPr>
                      <m:t>:</m:t>
                    </m:r>
                    <m:r>
                      <a:rPr lang="tr-TR" sz="1400" b="0" i="1" dirty="0" smtClean="0">
                        <a:latin typeface="Cambria Math" panose="02040503050406030204" pitchFamily="18" charset="0"/>
                      </a:rPr>
                      <m:t>𝑤𝑜𝑟𝑙𝑑</m:t>
                    </m:r>
                    <m:r>
                      <a:rPr lang="tr-TR" sz="1400" b="0" i="1" dirty="0" smtClean="0">
                        <a:latin typeface="Cambria Math" panose="02040503050406030204" pitchFamily="18" charset="0"/>
                      </a:rPr>
                      <m:t>)</m:t>
                    </m:r>
                  </m:oMath>
                </a14:m>
                <a:endParaRPr lang="tr-TR" sz="1400" dirty="0"/>
              </a:p>
              <a:p>
                <a14:m>
                  <m:oMath xmlns:m="http://schemas.openxmlformats.org/officeDocument/2006/math">
                    <m:r>
                      <a:rPr lang="tr-TR" sz="1400" b="0" i="1" dirty="0" smtClean="0">
                        <a:latin typeface="Cambria Math" panose="02040503050406030204" pitchFamily="18" charset="0"/>
                      </a:rPr>
                      <m:t>𝑠𝑡𝑒𝑚𝑠</m:t>
                    </m:r>
                    <m:r>
                      <a:rPr lang="tr-TR" sz="1400" b="0" i="1" dirty="0" smtClean="0">
                        <a:latin typeface="Cambria Math" panose="02040503050406030204" pitchFamily="18" charset="0"/>
                      </a:rPr>
                      <m:t>:[′</m:t>
                    </m:r>
                    <m:r>
                      <a:rPr lang="tr-TR" sz="1400" i="1" dirty="0">
                        <a:latin typeface="Cambria Math" panose="02040503050406030204" pitchFamily="18" charset="0"/>
                      </a:rPr>
                      <m:t>𝑘𝑒𝑑𝑖</m:t>
                    </m:r>
                    <m:r>
                      <a:rPr lang="tr-TR" sz="1400" i="1" dirty="0">
                        <a:latin typeface="Cambria Math" panose="02040503050406030204" pitchFamily="18" charset="0"/>
                      </a:rPr>
                      <m:t>′, ′</m:t>
                    </m:r>
                    <m:r>
                      <a:rPr lang="tr-TR" sz="1400" i="1" dirty="0">
                        <a:latin typeface="Cambria Math" panose="02040503050406030204" pitchFamily="18" charset="0"/>
                      </a:rPr>
                      <m:t>𝑦𝚤𝑙𝑑𝚤𝑟</m:t>
                    </m:r>
                    <m:r>
                      <a:rPr lang="tr-TR" sz="1400" i="1" dirty="0">
                        <a:latin typeface="Cambria Math" panose="02040503050406030204" pitchFamily="18" charset="0"/>
                      </a:rPr>
                      <m:t>′, ′</m:t>
                    </m:r>
                    <m:r>
                      <a:rPr lang="tr-TR" sz="1400" i="1" dirty="0">
                        <a:latin typeface="Cambria Math" panose="02040503050406030204" pitchFamily="18" charset="0"/>
                      </a:rPr>
                      <m:t>𝑠𝑎𝑛𝑎𝑡</m:t>
                    </m:r>
                    <m:r>
                      <a:rPr lang="tr-TR" sz="1400" i="1" dirty="0">
                        <a:latin typeface="Cambria Math" panose="02040503050406030204" pitchFamily="18" charset="0"/>
                      </a:rPr>
                      <m:t>′, ′</m:t>
                    </m:r>
                    <m:r>
                      <a:rPr lang="tr-TR" sz="1400" i="1" dirty="0">
                        <a:latin typeface="Cambria Math" panose="02040503050406030204" pitchFamily="18" charset="0"/>
                      </a:rPr>
                      <m:t>𝑚</m:t>
                    </m:r>
                    <m:r>
                      <a:rPr lang="tr-TR" sz="1400" i="1" dirty="0">
                        <a:latin typeface="Cambria Math" panose="02040503050406030204" pitchFamily="18" charset="0"/>
                      </a:rPr>
                      <m:t>ü</m:t>
                    </m:r>
                    <m:r>
                      <a:rPr lang="tr-TR" sz="1400" i="1" dirty="0">
                        <a:latin typeface="Cambria Math" panose="02040503050406030204" pitchFamily="18" charset="0"/>
                      </a:rPr>
                      <m:t>𝑧𝑒</m:t>
                    </m:r>
                    <m:r>
                      <a:rPr lang="tr-TR" sz="1400" i="1" dirty="0">
                        <a:latin typeface="Cambria Math" panose="02040503050406030204" pitchFamily="18" charset="0"/>
                      </a:rPr>
                      <m:t>′, ′</m:t>
                    </m:r>
                    <m:r>
                      <a:rPr lang="tr-TR" sz="1400" i="1" dirty="0">
                        <a:latin typeface="Cambria Math" panose="02040503050406030204" pitchFamily="18" charset="0"/>
                      </a:rPr>
                      <m:t>𝑔𝑖𝑟</m:t>
                    </m:r>
                    <m:r>
                      <a:rPr lang="tr-TR" sz="1400" i="1" dirty="0">
                        <a:latin typeface="Cambria Math" panose="02040503050406030204" pitchFamily="18" charset="0"/>
                      </a:rPr>
                      <m:t>′, ′ç</m:t>
                    </m:r>
                    <m:r>
                      <a:rPr lang="tr-TR" sz="1400" i="1" dirty="0">
                        <a:latin typeface="Cambria Math" panose="02040503050406030204" pitchFamily="18" charset="0"/>
                      </a:rPr>
                      <m:t>𝑎𝑙𝚤</m:t>
                    </m:r>
                    <m:r>
                      <a:rPr lang="tr-TR" sz="1400" i="1" dirty="0">
                        <a:latin typeface="Cambria Math" panose="02040503050406030204" pitchFamily="18" charset="0"/>
                      </a:rPr>
                      <m:t>′]</m:t>
                    </m:r>
                  </m:oMath>
                </a14:m>
                <a:endParaRPr lang="tr-TR" sz="1400" dirty="0"/>
              </a:p>
              <a:p>
                <a:r>
                  <a:rPr lang="tr-TR" sz="1400" dirty="0"/>
                  <a:t>Output of analyze_doc(doc,X_train,y_train):</a:t>
                </a:r>
                <a14:m>
                  <m:oMath xmlns:m="http://schemas.openxmlformats.org/officeDocument/2006/math">
                    <m:r>
                      <a:rPr lang="tr-TR" sz="1400" b="0" i="0" smtClean="0">
                        <a:latin typeface="Cambria Math" panose="02040503050406030204" pitchFamily="18" charset="0"/>
                      </a:rPr>
                      <m:t> </m:t>
                    </m:r>
                    <m:r>
                      <a:rPr lang="tr-TR" sz="1400" b="0" i="1" smtClean="0">
                        <a:latin typeface="Cambria Math" panose="02040503050406030204" pitchFamily="18" charset="0"/>
                      </a:rPr>
                      <m:t>𝑗</m:t>
                    </m:r>
                    <m:r>
                      <a:rPr lang="tr-TR" sz="1400" b="0" i="1" smtClean="0">
                        <a:latin typeface="Cambria Math" panose="02040503050406030204" pitchFamily="18" charset="0"/>
                      </a:rPr>
                      <m:t>=1,…, </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𝑚</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=6</m:t>
                    </m:r>
                  </m:oMath>
                </a14:m>
                <a:endParaRPr lang="tr-TR" sz="1400" dirty="0"/>
              </a:p>
              <a:p>
                <a:endParaRPr lang="tr-TR" sz="1400" dirty="0"/>
              </a:p>
              <a:p>
                <a:endParaRPr lang="tr-TR" sz="1400" dirty="0"/>
              </a:p>
              <a:p>
                <a:endParaRPr lang="tr-TR"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cxnSp>
        <p:nvCxnSpPr>
          <p:cNvPr id="6" name="Straight Arrow Connector 5"/>
          <p:cNvCxnSpPr>
            <a:endCxn id="12" idx="0"/>
          </p:cNvCxnSpPr>
          <p:nvPr/>
        </p:nvCxnSpPr>
        <p:spPr>
          <a:xfrm flipH="1">
            <a:off x="1387356" y="5343273"/>
            <a:ext cx="306582" cy="31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998665" y="5658896"/>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dirty="0" smtClean="0">
                              <a:latin typeface="Cambria Math" panose="02040503050406030204" pitchFamily="18" charset="0"/>
                            </a:rPr>
                          </m:ctrlPr>
                        </m:sSubPr>
                        <m:e>
                          <m:r>
                            <a:rPr lang="tr-TR" b="0" i="1" dirty="0" smtClean="0">
                              <a:latin typeface="Cambria Math" panose="02040503050406030204" pitchFamily="18" charset="0"/>
                            </a:rPr>
                            <m:t>𝑠𝑡𝑒𝑚</m:t>
                          </m:r>
                        </m:e>
                        <m:sub>
                          <m:r>
                            <a:rPr lang="tr-TR" i="1" dirty="0">
                              <a:latin typeface="Cambria Math" panose="02040503050406030204" pitchFamily="18" charset="0"/>
                            </a:rPr>
                            <m:t>𝑖</m:t>
                          </m:r>
                          <m:r>
                            <a:rPr lang="tr-TR" b="0" i="1" dirty="0" smtClean="0">
                              <a:latin typeface="Cambria Math" panose="02040503050406030204" pitchFamily="18" charset="0"/>
                            </a:rPr>
                            <m:t>𝑗</m:t>
                          </m:r>
                        </m:sub>
                      </m:sSub>
                    </m:oMath>
                  </m:oMathPara>
                </a14:m>
                <a:endParaRPr lang="tr-TR" dirty="0"/>
              </a:p>
            </p:txBody>
          </p:sp>
        </mc:Choice>
        <mc:Fallback xmlns="">
          <p:sp>
            <p:nvSpPr>
              <p:cNvPr id="12" name="Rectangle 11"/>
              <p:cNvSpPr>
                <a:spLocks noRot="1" noChangeAspect="1" noMove="1" noResize="1" noEditPoints="1" noAdjustHandles="1" noChangeArrowheads="1" noChangeShapeType="1" noTextEdit="1"/>
              </p:cNvSpPr>
              <p:nvPr/>
            </p:nvSpPr>
            <p:spPr>
              <a:xfrm>
                <a:off x="998665" y="5658896"/>
                <a:ext cx="777382" cy="413239"/>
              </a:xfrm>
              <a:prstGeom prst="rect">
                <a:avLst/>
              </a:prstGeom>
              <a:blipFill>
                <a:blip r:embed="rId4"/>
                <a:stretch>
                  <a:fillRect l="-5385"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097378"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𝜆</m:t>
                          </m:r>
                        </m:e>
                        <m:sub>
                          <m:r>
                            <a:rPr lang="tr-TR" i="1">
                              <a:latin typeface="Cambria Math" panose="02040503050406030204" pitchFamily="18" charset="0"/>
                              <a:ea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𝑗</m:t>
                          </m:r>
                        </m:sub>
                      </m:sSub>
                    </m:oMath>
                  </m:oMathPara>
                </a14:m>
                <a:endParaRPr lang="tr-TR" dirty="0"/>
              </a:p>
            </p:txBody>
          </p:sp>
        </mc:Choice>
        <mc:Fallback xmlns="">
          <p:sp>
            <p:nvSpPr>
              <p:cNvPr id="15" name="Rectangle 14"/>
              <p:cNvSpPr>
                <a:spLocks noRot="1" noChangeAspect="1" noMove="1" noResize="1" noEditPoints="1" noAdjustHandles="1" noChangeArrowheads="1" noChangeShapeType="1" noTextEdit="1"/>
              </p:cNvSpPr>
              <p:nvPr/>
            </p:nvSpPr>
            <p:spPr>
              <a:xfrm>
                <a:off x="2097378" y="5657743"/>
                <a:ext cx="777382" cy="413239"/>
              </a:xfrm>
              <a:prstGeom prst="rect">
                <a:avLst/>
              </a:prstGeom>
              <a:blipFill>
                <a:blip r:embed="rId5"/>
                <a:stretch>
                  <a:fillRect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151210"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oMath>
                  </m:oMathPara>
                </a14:m>
                <a:endParaRPr lang="tr-TR" dirty="0"/>
              </a:p>
            </p:txBody>
          </p:sp>
        </mc:Choice>
        <mc:Fallback xmlns="">
          <p:sp>
            <p:nvSpPr>
              <p:cNvPr id="16" name="Rectangle 15"/>
              <p:cNvSpPr>
                <a:spLocks noRot="1" noChangeAspect="1" noMove="1" noResize="1" noEditPoints="1" noAdjustHandles="1" noChangeArrowheads="1" noChangeShapeType="1" noTextEdit="1"/>
              </p:cNvSpPr>
              <p:nvPr/>
            </p:nvSpPr>
            <p:spPr>
              <a:xfrm>
                <a:off x="3151210" y="5657743"/>
                <a:ext cx="777382" cy="413239"/>
              </a:xfrm>
              <a:prstGeom prst="rect">
                <a:avLst/>
              </a:prstGeom>
              <a:blipFill>
                <a:blip r:embed="rId6"/>
                <a:stretch>
                  <a:fillRect b="-563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205043" y="5657744"/>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sub>
                        <m:sup>
                          <m:r>
                            <a:rPr lang="tr-TR" i="1">
                              <a:latin typeface="Cambria Math" panose="02040503050406030204" pitchFamily="18" charset="0"/>
                            </a:rPr>
                            <m:t>𝑝</m:t>
                          </m:r>
                        </m:sup>
                      </m:sSubSup>
                    </m:oMath>
                  </m:oMathPara>
                </a14:m>
                <a:endParaRPr lang="tr-TR" dirty="0"/>
              </a:p>
            </p:txBody>
          </p:sp>
        </mc:Choice>
        <mc:Fallback xmlns="">
          <p:sp>
            <p:nvSpPr>
              <p:cNvPr id="17" name="Rectangle 16"/>
              <p:cNvSpPr>
                <a:spLocks noRot="1" noChangeAspect="1" noMove="1" noResize="1" noEditPoints="1" noAdjustHandles="1" noChangeArrowheads="1" noChangeShapeType="1" noTextEdit="1"/>
              </p:cNvSpPr>
              <p:nvPr/>
            </p:nvSpPr>
            <p:spPr>
              <a:xfrm>
                <a:off x="4205043" y="5657744"/>
                <a:ext cx="777382" cy="413239"/>
              </a:xfrm>
              <a:prstGeom prst="rect">
                <a:avLst/>
              </a:prstGeom>
              <a:blipFill>
                <a:blip r:embed="rId7"/>
                <a:stretch>
                  <a:fillRect b="-563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07304"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rPr>
                            <m:t>𝑖𝑗</m:t>
                          </m:r>
                        </m:sub>
                      </m:sSub>
                    </m:oMath>
                  </m:oMathPara>
                </a14:m>
                <a:endParaRPr lang="tr-TR" dirty="0"/>
              </a:p>
            </p:txBody>
          </p:sp>
        </mc:Choice>
        <mc:Fallback xmlns="">
          <p:sp>
            <p:nvSpPr>
              <p:cNvPr id="18" name="Rectangle 17"/>
              <p:cNvSpPr>
                <a:spLocks noRot="1" noChangeAspect="1" noMove="1" noResize="1" noEditPoints="1" noAdjustHandles="1" noChangeArrowheads="1" noChangeShapeType="1" noTextEdit="1"/>
              </p:cNvSpPr>
              <p:nvPr/>
            </p:nvSpPr>
            <p:spPr>
              <a:xfrm>
                <a:off x="5307304" y="5657743"/>
                <a:ext cx="777382" cy="413239"/>
              </a:xfrm>
              <a:prstGeom prst="rect">
                <a:avLst/>
              </a:prstGeom>
              <a:blipFill>
                <a:blip r:embed="rId8"/>
                <a:stretch>
                  <a:fillRect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312708" y="5657743"/>
                <a:ext cx="1771316" cy="79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Category of 2nd </a:t>
                </a:r>
                <a:r>
                  <a:rPr lang="tr-TR" dirty="0" err="1"/>
                  <a:t>max</a:t>
                </a:r>
                <a:r>
                  <a:rPr lang="tr-TR" dirty="0"/>
                  <a:t>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oMath>
                </a14:m>
                <a:endParaRPr lang="tr-TR" dirty="0"/>
              </a:p>
              <a:p>
                <a:pPr algn="ctr"/>
                <a:r>
                  <a:rPr lang="tr-TR" dirty="0"/>
                  <a:t>(not used)</a:t>
                </a:r>
              </a:p>
            </p:txBody>
          </p:sp>
        </mc:Choice>
        <mc:Fallback xmlns="">
          <p:sp>
            <p:nvSpPr>
              <p:cNvPr id="19" name="Rectangle 18"/>
              <p:cNvSpPr>
                <a:spLocks noRot="1" noChangeAspect="1" noMove="1" noResize="1" noEditPoints="1" noAdjustHandles="1" noChangeArrowheads="1" noChangeShapeType="1" noTextEdit="1"/>
              </p:cNvSpPr>
              <p:nvPr/>
            </p:nvSpPr>
            <p:spPr>
              <a:xfrm>
                <a:off x="6312708" y="5657743"/>
                <a:ext cx="1771316" cy="797648"/>
              </a:xfrm>
              <a:prstGeom prst="rect">
                <a:avLst/>
              </a:prstGeom>
              <a:blipFill>
                <a:blip r:embed="rId9"/>
                <a:stretch>
                  <a:fillRect t="-14925" b="-20896"/>
                </a:stretch>
              </a:blipFill>
            </p:spPr>
            <p:txBody>
              <a:bodyPr/>
              <a:lstStyle/>
              <a:p>
                <a:r>
                  <a:rPr lang="tr-TR">
                    <a:noFill/>
                  </a:rPr>
                  <a:t> </a:t>
                </a:r>
              </a:p>
            </p:txBody>
          </p:sp>
        </mc:Fallback>
      </mc:AlternateContent>
      <p:cxnSp>
        <p:nvCxnSpPr>
          <p:cNvPr id="21" name="Straight Arrow Connector 20"/>
          <p:cNvCxnSpPr/>
          <p:nvPr/>
        </p:nvCxnSpPr>
        <p:spPr>
          <a:xfrm>
            <a:off x="2206869" y="5332364"/>
            <a:ext cx="279200" cy="32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41836" y="5343273"/>
            <a:ext cx="461506" cy="31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12708" y="5243714"/>
            <a:ext cx="905895" cy="37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95995" y="5332364"/>
            <a:ext cx="10838" cy="32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70737" y="5343273"/>
            <a:ext cx="291702" cy="28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0"/>
          <a:stretch>
            <a:fillRect/>
          </a:stretch>
        </p:blipFill>
        <p:spPr>
          <a:xfrm>
            <a:off x="1387356" y="4314573"/>
            <a:ext cx="5486400" cy="1028700"/>
          </a:xfrm>
          <a:prstGeom prst="rect">
            <a:avLst/>
          </a:prstGeom>
        </p:spPr>
      </p:pic>
      <p:sp>
        <p:nvSpPr>
          <p:cNvPr id="4" name="Date Placeholder 3"/>
          <p:cNvSpPr>
            <a:spLocks noGrp="1"/>
          </p:cNvSpPr>
          <p:nvPr>
            <p:ph type="dt" sz="half" idx="10"/>
          </p:nvPr>
        </p:nvSpPr>
        <p:spPr/>
        <p:txBody>
          <a:bodyPr/>
          <a:lstStyle/>
          <a:p>
            <a:fld id="{CF842C52-6A1B-4CCB-9EB9-7D1DC0D6AEEC}" type="datetime1">
              <a:rPr lang="en-US" smtClean="0"/>
              <a:t>11/13/21</a:t>
            </a:fld>
            <a:endParaRPr lang="tr-TR"/>
          </a:p>
        </p:txBody>
      </p:sp>
      <p:sp>
        <p:nvSpPr>
          <p:cNvPr id="7" name="Footer Placeholder 6"/>
          <p:cNvSpPr>
            <a:spLocks noGrp="1"/>
          </p:cNvSpPr>
          <p:nvPr>
            <p:ph type="ftr" sz="quarter" idx="11"/>
          </p:nvPr>
        </p:nvSpPr>
        <p:spPr/>
        <p:txBody>
          <a:bodyPr/>
          <a:lstStyle/>
          <a:p>
            <a:r>
              <a:rPr lang="tr-TR"/>
              <a:t>EMREHAN</a:t>
            </a:r>
          </a:p>
        </p:txBody>
      </p:sp>
      <p:sp>
        <p:nvSpPr>
          <p:cNvPr id="8" name="Slide Number Placeholder 7"/>
          <p:cNvSpPr>
            <a:spLocks noGrp="1"/>
          </p:cNvSpPr>
          <p:nvPr>
            <p:ph type="sldNum" sz="quarter" idx="12"/>
          </p:nvPr>
        </p:nvSpPr>
        <p:spPr/>
        <p:txBody>
          <a:bodyPr/>
          <a:lstStyle/>
          <a:p>
            <a:fld id="{F74E1598-E674-4AEE-8C6B-8AD6344A913E}" type="slidenum">
              <a:rPr lang="tr-TR" smtClean="0"/>
              <a:t>23</a:t>
            </a:fld>
            <a:endParaRPr lang="tr-TR"/>
          </a:p>
        </p:txBody>
      </p:sp>
      <p:pic>
        <p:nvPicPr>
          <p:cNvPr id="20" name="Picture 19" descr="Logo&#10;&#10;Description automatically generated">
            <a:extLst>
              <a:ext uri="{FF2B5EF4-FFF2-40B4-BE49-F238E27FC236}">
                <a16:creationId xmlns:a16="http://schemas.microsoft.com/office/drawing/2014/main" id="{589D0C9E-1822-8740-9D93-00E7A1163B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487901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tr-TR" sz="1200" i="1" dirty="0" smtClean="0">
                        <a:latin typeface="Cambria Math" panose="02040503050406030204" pitchFamily="18" charset="0"/>
                      </a:rPr>
                      <m:t>𝑖</m:t>
                    </m:r>
                    <m:r>
                      <a:rPr lang="tr-TR" sz="1200" i="1" dirty="0" smtClean="0">
                        <a:latin typeface="Cambria Math" panose="02040503050406030204" pitchFamily="18" charset="0"/>
                      </a:rPr>
                      <m:t>=38296</m:t>
                    </m:r>
                  </m:oMath>
                </a14:m>
                <a:endParaRPr lang="tr-TR" sz="1200" i="1" dirty="0">
                  <a:latin typeface="Cambria Math" panose="02040503050406030204" pitchFamily="18" charset="0"/>
                </a:endParaRPr>
              </a:p>
              <a:p>
                <a14:m>
                  <m:oMath xmlns:m="http://schemas.openxmlformats.org/officeDocument/2006/math">
                    <m:r>
                      <a:rPr lang="tr-TR" sz="1200" b="0" i="1" smtClean="0">
                        <a:latin typeface="Cambria Math" panose="02040503050406030204" pitchFamily="18" charset="0"/>
                      </a:rPr>
                      <m:t>𝑠𝑡𝑒𝑚𝑠</m:t>
                    </m:r>
                    <m:r>
                      <a:rPr lang="tr-TR" sz="1200" b="0" i="1" smtClean="0">
                        <a:latin typeface="Cambria Math" panose="02040503050406030204" pitchFamily="18" charset="0"/>
                      </a:rPr>
                      <m:t>: </m:t>
                    </m:r>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1</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a:rPr lang="tr-TR" sz="1200" b="0" i="1" smtClean="0">
                        <a:latin typeface="Cambria Math" panose="02040503050406030204" pitchFamily="18" charset="0"/>
                      </a:rPr>
                      <m:t>𝑘𝑒𝑑𝑖</m:t>
                    </m:r>
                    <m:r>
                      <a:rPr lang="tr-TR" sz="1200" b="0" i="1"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2</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y</m:t>
                    </m:r>
                    <m:r>
                      <m:rPr>
                        <m:nor/>
                      </m:rPr>
                      <a:rPr lang="tr-TR" sz="1200" b="0" i="0" smtClean="0">
                        <a:latin typeface="Cambria Math" panose="02040503050406030204" pitchFamily="18" charset="0"/>
                      </a:rPr>
                      <m:t>ı</m:t>
                    </m:r>
                    <m:r>
                      <m:rPr>
                        <m:nor/>
                      </m:rPr>
                      <a:rPr lang="tr-TR" sz="1200" b="0" i="0" smtClean="0">
                        <a:latin typeface="Cambria Math" panose="02040503050406030204" pitchFamily="18" charset="0"/>
                      </a:rPr>
                      <m:t>ld</m:t>
                    </m:r>
                    <m:r>
                      <m:rPr>
                        <m:nor/>
                      </m:rPr>
                      <a:rPr lang="tr-TR" sz="1200" b="0" i="0" smtClean="0">
                        <a:latin typeface="Cambria Math" panose="02040503050406030204" pitchFamily="18" charset="0"/>
                      </a:rPr>
                      <m:t>ı</m:t>
                    </m:r>
                    <m:r>
                      <m:rPr>
                        <m:nor/>
                      </m:rPr>
                      <a:rPr lang="tr-TR" sz="1200" b="0" i="0" smtClean="0">
                        <a:latin typeface="Cambria Math" panose="02040503050406030204" pitchFamily="18" charset="0"/>
                      </a:rPr>
                      <m:t>r</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b="0" i="1" smtClean="0">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3</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sanat</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4</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m</m:t>
                    </m:r>
                    <m:r>
                      <m:rPr>
                        <m:nor/>
                      </m:rPr>
                      <a:rPr lang="tr-TR" sz="1200" b="0" i="0" smtClean="0">
                        <a:latin typeface="Cambria Math" panose="02040503050406030204" pitchFamily="18" charset="0"/>
                      </a:rPr>
                      <m:t>ü</m:t>
                    </m:r>
                    <m:r>
                      <m:rPr>
                        <m:nor/>
                      </m:rPr>
                      <a:rPr lang="tr-TR" sz="1200" b="0" i="0" smtClean="0">
                        <a:latin typeface="Cambria Math" panose="02040503050406030204" pitchFamily="18" charset="0"/>
                      </a:rPr>
                      <m:t>ze</m:t>
                    </m:r>
                    <m:r>
                      <m:rPr>
                        <m:nor/>
                      </m:rPr>
                      <a:rPr lang="tr-TR" sz="1200" b="0" i="0" smtClean="0">
                        <a:latin typeface="Cambria Math" panose="02040503050406030204" pitchFamily="18" charset="0"/>
                      </a:rPr>
                      <m:t>",</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5</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gir</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6</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"ç</m:t>
                    </m:r>
                    <m:r>
                      <m:rPr>
                        <m:nor/>
                      </m:rPr>
                      <a:rPr lang="tr-TR" sz="1200" b="0" i="0" smtClean="0">
                        <a:latin typeface="Cambria Math" panose="02040503050406030204" pitchFamily="18" charset="0"/>
                      </a:rPr>
                      <m:t>al</m:t>
                    </m:r>
                    <m:r>
                      <m:rPr>
                        <m:nor/>
                      </m:rPr>
                      <a:rPr lang="tr-TR" sz="1200" b="0" i="0" smtClean="0">
                        <a:latin typeface="Cambria Math" panose="02040503050406030204" pitchFamily="18" charset="0"/>
                      </a:rPr>
                      <m:t>ı"</m:t>
                    </m:r>
                  </m:oMath>
                </a14:m>
                <a:endParaRPr lang="tr-TR" sz="1200" b="0" dirty="0"/>
              </a:p>
              <a:p>
                <a14:m>
                  <m:oMath xmlns:m="http://schemas.openxmlformats.org/officeDocument/2006/math">
                    <m:r>
                      <a:rPr lang="tr-TR" sz="1200" b="0" i="1" smtClean="0">
                        <a:latin typeface="Cambria Math" panose="02040503050406030204" pitchFamily="18" charset="0"/>
                        <a:ea typeface="Cambria Math" panose="02040503050406030204" pitchFamily="18" charset="0"/>
                      </a:rPr>
                      <m:t>𝑙𝑒𝑛𝑔𝑡h</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𝑜𝑓</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𝑠𝑡𝑒𝑚𝑠</m:t>
                    </m:r>
                    <m:r>
                      <a:rPr lang="tr-TR" sz="1200" b="0" i="1" smtClean="0">
                        <a:latin typeface="Cambria Math" panose="02040503050406030204" pitchFamily="18" charset="0"/>
                        <a:ea typeface="Cambria Math" panose="02040503050406030204" pitchFamily="18" charset="0"/>
                      </a:rPr>
                      <m:t> :</m:t>
                    </m:r>
                    <m:sSub>
                      <m:sSubPr>
                        <m:ctrlPr>
                          <a:rPr lang="tr-TR" sz="1200" i="1" smtClean="0">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1</m:t>
                        </m:r>
                      </m:sub>
                    </m:sSub>
                    <m:r>
                      <a:rPr lang="tr-TR" sz="1200" b="0" i="1" smtClean="0">
                        <a:latin typeface="Cambria Math" panose="02040503050406030204" pitchFamily="18" charset="0"/>
                        <a:ea typeface="Cambria Math" panose="02040503050406030204" pitchFamily="18" charset="0"/>
                      </a:rPr>
                      <m:t>=4,</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2</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6</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3</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5</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4</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5</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3</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oMath>
                </a14:m>
                <a:endParaRPr lang="tr-TR" sz="1200" dirty="0"/>
              </a:p>
              <a:p>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𝑖𝑗</m:t>
                        </m:r>
                      </m:sub>
                      <m:sup>
                        <m:r>
                          <a:rPr lang="tr-TR" sz="1200" i="1">
                            <a:latin typeface="Cambria Math" panose="02040503050406030204" pitchFamily="18" charset="0"/>
                            <a:ea typeface="Cambria Math" panose="02040503050406030204" pitchFamily="18" charset="0"/>
                          </a:rPr>
                          <m:t>𝑝</m:t>
                        </m:r>
                      </m:sup>
                    </m:sSubSup>
                    <m:r>
                      <a:rPr lang="tr-TR" sz="1200" i="1">
                        <a:latin typeface="Cambria Math" panose="02040503050406030204" pitchFamily="18" charset="0"/>
                      </a:rPr>
                      <m:t>:</m:t>
                    </m:r>
                    <m:r>
                      <a:rPr lang="tr-TR" sz="1200" i="1">
                        <a:latin typeface="Cambria Math" panose="02040503050406030204" pitchFamily="18" charset="0"/>
                      </a:rPr>
                      <m:t>𝑐𝑜𝑢𝑛𝑡𝑠</m:t>
                    </m:r>
                    <m:r>
                      <a:rPr lang="tr-TR" sz="1200" i="1">
                        <a:latin typeface="Cambria Math" panose="02040503050406030204" pitchFamily="18" charset="0"/>
                      </a:rPr>
                      <m:t> </m:t>
                    </m:r>
                    <m:r>
                      <a:rPr lang="tr-TR" sz="1200" i="1">
                        <a:latin typeface="Cambria Math" panose="02040503050406030204" pitchFamily="18" charset="0"/>
                      </a:rPr>
                      <m:t>𝑜𝑓</m:t>
                    </m:r>
                    <m:r>
                      <a:rPr lang="tr-TR" sz="1200" i="1">
                        <a:latin typeface="Cambria Math" panose="02040503050406030204" pitchFamily="18" charset="0"/>
                      </a:rPr>
                      <m:t> </m:t>
                    </m:r>
                    <m:r>
                      <a:rPr lang="tr-TR" sz="1200" i="1">
                        <a:latin typeface="Cambria Math" panose="02040503050406030204" pitchFamily="18" charset="0"/>
                      </a:rPr>
                      <m:t>𝑑𝑜𝑐𝑢𝑚𝑒𝑛𝑡𝑠</m:t>
                    </m:r>
                    <m:r>
                      <a:rPr lang="tr-TR" sz="1200" i="1">
                        <a:latin typeface="Cambria Math" panose="02040503050406030204" pitchFamily="18" charset="0"/>
                      </a:rPr>
                      <m:t>,  </m:t>
                    </m:r>
                    <m:r>
                      <a:rPr lang="tr-TR" sz="1200" i="1">
                        <a:latin typeface="Cambria Math" panose="02040503050406030204" pitchFamily="18" charset="0"/>
                      </a:rPr>
                      <m:t>𝑤h𝑖𝑐h</m:t>
                    </m:r>
                    <m:r>
                      <a:rPr lang="tr-TR" sz="1200" i="1">
                        <a:latin typeface="Cambria Math" panose="02040503050406030204" pitchFamily="18" charset="0"/>
                      </a:rPr>
                      <m:t> </m:t>
                    </m:r>
                    <m:r>
                      <a:rPr lang="tr-TR" sz="1200" i="1">
                        <a:latin typeface="Cambria Math" panose="02040503050406030204" pitchFamily="18" charset="0"/>
                      </a:rPr>
                      <m:t>𝑖𝑛𝑐𝑙𝑢𝑑𝑒</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𝑖𝑗</m:t>
                        </m:r>
                      </m:sub>
                    </m:sSub>
                    <m:r>
                      <a:rPr lang="tr-TR" sz="1200" i="1">
                        <a:latin typeface="Cambria Math" panose="02040503050406030204" pitchFamily="18" charset="0"/>
                      </a:rPr>
                      <m:t>,  </m:t>
                    </m:r>
                    <m:r>
                      <a:rPr lang="tr-TR" sz="1200" i="1">
                        <a:latin typeface="Cambria Math" panose="02040503050406030204" pitchFamily="18" charset="0"/>
                      </a:rPr>
                      <m:t>𝑙𝑎𝑏𝑒𝑙𝑙𝑒𝑑</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𝑐𝑎𝑡𝑒𝑔𝑜𝑟𝑦</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𝑖𝑛𝑑𝑒𝑥</m:t>
                    </m:r>
                    <m:r>
                      <a:rPr lang="tr-TR" sz="1200" i="1">
                        <a:latin typeface="Cambria Math" panose="02040503050406030204" pitchFamily="18" charset="0"/>
                      </a:rPr>
                      <m:t> </m:t>
                    </m:r>
                    <m:r>
                      <a:rPr lang="tr-TR" sz="1200" i="1">
                        <a:latin typeface="Cambria Math" panose="02040503050406030204" pitchFamily="18" charset="0"/>
                      </a:rPr>
                      <m:t>𝑝</m:t>
                    </m:r>
                    <m:r>
                      <a:rPr lang="tr-TR" sz="1200" i="1">
                        <a:latin typeface="Cambria Math" panose="02040503050406030204" pitchFamily="18" charset="0"/>
                      </a:rPr>
                      <m:t> </m:t>
                    </m:r>
                    <m:r>
                      <a:rPr lang="tr-TR" sz="1200" i="1">
                        <a:latin typeface="Cambria Math" panose="02040503050406030204" pitchFamily="18" charset="0"/>
                      </a:rPr>
                      <m:t>𝑖𝑛</m:t>
                    </m:r>
                    <m:r>
                      <a:rPr lang="tr-TR" sz="1200" i="1">
                        <a:latin typeface="Cambria Math" panose="02040503050406030204" pitchFamily="18" charset="0"/>
                      </a:rPr>
                      <m:t> </m:t>
                    </m:r>
                    <m:r>
                      <a:rPr lang="tr-TR" sz="1200" i="1">
                        <a:latin typeface="Cambria Math" panose="02040503050406030204" pitchFamily="18" charset="0"/>
                      </a:rPr>
                      <m:t>𝑡𝑟𝑎𝑖𝑛</m:t>
                    </m:r>
                    <m:r>
                      <a:rPr lang="tr-TR" sz="1200" i="1">
                        <a:latin typeface="Cambria Math" panose="02040503050406030204" pitchFamily="18" charset="0"/>
                      </a:rPr>
                      <m:t> </m:t>
                    </m:r>
                    <m:r>
                      <a:rPr lang="tr-TR" sz="1200" i="1">
                        <a:latin typeface="Cambria Math" panose="02040503050406030204" pitchFamily="18" charset="0"/>
                      </a:rPr>
                      <m:t>𝑠𝑒𝑡</m:t>
                    </m:r>
                  </m:oMath>
                </a14:m>
                <a:endParaRPr lang="tr-TR" sz="1200" dirty="0"/>
              </a:p>
              <a:p>
                <a14:m>
                  <m:oMath xmlns:m="http://schemas.openxmlformats.org/officeDocument/2006/math">
                    <m:r>
                      <a:rPr lang="tr-TR" sz="1200" b="0" i="1" smtClean="0">
                        <a:latin typeface="Cambria Math" panose="02040503050406030204" pitchFamily="18" charset="0"/>
                        <a:ea typeface="Cambria Math" panose="02040503050406030204" pitchFamily="18" charset="0"/>
                      </a:rPr>
                      <m:t>𝑓𝑜𝑟</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𝑗</m:t>
                    </m:r>
                    <m:r>
                      <a:rPr lang="tr-TR" sz="1200" b="0" i="1" smtClean="0">
                        <a:latin typeface="Cambria Math" panose="02040503050406030204" pitchFamily="18" charset="0"/>
                        <a:ea typeface="Cambria Math" panose="02040503050406030204" pitchFamily="18" charset="0"/>
                      </a:rPr>
                      <m:t>=1 </m:t>
                    </m:r>
                    <m:r>
                      <a:rPr lang="tr-TR" sz="1200" b="0" i="1" smtClean="0">
                        <a:latin typeface="Cambria Math" panose="02040503050406030204" pitchFamily="18" charset="0"/>
                        <a:ea typeface="Cambria Math" panose="02040503050406030204" pitchFamily="18" charset="0"/>
                      </a:rPr>
                      <m:t>𝑎𝑛𝑑</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𝑗</m:t>
                    </m:r>
                    <m:r>
                      <a:rPr lang="tr-TR" sz="1200" b="0" i="1" smtClean="0">
                        <a:latin typeface="Cambria Math" panose="02040503050406030204" pitchFamily="18" charset="0"/>
                        <a:ea typeface="Cambria Math" panose="02040503050406030204" pitchFamily="18" charset="0"/>
                      </a:rPr>
                      <m:t>=6 </m:t>
                    </m:r>
                    <m:sSubSup>
                      <m:sSubSupPr>
                        <m:ctrlPr>
                          <a:rPr lang="el-GR" sz="1200" i="1">
                            <a:latin typeface="Cambria Math" panose="02040503050406030204" pitchFamily="18" charset="0"/>
                            <a:ea typeface="Cambria Math" panose="02040503050406030204" pitchFamily="18" charset="0"/>
                          </a:rPr>
                        </m:ctrlPr>
                      </m:sSubSupPr>
                      <m:e>
                        <m:r>
                          <a:rPr lang="tr-TR" sz="1200" b="0" i="1" smtClean="0">
                            <a:latin typeface="Cambria Math" panose="02040503050406030204" pitchFamily="18" charset="0"/>
                            <a:ea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1</m:t>
                        </m:r>
                      </m:sup>
                    </m:sSubSup>
                    <m:r>
                      <a:rPr lang="tr-TR" sz="1200" b="0" i="1" smtClean="0">
                        <a:latin typeface="Cambria Math" panose="02040503050406030204" pitchFamily="18" charset="0"/>
                        <a:ea typeface="Cambria Math" panose="02040503050406030204" pitchFamily="18" charset="0"/>
                      </a:rPr>
                      <m:t>=15</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2</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2</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3</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0</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4</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0</m:t>
                    </m:r>
                  </m:oMath>
                </a14:m>
                <a:r>
                  <a:rPr lang="tr-TR" sz="1200" b="0" dirty="0">
                    <a:ea typeface="Cambria Math" panose="02040503050406030204" pitchFamily="18" charset="0"/>
                  </a:rPr>
                  <a:t> </a:t>
                </a:r>
                <a14:m>
                  <m:oMath xmlns:m="http://schemas.openxmlformats.org/officeDocument/2006/math">
                    <m:r>
                      <a:rPr lang="tr-TR" sz="1200" b="0" i="0" smtClean="0">
                        <a:latin typeface="Cambria Math" panose="02040503050406030204" pitchFamily="18" charset="0"/>
                        <a:ea typeface="Cambria Math" panose="02040503050406030204" pitchFamily="18" charset="0"/>
                      </a:rPr>
                      <m:t>, </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1</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156</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2</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25</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3</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7</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4</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oMath>
                </a14:m>
                <a:endParaRPr lang="tr-TR" sz="1200" dirty="0">
                  <a:ea typeface="Cambria Math" panose="02040503050406030204" pitchFamily="18" charset="0"/>
                </a:endParaRPr>
              </a:p>
              <a:p>
                <a14:m>
                  <m:oMath xmlns:m="http://schemas.openxmlformats.org/officeDocument/2006/math">
                    <m:sSub>
                      <m:sSubPr>
                        <m:ctrlPr>
                          <a:rPr lang="tr-TR"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rPr>
                          <m:t>𝑖𝑗</m:t>
                        </m:r>
                      </m:sub>
                    </m:sSub>
                    <m:r>
                      <a:rPr lang="tr-TR" sz="1200" i="1">
                        <a:latin typeface="Cambria Math" panose="02040503050406030204" pitchFamily="18" charset="0"/>
                      </a:rPr>
                      <m:t>:=</m:t>
                    </m:r>
                    <m:sSup>
                      <m:sSupPr>
                        <m:ctrlPr>
                          <a:rPr lang="tr-TR" sz="1200" i="1">
                            <a:latin typeface="Cambria Math" panose="02040503050406030204" pitchFamily="18" charset="0"/>
                          </a:rPr>
                        </m:ctrlPr>
                      </m:sSupPr>
                      <m:e>
                        <m:r>
                          <a:rPr lang="tr-TR" sz="1200" i="1">
                            <a:latin typeface="Cambria Math" panose="02040503050406030204" pitchFamily="18" charset="0"/>
                          </a:rPr>
                          <m:t>𝐿𝑎𝑏𝑒𝑙</m:t>
                        </m:r>
                      </m:e>
                      <m:sup>
                        <m:r>
                          <a:rPr lang="tr-TR" sz="1200" i="1">
                            <a:latin typeface="Cambria Math" panose="02040503050406030204" pitchFamily="18" charset="0"/>
                          </a:rPr>
                          <m:t>𝑞</m:t>
                        </m:r>
                      </m:sup>
                    </m:sSup>
                    <m:r>
                      <a:rPr lang="tr-TR" sz="1200" i="1">
                        <a:latin typeface="Cambria Math" panose="02040503050406030204" pitchFamily="18" charset="0"/>
                      </a:rPr>
                      <m:t> </m:t>
                    </m:r>
                    <m:r>
                      <a:rPr lang="tr-TR" sz="1200" i="1">
                        <a:latin typeface="Cambria Math" panose="02040503050406030204" pitchFamily="18" charset="0"/>
                      </a:rPr>
                      <m:t>𝑤h𝑒𝑟𝑒</m:t>
                    </m:r>
                    <m:r>
                      <a:rPr lang="tr-TR" sz="1200" i="1">
                        <a:latin typeface="Cambria Math" panose="02040503050406030204" pitchFamily="18" charset="0"/>
                      </a:rPr>
                      <m:t> </m:t>
                    </m:r>
                    <m:r>
                      <a:rPr lang="tr-TR" sz="1200" i="1">
                        <a:latin typeface="Cambria Math" panose="02040503050406030204" pitchFamily="18" charset="0"/>
                      </a:rPr>
                      <m:t>𝑞</m:t>
                    </m:r>
                    <m:r>
                      <a:rPr lang="tr-TR" sz="1200" i="1">
                        <a:latin typeface="Cambria Math" panose="02040503050406030204" pitchFamily="18" charset="0"/>
                      </a:rPr>
                      <m:t>=</m:t>
                    </m:r>
                    <m:func>
                      <m:funcPr>
                        <m:ctrlPr>
                          <a:rPr lang="tr-TR" sz="1200" i="1">
                            <a:latin typeface="Cambria Math" panose="02040503050406030204" pitchFamily="18" charset="0"/>
                          </a:rPr>
                        </m:ctrlPr>
                      </m:funcPr>
                      <m:fName>
                        <m:limLow>
                          <m:limLowPr>
                            <m:ctrlPr>
                              <a:rPr lang="tr-TR" sz="1200" i="1">
                                <a:latin typeface="Cambria Math" panose="02040503050406030204" pitchFamily="18" charset="0"/>
                              </a:rPr>
                            </m:ctrlPr>
                          </m:limLowPr>
                          <m:e>
                            <m:r>
                              <m:rPr>
                                <m:sty m:val="p"/>
                              </m:rPr>
                              <a:rPr lang="tr-TR" sz="1200">
                                <a:latin typeface="Cambria Math" panose="02040503050406030204" pitchFamily="18" charset="0"/>
                              </a:rPr>
                              <m:t>arg</m:t>
                            </m:r>
                            <m:r>
                              <a:rPr lang="tr-TR" sz="1200">
                                <a:latin typeface="Cambria Math" panose="02040503050406030204" pitchFamily="18" charset="0"/>
                              </a:rPr>
                              <m:t> </m:t>
                            </m:r>
                            <m:r>
                              <m:rPr>
                                <m:sty m:val="p"/>
                              </m:rPr>
                              <a:rPr lang="tr-TR" sz="1200">
                                <a:latin typeface="Cambria Math" panose="02040503050406030204" pitchFamily="18" charset="0"/>
                              </a:rPr>
                              <m:t>max</m:t>
                            </m:r>
                          </m:e>
                          <m:lim>
                            <m:r>
                              <a:rPr lang="tr-TR" sz="1200" i="1">
                                <a:latin typeface="Cambria Math" panose="02040503050406030204" pitchFamily="18" charset="0"/>
                              </a:rPr>
                              <m:t>𝑝</m:t>
                            </m:r>
                          </m:lim>
                        </m:limLow>
                      </m:fName>
                      <m:e>
                        <m:sSubSup>
                          <m:sSubSupPr>
                            <m:ctrlPr>
                              <a:rPr lang="el-GR" sz="1200" i="1">
                                <a:latin typeface="Cambria Math" panose="02040503050406030204" pitchFamily="18" charset="0"/>
                                <a:ea typeface="Cambria Math" panose="02040503050406030204" pitchFamily="18" charset="0"/>
                              </a:rPr>
                            </m:ctrlPr>
                          </m:sSubSupPr>
                          <m:e>
                            <m:r>
                              <a:rPr lang="tr-TR" sz="1200" i="1">
                                <a:latin typeface="Cambria Math" panose="02040503050406030204" pitchFamily="18" charset="0"/>
                                <a:ea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𝑖𝑗</m:t>
                            </m:r>
                          </m:sub>
                          <m:sup>
                            <m:r>
                              <a:rPr lang="tr-TR" sz="1200" i="1">
                                <a:latin typeface="Cambria Math" panose="02040503050406030204" pitchFamily="18" charset="0"/>
                                <a:ea typeface="Cambria Math" panose="02040503050406030204" pitchFamily="18" charset="0"/>
                              </a:rPr>
                              <m:t>𝑝</m:t>
                            </m:r>
                          </m:sup>
                        </m:sSubSup>
                      </m:e>
                    </m:func>
                  </m:oMath>
                </a14:m>
                <a:r>
                  <a:rPr lang="tr-TR" sz="1200" dirty="0">
                    <a:ea typeface="Cambria Math" panose="02040503050406030204" pitchFamily="18" charset="0"/>
                  </a:rPr>
                  <a:t> : </a:t>
                </a:r>
                <a14:m>
                  <m:oMath xmlns:m="http://schemas.openxmlformats.org/officeDocument/2006/math">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1</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b="0" smtClean="0">
                        <a:latin typeface="Cambria Math" panose="02040503050406030204" pitchFamily="18" charset="0"/>
                      </a:rPr>
                      <m:t>D</m:t>
                    </m:r>
                    <m:r>
                      <m:rPr>
                        <m:nor/>
                      </m:rPr>
                      <a:rPr lang="tr-TR" sz="1200" b="0" smtClean="0">
                        <a:latin typeface="Cambria Math" panose="02040503050406030204" pitchFamily="18" charset="0"/>
                      </a:rPr>
                      <m:t>Ü</m:t>
                    </m:r>
                    <m:r>
                      <m:rPr>
                        <m:nor/>
                      </m:rPr>
                      <a:rPr lang="tr-TR" sz="1200" b="0" smtClean="0">
                        <a:latin typeface="Cambria Math" panose="02040503050406030204" pitchFamily="18" charset="0"/>
                      </a:rPr>
                      <m:t>NYA</m:t>
                    </m:r>
                    <m:r>
                      <m:rPr>
                        <m:nor/>
                      </m:rPr>
                      <a:rPr lang="tr-TR" sz="1200">
                        <a:latin typeface="Cambria Math" panose="02040503050406030204" pitchFamily="18" charset="0"/>
                      </a:rPr>
                      <m:t>"</m:t>
                    </m:r>
                    <m:r>
                      <a:rPr lang="tr-TR" sz="1200" i="0">
                        <a:latin typeface="Cambria Math" panose="02040503050406030204" pitchFamily="18" charset="0"/>
                      </a:rPr>
                      <m:t>,</m:t>
                    </m:r>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2</m:t>
                        </m:r>
                      </m:sub>
                    </m:sSub>
                    <m:r>
                      <a:rPr lang="tr-TR" sz="1200" i="0">
                        <a:latin typeface="Cambria Math" panose="02040503050406030204" pitchFamily="18" charset="0"/>
                      </a:rPr>
                      <m:t>=</m:t>
                    </m:r>
                    <m:r>
                      <m:rPr>
                        <m:nor/>
                      </m:rPr>
                      <a:rPr lang="tr-TR" sz="1200" b="0" smtClean="0">
                        <a:latin typeface="Cambria Math" panose="02040503050406030204" pitchFamily="18" charset="0"/>
                      </a:rPr>
                      <m:t>"</m:t>
                    </m:r>
                    <m:r>
                      <m:rPr>
                        <m:nor/>
                      </m:rPr>
                      <a:rPr lang="tr-TR" sz="1200">
                        <a:latin typeface="Cambria Math" panose="02040503050406030204" pitchFamily="18" charset="0"/>
                      </a:rPr>
                      <m:t>SPOR</m:t>
                    </m:r>
                    <m:r>
                      <a:rPr lang="tr-TR" sz="1200" b="0" i="0" smtClean="0">
                        <a:latin typeface="Cambria Math" panose="02040503050406030204" pitchFamily="18" charset="0"/>
                      </a:rPr>
                      <m:t>"</m:t>
                    </m:r>
                    <m:r>
                      <a:rPr lang="tr-TR" sz="1200" i="0">
                        <a:latin typeface="Cambria Math" panose="02040503050406030204" pitchFamily="18" charset="0"/>
                      </a:rPr>
                      <m:t>,</m:t>
                    </m:r>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3</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b="0" smtClean="0">
                        <a:latin typeface="Cambria Math" panose="02040503050406030204" pitchFamily="18" charset="0"/>
                      </a:rPr>
                      <m:t>SANAT</m:t>
                    </m:r>
                    <m:r>
                      <m:rPr>
                        <m:nor/>
                      </m:rPr>
                      <a:rPr lang="tr-TR" sz="1200" b="0" smtClean="0">
                        <a:latin typeface="Cambria Math" panose="02040503050406030204" pitchFamily="18" charset="0"/>
                      </a:rPr>
                      <m:t>"</m:t>
                    </m:r>
                  </m:oMath>
                </a14:m>
                <a:endParaRPr lang="tr-TR" sz="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tr-TR" sz="1200" i="1">
                              <a:latin typeface="Cambria Math" panose="02040503050406030204" pitchFamily="18" charset="0"/>
                            </a:rPr>
                          </m:ctrlPr>
                        </m:sSubPr>
                        <m:e>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4</m:t>
                              </m:r>
                            </m:sub>
                          </m:sSub>
                          <m:r>
                            <m:rPr>
                              <m:nor/>
                            </m:rPr>
                            <a:rPr lang="tr-TR" sz="1200">
                              <a:latin typeface="Cambria Math" panose="02040503050406030204" pitchFamily="18" charset="0"/>
                            </a:rPr>
                            <m:t>="</m:t>
                          </m:r>
                          <m:r>
                            <m:rPr>
                              <m:nor/>
                            </m:rPr>
                            <a:rPr lang="tr-TR" sz="1200">
                              <a:latin typeface="Cambria Math" panose="02040503050406030204" pitchFamily="18" charset="0"/>
                            </a:rPr>
                            <m:t>D</m:t>
                          </m:r>
                          <m:r>
                            <m:rPr>
                              <m:nor/>
                            </m:rPr>
                            <a:rPr lang="tr-TR" sz="1200">
                              <a:latin typeface="Cambria Math" panose="02040503050406030204" pitchFamily="18" charset="0"/>
                            </a:rPr>
                            <m:t>Ü</m:t>
                          </m:r>
                          <m:r>
                            <m:rPr>
                              <m:nor/>
                            </m:rPr>
                            <a:rPr lang="tr-TR" sz="1200">
                              <a:latin typeface="Cambria Math" panose="02040503050406030204" pitchFamily="18" charset="0"/>
                            </a:rPr>
                            <m:t>NYA</m:t>
                          </m:r>
                          <m:r>
                            <a:rPr lang="tr-TR" sz="1200" i="0">
                              <a:latin typeface="Cambria Math" panose="02040503050406030204" pitchFamily="18" charset="0"/>
                            </a:rPr>
                            <m:t>",</m:t>
                          </m:r>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5</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a:latin typeface="Cambria Math" panose="02040503050406030204" pitchFamily="18" charset="0"/>
                        </a:rPr>
                        <m:t>D</m:t>
                      </m:r>
                      <m:r>
                        <m:rPr>
                          <m:nor/>
                        </m:rPr>
                        <a:rPr lang="tr-TR" sz="1200">
                          <a:latin typeface="Cambria Math" panose="02040503050406030204" pitchFamily="18" charset="0"/>
                        </a:rPr>
                        <m:t>Ü</m:t>
                      </m:r>
                      <m:r>
                        <m:rPr>
                          <m:nor/>
                        </m:rPr>
                        <a:rPr lang="tr-TR" sz="1200">
                          <a:latin typeface="Cambria Math" panose="02040503050406030204" pitchFamily="18" charset="0"/>
                        </a:rPr>
                        <m:t>NYA</m:t>
                      </m:r>
                      <m:r>
                        <m:rPr>
                          <m:nor/>
                        </m:rPr>
                        <a:rPr lang="tr-TR" sz="1200">
                          <a:latin typeface="Cambria Math" panose="02040503050406030204" pitchFamily="18" charset="0"/>
                        </a:rPr>
                        <m:t>",</m:t>
                      </m:r>
                      <m:sSub>
                        <m:sSubPr>
                          <m:ctrlPr>
                            <a:rPr lang="tr-TR" sz="1200" i="1">
                              <a:latin typeface="Cambria Math" panose="02040503050406030204" pitchFamily="18" charset="0"/>
                            </a:rPr>
                          </m:ctrlPr>
                        </m:sSubPr>
                        <m:e>
                          <m:r>
                            <a:rPr lang="tr-TR" sz="1200" i="0">
                              <a:latin typeface="Cambria Math" panose="02040503050406030204" pitchFamily="18" charset="0"/>
                            </a:rPr>
                            <m:t> </m:t>
                          </m:r>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6</m:t>
                          </m:r>
                        </m:sub>
                      </m:sSub>
                      <m:r>
                        <m:rPr>
                          <m:nor/>
                        </m:rPr>
                        <a:rPr lang="tr-TR" sz="1200">
                          <a:latin typeface="Cambria Math" panose="02040503050406030204" pitchFamily="18" charset="0"/>
                        </a:rPr>
                        <m:t>="</m:t>
                      </m:r>
                      <m:r>
                        <m:rPr>
                          <m:sty m:val="p"/>
                        </m:rPr>
                        <a:rPr lang="tr-TR" sz="1200" b="0" i="0" smtClean="0">
                          <a:latin typeface="Cambria Math" panose="02040503050406030204" pitchFamily="18" charset="0"/>
                        </a:rPr>
                        <m:t>D</m:t>
                      </m:r>
                      <m:r>
                        <a:rPr lang="tr-TR" sz="1200" b="0" i="0" smtClean="0">
                          <a:latin typeface="Cambria Math" panose="02040503050406030204" pitchFamily="18" charset="0"/>
                        </a:rPr>
                        <m:t>Ü</m:t>
                      </m:r>
                      <m:r>
                        <m:rPr>
                          <m:sty m:val="p"/>
                        </m:rPr>
                        <a:rPr lang="tr-TR" sz="1200" b="0" i="0" smtClean="0">
                          <a:latin typeface="Cambria Math" panose="02040503050406030204" pitchFamily="18" charset="0"/>
                        </a:rPr>
                        <m:t>NYA</m:t>
                      </m:r>
                      <m:r>
                        <a:rPr lang="tr-TR" sz="1200" b="0" i="0" smtClean="0">
                          <a:latin typeface="Cambria Math" panose="02040503050406030204" pitchFamily="18" charset="0"/>
                        </a:rPr>
                        <m:t>"</m:t>
                      </m:r>
                    </m:oMath>
                  </m:oMathPara>
                </a14:m>
                <a:endParaRPr lang="tr-TR" sz="1200" dirty="0">
                  <a:latin typeface="Cambria Math" panose="02040503050406030204" pitchFamily="18" charset="0"/>
                </a:endParaRPr>
              </a:p>
              <a:p>
                <a:endParaRPr lang="tr-TR" sz="1200" dirty="0">
                  <a:ea typeface="Cambria Math" panose="02040503050406030204" pitchFamily="18" charset="0"/>
                </a:endParaRPr>
              </a:p>
              <a:p>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i="1">
                            <a:latin typeface="Cambria Math" panose="02040503050406030204" pitchFamily="18" charset="0"/>
                            <a:ea typeface="Cambria Math" panose="02040503050406030204" pitchFamily="18" charset="0"/>
                          </a:rPr>
                          <m:t>𝑝</m:t>
                        </m:r>
                      </m:sup>
                    </m:sSubSup>
                    <m:r>
                      <a:rPr lang="tr-TR" sz="1200">
                        <a:latin typeface="Cambria Math" panose="02040503050406030204" pitchFamily="18" charset="0"/>
                        <a:ea typeface="Cambria Math" panose="02040503050406030204" pitchFamily="18" charset="0"/>
                      </a:rPr>
                      <m:t>:</m:t>
                    </m:r>
                    <m:r>
                      <m:rPr>
                        <m:sty m:val="p"/>
                      </m:rPr>
                      <a:rPr lang="tr-TR" sz="1200">
                        <a:latin typeface="Cambria Math" panose="02040503050406030204" pitchFamily="18" charset="0"/>
                        <a:ea typeface="Cambria Math" panose="02040503050406030204" pitchFamily="18" charset="0"/>
                      </a:rPr>
                      <m:t>counts</m:t>
                    </m:r>
                    <m:r>
                      <a:rPr lang="tr-TR" sz="1200">
                        <a:latin typeface="Cambria Math" panose="02040503050406030204" pitchFamily="18" charset="0"/>
                        <a:ea typeface="Cambria Math" panose="02040503050406030204" pitchFamily="18" charset="0"/>
                      </a:rPr>
                      <m:t> </m:t>
                    </m:r>
                    <m:r>
                      <m:rPr>
                        <m:sty m:val="p"/>
                      </m:rPr>
                      <a:rPr lang="tr-TR" sz="1200">
                        <a:latin typeface="Cambria Math" panose="02040503050406030204" pitchFamily="18" charset="0"/>
                        <a:ea typeface="Cambria Math" panose="02040503050406030204" pitchFamily="18" charset="0"/>
                      </a:rPr>
                      <m:t>of</m:t>
                    </m:r>
                    <m:sSub>
                      <m:sSubPr>
                        <m:ctrlPr>
                          <a:rPr lang="tr-TR" sz="1200" i="1">
                            <a:latin typeface="Cambria Math" panose="02040503050406030204" pitchFamily="18" charset="0"/>
                          </a:rPr>
                        </m:ctrlPr>
                      </m:sSubPr>
                      <m:e>
                        <m:r>
                          <a:rPr lang="tr-TR" sz="1200" i="1">
                            <a:latin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rPr>
                          <m:t>𝑖𝑗</m:t>
                        </m:r>
                      </m:sub>
                    </m:sSub>
                    <m:r>
                      <a:rPr lang="tr-TR" sz="1200" i="1">
                        <a:latin typeface="Cambria Math" panose="02040503050406030204" pitchFamily="18" charset="0"/>
                      </a:rPr>
                      <m:t> </m:t>
                    </m:r>
                    <m:r>
                      <a:rPr lang="tr-TR" sz="1200" i="1">
                        <a:latin typeface="Cambria Math" panose="02040503050406030204" pitchFamily="18" charset="0"/>
                      </a:rPr>
                      <m:t>𝑤h𝑖𝑐h</m:t>
                    </m:r>
                    <m:r>
                      <a:rPr lang="tr-TR" sz="1200" i="1">
                        <a:latin typeface="Cambria Math" panose="02040503050406030204" pitchFamily="18" charset="0"/>
                      </a:rPr>
                      <m:t> </m:t>
                    </m:r>
                    <m:r>
                      <a:rPr lang="tr-TR" sz="1200" i="1">
                        <a:latin typeface="Cambria Math" panose="02040503050406030204" pitchFamily="18" charset="0"/>
                      </a:rPr>
                      <m:t>𝑒𝑞𝑢𝑎𝑙𝑠</m:t>
                    </m:r>
                    <m:r>
                      <a:rPr lang="tr-TR" sz="1200" i="1">
                        <a:latin typeface="Cambria Math" panose="02040503050406030204" pitchFamily="18" charset="0"/>
                      </a:rPr>
                      <m:t> </m:t>
                    </m:r>
                    <m:r>
                      <a:rPr lang="tr-TR" sz="1200" i="1">
                        <a:latin typeface="Cambria Math" panose="02040503050406030204" pitchFamily="18" charset="0"/>
                      </a:rPr>
                      <m:t>𝑡𝑜</m:t>
                    </m:r>
                    <m:r>
                      <a:rPr lang="tr-TR" sz="1200" i="1">
                        <a:latin typeface="Cambria Math" panose="02040503050406030204" pitchFamily="18" charset="0"/>
                      </a:rPr>
                      <m:t> </m:t>
                    </m:r>
                    <m:sSup>
                      <m:sSupPr>
                        <m:ctrlPr>
                          <a:rPr lang="tr-TR" sz="1200" i="1">
                            <a:latin typeface="Cambria Math" panose="02040503050406030204" pitchFamily="18" charset="0"/>
                          </a:rPr>
                        </m:ctrlPr>
                      </m:sSupPr>
                      <m:e>
                        <m:r>
                          <a:rPr lang="tr-TR" sz="1200" i="1">
                            <a:latin typeface="Cambria Math" panose="02040503050406030204" pitchFamily="18" charset="0"/>
                          </a:rPr>
                          <m:t>𝐿𝑎𝑏𝑒𝑙</m:t>
                        </m:r>
                      </m:e>
                      <m:sup>
                        <m:r>
                          <a:rPr lang="tr-TR" sz="1200" i="1">
                            <a:latin typeface="Cambria Math" panose="02040503050406030204" pitchFamily="18" charset="0"/>
                          </a:rPr>
                          <m:t>𝑝</m:t>
                        </m:r>
                      </m:sup>
                    </m:sSup>
                  </m:oMath>
                </a14:m>
                <a:r>
                  <a:rPr lang="tr-T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1</m:t>
                        </m:r>
                      </m:sup>
                    </m:sSubSup>
                    <m:r>
                      <a:rPr lang="tr-TR" sz="1200" b="0" i="1" smtClean="0">
                        <a:latin typeface="Cambria Math" panose="02040503050406030204" pitchFamily="18" charset="0"/>
                        <a:ea typeface="Cambria Math" panose="02040503050406030204" pitchFamily="18" charset="0"/>
                      </a:rPr>
                      <m:t>=4,</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2</m:t>
                        </m:r>
                      </m:sup>
                    </m:sSubSup>
                    <m:r>
                      <a:rPr lang="tr-TR" sz="1200" b="0" i="1" smtClean="0">
                        <a:latin typeface="Cambria Math" panose="02040503050406030204" pitchFamily="18" charset="0"/>
                        <a:ea typeface="Cambria Math" panose="02040503050406030204" pitchFamily="18" charset="0"/>
                      </a:rPr>
                      <m:t>=1,</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3</m:t>
                        </m:r>
                      </m:sup>
                    </m:sSubSup>
                    <m:r>
                      <a:rPr lang="tr-TR" sz="1200" b="0" i="1" smtClean="0">
                        <a:latin typeface="Cambria Math" panose="02040503050406030204" pitchFamily="18" charset="0"/>
                        <a:ea typeface="Cambria Math" panose="02040503050406030204" pitchFamily="18" charset="0"/>
                      </a:rPr>
                      <m:t>=1,</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4</m:t>
                        </m:r>
                      </m:sup>
                    </m:sSubSup>
                    <m:r>
                      <a:rPr lang="tr-TR" sz="1200" b="0" i="1" smtClean="0">
                        <a:latin typeface="Cambria Math" panose="02040503050406030204" pitchFamily="18" charset="0"/>
                        <a:ea typeface="Cambria Math" panose="02040503050406030204" pitchFamily="18" charset="0"/>
                      </a:rPr>
                      <m:t>=0</m:t>
                    </m:r>
                  </m:oMath>
                </a14:m>
                <a:endParaRPr lang="tr-TR" sz="1200" dirty="0">
                  <a:ea typeface="Cambria Math" panose="02040503050406030204" pitchFamily="18" charset="0"/>
                </a:endParaRPr>
              </a:p>
              <a:p>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𝑖𝑗</m:t>
                        </m:r>
                      </m:sub>
                      <m:sup>
                        <m:r>
                          <a:rPr lang="tr-TR" sz="1200" i="1">
                            <a:latin typeface="Cambria Math" panose="02040503050406030204" pitchFamily="18" charset="0"/>
                          </a:rPr>
                          <m:t>𝑝</m:t>
                        </m:r>
                      </m:sup>
                    </m:sSubSup>
                    <m:r>
                      <m:rPr>
                        <m:sty m:val="p"/>
                      </m:rPr>
                      <a:rPr lang="tr-TR" sz="1200" b="0" i="0" smtClean="0">
                        <a:latin typeface="Cambria Math" panose="02040503050406030204" pitchFamily="18" charset="0"/>
                      </a:rPr>
                      <m:t>for</m:t>
                    </m:r>
                    <m:r>
                      <a:rPr lang="tr-TR" sz="1200" b="0" i="0" smtClean="0">
                        <a:latin typeface="Cambria Math" panose="02040503050406030204" pitchFamily="18" charset="0"/>
                      </a:rPr>
                      <m:t> </m:t>
                    </m:r>
                    <m:r>
                      <m:rPr>
                        <m:sty m:val="p"/>
                      </m:rPr>
                      <a:rPr lang="tr-TR" sz="1200" b="0" i="0" smtClean="0">
                        <a:latin typeface="Cambria Math" panose="02040503050406030204" pitchFamily="18" charset="0"/>
                      </a:rPr>
                      <m:t>j</m:t>
                    </m:r>
                    <m:r>
                      <a:rPr lang="tr-TR" sz="1200" b="0" i="0" smtClean="0">
                        <a:latin typeface="Cambria Math" panose="02040503050406030204" pitchFamily="18" charset="0"/>
                      </a:rPr>
                      <m:t>=2 </m:t>
                    </m:r>
                    <m:r>
                      <m:rPr>
                        <m:sty m:val="p"/>
                      </m:rPr>
                      <a:rPr lang="tr-TR" sz="1200" b="0" i="0" smtClean="0">
                        <a:latin typeface="Cambria Math" panose="02040503050406030204" pitchFamily="18" charset="0"/>
                      </a:rPr>
                      <m:t>and</m:t>
                    </m:r>
                    <m:r>
                      <a:rPr lang="tr-TR" sz="1200" b="0" i="0" smtClean="0">
                        <a:latin typeface="Cambria Math" panose="02040503050406030204" pitchFamily="18" charset="0"/>
                      </a:rPr>
                      <m:t> </m:t>
                    </m:r>
                    <m:r>
                      <m:rPr>
                        <m:sty m:val="p"/>
                      </m:rPr>
                      <a:rPr lang="tr-TR" sz="1200" b="0" i="0" smtClean="0">
                        <a:latin typeface="Cambria Math" panose="02040503050406030204" pitchFamily="18" charset="0"/>
                      </a:rPr>
                      <m:t>j</m:t>
                    </m:r>
                    <m:r>
                      <a:rPr lang="tr-TR" sz="1200" b="0" i="0" smtClean="0">
                        <a:latin typeface="Cambria Math" panose="02040503050406030204" pitchFamily="18" charset="0"/>
                      </a:rPr>
                      <m:t>=4 :</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1</m:t>
                        </m:r>
                      </m:sup>
                    </m:sSubSup>
                    <m:r>
                      <a:rPr lang="tr-TR" sz="1200" b="0" i="0" smtClean="0">
                        <a:latin typeface="Cambria Math" panose="02040503050406030204" pitchFamily="18" charset="0"/>
                      </a:rPr>
                      <m:t>=0.21,</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2</m:t>
                        </m:r>
                      </m:sup>
                    </m:sSubSup>
                    <m:r>
                      <a:rPr lang="tr-TR" sz="1200">
                        <a:latin typeface="Cambria Math" panose="02040503050406030204" pitchFamily="18" charset="0"/>
                      </a:rPr>
                      <m:t>=0.</m:t>
                    </m:r>
                    <m:r>
                      <a:rPr lang="tr-TR" sz="1200" b="0" i="0" smtClean="0">
                        <a:latin typeface="Cambria Math" panose="02040503050406030204" pitchFamily="18" charset="0"/>
                      </a:rPr>
                      <m:t>77</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3</m:t>
                        </m:r>
                      </m:sup>
                    </m:sSubSup>
                    <m:r>
                      <a:rPr lang="tr-TR" sz="1200">
                        <a:latin typeface="Cambria Math" panose="02040503050406030204" pitchFamily="18" charset="0"/>
                      </a:rPr>
                      <m:t>=</m:t>
                    </m:r>
                    <m:r>
                      <a:rPr lang="tr-TR" sz="1200" b="0" i="0" smtClean="0">
                        <a:latin typeface="Cambria Math" panose="02040503050406030204" pitchFamily="18" charset="0"/>
                      </a:rPr>
                      <m:t>0.01</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4</m:t>
                        </m:r>
                      </m:sup>
                    </m:sSubSup>
                    <m:r>
                      <a:rPr lang="tr-TR" sz="1200">
                        <a:latin typeface="Cambria Math" panose="02040503050406030204" pitchFamily="18" charset="0"/>
                      </a:rPr>
                      <m:t>=0,</m:t>
                    </m:r>
                  </m:oMath>
                </a14:m>
                <a:r>
                  <a:rPr lang="tr-TR" sz="1200" dirty="0">
                    <a:ea typeface="Cambria Math" panose="02040503050406030204" pitchFamily="18" charset="0"/>
                  </a:rPr>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1</m:t>
                        </m:r>
                      </m:sup>
                    </m:sSubSup>
                    <m:r>
                      <a:rPr lang="tr-TR" sz="1200">
                        <a:latin typeface="Cambria Math" panose="02040503050406030204" pitchFamily="18" charset="0"/>
                      </a:rPr>
                      <m:t>=0.</m:t>
                    </m:r>
                    <m:r>
                      <a:rPr lang="tr-TR" sz="1200" b="0" i="0" smtClean="0">
                        <a:latin typeface="Cambria Math" panose="02040503050406030204" pitchFamily="18" charset="0"/>
                      </a:rPr>
                      <m:t>53</m:t>
                    </m:r>
                    <m:r>
                      <a:rPr lang="tr-TR" sz="1200">
                        <a:latin typeface="Cambria Math" panose="02040503050406030204" pitchFamily="18" charset="0"/>
                      </a:rPr>
                      <m:t>,</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2</m:t>
                        </m:r>
                      </m:sup>
                    </m:sSubSup>
                    <m:r>
                      <a:rPr lang="tr-TR" sz="1200">
                        <a:latin typeface="Cambria Math" panose="02040503050406030204" pitchFamily="18" charset="0"/>
                      </a:rPr>
                      <m:t>=0.</m:t>
                    </m:r>
                    <m:r>
                      <a:rPr lang="tr-TR" sz="1200" b="0" i="0" smtClean="0">
                        <a:latin typeface="Cambria Math" panose="02040503050406030204" pitchFamily="18" charset="0"/>
                      </a:rPr>
                      <m:t>06</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3</m:t>
                        </m:r>
                      </m:sup>
                    </m:sSubSup>
                    <m:r>
                      <a:rPr lang="tr-TR" sz="1200">
                        <a:latin typeface="Cambria Math" panose="02040503050406030204" pitchFamily="18" charset="0"/>
                      </a:rPr>
                      <m:t>=0</m:t>
                    </m:r>
                    <m:r>
                      <a:rPr lang="tr-TR" sz="1200" b="0" i="0" smtClean="0">
                        <a:latin typeface="Cambria Math" panose="02040503050406030204" pitchFamily="18" charset="0"/>
                      </a:rPr>
                      <m:t>.41</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4</m:t>
                        </m:r>
                      </m:sup>
                    </m:sSubSup>
                    <m:r>
                      <a:rPr lang="tr-TR" sz="1200">
                        <a:latin typeface="Cambria Math" panose="02040503050406030204" pitchFamily="18" charset="0"/>
                      </a:rPr>
                      <m:t>=0</m:t>
                    </m:r>
                  </m:oMath>
                </a14:m>
                <a:endParaRPr lang="tr-TR" sz="1200" dirty="0">
                  <a:ea typeface="Cambria Math" panose="02040503050406030204" pitchFamily="18" charset="0"/>
                </a:endParaRPr>
              </a:p>
              <a:p>
                <a:endParaRPr lang="tr-TR" sz="1200" dirty="0">
                  <a:ea typeface="Cambria Math" panose="02040503050406030204" pitchFamily="18" charset="0"/>
                </a:endParaRPr>
              </a:p>
              <a:p>
                <a:endParaRPr lang="tr-TR" sz="1200" dirty="0">
                  <a:ea typeface="Cambria Math" panose="02040503050406030204" pitchFamily="18" charset="0"/>
                </a:endParaRPr>
              </a:p>
              <a:p>
                <a:pPr marL="0" indent="0">
                  <a:buNone/>
                </a:pPr>
                <a:endParaRPr lang="tr-TR" sz="1200" dirty="0">
                  <a:latin typeface="Cambria Math" panose="02040503050406030204" pitchFamily="18" charset="0"/>
                </a:endParaRPr>
              </a:p>
              <a:p>
                <a:pPr marL="0" indent="0">
                  <a:buNone/>
                </a:pPr>
                <a:endParaRPr lang="tr-TR" sz="1200" dirty="0">
                  <a:latin typeface="Cambria Math" panose="02040503050406030204" pitchFamily="18" charset="0"/>
                </a:endParaRPr>
              </a:p>
              <a:p>
                <a:pPr marL="0" indent="0">
                  <a:buNone/>
                </a:pPr>
                <a:endParaRPr lang="tr-TR" sz="1200" dirty="0">
                  <a:latin typeface="Cambria Math" panose="02040503050406030204" pitchFamily="18" charset="0"/>
                </a:endParaRPr>
              </a:p>
              <a:p>
                <a:pPr marL="0" indent="0">
                  <a:buNone/>
                </a:pPr>
                <a:endParaRPr lang="tr-TR" sz="1200" dirty="0"/>
              </a:p>
              <a:p>
                <a:endParaRPr lang="tr-TR" sz="1200" dirty="0">
                  <a:ea typeface="Cambria Math" panose="02040503050406030204" pitchFamily="18" charset="0"/>
                </a:endParaRPr>
              </a:p>
              <a:p>
                <a:endParaRPr lang="tr-TR" sz="1200" dirty="0">
                  <a:ea typeface="Cambria Math" panose="02040503050406030204" pitchFamily="18" charset="0"/>
                </a:endParaRPr>
              </a:p>
              <a:p>
                <a:endParaRPr lang="tr-TR" sz="1200" b="0" dirty="0">
                  <a:ea typeface="Cambria Math" panose="02040503050406030204" pitchFamily="18" charset="0"/>
                </a:endParaRPr>
              </a:p>
              <a:p>
                <a:endParaRPr lang="tr-TR" sz="1200" dirty="0"/>
              </a:p>
              <a:p>
                <a:endParaRPr lang="tr-TR" sz="1200" dirty="0"/>
              </a:p>
              <a:p>
                <a:endParaRPr lang="tr-TR" sz="1200" dirty="0"/>
              </a:p>
              <a:p>
                <a:endParaRPr lang="tr-TR"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45AEB88-69C5-4EBC-9330-BA1E0AA91C83}"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24</a:t>
            </a:fld>
            <a:endParaRPr lang="tr-TR"/>
          </a:p>
        </p:txBody>
      </p:sp>
      <p:pic>
        <p:nvPicPr>
          <p:cNvPr id="7" name="Picture 6" descr="Logo&#10;&#10;Description automatically generated">
            <a:extLst>
              <a:ext uri="{FF2B5EF4-FFF2-40B4-BE49-F238E27FC236}">
                <a16:creationId xmlns:a16="http://schemas.microsoft.com/office/drawing/2014/main" id="{DB6961EF-9FEE-2C4E-A78E-DABDB5321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04136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Sup>
                      <m:sSubSupPr>
                        <m:ctrlPr>
                          <a:rPr lang="tr-TR" sz="1600" i="1" smtClean="0">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i="1">
                            <a:latin typeface="Cambria Math" panose="02040503050406030204" pitchFamily="18" charset="0"/>
                          </a:rPr>
                          <m:t>𝑝</m:t>
                        </m:r>
                      </m:sup>
                    </m:sSubSup>
                    <m:r>
                      <a:rPr lang="tr-TR" sz="1600" b="0" i="0" smtClean="0">
                        <a:latin typeface="Cambria Math" panose="02040503050406030204" pitchFamily="18" charset="0"/>
                      </a:rPr>
                      <m:t>: </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1</m:t>
                        </m:r>
                      </m:sup>
                    </m:sSubSup>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311</m:t>
                        </m:r>
                      </m:num>
                      <m:den>
                        <m:r>
                          <a:rPr lang="tr-TR" sz="1600" i="1">
                            <a:latin typeface="Cambria Math" panose="02040503050406030204" pitchFamily="18" charset="0"/>
                            <a:ea typeface="Cambria Math" panose="02040503050406030204" pitchFamily="18" charset="0"/>
                          </a:rPr>
                          <m:t>7384</m:t>
                        </m:r>
                      </m:den>
                    </m:f>
                    <m:r>
                      <a:rPr lang="tr-TR" sz="1600" b="0" i="1" smtClean="0">
                        <a:latin typeface="Cambria Math" panose="02040503050406030204" pitchFamily="18" charset="0"/>
                      </a:rPr>
                      <m:t>=0.042</m:t>
                    </m:r>
                  </m:oMath>
                </a14:m>
                <a:r>
                  <a:rPr lang="tr-TR" sz="1600" dirty="0"/>
                  <a:t>, </a:t>
                </a:r>
                <a14:m>
                  <m:oMath xmlns:m="http://schemas.openxmlformats.org/officeDocument/2006/math">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2</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99</m:t>
                        </m:r>
                      </m:num>
                      <m:den>
                        <m:r>
                          <a:rPr lang="tr-TR" sz="1600" b="0" i="1" smtClean="0">
                            <a:latin typeface="Cambria Math" panose="02040503050406030204" pitchFamily="18" charset="0"/>
                          </a:rPr>
                          <m:t>1568</m:t>
                        </m:r>
                      </m:den>
                    </m:f>
                    <m:r>
                      <a:rPr lang="tr-TR" sz="1600" i="1">
                        <a:latin typeface="Cambria Math" panose="02040503050406030204" pitchFamily="18" charset="0"/>
                      </a:rPr>
                      <m:t>=0.</m:t>
                    </m:r>
                    <m:r>
                      <a:rPr lang="tr-TR" sz="1600" b="0" i="1" smtClean="0">
                        <a:latin typeface="Cambria Math" panose="02040503050406030204" pitchFamily="18" charset="0"/>
                      </a:rPr>
                      <m:t>063,</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3</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29</m:t>
                        </m:r>
                      </m:num>
                      <m:den>
                        <m:r>
                          <a:rPr lang="tr-TR" sz="1600" b="0" i="1" smtClean="0">
                            <a:latin typeface="Cambria Math" panose="02040503050406030204" pitchFamily="18" charset="0"/>
                          </a:rPr>
                          <m:t>229</m:t>
                        </m:r>
                      </m:den>
                    </m:f>
                    <m:r>
                      <a:rPr lang="tr-TR" sz="1600" i="1">
                        <a:latin typeface="Cambria Math" panose="02040503050406030204" pitchFamily="18" charset="0"/>
                      </a:rPr>
                      <m:t>=0.</m:t>
                    </m:r>
                    <m:r>
                      <m:rPr>
                        <m:nor/>
                      </m:rPr>
                      <a:rPr lang="tr-TR" sz="1600" b="0" i="0" smtClean="0">
                        <a:latin typeface="Cambria Math" panose="02040503050406030204" pitchFamily="18" charset="0"/>
                      </a:rPr>
                      <m:t>127</m:t>
                    </m:r>
                    <m:r>
                      <m:rPr>
                        <m:nor/>
                      </m:rPr>
                      <a:rPr lang="tr-TR" sz="1600" dirty="0"/>
                      <m:t>, </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4</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8</m:t>
                        </m:r>
                      </m:num>
                      <m:den>
                        <m:r>
                          <a:rPr lang="tr-TR" sz="1600" i="1">
                            <a:latin typeface="Cambria Math" panose="02040503050406030204" pitchFamily="18" charset="0"/>
                          </a:rPr>
                          <m:t>1</m:t>
                        </m:r>
                        <m:r>
                          <a:rPr lang="tr-TR" sz="1600" b="0" i="1" smtClean="0">
                            <a:latin typeface="Cambria Math" panose="02040503050406030204" pitchFamily="18" charset="0"/>
                          </a:rPr>
                          <m:t>16</m:t>
                        </m:r>
                      </m:den>
                    </m:f>
                    <m:r>
                      <a:rPr lang="tr-TR" sz="1600" i="1">
                        <a:latin typeface="Cambria Math" panose="02040503050406030204" pitchFamily="18" charset="0"/>
                      </a:rPr>
                      <m:t>=0.</m:t>
                    </m:r>
                    <m:r>
                      <a:rPr lang="tr-TR" sz="1600" b="0" i="1" smtClean="0">
                        <a:latin typeface="Cambria Math" panose="02040503050406030204" pitchFamily="18" charset="0"/>
                      </a:rPr>
                      <m:t>069</m:t>
                    </m:r>
                  </m:oMath>
                </a14:m>
                <a:endParaRPr lang="tr-TR" sz="1600" b="0" dirty="0"/>
              </a:p>
              <a:p>
                <a14:m>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i="1">
                                <a:latin typeface="Cambria Math" panose="02040503050406030204" pitchFamily="18" charset="0"/>
                              </a:rPr>
                              <m:t>𝑝</m:t>
                            </m:r>
                          </m:sup>
                        </m:sSubSup>
                      </m:e>
                    </m:acc>
                    <m:r>
                      <a:rPr lang="tr-TR" sz="1600" b="0" i="1" smtClean="0">
                        <a:latin typeface="Cambria Math" panose="02040503050406030204" pitchFamily="18" charset="0"/>
                      </a:rPr>
                      <m:t>:</m:t>
                    </m:r>
                  </m:oMath>
                </a14:m>
                <a:r>
                  <a:rPr lang="tr-TR" sz="1600" b="0" dirty="0"/>
                  <a:t> </a:t>
                </a:r>
                <a14:m>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1</m:t>
                            </m:r>
                          </m:sup>
                        </m:sSubSup>
                      </m:e>
                    </m:acc>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0.88+0.21+0.43+0.53+0.81+0.81</m:t>
                        </m:r>
                      </m:num>
                      <m:den>
                        <m:r>
                          <a:rPr lang="tr-TR" sz="1600" b="0" i="1" smtClean="0">
                            <a:latin typeface="Cambria Math" panose="02040503050406030204" pitchFamily="18" charset="0"/>
                          </a:rPr>
                          <m:t>6</m:t>
                        </m:r>
                      </m:den>
                    </m:f>
                    <m:r>
                      <a:rPr lang="tr-TR" sz="1600" b="0" i="1" smtClean="0">
                        <a:latin typeface="Cambria Math" panose="02040503050406030204" pitchFamily="18" charset="0"/>
                      </a:rPr>
                      <m:t>=0.612,  </m:t>
                    </m:r>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2</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0.12+0.77+0.06+0.12+0.13</m:t>
                        </m:r>
                      </m:num>
                      <m:den>
                        <m:r>
                          <a:rPr lang="tr-TR" sz="1600" b="0" i="1" smtClean="0">
                            <a:latin typeface="Cambria Math" panose="02040503050406030204" pitchFamily="18" charset="0"/>
                          </a:rPr>
                          <m:t>5</m:t>
                        </m:r>
                      </m:den>
                    </m:f>
                    <m:r>
                      <a:rPr lang="tr-TR" sz="1600" i="1">
                        <a:latin typeface="Cambria Math" panose="02040503050406030204" pitchFamily="18" charset="0"/>
                      </a:rPr>
                      <m:t>=0.</m:t>
                    </m:r>
                    <m:r>
                      <a:rPr lang="tr-TR" sz="1600" b="0" i="1" smtClean="0">
                        <a:latin typeface="Cambria Math" panose="02040503050406030204" pitchFamily="18" charset="0"/>
                      </a:rPr>
                      <m:t>24</m:t>
                    </m:r>
                  </m:oMath>
                </a14:m>
                <a:endParaRPr lang="tr-TR" sz="1600" b="0" dirty="0"/>
              </a:p>
              <a:p>
                <a:pPr marL="0" indent="0">
                  <a:buNone/>
                </a:pPr>
                <a14:m>
                  <m:oMathPara xmlns:m="http://schemas.openxmlformats.org/officeDocument/2006/math">
                    <m:oMathParaPr>
                      <m:jc m:val="centerGroup"/>
                    </m:oMathParaPr>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3</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0.01+0.57+0.41+0.04+0.04</m:t>
                          </m:r>
                        </m:num>
                        <m:den>
                          <m:r>
                            <a:rPr lang="tr-TR" sz="1600" b="0" i="1" smtClean="0">
                              <a:latin typeface="Cambria Math" panose="02040503050406030204" pitchFamily="18" charset="0"/>
                            </a:rPr>
                            <m:t>5</m:t>
                          </m:r>
                        </m:den>
                      </m:f>
                      <m:r>
                        <a:rPr lang="tr-TR" sz="1600" i="1">
                          <a:latin typeface="Cambria Math" panose="02040503050406030204" pitchFamily="18" charset="0"/>
                        </a:rPr>
                        <m:t>=0.</m:t>
                      </m:r>
                      <m:r>
                        <a:rPr lang="tr-TR" sz="1600" b="0" i="1" smtClean="0">
                          <a:latin typeface="Cambria Math" panose="02040503050406030204" pitchFamily="18" charset="0"/>
                        </a:rPr>
                        <m:t>214</m:t>
                      </m:r>
                      <m:r>
                        <a:rPr lang="tr-TR" sz="1600" i="1">
                          <a:latin typeface="Cambria Math" panose="02040503050406030204" pitchFamily="18" charset="0"/>
                        </a:rPr>
                        <m:t>,</m:t>
                      </m:r>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4</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0.03+0.02</m:t>
                          </m:r>
                        </m:num>
                        <m:den>
                          <m:r>
                            <a:rPr lang="tr-TR" sz="1600" b="0" i="1" smtClean="0">
                              <a:latin typeface="Cambria Math" panose="02040503050406030204" pitchFamily="18" charset="0"/>
                            </a:rPr>
                            <m:t>2</m:t>
                          </m:r>
                        </m:den>
                      </m:f>
                      <m:r>
                        <a:rPr lang="tr-TR" sz="1600" i="1">
                          <a:latin typeface="Cambria Math" panose="02040503050406030204" pitchFamily="18" charset="0"/>
                        </a:rPr>
                        <m:t>=0</m:t>
                      </m:r>
                      <m:r>
                        <a:rPr lang="tr-TR" sz="1600" b="0" i="1" smtClean="0">
                          <a:latin typeface="Cambria Math" panose="02040503050406030204" pitchFamily="18" charset="0"/>
                        </a:rPr>
                        <m:t>.0.025</m:t>
                      </m:r>
                    </m:oMath>
                  </m:oMathPara>
                </a14:m>
                <a:endParaRPr lang="tr-TR" sz="1600" b="0" dirty="0"/>
              </a:p>
              <a:p>
                <a:endParaRPr lang="tr-TR" sz="1600" dirty="0"/>
              </a:p>
              <a:p>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 </m:t>
                    </m:r>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1</m:t>
                            </m:r>
                          </m:sup>
                        </m:sSubSup>
                      </m:e>
                    </m:acc>
                    <m:r>
                      <a:rPr lang="tr-TR" b="0" i="1" smtClean="0">
                        <a:latin typeface="Cambria Math" panose="02040503050406030204" pitchFamily="18" charset="0"/>
                      </a:rPr>
                      <m:t>=0.88,</m:t>
                    </m:r>
                  </m:oMath>
                </a14:m>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2</m:t>
                            </m:r>
                          </m:sup>
                        </m:sSubSup>
                      </m:e>
                    </m:acc>
                    <m:r>
                      <a:rPr lang="tr-TR" i="1">
                        <a:latin typeface="Cambria Math" panose="02040503050406030204" pitchFamily="18" charset="0"/>
                      </a:rPr>
                      <m:t>=0.</m:t>
                    </m:r>
                    <m:r>
                      <a:rPr lang="tr-TR" b="0" i="1" smtClean="0">
                        <a:latin typeface="Cambria Math" panose="02040503050406030204" pitchFamily="18" charset="0"/>
                      </a:rPr>
                      <m:t>77</m:t>
                    </m:r>
                  </m:oMath>
                </a14:m>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3</m:t>
                            </m:r>
                          </m:sup>
                        </m:sSubSup>
                      </m:e>
                    </m:acc>
                    <m:r>
                      <a:rPr lang="tr-TR" i="1">
                        <a:latin typeface="Cambria Math" panose="02040503050406030204" pitchFamily="18" charset="0"/>
                      </a:rPr>
                      <m:t>=0.</m:t>
                    </m:r>
                    <m:r>
                      <a:rPr lang="tr-TR" b="0" i="1" smtClean="0">
                        <a:latin typeface="Cambria Math" panose="02040503050406030204" pitchFamily="18" charset="0"/>
                      </a:rPr>
                      <m:t>57</m:t>
                    </m:r>
                    <m:r>
                      <a:rPr lang="tr-TR" i="1">
                        <a:latin typeface="Cambria Math" panose="02040503050406030204" pitchFamily="18" charset="0"/>
                      </a:rPr>
                      <m:t>,</m:t>
                    </m:r>
                  </m:oMath>
                </a14:m>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4</m:t>
                            </m:r>
                          </m:sup>
                        </m:sSubSup>
                      </m:e>
                    </m:acc>
                    <m:r>
                      <a:rPr lang="tr-TR" i="1">
                        <a:latin typeface="Cambria Math" panose="02040503050406030204" pitchFamily="18" charset="0"/>
                      </a:rPr>
                      <m:t>=0.</m:t>
                    </m:r>
                    <m:r>
                      <a:rPr lang="tr-TR" b="0" i="1" smtClean="0">
                        <a:latin typeface="Cambria Math" panose="02040503050406030204" pitchFamily="18" charset="0"/>
                      </a:rPr>
                      <m:t>03</m:t>
                    </m:r>
                  </m:oMath>
                </a14:m>
                <a:endParaRPr lang="tr-TR" dirty="0"/>
              </a:p>
              <a:p>
                <a:pPr marL="0" indent="0">
                  <a:buNone/>
                </a:pPr>
                <a:endParaRPr lang="tr-TR"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C5003468-ADF4-44CC-A85A-AAD6E4E6FB74}"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25</a:t>
            </a:fld>
            <a:endParaRPr lang="tr-TR"/>
          </a:p>
        </p:txBody>
      </p:sp>
      <p:pic>
        <p:nvPicPr>
          <p:cNvPr id="7" name="Picture 6" descr="Logo&#10;&#10;Description automatically generated">
            <a:extLst>
              <a:ext uri="{FF2B5EF4-FFF2-40B4-BE49-F238E27FC236}">
                <a16:creationId xmlns:a16="http://schemas.microsoft.com/office/drawing/2014/main" id="{43B3FA61-279C-4C42-88F2-0C6FCA757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4286412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tr-TR" sz="1200"/>
                  <a:t>Some Notes:</a:t>
                </a:r>
                <a:endParaRPr lang="tr-TR" sz="1200" dirty="0"/>
              </a:p>
              <a:p>
                <a:pPr marL="0" indent="0">
                  <a:buNone/>
                </a:pPr>
                <a:r>
                  <a:rPr lang="tr-TR" sz="1200" dirty="0"/>
                  <a:t>Algorithm to find stem of word is not be said to </a:t>
                </a:r>
                <a:r>
                  <a:rPr lang="tr-TR" sz="1200" dirty="0" err="1"/>
                  <a:t>work</a:t>
                </a:r>
                <a:r>
                  <a:rPr lang="tr-TR" sz="1200" dirty="0"/>
                  <a:t> </a:t>
                </a:r>
                <a:r>
                  <a:rPr lang="tr-TR" sz="1200" dirty="0" err="1"/>
                  <a:t>perfectly</a:t>
                </a:r>
                <a:r>
                  <a:rPr lang="tr-TR" sz="1200" dirty="0"/>
                  <a:t> </a:t>
                </a:r>
                <a:r>
                  <a:rPr lang="tr-TR" sz="1200" dirty="0" err="1"/>
                  <a:t>due</a:t>
                </a:r>
                <a:r>
                  <a:rPr lang="tr-TR" sz="1200" dirty="0"/>
                  <a:t> </a:t>
                </a:r>
                <a:r>
                  <a:rPr lang="tr-TR" sz="1200" dirty="0" err="1"/>
                  <a:t>to</a:t>
                </a:r>
                <a:r>
                  <a:rPr lang="tr-TR" sz="1200" dirty="0"/>
                  <a:t> </a:t>
                </a:r>
                <a:r>
                  <a:rPr lang="tr-TR" sz="1200" dirty="0" err="1"/>
                  <a:t>morphological</a:t>
                </a:r>
                <a:r>
                  <a:rPr lang="tr-TR" sz="1200" dirty="0"/>
                  <a:t> </a:t>
                </a:r>
                <a:r>
                  <a:rPr lang="tr-TR" sz="1200" dirty="0" err="1"/>
                  <a:t>nature</a:t>
                </a:r>
                <a:r>
                  <a:rPr lang="tr-TR" sz="1200" dirty="0"/>
                  <a:t> of </a:t>
                </a:r>
                <a:r>
                  <a:rPr lang="tr-TR" sz="1200" dirty="0" err="1"/>
                  <a:t>Turkish</a:t>
                </a:r>
                <a:r>
                  <a:rPr lang="tr-TR" sz="1200" dirty="0"/>
                  <a:t> </a:t>
                </a:r>
                <a:r>
                  <a:rPr lang="tr-TR" sz="1200" dirty="0" err="1"/>
                  <a:t>language</a:t>
                </a:r>
                <a:r>
                  <a:rPr lang="tr-TR" sz="1200" dirty="0"/>
                  <a:t>:</a:t>
                </a:r>
              </a:p>
              <a:p>
                <a:pPr marL="0" indent="0">
                  <a:buNone/>
                </a:pPr>
                <a:r>
                  <a:rPr lang="tr-TR" sz="1000" dirty="0"/>
                  <a:t>word: yıldır[….for a year] </a:t>
                </a:r>
                <a14:m>
                  <m:oMath xmlns:m="http://schemas.openxmlformats.org/officeDocument/2006/math">
                    <m:r>
                      <a:rPr lang="tr-TR" sz="1000" i="1" smtClean="0">
                        <a:latin typeface="Cambria Math" panose="02040503050406030204" pitchFamily="18" charset="0"/>
                        <a:ea typeface="Cambria Math" panose="02040503050406030204" pitchFamily="18" charset="0"/>
                      </a:rPr>
                      <m:t>→</m:t>
                    </m:r>
                  </m:oMath>
                </a14:m>
                <a:r>
                  <a:rPr lang="tr-TR" sz="1000" dirty="0"/>
                  <a:t> stem: yıl[year] but algorithm gives: yıldır(mak)[(to)discourage]</a:t>
                </a:r>
              </a:p>
              <a:p>
                <a:pPr marL="0" indent="0">
                  <a:buNone/>
                </a:pPr>
                <a:r>
                  <a:rPr lang="tr-TR" sz="1000" dirty="0"/>
                  <a:t>word: çalışıyor [(They) try to ]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stem: çalış(mak)[(to) try (to do something)] </a:t>
                </a:r>
                <a:r>
                  <a:rPr lang="tr-TR" sz="1000" b="1" dirty="0"/>
                  <a:t>but algorithm gives: çalı [bush]</a:t>
                </a:r>
              </a:p>
              <a:p>
                <a:pPr marL="0" indent="0">
                  <a:buNone/>
                </a:pPr>
                <a:r>
                  <a:rPr lang="tr-TR" sz="1200" dirty="0"/>
                  <a:t>But it is reasonably well:</a:t>
                </a:r>
              </a:p>
              <a:p>
                <a:pPr marL="0" indent="0">
                  <a:buNone/>
                </a:pPr>
                <a:r>
                  <a:rPr lang="tr-TR" sz="1000" dirty="0"/>
                  <a:t>word: müzesine [to museum]</a:t>
                </a:r>
                <a:r>
                  <a:rPr lang="tr-TR" sz="1000" dirty="0">
                    <a:ea typeface="Cambria Math" panose="02040503050406030204" pitchFamily="18" charset="0"/>
                  </a:rPr>
                  <a:t>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stem: müze [museum]</a:t>
                </a:r>
              </a:p>
              <a:p>
                <a:pPr marL="0" indent="0">
                  <a:buNone/>
                </a:pPr>
                <a:r>
                  <a:rPr lang="tr-TR" sz="1000" dirty="0"/>
                  <a:t>word: girmeye [for the purpose of entering]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stem: gir(mek) [(to) enter]</a:t>
                </a:r>
              </a:p>
              <a:p>
                <a:pPr marL="0" indent="0">
                  <a:buNone/>
                </a:pPr>
                <a:r>
                  <a:rPr lang="tr-TR" sz="1200" dirty="0"/>
                  <a:t>The reason of imperfect cases is turkish stem list which algorithm uses. Because excluding derivational forms in turkish stem list may give rise to losing of true stem: </a:t>
                </a:r>
              </a:p>
              <a:p>
                <a:pPr marL="0" indent="0">
                  <a:buNone/>
                </a:pPr>
                <a:r>
                  <a:rPr lang="tr-TR" sz="1000" dirty="0"/>
                  <a:t>for example çalışıyor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çalış(mak) (true stem but in derivational form then excluded)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çal(mak) (original stem but not related modern meaning of çalış(mak).Among these structures, algorithm gives «çalı», having different meaning but covered by «çalış(mak)». However it is not big deal that is why nearly all documents including «çalı» related to «çalış(mak)», because «çalı» is not popular word in modern turkish. </a:t>
                </a:r>
              </a:p>
              <a:p>
                <a:pPr marL="0" indent="0">
                  <a:buNone/>
                </a:pPr>
                <a:r>
                  <a:rPr lang="tr-TR" sz="1200" dirty="0" err="1"/>
                  <a:t>This</a:t>
                </a:r>
                <a:r>
                  <a:rPr lang="tr-TR" sz="1200" dirty="0"/>
                  <a:t> </a:t>
                </a:r>
                <a:r>
                  <a:rPr lang="tr-TR" sz="1200" dirty="0" err="1"/>
                  <a:t>morphological</a:t>
                </a:r>
                <a:r>
                  <a:rPr lang="tr-TR" sz="1200" dirty="0"/>
                  <a:t> problem in this point is related to computing «larger meaning scope than it should be» , not «narrower than it should be».  </a:t>
                </a:r>
              </a:p>
              <a:p>
                <a:pPr marL="0" indent="0">
                  <a:buNone/>
                </a:pPr>
                <a:endParaRPr lang="tr-TR" sz="1200" dirty="0"/>
              </a:p>
              <a:p>
                <a:pPr marL="0" indent="0">
                  <a:buNone/>
                </a:pPr>
                <a:endParaRPr lang="tr-TR" sz="1200" dirty="0"/>
              </a:p>
              <a:p>
                <a:pPr marL="0" indent="0">
                  <a:buNone/>
                </a:pPr>
                <a:endParaRPr lang="tr-TR" sz="1200" dirty="0"/>
              </a:p>
              <a:p>
                <a:pPr marL="0" indent="0">
                  <a:buNone/>
                </a:pPr>
                <a:endParaRPr lang="tr-TR" sz="1200" dirty="0"/>
              </a:p>
              <a:p>
                <a:pPr marL="0" indent="0">
                  <a:buNone/>
                </a:pPr>
                <a:endParaRPr lang="tr-TR"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1"/>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BA348FC-A503-4C8D-9CC2-233C5FC29CE0}"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26</a:t>
            </a:fld>
            <a:endParaRPr lang="tr-TR"/>
          </a:p>
        </p:txBody>
      </p:sp>
      <p:pic>
        <p:nvPicPr>
          <p:cNvPr id="7" name="Picture 6" descr="Logo&#10;&#10;Description automatically generated">
            <a:extLst>
              <a:ext uri="{FF2B5EF4-FFF2-40B4-BE49-F238E27FC236}">
                <a16:creationId xmlns:a16="http://schemas.microsoft.com/office/drawing/2014/main" id="{B4C6AFFF-F7D9-DA4D-8A19-A24578246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761929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(prediction)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tr-TR" b="0" i="1" smtClean="0">
                        <a:latin typeface="Cambria Math" panose="02040503050406030204" pitchFamily="18" charset="0"/>
                      </a:rPr>
                      <m:t>𝑓𝑜𝑟</m:t>
                    </m:r>
                    <m:r>
                      <a:rPr lang="tr-TR" b="0" i="1" smtClean="0">
                        <a:latin typeface="Cambria Math" panose="02040503050406030204" pitchFamily="18" charset="0"/>
                      </a:rPr>
                      <m:t> </m:t>
                    </m:r>
                    <m:r>
                      <a:rPr lang="tr-TR" i="1" dirty="0">
                        <a:latin typeface="Cambria Math" panose="02040503050406030204" pitchFamily="18" charset="0"/>
                      </a:rPr>
                      <m:t>𝑖</m:t>
                    </m:r>
                    <m:r>
                      <a:rPr lang="tr-TR" i="1" dirty="0">
                        <a:latin typeface="Cambria Math" panose="02040503050406030204" pitchFamily="18" charset="0"/>
                      </a:rPr>
                      <m:t>=38296</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i="1">
                            <a:latin typeface="Cambria Math" panose="02040503050406030204" pitchFamily="18" charset="0"/>
                          </a:rPr>
                          <m:t>1</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1" smtClean="0">
                        <a:latin typeface="Cambria Math" panose="02040503050406030204" pitchFamily="18" charset="0"/>
                      </a:rPr>
                      <m:t>="</m:t>
                    </m:r>
                    <m:r>
                      <a:rPr lang="tr-TR" b="0" i="1" smtClean="0">
                        <a:latin typeface="Cambria Math" panose="02040503050406030204" pitchFamily="18" charset="0"/>
                      </a:rPr>
                      <m:t>𝑆𝑃𝑂𝑅</m:t>
                    </m:r>
                    <m:r>
                      <a:rPr lang="tr-TR" b="0" i="1" smtClean="0">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2</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𝑆𝐴𝑁𝐴𝑇</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3</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oMath>
                </a14:m>
                <a:r>
                  <a:rPr lang="tr-TR" dirty="0"/>
                  <a:t> </a:t>
                </a:r>
                <a14:m>
                  <m:oMath xmlns:m="http://schemas.openxmlformats.org/officeDocument/2006/math">
                    <m:r>
                      <a:rPr lang="tr-TR" i="1">
                        <a:latin typeface="Cambria Math" panose="02040503050406030204" pitchFamily="18" charset="0"/>
                      </a:rPr>
                      <m:t>="</m:t>
                    </m:r>
                    <m:r>
                      <a:rPr lang="tr-TR" b="0" i="1" smtClean="0">
                        <a:latin typeface="Cambria Math" panose="02040503050406030204" pitchFamily="18" charset="0"/>
                      </a:rPr>
                      <m:t>𝐷</m:t>
                    </m:r>
                    <m:r>
                      <a:rPr lang="tr-TR" b="0" i="1" smtClean="0">
                        <a:latin typeface="Cambria Math" panose="02040503050406030204" pitchFamily="18" charset="0"/>
                      </a:rPr>
                      <m:t>Ü</m:t>
                    </m:r>
                    <m:r>
                      <a:rPr lang="tr-TR" b="0" i="1" smtClean="0">
                        <a:latin typeface="Cambria Math" panose="02040503050406030204" pitchFamily="18" charset="0"/>
                      </a:rPr>
                      <m:t>𝑁𝑌𝐴</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4</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𝐷</m:t>
                    </m:r>
                    <m:r>
                      <a:rPr lang="tr-TR" i="1">
                        <a:latin typeface="Cambria Math" panose="02040503050406030204" pitchFamily="18" charset="0"/>
                      </a:rPr>
                      <m:t>Ü</m:t>
                    </m:r>
                    <m:r>
                      <a:rPr lang="tr-TR" i="1">
                        <a:latin typeface="Cambria Math" panose="02040503050406030204" pitchFamily="18" charset="0"/>
                      </a:rPr>
                      <m:t>𝑁𝑌𝐴</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5</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𝑆𝑃𝑂𝑅</m:t>
                    </m:r>
                    <m:r>
                      <a:rPr lang="tr-TR" i="1">
                        <a:latin typeface="Cambria Math" panose="02040503050406030204" pitchFamily="18" charset="0"/>
                      </a:rPr>
                      <m:t>"</m:t>
                    </m:r>
                  </m:oMath>
                </a14:m>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D64A19B9-2366-4196-B47C-DB42F70CB466}"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27</a:t>
            </a:fld>
            <a:endParaRPr lang="tr-TR"/>
          </a:p>
        </p:txBody>
      </p:sp>
      <p:pic>
        <p:nvPicPr>
          <p:cNvPr id="7" name="Picture 6" descr="Logo&#10;&#10;Description automatically generated">
            <a:extLst>
              <a:ext uri="{FF2B5EF4-FFF2-40B4-BE49-F238E27FC236}">
                <a16:creationId xmlns:a16="http://schemas.microsoft.com/office/drawing/2014/main" id="{525B70FE-AAFD-004F-B680-C109619C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25467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(results)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50523989"/>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1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a:effectLst/>
                        </a:rPr>
                        <a:t>Confusion Matrix for Model 1 (percentage)</a:t>
                      </a:r>
                      <a:endParaRPr lang="fr-FR"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dirty="0">
                          <a:effectLst/>
                        </a:rPr>
                        <a:t>1509</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302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1842</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solidFill>
                            <a:srgbClr val="FF0000"/>
                          </a:solidFill>
                          <a:effectLst/>
                        </a:rPr>
                        <a:t>0.82</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0.01</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0.16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0.01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21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56</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a:effectLst/>
                        </a:rPr>
                        <a:t>0.38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0.38</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0.25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86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312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399</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effectLst/>
                        </a:rPr>
                        <a:t>0.22</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0.78</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25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28</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effectLst/>
                        </a:rPr>
                        <a:t>0.89</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0.07</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0.04</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a:solidFill>
                            <a:srgbClr val="FF0000"/>
                          </a:solidFill>
                          <a:effectLst/>
                        </a:rPr>
                        <a:t>0.79</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3756327"/>
              </p:ext>
            </p:extLst>
          </p:nvPr>
        </p:nvGraphicFramePr>
        <p:xfrm>
          <a:off x="677334" y="4118698"/>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6686123"/>
                    </a:ext>
                  </a:extLst>
                </a:gridCol>
                <a:gridCol w="609600">
                  <a:extLst>
                    <a:ext uri="{9D8B030D-6E8A-4147-A177-3AD203B41FA5}">
                      <a16:colId xmlns:a16="http://schemas.microsoft.com/office/drawing/2014/main" val="3959568735"/>
                    </a:ext>
                  </a:extLst>
                </a:gridCol>
                <a:gridCol w="609600">
                  <a:extLst>
                    <a:ext uri="{9D8B030D-6E8A-4147-A177-3AD203B41FA5}">
                      <a16:colId xmlns:a16="http://schemas.microsoft.com/office/drawing/2014/main" val="2541405899"/>
                    </a:ext>
                  </a:extLst>
                </a:gridCol>
                <a:gridCol w="609600">
                  <a:extLst>
                    <a:ext uri="{9D8B030D-6E8A-4147-A177-3AD203B41FA5}">
                      <a16:colId xmlns:a16="http://schemas.microsoft.com/office/drawing/2014/main" val="4096649307"/>
                    </a:ext>
                  </a:extLst>
                </a:gridCol>
                <a:gridCol w="609600">
                  <a:extLst>
                    <a:ext uri="{9D8B030D-6E8A-4147-A177-3AD203B41FA5}">
                      <a16:colId xmlns:a16="http://schemas.microsoft.com/office/drawing/2014/main" val="3843734095"/>
                    </a:ext>
                  </a:extLst>
                </a:gridCol>
                <a:gridCol w="609600">
                  <a:extLst>
                    <a:ext uri="{9D8B030D-6E8A-4147-A177-3AD203B41FA5}">
                      <a16:colId xmlns:a16="http://schemas.microsoft.com/office/drawing/2014/main" val="4256093972"/>
                    </a:ext>
                  </a:extLst>
                </a:gridCol>
                <a:gridCol w="609600">
                  <a:extLst>
                    <a:ext uri="{9D8B030D-6E8A-4147-A177-3AD203B41FA5}">
                      <a16:colId xmlns:a16="http://schemas.microsoft.com/office/drawing/2014/main" val="385155411"/>
                    </a:ext>
                  </a:extLst>
                </a:gridCol>
                <a:gridCol w="609600">
                  <a:extLst>
                    <a:ext uri="{9D8B030D-6E8A-4147-A177-3AD203B41FA5}">
                      <a16:colId xmlns:a16="http://schemas.microsoft.com/office/drawing/2014/main" val="381844190"/>
                    </a:ext>
                  </a:extLst>
                </a:gridCol>
                <a:gridCol w="609600">
                  <a:extLst>
                    <a:ext uri="{9D8B030D-6E8A-4147-A177-3AD203B41FA5}">
                      <a16:colId xmlns:a16="http://schemas.microsoft.com/office/drawing/2014/main" val="3089213507"/>
                    </a:ext>
                  </a:extLst>
                </a:gridCol>
                <a:gridCol w="609600">
                  <a:extLst>
                    <a:ext uri="{9D8B030D-6E8A-4147-A177-3AD203B41FA5}">
                      <a16:colId xmlns:a16="http://schemas.microsoft.com/office/drawing/2014/main" val="850422668"/>
                    </a:ext>
                  </a:extLst>
                </a:gridCol>
                <a:gridCol w="609600">
                  <a:extLst>
                    <a:ext uri="{9D8B030D-6E8A-4147-A177-3AD203B41FA5}">
                      <a16:colId xmlns:a16="http://schemas.microsoft.com/office/drawing/2014/main" val="3838295342"/>
                    </a:ext>
                  </a:extLst>
                </a:gridCol>
                <a:gridCol w="609600">
                  <a:extLst>
                    <a:ext uri="{9D8B030D-6E8A-4147-A177-3AD203B41FA5}">
                      <a16:colId xmlns:a16="http://schemas.microsoft.com/office/drawing/2014/main" val="416111236"/>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a:effectLst/>
                        </a:rPr>
                        <a:t>2</a:t>
                      </a:r>
                      <a:r>
                        <a:rPr lang="en-US" sz="1100" u="none" strike="noStrike" dirty="0">
                          <a:effectLst/>
                        </a:rPr>
                        <a:t>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a:effectLst/>
                        </a:rPr>
                        <a:t>2</a:t>
                      </a:r>
                      <a:r>
                        <a:rPr lang="fr-FR" sz="1100" u="none" strike="noStrike" dirty="0">
                          <a:effectLst/>
                        </a:rPr>
                        <a:t> (</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960302123"/>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943919847"/>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166355373"/>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1189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196</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165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292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80575849"/>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581940382"/>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41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319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0.07</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3019388437"/>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17</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0.07</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16625909"/>
                  </a:ext>
                </a:extLst>
              </a:tr>
              <a:tr h="190500">
                <a:tc gridSpan="12">
                  <a:txBody>
                    <a:bodyPr/>
                    <a:lstStyle/>
                    <a:p>
                      <a:pPr marL="0" algn="ctr" defTabSz="457200" rtl="0" eaLnBrk="1" fontAlgn="b" latinLnBrk="0" hangingPunct="1"/>
                      <a:r>
                        <a:rPr lang="en-US" sz="1100" u="none" strike="noStrike" kern="1200" dirty="0">
                          <a:solidFill>
                            <a:schemeClr val="dk1"/>
                          </a:solidFill>
                          <a:effectLst/>
                          <a:latin typeface="+mn-lt"/>
                          <a:ea typeface="+mn-ea"/>
                          <a:cs typeface="+mn-cs"/>
                        </a:rPr>
                        <a:t>Accuracy Rate For Model 2</a:t>
                      </a: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848062255"/>
                  </a:ext>
                </a:extLst>
              </a:tr>
              <a:tr h="190500">
                <a:tc gridSpan="12">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0.67</a:t>
                      </a: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263332130"/>
                  </a:ext>
                </a:extLst>
              </a:tr>
            </a:tbl>
          </a:graphicData>
        </a:graphic>
      </p:graphicFrame>
      <p:sp>
        <p:nvSpPr>
          <p:cNvPr id="3" name="Date Placeholder 2"/>
          <p:cNvSpPr>
            <a:spLocks noGrp="1"/>
          </p:cNvSpPr>
          <p:nvPr>
            <p:ph type="dt" sz="half" idx="10"/>
          </p:nvPr>
        </p:nvSpPr>
        <p:spPr/>
        <p:txBody>
          <a:bodyPr/>
          <a:lstStyle/>
          <a:p>
            <a:fld id="{0C6E8C3A-8A13-4A32-B5DB-903F9766C03B}" type="datetime1">
              <a:rPr lang="en-US" smtClean="0"/>
              <a:t>11/13/21</a:t>
            </a:fld>
            <a:endParaRPr lang="tr-TR"/>
          </a:p>
        </p:txBody>
      </p:sp>
      <p:sp>
        <p:nvSpPr>
          <p:cNvPr id="4" name="Footer Placeholder 3"/>
          <p:cNvSpPr>
            <a:spLocks noGrp="1"/>
          </p:cNvSpPr>
          <p:nvPr>
            <p:ph type="ftr" sz="quarter" idx="11"/>
          </p:nvPr>
        </p:nvSpPr>
        <p:spPr/>
        <p:txBody>
          <a:bodyPr/>
          <a:lstStyle/>
          <a:p>
            <a:r>
              <a:rPr lang="tr-TR"/>
              <a:t>EMREHAN</a:t>
            </a:r>
          </a:p>
        </p:txBody>
      </p:sp>
      <p:sp>
        <p:nvSpPr>
          <p:cNvPr id="5" name="Slide Number Placeholder 4"/>
          <p:cNvSpPr>
            <a:spLocks noGrp="1"/>
          </p:cNvSpPr>
          <p:nvPr>
            <p:ph type="sldNum" sz="quarter" idx="12"/>
          </p:nvPr>
        </p:nvSpPr>
        <p:spPr/>
        <p:txBody>
          <a:bodyPr/>
          <a:lstStyle/>
          <a:p>
            <a:fld id="{F74E1598-E674-4AEE-8C6B-8AD6344A913E}" type="slidenum">
              <a:rPr lang="tr-TR" smtClean="0"/>
              <a:t>28</a:t>
            </a:fld>
            <a:endParaRPr lang="tr-TR"/>
          </a:p>
        </p:txBody>
      </p:sp>
      <p:pic>
        <p:nvPicPr>
          <p:cNvPr id="8" name="Picture 7" descr="Logo&#10;&#10;Description automatically generated">
            <a:extLst>
              <a:ext uri="{FF2B5EF4-FFF2-40B4-BE49-F238E27FC236}">
                <a16:creationId xmlns:a16="http://schemas.microsoft.com/office/drawing/2014/main" id="{2D07E113-0A2A-B944-B6FD-A0A489DA5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01410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(results)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775589561"/>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a:effectLst/>
                        </a:rPr>
                        <a:t>3</a:t>
                      </a:r>
                      <a:r>
                        <a:rPr lang="en-US" sz="1100" u="none" strike="noStrike" dirty="0">
                          <a:effectLst/>
                        </a:rPr>
                        <a:t>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a:effectLst/>
                        </a:rPr>
                        <a:t>3</a:t>
                      </a:r>
                      <a:r>
                        <a:rPr lang="fr-FR" sz="1100" u="none" strike="noStrike" dirty="0">
                          <a:effectLst/>
                        </a:rPr>
                        <a:t> (</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1838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0.98</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291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107</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0.73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0.27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a:solidFill>
                            <a:srgbClr val="FF0000"/>
                          </a:solidFill>
                          <a:effectLst/>
                        </a:rPr>
                        <a:t>0.84</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61924329"/>
              </p:ext>
            </p:extLst>
          </p:nvPr>
        </p:nvGraphicFramePr>
        <p:xfrm>
          <a:off x="677334" y="4118698"/>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6686123"/>
                    </a:ext>
                  </a:extLst>
                </a:gridCol>
                <a:gridCol w="609600">
                  <a:extLst>
                    <a:ext uri="{9D8B030D-6E8A-4147-A177-3AD203B41FA5}">
                      <a16:colId xmlns:a16="http://schemas.microsoft.com/office/drawing/2014/main" val="3959568735"/>
                    </a:ext>
                  </a:extLst>
                </a:gridCol>
                <a:gridCol w="609600">
                  <a:extLst>
                    <a:ext uri="{9D8B030D-6E8A-4147-A177-3AD203B41FA5}">
                      <a16:colId xmlns:a16="http://schemas.microsoft.com/office/drawing/2014/main" val="2541405899"/>
                    </a:ext>
                  </a:extLst>
                </a:gridCol>
                <a:gridCol w="609600">
                  <a:extLst>
                    <a:ext uri="{9D8B030D-6E8A-4147-A177-3AD203B41FA5}">
                      <a16:colId xmlns:a16="http://schemas.microsoft.com/office/drawing/2014/main" val="4096649307"/>
                    </a:ext>
                  </a:extLst>
                </a:gridCol>
                <a:gridCol w="609600">
                  <a:extLst>
                    <a:ext uri="{9D8B030D-6E8A-4147-A177-3AD203B41FA5}">
                      <a16:colId xmlns:a16="http://schemas.microsoft.com/office/drawing/2014/main" val="3843734095"/>
                    </a:ext>
                  </a:extLst>
                </a:gridCol>
                <a:gridCol w="609600">
                  <a:extLst>
                    <a:ext uri="{9D8B030D-6E8A-4147-A177-3AD203B41FA5}">
                      <a16:colId xmlns:a16="http://schemas.microsoft.com/office/drawing/2014/main" val="4256093972"/>
                    </a:ext>
                  </a:extLst>
                </a:gridCol>
                <a:gridCol w="609600">
                  <a:extLst>
                    <a:ext uri="{9D8B030D-6E8A-4147-A177-3AD203B41FA5}">
                      <a16:colId xmlns:a16="http://schemas.microsoft.com/office/drawing/2014/main" val="385155411"/>
                    </a:ext>
                  </a:extLst>
                </a:gridCol>
                <a:gridCol w="609600">
                  <a:extLst>
                    <a:ext uri="{9D8B030D-6E8A-4147-A177-3AD203B41FA5}">
                      <a16:colId xmlns:a16="http://schemas.microsoft.com/office/drawing/2014/main" val="381844190"/>
                    </a:ext>
                  </a:extLst>
                </a:gridCol>
                <a:gridCol w="609600">
                  <a:extLst>
                    <a:ext uri="{9D8B030D-6E8A-4147-A177-3AD203B41FA5}">
                      <a16:colId xmlns:a16="http://schemas.microsoft.com/office/drawing/2014/main" val="3089213507"/>
                    </a:ext>
                  </a:extLst>
                </a:gridCol>
                <a:gridCol w="609600">
                  <a:extLst>
                    <a:ext uri="{9D8B030D-6E8A-4147-A177-3AD203B41FA5}">
                      <a16:colId xmlns:a16="http://schemas.microsoft.com/office/drawing/2014/main" val="850422668"/>
                    </a:ext>
                  </a:extLst>
                </a:gridCol>
                <a:gridCol w="609600">
                  <a:extLst>
                    <a:ext uri="{9D8B030D-6E8A-4147-A177-3AD203B41FA5}">
                      <a16:colId xmlns:a16="http://schemas.microsoft.com/office/drawing/2014/main" val="3838295342"/>
                    </a:ext>
                  </a:extLst>
                </a:gridCol>
                <a:gridCol w="609600">
                  <a:extLst>
                    <a:ext uri="{9D8B030D-6E8A-4147-A177-3AD203B41FA5}">
                      <a16:colId xmlns:a16="http://schemas.microsoft.com/office/drawing/2014/main" val="416111236"/>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a:effectLst/>
                        </a:rPr>
                        <a:t>4</a:t>
                      </a:r>
                      <a:r>
                        <a:rPr lang="en-US" sz="1100" u="none" strike="noStrike" dirty="0">
                          <a:effectLst/>
                        </a:rPr>
                        <a:t>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a:effectLst/>
                        </a:rPr>
                        <a:t>4</a:t>
                      </a:r>
                      <a:r>
                        <a:rPr lang="fr-FR" sz="1100" u="none" strike="noStrike" dirty="0">
                          <a:effectLst/>
                        </a:rPr>
                        <a:t> (</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960302123"/>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943919847"/>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166355373"/>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1824</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16</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0.99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80575849"/>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44</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0.79</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581940382"/>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153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245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0.38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3019388437"/>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16625909"/>
                  </a:ext>
                </a:extLst>
              </a:tr>
              <a:tr h="190500">
                <a:tc gridSpan="12">
                  <a:txBody>
                    <a:bodyPr/>
                    <a:lstStyle/>
                    <a:p>
                      <a:pPr marL="0" algn="ctr" defTabSz="457200" rtl="0" eaLnBrk="1" fontAlgn="b" latinLnBrk="0" hangingPunct="1"/>
                      <a:r>
                        <a:rPr lang="en-US" sz="1100" u="none" strike="noStrike" kern="1200" dirty="0">
                          <a:solidFill>
                            <a:schemeClr val="dk1"/>
                          </a:solidFill>
                          <a:effectLst/>
                          <a:latin typeface="+mn-lt"/>
                          <a:ea typeface="+mn-ea"/>
                          <a:cs typeface="+mn-cs"/>
                        </a:rPr>
                        <a:t>Accuracy Rate For Model </a:t>
                      </a:r>
                      <a:r>
                        <a:rPr lang="tr-TR" sz="1100" u="none" strike="noStrike" kern="1200" dirty="0">
                          <a:solidFill>
                            <a:schemeClr val="dk1"/>
                          </a:solidFill>
                          <a:effectLst/>
                          <a:latin typeface="+mn-lt"/>
                          <a:ea typeface="+mn-ea"/>
                          <a:cs typeface="+mn-cs"/>
                        </a:rPr>
                        <a:t>4</a:t>
                      </a:r>
                      <a:endParaRPr lang="en-US" sz="1100" u="none" strike="noStrike" kern="1200" dirty="0">
                        <a:solidFill>
                          <a:schemeClr val="dk1"/>
                        </a:solidFill>
                        <a:effectLst/>
                        <a:latin typeface="+mn-lt"/>
                        <a:ea typeface="+mn-ea"/>
                        <a:cs typeface="+mn-cs"/>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848062255"/>
                  </a:ext>
                </a:extLst>
              </a:tr>
              <a:tr h="190500">
                <a:tc gridSpan="12">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0.89</a:t>
                      </a: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263332130"/>
                  </a:ext>
                </a:extLst>
              </a:tr>
            </a:tbl>
          </a:graphicData>
        </a:graphic>
      </p:graphicFrame>
      <p:sp>
        <p:nvSpPr>
          <p:cNvPr id="3" name="Date Placeholder 2"/>
          <p:cNvSpPr>
            <a:spLocks noGrp="1"/>
          </p:cNvSpPr>
          <p:nvPr>
            <p:ph type="dt" sz="half" idx="10"/>
          </p:nvPr>
        </p:nvSpPr>
        <p:spPr/>
        <p:txBody>
          <a:bodyPr/>
          <a:lstStyle/>
          <a:p>
            <a:fld id="{49DF5630-F135-4E26-A34E-204D67540570}" type="datetime1">
              <a:rPr lang="en-US" smtClean="0"/>
              <a:t>11/13/21</a:t>
            </a:fld>
            <a:endParaRPr lang="tr-TR"/>
          </a:p>
        </p:txBody>
      </p:sp>
      <p:sp>
        <p:nvSpPr>
          <p:cNvPr id="4" name="Footer Placeholder 3"/>
          <p:cNvSpPr>
            <a:spLocks noGrp="1"/>
          </p:cNvSpPr>
          <p:nvPr>
            <p:ph type="ftr" sz="quarter" idx="11"/>
          </p:nvPr>
        </p:nvSpPr>
        <p:spPr/>
        <p:txBody>
          <a:bodyPr/>
          <a:lstStyle/>
          <a:p>
            <a:r>
              <a:rPr lang="tr-TR"/>
              <a:t>EMREHAN</a:t>
            </a:r>
          </a:p>
        </p:txBody>
      </p:sp>
      <p:sp>
        <p:nvSpPr>
          <p:cNvPr id="5" name="Slide Number Placeholder 4"/>
          <p:cNvSpPr>
            <a:spLocks noGrp="1"/>
          </p:cNvSpPr>
          <p:nvPr>
            <p:ph type="sldNum" sz="quarter" idx="12"/>
          </p:nvPr>
        </p:nvSpPr>
        <p:spPr/>
        <p:txBody>
          <a:bodyPr/>
          <a:lstStyle/>
          <a:p>
            <a:fld id="{F74E1598-E674-4AEE-8C6B-8AD6344A913E}" type="slidenum">
              <a:rPr lang="tr-TR" smtClean="0"/>
              <a:t>29</a:t>
            </a:fld>
            <a:endParaRPr lang="tr-TR"/>
          </a:p>
        </p:txBody>
      </p:sp>
      <p:pic>
        <p:nvPicPr>
          <p:cNvPr id="8" name="Picture 7" descr="Logo&#10;&#10;Description automatically generated">
            <a:extLst>
              <a:ext uri="{FF2B5EF4-FFF2-40B4-BE49-F238E27FC236}">
                <a16:creationId xmlns:a16="http://schemas.microsoft.com/office/drawing/2014/main" id="{41CD2393-DA29-9344-8D48-54940B0AA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46644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INTRODUCTION</a:t>
            </a:r>
          </a:p>
        </p:txBody>
      </p:sp>
      <p:sp>
        <p:nvSpPr>
          <p:cNvPr id="3" name="İçerik Yer Tutucusu 2"/>
          <p:cNvSpPr>
            <a:spLocks noGrp="1"/>
          </p:cNvSpPr>
          <p:nvPr>
            <p:ph idx="1"/>
          </p:nvPr>
        </p:nvSpPr>
        <p:spPr/>
        <p:txBody>
          <a:bodyPr/>
          <a:lstStyle/>
          <a:p>
            <a:pPr algn="just"/>
            <a:r>
              <a:rPr lang="tr-TR" dirty="0"/>
              <a:t>As is seen, quantity of information is grown in a rampant manner. Correspondingly written information soars with social media apps day by day. </a:t>
            </a:r>
            <a:r>
              <a:rPr lang="tr-TR" dirty="0" err="1"/>
              <a:t>Tweets</a:t>
            </a:r>
            <a:r>
              <a:rPr lang="tr-TR" dirty="0"/>
              <a:t>, </a:t>
            </a:r>
            <a:r>
              <a:rPr lang="tr-TR" dirty="0" err="1"/>
              <a:t>comments</a:t>
            </a:r>
            <a:r>
              <a:rPr lang="tr-TR" dirty="0"/>
              <a:t>, </a:t>
            </a:r>
            <a:r>
              <a:rPr lang="tr-TR" dirty="0" err="1"/>
              <a:t>tags</a:t>
            </a:r>
            <a:r>
              <a:rPr lang="tr-TR" dirty="0"/>
              <a:t> </a:t>
            </a:r>
            <a:r>
              <a:rPr lang="tr-TR" dirty="0" err="1"/>
              <a:t>give</a:t>
            </a:r>
            <a:r>
              <a:rPr lang="tr-TR" dirty="0"/>
              <a:t> a </a:t>
            </a:r>
            <a:r>
              <a:rPr lang="tr-TR" dirty="0" err="1"/>
              <a:t>great</a:t>
            </a:r>
            <a:r>
              <a:rPr lang="tr-TR" dirty="0"/>
              <a:t> </a:t>
            </a:r>
            <a:r>
              <a:rPr lang="tr-TR" dirty="0" err="1"/>
              <a:t>contribution</a:t>
            </a:r>
            <a:r>
              <a:rPr lang="tr-TR" dirty="0"/>
              <a:t> </a:t>
            </a:r>
            <a:r>
              <a:rPr lang="tr-TR" dirty="0" err="1"/>
              <a:t>to</a:t>
            </a:r>
            <a:r>
              <a:rPr lang="tr-TR" dirty="0"/>
              <a:t> </a:t>
            </a:r>
            <a:r>
              <a:rPr lang="tr-TR" dirty="0" err="1"/>
              <a:t>that</a:t>
            </a:r>
            <a:r>
              <a:rPr lang="tr-TR" dirty="0"/>
              <a:t> </a:t>
            </a:r>
            <a:r>
              <a:rPr lang="tr-TR" dirty="0" err="1"/>
              <a:t>bulk</a:t>
            </a:r>
            <a:r>
              <a:rPr lang="tr-TR" dirty="0"/>
              <a:t> of </a:t>
            </a:r>
            <a:r>
              <a:rPr lang="tr-TR" dirty="0" err="1"/>
              <a:t>written</a:t>
            </a:r>
            <a:r>
              <a:rPr lang="tr-TR" dirty="0"/>
              <a:t> </a:t>
            </a:r>
            <a:r>
              <a:rPr lang="tr-TR" dirty="0" err="1"/>
              <a:t>information</a:t>
            </a:r>
            <a:r>
              <a:rPr lang="tr-TR" dirty="0"/>
              <a:t>.</a:t>
            </a:r>
          </a:p>
          <a:p>
            <a:pPr algn="just"/>
            <a:endParaRPr lang="tr-TR" dirty="0"/>
          </a:p>
        </p:txBody>
      </p:sp>
      <p:sp>
        <p:nvSpPr>
          <p:cNvPr id="4" name="Date Placeholder 3"/>
          <p:cNvSpPr>
            <a:spLocks noGrp="1"/>
          </p:cNvSpPr>
          <p:nvPr>
            <p:ph type="dt" sz="half" idx="10"/>
          </p:nvPr>
        </p:nvSpPr>
        <p:spPr/>
        <p:txBody>
          <a:bodyPr/>
          <a:lstStyle/>
          <a:p>
            <a:fld id="{061B5296-6EB9-4CAA-A3E7-7F80FCD7037D}"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3</a:t>
            </a:fld>
            <a:endParaRPr lang="tr-TR"/>
          </a:p>
        </p:txBody>
      </p:sp>
      <p:pic>
        <p:nvPicPr>
          <p:cNvPr id="7" name="Picture 6" descr="Logo&#10;&#10;Description automatically generated">
            <a:extLst>
              <a:ext uri="{FF2B5EF4-FFF2-40B4-BE49-F238E27FC236}">
                <a16:creationId xmlns:a16="http://schemas.microsoft.com/office/drawing/2014/main" id="{33C203D5-D453-D542-B562-6006895F2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927038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(results)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41738184"/>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a:effectLst/>
                        </a:rPr>
                        <a:t>5</a:t>
                      </a:r>
                      <a:r>
                        <a:rPr lang="en-US" sz="1100" u="none" strike="noStrike" dirty="0">
                          <a:effectLst/>
                        </a:rPr>
                        <a:t>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a:effectLst/>
                        </a:rPr>
                        <a:t>5</a:t>
                      </a:r>
                      <a:r>
                        <a:rPr lang="fr-FR" sz="1100" u="none" strike="noStrike" dirty="0">
                          <a:effectLst/>
                        </a:rPr>
                        <a:t> (</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963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241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243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275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0.08</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a:solidFill>
                            <a:srgbClr val="FF0000"/>
                          </a:solidFill>
                          <a:effectLst/>
                        </a:rPr>
                        <a:t>0.55</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sp>
        <p:nvSpPr>
          <p:cNvPr id="3" name="Metin kutusu 2"/>
          <p:cNvSpPr txBox="1"/>
          <p:nvPr/>
        </p:nvSpPr>
        <p:spPr>
          <a:xfrm>
            <a:off x="3602181" y="4411642"/>
            <a:ext cx="3228109" cy="369332"/>
          </a:xfrm>
          <a:prstGeom prst="rect">
            <a:avLst/>
          </a:prstGeom>
          <a:noFill/>
        </p:spPr>
        <p:txBody>
          <a:bodyPr wrap="square" rtlCol="0">
            <a:spAutoFit/>
          </a:bodyPr>
          <a:lstStyle/>
          <a:p>
            <a:pPr algn="ctr"/>
            <a:r>
              <a:rPr lang="tr-TR" i="1" dirty="0"/>
              <a:t>End of Episode One</a:t>
            </a:r>
          </a:p>
        </p:txBody>
      </p:sp>
      <p:sp>
        <p:nvSpPr>
          <p:cNvPr id="4" name="Date Placeholder 3"/>
          <p:cNvSpPr>
            <a:spLocks noGrp="1"/>
          </p:cNvSpPr>
          <p:nvPr>
            <p:ph type="dt" sz="half" idx="10"/>
          </p:nvPr>
        </p:nvSpPr>
        <p:spPr/>
        <p:txBody>
          <a:bodyPr/>
          <a:lstStyle/>
          <a:p>
            <a:fld id="{3514D183-BA83-4C29-80AE-47A45772D962}"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30</a:t>
            </a:fld>
            <a:endParaRPr lang="tr-TR"/>
          </a:p>
        </p:txBody>
      </p:sp>
      <p:pic>
        <p:nvPicPr>
          <p:cNvPr id="8" name="Picture 7" descr="Logo&#10;&#10;Description automatically generated">
            <a:extLst>
              <a:ext uri="{FF2B5EF4-FFF2-40B4-BE49-F238E27FC236}">
                <a16:creationId xmlns:a16="http://schemas.microsoft.com/office/drawing/2014/main" id="{FF58A2D5-C586-FE42-A9E8-BB59E787E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342536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PROBLEM</a:t>
            </a:r>
          </a:p>
        </p:txBody>
      </p:sp>
      <p:sp>
        <p:nvSpPr>
          <p:cNvPr id="3" name="İçerik Yer Tutucusu 2"/>
          <p:cNvSpPr>
            <a:spLocks noGrp="1"/>
          </p:cNvSpPr>
          <p:nvPr>
            <p:ph idx="1"/>
          </p:nvPr>
        </p:nvSpPr>
        <p:spPr/>
        <p:txBody>
          <a:bodyPr>
            <a:normAutofit/>
          </a:bodyPr>
          <a:lstStyle/>
          <a:p>
            <a:pPr algn="just"/>
            <a:r>
              <a:rPr lang="tr-TR" dirty="0"/>
              <a:t>Labelling written information, sentences in practical sense, is a problem in Supervised Learning for Text Mining Literature. </a:t>
            </a:r>
          </a:p>
          <a:p>
            <a:pPr algn="just"/>
            <a:r>
              <a:rPr lang="tr-TR" dirty="0"/>
              <a:t>Moreover frequencies of </a:t>
            </a:r>
            <a:r>
              <a:rPr lang="tr-TR" dirty="0" err="1"/>
              <a:t>labels</a:t>
            </a:r>
            <a:r>
              <a:rPr lang="tr-TR" dirty="0"/>
              <a:t> </a:t>
            </a:r>
            <a:r>
              <a:rPr lang="tr-TR" dirty="0" err="1"/>
              <a:t>are</a:t>
            </a:r>
            <a:r>
              <a:rPr lang="tr-TR" dirty="0"/>
              <a:t> </a:t>
            </a:r>
            <a:r>
              <a:rPr lang="tr-TR" dirty="0" err="1"/>
              <a:t>imbalanced</a:t>
            </a:r>
            <a:r>
              <a:rPr lang="tr-TR" dirty="0"/>
              <a:t> in most cases. For example, most headlines of news in a news portal are labelled as «breaking news» or «news flash» in order to get attraction.  </a:t>
            </a:r>
          </a:p>
          <a:p>
            <a:endParaRPr lang="tr-TR" dirty="0"/>
          </a:p>
        </p:txBody>
      </p:sp>
      <p:sp>
        <p:nvSpPr>
          <p:cNvPr id="4" name="Date Placeholder 3"/>
          <p:cNvSpPr>
            <a:spLocks noGrp="1"/>
          </p:cNvSpPr>
          <p:nvPr>
            <p:ph type="dt" sz="half" idx="10"/>
          </p:nvPr>
        </p:nvSpPr>
        <p:spPr/>
        <p:txBody>
          <a:bodyPr/>
          <a:lstStyle/>
          <a:p>
            <a:fld id="{CC0AE5C9-3132-4847-9CB7-71FA26F6413C}"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4</a:t>
            </a:fld>
            <a:endParaRPr lang="tr-TR"/>
          </a:p>
        </p:txBody>
      </p:sp>
      <p:pic>
        <p:nvPicPr>
          <p:cNvPr id="7" name="Picture 6" descr="Logo&#10;&#10;Description automatically generated">
            <a:extLst>
              <a:ext uri="{FF2B5EF4-FFF2-40B4-BE49-F238E27FC236}">
                <a16:creationId xmlns:a16="http://schemas.microsoft.com/office/drawing/2014/main" id="{BA842B43-82A4-714A-836F-C4FEE1C4F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88431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MOTIVATION</a:t>
            </a:r>
          </a:p>
        </p:txBody>
      </p:sp>
      <p:sp>
        <p:nvSpPr>
          <p:cNvPr id="3" name="İçerik Yer Tutucusu 2"/>
          <p:cNvSpPr>
            <a:spLocks noGrp="1"/>
          </p:cNvSpPr>
          <p:nvPr>
            <p:ph idx="1"/>
          </p:nvPr>
        </p:nvSpPr>
        <p:spPr/>
        <p:txBody>
          <a:bodyPr/>
          <a:lstStyle/>
          <a:p>
            <a:pPr algn="just"/>
            <a:r>
              <a:rPr lang="tr-TR" dirty="0"/>
              <a:t>Documents (docs) in this context are sentences. Sentences are composed of ordered words. One computes frequency of a word in sentences with known label (in train set) by labels.</a:t>
            </a:r>
          </a:p>
          <a:p>
            <a:pPr algn="just"/>
            <a:r>
              <a:rPr lang="tr-TR" dirty="0"/>
              <a:t>Frequency of words can give an idea about label of sentences in which they are. My models in this study are based on that </a:t>
            </a:r>
            <a:r>
              <a:rPr lang="tr-TR" dirty="0" err="1"/>
              <a:t>approach</a:t>
            </a:r>
            <a:r>
              <a:rPr lang="tr-TR" dirty="0"/>
              <a:t>.</a:t>
            </a:r>
          </a:p>
          <a:p>
            <a:pPr algn="just"/>
            <a:r>
              <a:rPr lang="tr-TR" dirty="0"/>
              <a:t> A set of </a:t>
            </a:r>
            <a:r>
              <a:rPr lang="tr-TR" dirty="0" err="1"/>
              <a:t>solutions</a:t>
            </a:r>
            <a:r>
              <a:rPr lang="tr-TR" dirty="0"/>
              <a:t> </a:t>
            </a:r>
            <a:r>
              <a:rPr lang="tr-TR" dirty="0" err="1"/>
              <a:t>for</a:t>
            </a:r>
            <a:r>
              <a:rPr lang="tr-TR" dirty="0"/>
              <a:t> </a:t>
            </a:r>
            <a:r>
              <a:rPr lang="tr-TR" dirty="0" err="1"/>
              <a:t>those</a:t>
            </a:r>
            <a:r>
              <a:rPr lang="tr-TR" dirty="0"/>
              <a:t> </a:t>
            </a:r>
            <a:r>
              <a:rPr lang="tr-TR" dirty="0" err="1"/>
              <a:t>problems</a:t>
            </a:r>
            <a:r>
              <a:rPr lang="tr-TR" dirty="0"/>
              <a:t> (</a:t>
            </a:r>
            <a:r>
              <a:rPr lang="tr-TR" dirty="0" err="1"/>
              <a:t>labelling</a:t>
            </a:r>
            <a:r>
              <a:rPr lang="tr-TR" dirty="0"/>
              <a:t> </a:t>
            </a:r>
            <a:r>
              <a:rPr lang="tr-TR" dirty="0" err="1"/>
              <a:t>and</a:t>
            </a:r>
            <a:r>
              <a:rPr lang="tr-TR" dirty="0"/>
              <a:t> </a:t>
            </a:r>
            <a:r>
              <a:rPr lang="tr-TR" dirty="0" err="1"/>
              <a:t>imbalanced</a:t>
            </a:r>
            <a:r>
              <a:rPr lang="tr-TR" dirty="0"/>
              <a:t> data) is </a:t>
            </a:r>
            <a:r>
              <a:rPr lang="tr-TR" dirty="0" err="1"/>
              <a:t>proposed</a:t>
            </a:r>
            <a:r>
              <a:rPr lang="tr-TR" dirty="0"/>
              <a:t> in </a:t>
            </a:r>
            <a:r>
              <a:rPr lang="tr-TR" dirty="0" err="1"/>
              <a:t>this</a:t>
            </a:r>
            <a:r>
              <a:rPr lang="tr-TR" dirty="0"/>
              <a:t> </a:t>
            </a:r>
            <a:r>
              <a:rPr lang="tr-TR" dirty="0" err="1"/>
              <a:t>study</a:t>
            </a:r>
            <a:r>
              <a:rPr lang="tr-TR" dirty="0"/>
              <a:t>.</a:t>
            </a:r>
          </a:p>
          <a:p>
            <a:pPr algn="just"/>
            <a:r>
              <a:rPr lang="tr-TR" dirty="0"/>
              <a:t>This study is aimed to be a contribution to Supervised Learning Literature as a bunch of Prediction models for Text Mining.</a:t>
            </a:r>
          </a:p>
          <a:p>
            <a:endParaRPr lang="tr-TR" dirty="0"/>
          </a:p>
          <a:p>
            <a:pPr marL="0" indent="0">
              <a:buNone/>
            </a:pPr>
            <a:r>
              <a:rPr lang="tr-TR" dirty="0"/>
              <a:t>      </a:t>
            </a:r>
          </a:p>
        </p:txBody>
      </p:sp>
      <p:sp>
        <p:nvSpPr>
          <p:cNvPr id="4" name="Date Placeholder 3"/>
          <p:cNvSpPr>
            <a:spLocks noGrp="1"/>
          </p:cNvSpPr>
          <p:nvPr>
            <p:ph type="dt" sz="half" idx="10"/>
          </p:nvPr>
        </p:nvSpPr>
        <p:spPr/>
        <p:txBody>
          <a:bodyPr/>
          <a:lstStyle/>
          <a:p>
            <a:fld id="{732FD4A1-3DFD-4DFF-AB75-C24BA97D1749}"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5</a:t>
            </a:fld>
            <a:endParaRPr lang="tr-TR"/>
          </a:p>
        </p:txBody>
      </p:sp>
      <p:pic>
        <p:nvPicPr>
          <p:cNvPr id="7" name="Picture 6" descr="Logo&#10;&#10;Description automatically generated">
            <a:extLst>
              <a:ext uri="{FF2B5EF4-FFF2-40B4-BE49-F238E27FC236}">
                <a16:creationId xmlns:a16="http://schemas.microsoft.com/office/drawing/2014/main" id="{63B66C59-8934-F842-B4B8-680D2723E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55746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METHOD (Word </a:t>
            </a:r>
            <a:r>
              <a:rPr lang="tr-TR" dirty="0" err="1"/>
              <a:t>to</a:t>
            </a:r>
            <a:r>
              <a:rPr lang="tr-TR" dirty="0"/>
              <a:t> </a:t>
            </a:r>
            <a:r>
              <a:rPr lang="tr-TR" dirty="0" err="1"/>
              <a:t>Stem</a:t>
            </a:r>
            <a:r>
              <a:rPr lang="tr-TR" dirty="0"/>
              <a:t>)</a:t>
            </a:r>
          </a:p>
        </p:txBody>
      </p:sp>
      <p:sp>
        <p:nvSpPr>
          <p:cNvPr id="3" name="Content Placeholder 2"/>
          <p:cNvSpPr>
            <a:spLocks noGrp="1"/>
          </p:cNvSpPr>
          <p:nvPr>
            <p:ph idx="1"/>
          </p:nvPr>
        </p:nvSpPr>
        <p:spPr/>
        <p:txBody>
          <a:bodyPr/>
          <a:lstStyle/>
          <a:p>
            <a:pPr algn="just"/>
            <a:r>
              <a:rPr lang="tr-TR" dirty="0"/>
              <a:t>Using </a:t>
            </a:r>
            <a:r>
              <a:rPr lang="tr-TR" dirty="0" err="1"/>
              <a:t>words</a:t>
            </a:r>
            <a:r>
              <a:rPr lang="tr-TR" dirty="0"/>
              <a:t> </a:t>
            </a:r>
            <a:r>
              <a:rPr lang="tr-TR" dirty="0" err="1"/>
              <a:t>for</a:t>
            </a:r>
            <a:r>
              <a:rPr lang="tr-TR" dirty="0"/>
              <a:t> </a:t>
            </a:r>
            <a:r>
              <a:rPr lang="tr-TR" dirty="0" err="1"/>
              <a:t>prediction</a:t>
            </a:r>
            <a:r>
              <a:rPr lang="tr-TR" dirty="0"/>
              <a:t> of a </a:t>
            </a:r>
            <a:r>
              <a:rPr lang="tr-TR" dirty="0" err="1"/>
              <a:t>sentence</a:t>
            </a:r>
            <a:r>
              <a:rPr lang="tr-TR" dirty="0"/>
              <a:t> </a:t>
            </a:r>
            <a:r>
              <a:rPr lang="tr-TR" dirty="0" err="1"/>
              <a:t>entails</a:t>
            </a:r>
            <a:r>
              <a:rPr lang="tr-TR" dirty="0"/>
              <a:t> an </a:t>
            </a:r>
            <a:r>
              <a:rPr lang="tr-TR" dirty="0" err="1"/>
              <a:t>approach</a:t>
            </a:r>
            <a:r>
              <a:rPr lang="tr-TR" dirty="0"/>
              <a:t> </a:t>
            </a:r>
            <a:r>
              <a:rPr lang="tr-TR" dirty="0" err="1"/>
              <a:t>based</a:t>
            </a:r>
            <a:r>
              <a:rPr lang="tr-TR" dirty="0"/>
              <a:t> on </a:t>
            </a:r>
            <a:r>
              <a:rPr lang="tr-TR" dirty="0" err="1"/>
              <a:t>structure</a:t>
            </a:r>
            <a:r>
              <a:rPr lang="tr-TR" dirty="0"/>
              <a:t> of </a:t>
            </a:r>
            <a:r>
              <a:rPr lang="tr-TR" dirty="0" err="1"/>
              <a:t>relevant</a:t>
            </a:r>
            <a:r>
              <a:rPr lang="tr-TR" dirty="0"/>
              <a:t> </a:t>
            </a:r>
            <a:r>
              <a:rPr lang="tr-TR" dirty="0" err="1"/>
              <a:t>language</a:t>
            </a:r>
            <a:r>
              <a:rPr lang="tr-TR" dirty="0"/>
              <a:t>. </a:t>
            </a:r>
            <a:r>
              <a:rPr lang="tr-TR" dirty="0" err="1"/>
              <a:t>This</a:t>
            </a:r>
            <a:r>
              <a:rPr lang="tr-TR" dirty="0"/>
              <a:t> </a:t>
            </a:r>
            <a:r>
              <a:rPr lang="tr-TR" dirty="0" err="1"/>
              <a:t>study</a:t>
            </a:r>
            <a:r>
              <a:rPr lang="tr-TR" dirty="0"/>
              <a:t> </a:t>
            </a:r>
            <a:r>
              <a:rPr lang="tr-TR" dirty="0" err="1"/>
              <a:t>focuses</a:t>
            </a:r>
            <a:r>
              <a:rPr lang="tr-TR" dirty="0"/>
              <a:t> on </a:t>
            </a:r>
            <a:r>
              <a:rPr lang="tr-TR" dirty="0" err="1"/>
              <a:t>the</a:t>
            </a:r>
            <a:r>
              <a:rPr lang="tr-TR" dirty="0"/>
              <a:t> </a:t>
            </a:r>
            <a:r>
              <a:rPr lang="tr-TR" dirty="0" err="1"/>
              <a:t>agglutinative</a:t>
            </a:r>
            <a:r>
              <a:rPr lang="tr-TR" dirty="0"/>
              <a:t> </a:t>
            </a:r>
            <a:r>
              <a:rPr lang="tr-TR" dirty="0" err="1"/>
              <a:t>language</a:t>
            </a:r>
            <a:r>
              <a:rPr lang="tr-TR" dirty="0"/>
              <a:t> (</a:t>
            </a:r>
            <a:r>
              <a:rPr lang="tr-TR" dirty="0" err="1"/>
              <a:t>ex</a:t>
            </a:r>
            <a:r>
              <a:rPr lang="tr-TR" dirty="0"/>
              <a:t>. Turkish, Hungarian, Estonian, Basque, Japanese, Korean etc.)</a:t>
            </a:r>
          </a:p>
          <a:p>
            <a:pPr algn="just"/>
            <a:r>
              <a:rPr lang="tr-TR" dirty="0"/>
              <a:t>Naturally,in agglutinative language, stem of a word is core part to create «meaning». In most cases, word is in form of stem with derivational or/and inflectional affixes (morphemes).</a:t>
            </a:r>
          </a:p>
          <a:p>
            <a:pPr algn="just"/>
            <a:r>
              <a:rPr lang="tr-TR" dirty="0"/>
              <a:t>But to use word for computing frequencies may not be efficient on account of specific derivational and inflectional forms of word.</a:t>
            </a:r>
          </a:p>
          <a:p>
            <a:pPr algn="just"/>
            <a:r>
              <a:rPr lang="tr-TR" dirty="0"/>
              <a:t>For this reason, to use stem is more convenient than to use word because the stem involves meaning or concept which word bear in pure form (without fixes).     </a:t>
            </a:r>
          </a:p>
          <a:p>
            <a:endParaRPr lang="tr-TR" dirty="0"/>
          </a:p>
        </p:txBody>
      </p:sp>
      <p:sp>
        <p:nvSpPr>
          <p:cNvPr id="4" name="Date Placeholder 3"/>
          <p:cNvSpPr>
            <a:spLocks noGrp="1"/>
          </p:cNvSpPr>
          <p:nvPr>
            <p:ph type="dt" sz="half" idx="10"/>
          </p:nvPr>
        </p:nvSpPr>
        <p:spPr/>
        <p:txBody>
          <a:bodyPr/>
          <a:lstStyle/>
          <a:p>
            <a:fld id="{BED35687-0607-4C06-8BBE-1ECEBB9A48D3}"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6</a:t>
            </a:fld>
            <a:endParaRPr lang="tr-TR"/>
          </a:p>
        </p:txBody>
      </p:sp>
      <p:pic>
        <p:nvPicPr>
          <p:cNvPr id="7" name="Picture 6" descr="Logo&#10;&#10;Description automatically generated">
            <a:extLst>
              <a:ext uri="{FF2B5EF4-FFF2-40B4-BE49-F238E27FC236}">
                <a16:creationId xmlns:a16="http://schemas.microsoft.com/office/drawing/2014/main" id="{51CDD55A-D191-1F4E-9BD1-7E648B197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37017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METHOD (</a:t>
            </a:r>
            <a:r>
              <a:rPr lang="tr-TR" dirty="0" err="1"/>
              <a:t>Stem</a:t>
            </a:r>
            <a:r>
              <a:rPr lang="tr-TR" dirty="0"/>
              <a:t> </a:t>
            </a:r>
            <a:r>
              <a:rPr lang="tr-TR" dirty="0" err="1"/>
              <a:t>to</a:t>
            </a:r>
            <a:r>
              <a:rPr lang="tr-TR" dirty="0"/>
              <a:t> </a:t>
            </a:r>
            <a:r>
              <a:rPr lang="tr-TR" dirty="0" err="1"/>
              <a:t>Max-Stem</a:t>
            </a:r>
            <a:r>
              <a:rPr lang="tr-TR" dirty="0"/>
              <a:t>)</a:t>
            </a:r>
          </a:p>
        </p:txBody>
      </p:sp>
      <p:sp>
        <p:nvSpPr>
          <p:cNvPr id="3" name="Content Placeholder 2"/>
          <p:cNvSpPr>
            <a:spLocks noGrp="1"/>
          </p:cNvSpPr>
          <p:nvPr>
            <p:ph idx="1"/>
          </p:nvPr>
        </p:nvSpPr>
        <p:spPr/>
        <p:txBody>
          <a:bodyPr/>
          <a:lstStyle/>
          <a:p>
            <a:r>
              <a:rPr lang="tr-TR" dirty="0"/>
              <a:t>As length of a stem decreases,  its meaning scope of the stem expands semantically. Stem may involve broad which goes over the limit of scope of word. </a:t>
            </a:r>
          </a:p>
          <a:p>
            <a:r>
              <a:rPr lang="tr-TR" dirty="0"/>
              <a:t>In such cases, to choose derivational form of the stem with maximum length but which the word includes fits for purpose in terms of reasonably marking off scope of meaning of the word. </a:t>
            </a:r>
          </a:p>
          <a:p>
            <a:r>
              <a:rPr lang="tr-TR" dirty="0" err="1"/>
              <a:t>That</a:t>
            </a:r>
            <a:r>
              <a:rPr lang="tr-TR" dirty="0"/>
              <a:t> </a:t>
            </a:r>
            <a:r>
              <a:rPr lang="tr-TR" dirty="0" err="1"/>
              <a:t>approach</a:t>
            </a:r>
            <a:r>
              <a:rPr lang="tr-TR" dirty="0"/>
              <a:t> is </a:t>
            </a:r>
            <a:r>
              <a:rPr lang="tr-TR" dirty="0" err="1"/>
              <a:t>extended</a:t>
            </a:r>
            <a:r>
              <a:rPr lang="tr-TR" dirty="0"/>
              <a:t> </a:t>
            </a:r>
            <a:r>
              <a:rPr lang="tr-TR" dirty="0" err="1"/>
              <a:t>to</a:t>
            </a:r>
            <a:r>
              <a:rPr lang="tr-TR" dirty="0"/>
              <a:t> </a:t>
            </a:r>
            <a:r>
              <a:rPr lang="tr-TR" dirty="0" err="1"/>
              <a:t>whole</a:t>
            </a:r>
            <a:r>
              <a:rPr lang="tr-TR" dirty="0"/>
              <a:t> </a:t>
            </a:r>
            <a:r>
              <a:rPr lang="tr-TR" dirty="0" err="1"/>
              <a:t>cases</a:t>
            </a:r>
            <a:r>
              <a:rPr lang="tr-TR" dirty="0"/>
              <a:t> in </a:t>
            </a:r>
            <a:r>
              <a:rPr lang="tr-TR" dirty="0" err="1"/>
              <a:t>order</a:t>
            </a:r>
            <a:r>
              <a:rPr lang="tr-TR" dirty="0"/>
              <a:t> </a:t>
            </a:r>
            <a:r>
              <a:rPr lang="tr-TR" dirty="0" err="1"/>
              <a:t>to</a:t>
            </a:r>
            <a:r>
              <a:rPr lang="tr-TR" dirty="0"/>
              <a:t> </a:t>
            </a:r>
            <a:r>
              <a:rPr lang="tr-TR" dirty="0" err="1"/>
              <a:t>guarantee</a:t>
            </a:r>
            <a:r>
              <a:rPr lang="tr-TR" dirty="0"/>
              <a:t> </a:t>
            </a:r>
            <a:r>
              <a:rPr lang="tr-TR" dirty="0" err="1"/>
              <a:t>saving</a:t>
            </a:r>
            <a:r>
              <a:rPr lang="tr-TR" dirty="0"/>
              <a:t> </a:t>
            </a:r>
            <a:r>
              <a:rPr lang="tr-TR" dirty="0" err="1"/>
              <a:t>the</a:t>
            </a:r>
            <a:r>
              <a:rPr lang="tr-TR" dirty="0"/>
              <a:t> </a:t>
            </a:r>
            <a:r>
              <a:rPr lang="tr-TR" dirty="0" err="1"/>
              <a:t>meaning</a:t>
            </a:r>
            <a:r>
              <a:rPr lang="tr-TR" dirty="0"/>
              <a:t> of </a:t>
            </a:r>
            <a:r>
              <a:rPr lang="tr-TR" dirty="0" err="1"/>
              <a:t>the</a:t>
            </a:r>
            <a:r>
              <a:rPr lang="tr-TR" dirty="0"/>
              <a:t> </a:t>
            </a:r>
            <a:r>
              <a:rPr lang="tr-TR" dirty="0" err="1"/>
              <a:t>word</a:t>
            </a:r>
            <a:r>
              <a:rPr lang="tr-TR" sz="1200" dirty="0"/>
              <a:t>.  (</a:t>
            </a:r>
            <a:r>
              <a:rPr lang="tr-TR" sz="1200" dirty="0" err="1"/>
              <a:t>for</a:t>
            </a:r>
            <a:r>
              <a:rPr lang="tr-TR" sz="1200" dirty="0"/>
              <a:t> </a:t>
            </a:r>
            <a:r>
              <a:rPr lang="tr-TR" sz="1200" dirty="0" err="1"/>
              <a:t>more</a:t>
            </a:r>
            <a:r>
              <a:rPr lang="tr-TR" sz="1200" dirty="0"/>
              <a:t> </a:t>
            </a:r>
            <a:r>
              <a:rPr lang="tr-TR" sz="1200" dirty="0" err="1"/>
              <a:t>discussion</a:t>
            </a:r>
            <a:r>
              <a:rPr lang="tr-TR" sz="1200" dirty="0"/>
              <a:t>: Step1_turkish_stems_ReadMe.txt)</a:t>
            </a:r>
          </a:p>
          <a:p>
            <a:endParaRPr lang="tr-TR" dirty="0"/>
          </a:p>
          <a:p>
            <a:endParaRPr lang="tr-TR" dirty="0"/>
          </a:p>
        </p:txBody>
      </p:sp>
      <p:sp>
        <p:nvSpPr>
          <p:cNvPr id="4" name="Date Placeholder 3"/>
          <p:cNvSpPr>
            <a:spLocks noGrp="1"/>
          </p:cNvSpPr>
          <p:nvPr>
            <p:ph type="dt" sz="half" idx="10"/>
          </p:nvPr>
        </p:nvSpPr>
        <p:spPr/>
        <p:txBody>
          <a:bodyPr/>
          <a:lstStyle/>
          <a:p>
            <a:fld id="{FAF31099-33A2-4B74-BE15-F2B39C821945}"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7</a:t>
            </a:fld>
            <a:endParaRPr lang="tr-TR"/>
          </a:p>
        </p:txBody>
      </p:sp>
      <p:pic>
        <p:nvPicPr>
          <p:cNvPr id="7" name="Picture 6" descr="Logo&#10;&#10;Description automatically generated">
            <a:extLst>
              <a:ext uri="{FF2B5EF4-FFF2-40B4-BE49-F238E27FC236}">
                <a16:creationId xmlns:a16="http://schemas.microsoft.com/office/drawing/2014/main" id="{6F2B4ABC-D159-0B42-BD32-047A44895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32169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COMPONENTS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tr-TR" i="1" smtClean="0">
                        <a:latin typeface="Cambria Math" panose="02040503050406030204" pitchFamily="18" charset="0"/>
                      </a:rPr>
                      <m:t>𝑝</m:t>
                    </m:r>
                    <m:r>
                      <a:rPr lang="tr-TR" i="1" smtClean="0">
                        <a:latin typeface="Cambria Math" panose="02040503050406030204" pitchFamily="18" charset="0"/>
                      </a:rPr>
                      <m:t>: </m:t>
                    </m:r>
                    <m:r>
                      <a:rPr lang="tr-TR" i="1" smtClean="0">
                        <a:latin typeface="Cambria Math" panose="02040503050406030204" pitchFamily="18" charset="0"/>
                      </a:rPr>
                      <m:t>𝑖𝑛𝑑𝑒𝑥</m:t>
                    </m:r>
                    <m:r>
                      <a:rPr lang="tr-TR" i="1" smtClean="0">
                        <a:latin typeface="Cambria Math" panose="02040503050406030204" pitchFamily="18" charset="0"/>
                      </a:rPr>
                      <m:t> </m:t>
                    </m:r>
                    <m:r>
                      <a:rPr lang="tr-TR" i="1" smtClean="0">
                        <a:latin typeface="Cambria Math" panose="02040503050406030204" pitchFamily="18" charset="0"/>
                      </a:rPr>
                      <m:t>𝑜𝑓</m:t>
                    </m:r>
                    <m:r>
                      <a:rPr lang="tr-TR" i="1" smtClean="0">
                        <a:latin typeface="Cambria Math" panose="02040503050406030204" pitchFamily="18" charset="0"/>
                      </a:rPr>
                      <m:t> </m:t>
                    </m:r>
                    <m:r>
                      <a:rPr lang="tr-TR" i="1" smtClean="0">
                        <a:latin typeface="Cambria Math" panose="02040503050406030204" pitchFamily="18" charset="0"/>
                      </a:rPr>
                      <m:t>𝑐𝑎𝑡𝑒𝑔𝑜𝑟𝑖𝑒𝑠</m:t>
                    </m:r>
                    <m:r>
                      <a:rPr lang="tr-TR" i="1" smtClean="0">
                        <a:latin typeface="Cambria Math" panose="02040503050406030204" pitchFamily="18" charset="0"/>
                      </a:rPr>
                      <m:t> </m:t>
                    </m:r>
                    <m:d>
                      <m:dPr>
                        <m:ctrlPr>
                          <a:rPr lang="tr-TR" i="1">
                            <a:latin typeface="Cambria Math" panose="02040503050406030204" pitchFamily="18" charset="0"/>
                          </a:rPr>
                        </m:ctrlPr>
                      </m:dPr>
                      <m:e>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𝑙𝑎𝑏𝑒𝑙𝑠</m:t>
                        </m:r>
                      </m:e>
                    </m:d>
                  </m:oMath>
                </a14:m>
                <a:endParaRPr lang="tr-TR" b="0" dirty="0"/>
              </a:p>
              <a:p>
                <a14:m>
                  <m:oMath xmlns:m="http://schemas.openxmlformats.org/officeDocument/2006/math">
                    <m:sSup>
                      <m:sSupPr>
                        <m:ctrlPr>
                          <a:rPr lang="tr-TR" i="1">
                            <a:latin typeface="Cambria Math" panose="02040503050406030204" pitchFamily="18" charset="0"/>
                          </a:rPr>
                        </m:ctrlPr>
                      </m:sSupPr>
                      <m:e>
                        <m:r>
                          <a:rPr lang="tr-TR" b="0" i="1" smtClean="0">
                            <a:latin typeface="Cambria Math" panose="02040503050406030204" pitchFamily="18" charset="0"/>
                          </a:rPr>
                          <m:t>𝐿</m:t>
                        </m:r>
                        <m:r>
                          <a:rPr lang="tr-TR" i="1">
                            <a:latin typeface="Cambria Math" panose="02040503050406030204" pitchFamily="18" charset="0"/>
                          </a:rPr>
                          <m:t>𝑎𝑏𝑒𝑙</m:t>
                        </m:r>
                      </m:e>
                      <m:sup>
                        <m:r>
                          <a:rPr lang="tr-TR" i="1">
                            <a:latin typeface="Cambria Math" panose="02040503050406030204" pitchFamily="18" charset="0"/>
                          </a:rPr>
                          <m:t>𝑝</m:t>
                        </m:r>
                      </m:sup>
                    </m:sSup>
                    <m:r>
                      <a:rPr lang="tr-TR" i="1">
                        <a:latin typeface="Cambria Math" panose="02040503050406030204" pitchFamily="18" charset="0"/>
                      </a:rPr>
                      <m:t>:</m:t>
                    </m:r>
                    <m:r>
                      <a:rPr lang="tr-TR" b="0" i="1" smtClean="0">
                        <a:latin typeface="Cambria Math" panose="02040503050406030204" pitchFamily="18" charset="0"/>
                      </a:rPr>
                      <m:t>𝑐𝑎𝑡𝑒𝑔𝑜𝑟𝑦</m:t>
                    </m:r>
                    <m:r>
                      <a:rPr lang="tr-TR" i="1">
                        <a:latin typeface="Cambria Math" panose="02040503050406030204" pitchFamily="18" charset="0"/>
                      </a:rPr>
                      <m:t> </m:t>
                    </m:r>
                    <m:r>
                      <a:rPr lang="tr-TR" i="1">
                        <a:latin typeface="Cambria Math" panose="02040503050406030204" pitchFamily="18" charset="0"/>
                      </a:rPr>
                      <m:t>𝑤𝑖𝑡h</m:t>
                    </m:r>
                    <m:r>
                      <a:rPr lang="tr-TR" i="1">
                        <a:latin typeface="Cambria Math" panose="02040503050406030204" pitchFamily="18" charset="0"/>
                      </a:rPr>
                      <m:t> </m:t>
                    </m:r>
                    <m:r>
                      <a:rPr lang="tr-TR" i="1">
                        <a:latin typeface="Cambria Math" panose="02040503050406030204" pitchFamily="18" charset="0"/>
                      </a:rPr>
                      <m:t>𝑝</m:t>
                    </m:r>
                    <m:r>
                      <a:rPr lang="tr-TR" i="1">
                        <a:latin typeface="Cambria Math" panose="02040503050406030204" pitchFamily="18" charset="0"/>
                      </a:rPr>
                      <m:t> </m:t>
                    </m:r>
                    <m:r>
                      <a:rPr lang="tr-TR" i="1">
                        <a:latin typeface="Cambria Math" panose="02040503050406030204" pitchFamily="18" charset="0"/>
                      </a:rPr>
                      <m:t>𝑖𝑛𝑑𝑒𝑥</m:t>
                    </m:r>
                  </m:oMath>
                </a14:m>
                <a:endParaRPr lang="tr-TR" b="0" dirty="0"/>
              </a:p>
              <a:p>
                <a14:m>
                  <m:oMath xmlns:m="http://schemas.openxmlformats.org/officeDocument/2006/math">
                    <m:r>
                      <a:rPr lang="tr-TR" i="1">
                        <a:latin typeface="Cambria Math" panose="02040503050406030204" pitchFamily="18" charset="0"/>
                      </a:rPr>
                      <m:t>𝑛</m:t>
                    </m:r>
                    <m:r>
                      <a:rPr lang="tr-TR" i="1">
                        <a:latin typeface="Cambria Math" panose="02040503050406030204" pitchFamily="18" charset="0"/>
                      </a:rPr>
                      <m:t>:</m:t>
                    </m:r>
                    <m:r>
                      <a:rPr lang="tr-TR" b="0" i="1" smtClean="0">
                        <a:latin typeface="Cambria Math" panose="02040503050406030204" pitchFamily="18" charset="0"/>
                      </a:rPr>
                      <m:t>𝑐𝑜𝑢𝑛𝑡𝑠</m:t>
                    </m:r>
                    <m:r>
                      <a:rPr lang="tr-TR" i="1">
                        <a:latin typeface="Cambria Math" panose="02040503050406030204" pitchFamily="18" charset="0"/>
                      </a:rPr>
                      <m:t> </m:t>
                    </m:r>
                    <m:r>
                      <a:rPr lang="tr-TR" i="1">
                        <a:latin typeface="Cambria Math" panose="02040503050406030204" pitchFamily="18" charset="0"/>
                      </a:rPr>
                      <m:t>𝑜𝑓</m:t>
                    </m:r>
                    <m:r>
                      <a:rPr lang="tr-TR" i="1">
                        <a:latin typeface="Cambria Math" panose="02040503050406030204" pitchFamily="18" charset="0"/>
                      </a:rPr>
                      <m:t> </m:t>
                    </m:r>
                    <m:r>
                      <a:rPr lang="tr-TR" i="1">
                        <a:latin typeface="Cambria Math" panose="02040503050406030204" pitchFamily="18" charset="0"/>
                      </a:rPr>
                      <m:t>𝑐𝑎𝑡𝑒𝑔𝑜𝑟𝑖𝑒𝑠</m:t>
                    </m:r>
                    <m:r>
                      <a:rPr lang="tr-TR" i="1">
                        <a:latin typeface="Cambria Math" panose="02040503050406030204" pitchFamily="18" charset="0"/>
                      </a:rPr>
                      <m:t> (</m:t>
                    </m:r>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𝑙𝑎𝑏𝑒𝑙𝑠</m:t>
                    </m:r>
                    <m:r>
                      <a:rPr lang="tr-TR" i="1">
                        <a:latin typeface="Cambria Math" panose="02040503050406030204" pitchFamily="18" charset="0"/>
                      </a:rPr>
                      <m:t>)</m:t>
                    </m:r>
                  </m:oMath>
                </a14:m>
                <a:endParaRPr lang="tr-TR" b="0" dirty="0"/>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r>
                      <a:rPr lang="tr-TR" i="1">
                        <a:latin typeface="Cambria Math" panose="02040503050406030204" pitchFamily="18" charset="0"/>
                      </a:rPr>
                      <m:t>:</m:t>
                    </m:r>
                    <m:r>
                      <a:rPr lang="tr-TR" i="1">
                        <a:latin typeface="Cambria Math" panose="02040503050406030204" pitchFamily="18" charset="0"/>
                      </a:rPr>
                      <m:t>𝑑𝑜𝑐𝑢𝑚𝑒𝑛𝑡</m:t>
                    </m:r>
                    <m:r>
                      <a:rPr lang="tr-TR" b="0" i="1" smtClean="0">
                        <a:latin typeface="Cambria Math" panose="02040503050406030204" pitchFamily="18" charset="0"/>
                      </a:rPr>
                      <m:t>, </m:t>
                    </m:r>
                    <m:r>
                      <a:rPr lang="tr-TR" b="0" i="1" smtClean="0">
                        <a:latin typeface="Cambria Math" panose="02040503050406030204" pitchFamily="18" charset="0"/>
                      </a:rPr>
                      <m:t>𝑖𝑛</m:t>
                    </m:r>
                    <m:r>
                      <a:rPr lang="tr-TR" b="0" i="1" smtClean="0">
                        <a:latin typeface="Cambria Math" panose="02040503050406030204" pitchFamily="18" charset="0"/>
                      </a:rPr>
                      <m:t> </m:t>
                    </m:r>
                    <m:r>
                      <a:rPr lang="tr-TR" b="0" i="1" smtClean="0">
                        <a:latin typeface="Cambria Math" panose="02040503050406030204" pitchFamily="18" charset="0"/>
                      </a:rPr>
                      <m:t>𝑡𝑒𝑠𝑡</m:t>
                    </m:r>
                    <m:r>
                      <a:rPr lang="tr-TR" b="0" i="1" smtClean="0">
                        <a:latin typeface="Cambria Math" panose="02040503050406030204" pitchFamily="18" charset="0"/>
                      </a:rPr>
                      <m:t> </m:t>
                    </m:r>
                    <m:r>
                      <a:rPr lang="tr-TR" b="0" i="1" smtClean="0">
                        <a:latin typeface="Cambria Math" panose="02040503050406030204" pitchFamily="18" charset="0"/>
                      </a:rPr>
                      <m:t>𝑠𝑒𝑡</m:t>
                    </m:r>
                    <m:r>
                      <a:rPr lang="tr-TR" b="0" i="1" smtClean="0">
                        <a:latin typeface="Cambria Math" panose="02040503050406030204" pitchFamily="18" charset="0"/>
                      </a:rPr>
                      <m:t>, </m:t>
                    </m:r>
                    <m:r>
                      <a:rPr lang="tr-TR" i="1">
                        <a:latin typeface="Cambria Math" panose="02040503050406030204" pitchFamily="18" charset="0"/>
                      </a:rPr>
                      <m:t>𝑤𝑖𝑡h</m:t>
                    </m:r>
                    <m:r>
                      <a:rPr lang="tr-TR" i="1">
                        <a:latin typeface="Cambria Math" panose="02040503050406030204" pitchFamily="18" charset="0"/>
                      </a:rPr>
                      <m:t> </m:t>
                    </m:r>
                    <m:r>
                      <a:rPr lang="tr-TR" i="1">
                        <a:latin typeface="Cambria Math" panose="02040503050406030204" pitchFamily="18" charset="0"/>
                      </a:rPr>
                      <m:t>𝑖𝑛𝑑𝑒𝑥</m:t>
                    </m:r>
                    <m:r>
                      <a:rPr lang="tr-TR" i="1">
                        <a:latin typeface="Cambria Math" panose="02040503050406030204" pitchFamily="18" charset="0"/>
                      </a:rPr>
                      <m:t> </m:t>
                    </m:r>
                    <m:r>
                      <a:rPr lang="tr-TR" i="1">
                        <a:latin typeface="Cambria Math" panose="02040503050406030204" pitchFamily="18" charset="0"/>
                      </a:rPr>
                      <m:t>𝑖</m:t>
                    </m:r>
                    <m:r>
                      <a:rPr lang="tr-TR" i="1">
                        <a:latin typeface="Cambria Math" panose="02040503050406030204" pitchFamily="18" charset="0"/>
                      </a:rPr>
                      <m:t> </m:t>
                    </m:r>
                    <m:r>
                      <a:rPr lang="tr-TR" i="1">
                        <a:latin typeface="Cambria Math" panose="02040503050406030204" pitchFamily="18" charset="0"/>
                      </a:rPr>
                      <m:t>𝑎𝑠</m:t>
                    </m:r>
                    <m:r>
                      <a:rPr lang="tr-TR" i="1">
                        <a:latin typeface="Cambria Math" panose="02040503050406030204" pitchFamily="18" charset="0"/>
                      </a:rPr>
                      <m:t> </m:t>
                    </m:r>
                    <m:r>
                      <a:rPr lang="tr-TR" i="1">
                        <a:latin typeface="Cambria Math" panose="02040503050406030204" pitchFamily="18" charset="0"/>
                      </a:rPr>
                      <m:t>𝑎</m:t>
                    </m:r>
                    <m:r>
                      <a:rPr lang="tr-TR" i="1">
                        <a:latin typeface="Cambria Math" panose="02040503050406030204" pitchFamily="18" charset="0"/>
                      </a:rPr>
                      <m:t> </m:t>
                    </m:r>
                    <m:r>
                      <a:rPr lang="tr-TR" i="1">
                        <a:latin typeface="Cambria Math" panose="02040503050406030204" pitchFamily="18" charset="0"/>
                      </a:rPr>
                      <m:t>𝑠𝑒𝑛𝑡𝑒𝑛𝑐𝑒𝑠</m:t>
                    </m:r>
                    <m:r>
                      <a:rPr lang="tr-TR" i="1">
                        <a:latin typeface="Cambria Math" panose="02040503050406030204" pitchFamily="18" charset="0"/>
                      </a:rPr>
                      <m:t> </m:t>
                    </m:r>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𝑗𝑢𝑠𝑡</m:t>
                    </m:r>
                    <m:r>
                      <a:rPr lang="tr-TR" i="1">
                        <a:latin typeface="Cambria Math" panose="02040503050406030204" pitchFamily="18" charset="0"/>
                      </a:rPr>
                      <m:t> </m:t>
                    </m:r>
                    <m:r>
                      <a:rPr lang="tr-TR" i="1">
                        <a:latin typeface="Cambria Math" panose="02040503050406030204" pitchFamily="18" charset="0"/>
                      </a:rPr>
                      <m:t>𝑎</m:t>
                    </m:r>
                    <m:r>
                      <a:rPr lang="tr-TR" i="1">
                        <a:latin typeface="Cambria Math" panose="02040503050406030204" pitchFamily="18" charset="0"/>
                      </a:rPr>
                      <m:t> </m:t>
                    </m:r>
                    <m:r>
                      <a:rPr lang="tr-TR" i="1">
                        <a:latin typeface="Cambria Math" panose="02040503050406030204" pitchFamily="18" charset="0"/>
                      </a:rPr>
                      <m:t>h𝑒𝑎𝑑𝑙𝑖𝑛𝑒</m:t>
                    </m:r>
                  </m:oMath>
                </a14:m>
                <a:endParaRPr lang="tr-TR" b="0" dirty="0"/>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𝑠𝑡𝑒𝑚</m:t>
                        </m:r>
                      </m:e>
                      <m:sub>
                        <m:r>
                          <a:rPr lang="tr-TR" i="1">
                            <a:latin typeface="Cambria Math" panose="02040503050406030204" pitchFamily="18" charset="0"/>
                          </a:rPr>
                          <m:t>𝑖</m:t>
                        </m:r>
                        <m:r>
                          <a:rPr lang="tr-TR" b="0" i="1" smtClean="0">
                            <a:latin typeface="Cambria Math" panose="02040503050406030204" pitchFamily="18" charset="0"/>
                          </a:rPr>
                          <m:t>𝑗</m:t>
                        </m:r>
                      </m:sub>
                    </m:sSub>
                    <m:r>
                      <a:rPr lang="tr-TR" i="1">
                        <a:latin typeface="Cambria Math" panose="02040503050406030204" pitchFamily="18" charset="0"/>
                      </a:rPr>
                      <m:t>:</m:t>
                    </m:r>
                    <m:r>
                      <a:rPr lang="tr-TR" b="0" i="1" smtClean="0">
                        <a:latin typeface="Cambria Math" panose="02040503050406030204" pitchFamily="18" charset="0"/>
                      </a:rPr>
                      <m:t>𝑠𝑡𝑒𝑚</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𝑖𝑛𝑑𝑒𝑥</m:t>
                    </m:r>
                    <m:r>
                      <a:rPr lang="tr-TR" b="0" i="1" smtClean="0">
                        <a:latin typeface="Cambria Math" panose="02040503050406030204" pitchFamily="18" charset="0"/>
                      </a:rPr>
                      <m:t> </m:t>
                    </m:r>
                    <m:r>
                      <a:rPr lang="tr-TR" b="0" i="1" smtClean="0">
                        <a:latin typeface="Cambria Math" panose="02040503050406030204" pitchFamily="18" charset="0"/>
                      </a:rPr>
                      <m:t>𝑗</m:t>
                    </m:r>
                    <m:r>
                      <a:rPr lang="tr-TR" b="0" i="1" smtClean="0">
                        <a:latin typeface="Cambria Math" panose="02040503050406030204" pitchFamily="18" charset="0"/>
                      </a:rPr>
                      <m:t> </m:t>
                    </m:r>
                    <m:r>
                      <a:rPr lang="tr-TR" b="0" i="1" smtClean="0">
                        <a:latin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r>
                      <a:rPr lang="tr-TR" b="0" i="1" smtClean="0">
                        <a:latin typeface="Cambria Math" panose="02040503050406030204" pitchFamily="18" charset="0"/>
                      </a:rPr>
                      <m:t> </m:t>
                    </m:r>
                  </m:oMath>
                </a14:m>
                <a:endParaRPr lang="tr-T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tr-TR" sz="1400" i="1">
                              <a:latin typeface="Cambria Math" panose="02040503050406030204" pitchFamily="18" charset="0"/>
                            </a:rPr>
                          </m:ctrlPr>
                        </m:dPr>
                        <m:e>
                          <m:r>
                            <a:rPr lang="tr-TR" sz="1400" i="1">
                              <a:latin typeface="Cambria Math" panose="02040503050406030204" pitchFamily="18" charset="0"/>
                            </a:rPr>
                            <m:t>𝑠𝑡𝑒𝑚</m:t>
                          </m:r>
                          <m:r>
                            <a:rPr lang="tr-TR" sz="1400" i="1">
                              <a:latin typeface="Cambria Math" panose="02040503050406030204" pitchFamily="18" charset="0"/>
                            </a:rPr>
                            <m:t> </m:t>
                          </m:r>
                          <m:r>
                            <a:rPr lang="tr-TR" sz="1400" i="1">
                              <a:latin typeface="Cambria Math" panose="02040503050406030204" pitchFamily="18" charset="0"/>
                            </a:rPr>
                            <m:t>𝑐𝑎𝑛</m:t>
                          </m:r>
                          <m:r>
                            <a:rPr lang="tr-TR" sz="1400" i="1">
                              <a:latin typeface="Cambria Math" panose="02040503050406030204" pitchFamily="18" charset="0"/>
                            </a:rPr>
                            <m:t> </m:t>
                          </m:r>
                          <m:r>
                            <a:rPr lang="tr-TR" sz="1400" i="1">
                              <a:latin typeface="Cambria Math" panose="02040503050406030204" pitchFamily="18" charset="0"/>
                            </a:rPr>
                            <m:t>𝑏𝑒</m:t>
                          </m:r>
                          <m:r>
                            <a:rPr lang="tr-TR" sz="1400" i="1">
                              <a:latin typeface="Cambria Math" panose="02040503050406030204" pitchFamily="18" charset="0"/>
                            </a:rPr>
                            <m:t> </m:t>
                          </m:r>
                          <m:r>
                            <a:rPr lang="tr-TR" sz="1400" i="1">
                              <a:latin typeface="Cambria Math" panose="02040503050406030204" pitchFamily="18" charset="0"/>
                            </a:rPr>
                            <m:t>𝑐h𝑜𝑠𝑒𝑛</m:t>
                          </m:r>
                          <m:r>
                            <a:rPr lang="tr-TR" sz="1400" i="1">
                              <a:latin typeface="Cambria Math" panose="02040503050406030204" pitchFamily="18" charset="0"/>
                            </a:rPr>
                            <m:t> </m:t>
                          </m:r>
                          <m:r>
                            <a:rPr lang="tr-TR" sz="1400" i="1">
                              <a:latin typeface="Cambria Math" panose="02040503050406030204" pitchFamily="18" charset="0"/>
                            </a:rPr>
                            <m:t>𝑎𝑠</m:t>
                          </m:r>
                          <m:r>
                            <a:rPr lang="tr-TR" sz="1400" i="1">
                              <a:latin typeface="Cambria Math" panose="02040503050406030204" pitchFamily="18" charset="0"/>
                            </a:rPr>
                            <m:t> </m:t>
                          </m:r>
                          <m:r>
                            <a:rPr lang="tr-TR" sz="1400" i="1">
                              <a:latin typeface="Cambria Math" panose="02040503050406030204" pitchFamily="18" charset="0"/>
                            </a:rPr>
                            <m:t>𝑚𝑎𝑥</m:t>
                          </m:r>
                          <m:r>
                            <a:rPr lang="tr-TR" sz="1400" i="1">
                              <a:latin typeface="Cambria Math" panose="02040503050406030204" pitchFamily="18" charset="0"/>
                            </a:rPr>
                            <m:t>−</m:t>
                          </m:r>
                          <m:r>
                            <a:rPr lang="tr-TR" sz="1400" i="1">
                              <a:latin typeface="Cambria Math" panose="02040503050406030204" pitchFamily="18" charset="0"/>
                            </a:rPr>
                            <m:t>𝑠𝑡𝑒𝑚</m:t>
                          </m:r>
                          <m:r>
                            <a:rPr lang="tr-TR" sz="1400" i="1">
                              <a:latin typeface="Cambria Math" panose="02040503050406030204" pitchFamily="18" charset="0"/>
                            </a:rPr>
                            <m:t> </m:t>
                          </m:r>
                          <m:r>
                            <a:rPr lang="tr-TR" sz="1400" i="1">
                              <a:latin typeface="Cambria Math" panose="02040503050406030204" pitchFamily="18" charset="0"/>
                            </a:rPr>
                            <m:t>𝑚𝑒𝑛𝑡𝑖𝑜𝑛𝑒𝑑</m:t>
                          </m:r>
                          <m:r>
                            <a:rPr lang="tr-TR" sz="1400" i="1">
                              <a:latin typeface="Cambria Math" panose="02040503050406030204" pitchFamily="18" charset="0"/>
                            </a:rPr>
                            <m:t> </m:t>
                          </m:r>
                          <m:r>
                            <a:rPr lang="tr-TR" sz="1400" i="1">
                              <a:latin typeface="Cambria Math" panose="02040503050406030204" pitchFamily="18" charset="0"/>
                            </a:rPr>
                            <m:t>𝑝𝑟𝑒𝑣𝑖𝑜𝑢𝑠</m:t>
                          </m:r>
                          <m:r>
                            <a:rPr lang="tr-TR" sz="1400" i="1">
                              <a:latin typeface="Cambria Math" panose="02040503050406030204" pitchFamily="18" charset="0"/>
                            </a:rPr>
                            <m:t> </m:t>
                          </m:r>
                          <m:r>
                            <a:rPr lang="tr-TR" sz="1400" i="1">
                              <a:latin typeface="Cambria Math" panose="02040503050406030204" pitchFamily="18" charset="0"/>
                            </a:rPr>
                            <m:t>𝑠𝑙𝑖𝑑𝑒𝑠</m:t>
                          </m:r>
                          <m:r>
                            <a:rPr lang="tr-TR" sz="1400" i="1">
                              <a:latin typeface="Cambria Math" panose="02040503050406030204" pitchFamily="18" charset="0"/>
                            </a:rPr>
                            <m:t>.</m:t>
                          </m:r>
                        </m:e>
                      </m:d>
                    </m:oMath>
                  </m:oMathPara>
                </a14:m>
                <a:endParaRPr lang="tr-TR" b="0"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𝑚</m:t>
                        </m:r>
                      </m:e>
                      <m:sub>
                        <m:r>
                          <a:rPr lang="tr-TR" i="1">
                            <a:latin typeface="Cambria Math" panose="02040503050406030204" pitchFamily="18" charset="0"/>
                          </a:rPr>
                          <m:t>𝑖</m:t>
                        </m:r>
                      </m:sub>
                    </m:sSub>
                    <m:r>
                      <a:rPr lang="tr-TR" i="1">
                        <a:latin typeface="Cambria Math" panose="02040503050406030204" pitchFamily="18" charset="0"/>
                      </a:rPr>
                      <m:t>:</m:t>
                    </m:r>
                    <m:r>
                      <a:rPr lang="tr-TR" b="0" i="1" smtClean="0">
                        <a:latin typeface="Cambria Math" panose="02040503050406030204" pitchFamily="18" charset="0"/>
                      </a:rPr>
                      <m:t>𝑐𝑜𝑢𝑛𝑡𝑠</m:t>
                    </m:r>
                    <m:r>
                      <a:rPr lang="tr-TR" b="0" i="1" smtClean="0">
                        <a:latin typeface="Cambria Math" panose="02040503050406030204" pitchFamily="18" charset="0"/>
                      </a:rPr>
                      <m:t> </m:t>
                    </m:r>
                    <m:r>
                      <a:rPr lang="tr-TR" b="0" i="1" smtClean="0">
                        <a:latin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𝑠𝑡𝑒𝑚</m:t>
                        </m:r>
                      </m:e>
                      <m:sub>
                        <m:r>
                          <a:rPr lang="tr-TR" i="1">
                            <a:latin typeface="Cambria Math" panose="02040503050406030204" pitchFamily="18" charset="0"/>
                          </a:rPr>
                          <m:t>𝑖𝑗</m:t>
                        </m:r>
                      </m:sub>
                    </m:sSub>
                  </m:oMath>
                </a14:m>
                <a:endParaRPr lang="tr-TR" b="0" i="1" dirty="0">
                  <a:latin typeface="Cambria Math" panose="02040503050406030204" pitchFamily="18" charset="0"/>
                </a:endParaRP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tr-TR" b="0" i="1" smtClean="0">
                            <a:latin typeface="Cambria Math" panose="02040503050406030204" pitchFamily="18" charset="0"/>
                            <a:ea typeface="Cambria Math" panose="02040503050406030204" pitchFamily="18" charset="0"/>
                          </a:rPr>
                          <m:t>𝑝</m:t>
                        </m:r>
                      </m:sup>
                    </m:sSup>
                    <m:r>
                      <a:rPr lang="tr-TR" i="1">
                        <a:latin typeface="Cambria Math" panose="02040503050406030204" pitchFamily="18" charset="0"/>
                      </a:rPr>
                      <m:t>:</m:t>
                    </m:r>
                    <m:r>
                      <a:rPr lang="tr-TR" b="0" i="1" smtClean="0">
                        <a:latin typeface="Cambria Math" panose="02040503050406030204" pitchFamily="18" charset="0"/>
                      </a:rPr>
                      <m:t>𝑐𝑜𝑢𝑛𝑡𝑠</m:t>
                    </m:r>
                    <m:r>
                      <a:rPr lang="tr-TR" b="0" i="1" smtClean="0">
                        <a:latin typeface="Cambria Math" panose="02040503050406030204" pitchFamily="18" charset="0"/>
                      </a:rPr>
                      <m:t> </m:t>
                    </m:r>
                    <m:r>
                      <a:rPr lang="tr-TR" b="0" i="1" smtClean="0">
                        <a:latin typeface="Cambria Math" panose="02040503050406030204" pitchFamily="18" charset="0"/>
                      </a:rPr>
                      <m:t>𝑜𝑓</m:t>
                    </m:r>
                    <m:r>
                      <a:rPr lang="tr-TR" b="0" i="1" smtClean="0">
                        <a:latin typeface="Cambria Math" panose="02040503050406030204" pitchFamily="18" charset="0"/>
                      </a:rPr>
                      <m:t> </m:t>
                    </m:r>
                    <m:r>
                      <a:rPr lang="tr-TR" b="0" i="1" smtClean="0">
                        <a:latin typeface="Cambria Math" panose="02040503050406030204" pitchFamily="18" charset="0"/>
                      </a:rPr>
                      <m:t>𝑑𝑜𝑐𝑢𝑚𝑒𝑛𝑡𝑠</m:t>
                    </m:r>
                    <m:r>
                      <a:rPr lang="tr-TR" b="0" i="1" smtClean="0">
                        <a:latin typeface="Cambria Math" panose="02040503050406030204" pitchFamily="18" charset="0"/>
                      </a:rPr>
                      <m:t> </m:t>
                    </m:r>
                    <m:r>
                      <a:rPr lang="tr-TR" b="0" i="1" smtClean="0">
                        <a:latin typeface="Cambria Math" panose="02040503050406030204" pitchFamily="18" charset="0"/>
                      </a:rPr>
                      <m:t>𝑙𝑎𝑏𝑒𝑙𝑙𝑒𝑑</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𝑐𝑎𝑡𝑒𝑔𝑜𝑟𝑦</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𝑖𝑛𝑑𝑒𝑥</m:t>
                    </m:r>
                    <m:r>
                      <a:rPr lang="tr-TR" b="0" i="1" smtClean="0">
                        <a:latin typeface="Cambria Math" panose="02040503050406030204" pitchFamily="18" charset="0"/>
                      </a:rPr>
                      <m:t> </m:t>
                    </m:r>
                    <m:r>
                      <a:rPr lang="tr-TR" b="0" i="1" smtClean="0">
                        <a:latin typeface="Cambria Math" panose="02040503050406030204" pitchFamily="18" charset="0"/>
                      </a:rPr>
                      <m:t>𝑝</m:t>
                    </m:r>
                    <m:r>
                      <a:rPr lang="tr-TR" b="0" i="1" smtClean="0">
                        <a:latin typeface="Cambria Math" panose="02040503050406030204" pitchFamily="18" charset="0"/>
                      </a:rPr>
                      <m:t> </m:t>
                    </m:r>
                    <m:r>
                      <a:rPr lang="tr-TR" b="0" i="1" smtClean="0">
                        <a:latin typeface="Cambria Math" panose="02040503050406030204" pitchFamily="18" charset="0"/>
                      </a:rPr>
                      <m:t>𝑖𝑛</m:t>
                    </m:r>
                    <m:r>
                      <a:rPr lang="tr-TR" b="0" i="1" smtClean="0">
                        <a:latin typeface="Cambria Math" panose="02040503050406030204" pitchFamily="18" charset="0"/>
                      </a:rPr>
                      <m:t> </m:t>
                    </m:r>
                    <m:r>
                      <a:rPr lang="tr-TR" b="0" i="1" smtClean="0">
                        <a:latin typeface="Cambria Math" panose="02040503050406030204" pitchFamily="18" charset="0"/>
                      </a:rPr>
                      <m:t>𝑡𝑟𝑎𝑖𝑛</m:t>
                    </m:r>
                    <m:r>
                      <a:rPr lang="tr-TR" b="0" i="1" smtClean="0">
                        <a:latin typeface="Cambria Math" panose="02040503050406030204" pitchFamily="18" charset="0"/>
                      </a:rPr>
                      <m:t> </m:t>
                    </m:r>
                    <m:r>
                      <a:rPr lang="tr-TR" b="0" i="1" smtClean="0">
                        <a:latin typeface="Cambria Math" panose="02040503050406030204" pitchFamily="18" charset="0"/>
                      </a:rPr>
                      <m:t>𝑠𝑒𝑡</m:t>
                    </m:r>
                    <m:r>
                      <a:rPr lang="tr-TR" b="0" i="1" smtClean="0">
                        <a:latin typeface="Cambria Math" panose="02040503050406030204" pitchFamily="18" charset="0"/>
                      </a:rPr>
                      <m:t>  </m:t>
                    </m:r>
                  </m:oMath>
                </a14:m>
                <a:endParaRPr lang="tr-TR" b="0" i="1" dirty="0">
                  <a:latin typeface="Cambria Math" panose="02040503050406030204" pitchFamily="18" charset="0"/>
                </a:endParaRPr>
              </a:p>
              <a:p>
                <a14:m>
                  <m:oMath xmlns:m="http://schemas.openxmlformats.org/officeDocument/2006/math">
                    <m:sSubSup>
                      <m:sSubSupPr>
                        <m:ctrlPr>
                          <a:rPr lang="el-GR" sz="1200" i="1" smtClean="0">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b="0" i="1" smtClean="0">
                            <a:latin typeface="Cambria Math" panose="02040503050406030204" pitchFamily="18" charset="0"/>
                            <a:ea typeface="Cambria Math" panose="02040503050406030204" pitchFamily="18" charset="0"/>
                          </a:rPr>
                          <m:t>𝑖𝑗</m:t>
                        </m:r>
                      </m:sub>
                      <m:sup>
                        <m:r>
                          <a:rPr lang="tr-TR" sz="1200" b="0" i="1" smtClean="0">
                            <a:latin typeface="Cambria Math" panose="02040503050406030204" pitchFamily="18" charset="0"/>
                            <a:ea typeface="Cambria Math" panose="02040503050406030204" pitchFamily="18" charset="0"/>
                          </a:rPr>
                          <m:t>𝑝</m:t>
                        </m:r>
                      </m:sup>
                    </m:sSubSup>
                    <m:r>
                      <a:rPr lang="tr-TR" sz="1200" i="1">
                        <a:latin typeface="Cambria Math" panose="02040503050406030204" pitchFamily="18" charset="0"/>
                      </a:rPr>
                      <m:t>:</m:t>
                    </m:r>
                    <m:r>
                      <a:rPr lang="tr-TR" sz="1200" b="0" i="1" smtClean="0">
                        <a:latin typeface="Cambria Math" panose="02040503050406030204" pitchFamily="18" charset="0"/>
                      </a:rPr>
                      <m:t>𝑐𝑜𝑢𝑛𝑡𝑠</m:t>
                    </m:r>
                    <m:r>
                      <a:rPr lang="tr-TR" sz="1200" i="1">
                        <a:latin typeface="Cambria Math" panose="02040503050406030204" pitchFamily="18" charset="0"/>
                      </a:rPr>
                      <m:t> </m:t>
                    </m:r>
                    <m:r>
                      <a:rPr lang="tr-TR" sz="1200" i="1">
                        <a:latin typeface="Cambria Math" panose="02040503050406030204" pitchFamily="18" charset="0"/>
                      </a:rPr>
                      <m:t>𝑜𝑓</m:t>
                    </m:r>
                    <m:r>
                      <a:rPr lang="tr-TR" sz="1200" i="1">
                        <a:latin typeface="Cambria Math" panose="02040503050406030204" pitchFamily="18" charset="0"/>
                      </a:rPr>
                      <m:t> </m:t>
                    </m:r>
                    <m:r>
                      <a:rPr lang="tr-TR" sz="1200" i="1">
                        <a:latin typeface="Cambria Math" panose="02040503050406030204" pitchFamily="18" charset="0"/>
                      </a:rPr>
                      <m:t>𝑑𝑜𝑐𝑢𝑚𝑒𝑛𝑡𝑠</m:t>
                    </m:r>
                    <m:r>
                      <a:rPr lang="tr-TR" sz="1200" b="0" i="1" smtClean="0">
                        <a:latin typeface="Cambria Math" panose="02040503050406030204" pitchFamily="18" charset="0"/>
                      </a:rPr>
                      <m:t>,</m:t>
                    </m:r>
                    <m:r>
                      <a:rPr lang="tr-TR" sz="1200" i="1">
                        <a:latin typeface="Cambria Math" panose="02040503050406030204" pitchFamily="18" charset="0"/>
                      </a:rPr>
                      <m:t> </m:t>
                    </m:r>
                    <m:r>
                      <a:rPr lang="tr-TR" sz="1200" b="0" i="1" smtClean="0">
                        <a:latin typeface="Cambria Math" panose="02040503050406030204" pitchFamily="18" charset="0"/>
                      </a:rPr>
                      <m:t> </m:t>
                    </m:r>
                    <m:r>
                      <a:rPr lang="tr-TR" sz="1200" b="0" i="1" smtClean="0">
                        <a:latin typeface="Cambria Math" panose="02040503050406030204" pitchFamily="18" charset="0"/>
                      </a:rPr>
                      <m:t>𝑤h𝑖𝑐h</m:t>
                    </m:r>
                    <m:r>
                      <a:rPr lang="tr-TR" sz="1200" b="0" i="1" smtClean="0">
                        <a:latin typeface="Cambria Math" panose="02040503050406030204" pitchFamily="18" charset="0"/>
                      </a:rPr>
                      <m:t> </m:t>
                    </m:r>
                    <m:r>
                      <a:rPr lang="tr-TR" sz="1200" b="0" i="1" smtClean="0">
                        <a:latin typeface="Cambria Math" panose="02040503050406030204" pitchFamily="18" charset="0"/>
                      </a:rPr>
                      <m:t>𝑖𝑛𝑐𝑙𝑢𝑑𝑒</m:t>
                    </m:r>
                    <m:sSub>
                      <m:sSubPr>
                        <m:ctrlPr>
                          <a:rPr lang="tr-TR" sz="1200" i="1">
                            <a:latin typeface="Cambria Math" panose="02040503050406030204" pitchFamily="18" charset="0"/>
                          </a:rPr>
                        </m:ctrlPr>
                      </m:sSubPr>
                      <m:e>
                        <m:r>
                          <a:rPr lang="tr-TR" sz="1200" b="0" i="1" smtClean="0">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𝑖𝑗</m:t>
                        </m:r>
                      </m:sub>
                    </m:sSub>
                    <m:r>
                      <a:rPr lang="tr-TR" sz="1200" b="0" i="1" smtClean="0">
                        <a:latin typeface="Cambria Math" panose="02040503050406030204" pitchFamily="18" charset="0"/>
                      </a:rPr>
                      <m:t>,  </m:t>
                    </m:r>
                    <m:r>
                      <a:rPr lang="tr-TR" sz="1200" i="1">
                        <a:latin typeface="Cambria Math" panose="02040503050406030204" pitchFamily="18" charset="0"/>
                      </a:rPr>
                      <m:t>𝑙𝑎𝑏𝑒𝑙𝑙𝑒𝑑</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𝑐𝑎𝑡𝑒𝑔𝑜𝑟𝑦</m:t>
                    </m:r>
                    <m:r>
                      <a:rPr lang="tr-TR" sz="1200" b="0" i="1" smtClean="0">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𝑖𝑛𝑑𝑒𝑥</m:t>
                    </m:r>
                    <m:r>
                      <a:rPr lang="tr-TR" sz="1200" i="1">
                        <a:latin typeface="Cambria Math" panose="02040503050406030204" pitchFamily="18" charset="0"/>
                      </a:rPr>
                      <m:t> </m:t>
                    </m:r>
                    <m:r>
                      <a:rPr lang="tr-TR" sz="1200" i="1">
                        <a:latin typeface="Cambria Math" panose="02040503050406030204" pitchFamily="18" charset="0"/>
                      </a:rPr>
                      <m:t>𝑝</m:t>
                    </m:r>
                    <m:r>
                      <a:rPr lang="tr-TR" sz="1200" b="0" i="1" smtClean="0">
                        <a:latin typeface="Cambria Math" panose="02040503050406030204" pitchFamily="18" charset="0"/>
                      </a:rPr>
                      <m:t> </m:t>
                    </m:r>
                    <m:r>
                      <a:rPr lang="tr-TR" sz="1200" b="0" i="1" smtClean="0">
                        <a:latin typeface="Cambria Math" panose="02040503050406030204" pitchFamily="18" charset="0"/>
                      </a:rPr>
                      <m:t>𝑖𝑛</m:t>
                    </m:r>
                    <m:r>
                      <a:rPr lang="tr-TR" sz="1200" b="0" i="1" smtClean="0">
                        <a:latin typeface="Cambria Math" panose="02040503050406030204" pitchFamily="18" charset="0"/>
                      </a:rPr>
                      <m:t> </m:t>
                    </m:r>
                    <m:r>
                      <a:rPr lang="tr-TR" sz="1200" b="0" i="1" smtClean="0">
                        <a:latin typeface="Cambria Math" panose="02040503050406030204" pitchFamily="18" charset="0"/>
                      </a:rPr>
                      <m:t>𝑡𝑟𝑎𝑖𝑛</m:t>
                    </m:r>
                    <m:r>
                      <a:rPr lang="tr-TR" sz="1200" b="0" i="1" smtClean="0">
                        <a:latin typeface="Cambria Math" panose="02040503050406030204" pitchFamily="18" charset="0"/>
                      </a:rPr>
                      <m:t> </m:t>
                    </m:r>
                    <m:r>
                      <a:rPr lang="tr-TR" sz="1200" b="0" i="1" smtClean="0">
                        <a:latin typeface="Cambria Math" panose="02040503050406030204" pitchFamily="18" charset="0"/>
                      </a:rPr>
                      <m:t>𝑠𝑒𝑡</m:t>
                    </m:r>
                  </m:oMath>
                </a14:m>
                <a:endParaRPr lang="tr-TR" sz="1200" b="0" i="1" dirty="0">
                  <a:latin typeface="Cambria Math" panose="02040503050406030204" pitchFamily="18" charset="0"/>
                </a:endParaRPr>
              </a:p>
              <a:p>
                <a:endParaRPr lang="tr-TR" sz="1600" b="0" i="1" dirty="0">
                  <a:latin typeface="Cambria Math" panose="02040503050406030204" pitchFamily="18" charset="0"/>
                </a:endParaRPr>
              </a:p>
              <a:p>
                <a:endParaRPr lang="tr-TR" sz="1200" b="0" i="1" dirty="0">
                  <a:latin typeface="Cambria Math" panose="02040503050406030204" pitchFamily="18" charset="0"/>
                </a:endParaRPr>
              </a:p>
              <a:p>
                <a:endParaRPr lang="tr-TR" b="0" i="1" dirty="0">
                  <a:latin typeface="Cambria Math" panose="02040503050406030204" pitchFamily="18" charset="0"/>
                </a:endParaRPr>
              </a:p>
              <a:p>
                <a:endParaRPr lang="tr-TR" b="0" i="1" dirty="0">
                  <a:latin typeface="Cambria Math" panose="02040503050406030204" pitchFamily="18" charset="0"/>
                </a:endParaRPr>
              </a:p>
              <a:p>
                <a:endParaRPr lang="tr-TR" i="1" dirty="0">
                  <a:latin typeface="Cambria Math" panose="02040503050406030204" pitchFamily="18" charset="0"/>
                </a:endParaRPr>
              </a:p>
              <a:p>
                <a:pPr marL="0" indent="0">
                  <a:buNone/>
                </a:pPr>
                <a:endParaRPr lang="tr-TR" i="1" dirty="0">
                  <a:latin typeface="Cambria Math" panose="02040503050406030204" pitchFamily="18" charset="0"/>
                </a:endParaRPr>
              </a:p>
              <a:p>
                <a:pPr marL="0" indent="0">
                  <a:buNone/>
                </a:pPr>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pPr marL="0" indent="0">
                  <a:buNone/>
                </a:pPr>
                <a:endParaRPr lang="tr-TR" sz="1600" b="0" dirty="0"/>
              </a:p>
              <a:p>
                <a:pPr marL="0" indent="0">
                  <a:buNone/>
                </a:pPr>
                <a:endParaRPr lang="tr-TR" sz="1600" b="0" dirty="0"/>
              </a:p>
              <a:p>
                <a:pPr marL="0" indent="0">
                  <a:buNone/>
                </a:pPr>
                <a:endParaRPr lang="tr-TR" sz="1600" dirty="0"/>
              </a:p>
              <a:p>
                <a:endParaRPr lang="tr-TR" b="0"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8DDC33F-1225-4D78-896B-FB22ACFFFEE3}"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8</a:t>
            </a:fld>
            <a:endParaRPr lang="tr-TR"/>
          </a:p>
        </p:txBody>
      </p:sp>
      <p:pic>
        <p:nvPicPr>
          <p:cNvPr id="7" name="Picture 6" descr="Logo&#10;&#10;Description automatically generated">
            <a:extLst>
              <a:ext uri="{FF2B5EF4-FFF2-40B4-BE49-F238E27FC236}">
                <a16:creationId xmlns:a16="http://schemas.microsoft.com/office/drawing/2014/main" id="{A782BEC0-23B5-DD4A-A526-C1C9918B0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239370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COMPONENTS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tr-TR"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Λ</m:t>
                        </m:r>
                      </m:e>
                      <m:sub>
                        <m:r>
                          <a:rPr lang="tr-TR" b="0" i="1" smtClean="0">
                            <a:latin typeface="Cambria Math" panose="02040503050406030204" pitchFamily="18" charset="0"/>
                          </a:rPr>
                          <m:t>𝑖𝑗</m:t>
                        </m:r>
                      </m:sub>
                    </m:sSub>
                    <m:r>
                      <a:rPr lang="tr-TR" b="0" i="1"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b="0" i="1" smtClean="0">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limLow>
                          <m:limLowPr>
                            <m:ctrlPr>
                              <a:rPr lang="tr-TR" b="0" i="1" smtClean="0">
                                <a:latin typeface="Cambria Math" panose="02040503050406030204" pitchFamily="18" charset="0"/>
                              </a:rPr>
                            </m:ctrlPr>
                          </m:limLowPr>
                          <m:e>
                            <m:r>
                              <m:rPr>
                                <m:sty m:val="p"/>
                              </m:rPr>
                              <a:rPr lang="tr-TR" b="0" i="0" smtClean="0">
                                <a:latin typeface="Cambria Math" panose="02040503050406030204" pitchFamily="18" charset="0"/>
                              </a:rPr>
                              <m:t>arg</m:t>
                            </m:r>
                            <m:r>
                              <a:rPr lang="tr-TR" b="0" i="0" smtClean="0">
                                <a:latin typeface="Cambria Math" panose="02040503050406030204" pitchFamily="18" charset="0"/>
                              </a:rPr>
                              <m:t> </m:t>
                            </m:r>
                            <m:r>
                              <m:rPr>
                                <m:sty m:val="p"/>
                              </m:rPr>
                              <a:rPr lang="tr-TR" b="0" i="0" smtClean="0">
                                <a:latin typeface="Cambria Math" panose="02040503050406030204" pitchFamily="18" charset="0"/>
                              </a:rPr>
                              <m:t>max</m:t>
                            </m:r>
                          </m:e>
                          <m:lim>
                            <m:r>
                              <a:rPr lang="tr-TR" b="0" i="1" smtClean="0">
                                <a:latin typeface="Cambria Math" panose="02040503050406030204" pitchFamily="18" charset="0"/>
                              </a:rPr>
                              <m:t>𝑝</m:t>
                            </m:r>
                          </m:lim>
                        </m:limLow>
                      </m:fName>
                      <m:e>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e>
                    </m:func>
                  </m:oMath>
                </a14:m>
                <a:endParaRPr lang="tr-TR" dirty="0"/>
              </a:p>
              <a:p>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ea typeface="Cambria Math" panose="02040503050406030204" pitchFamily="18" charset="0"/>
                          </a:rPr>
                          <m:t>𝑖</m:t>
                        </m:r>
                      </m:sub>
                      <m:sup>
                        <m:r>
                          <a:rPr lang="tr-TR" i="1">
                            <a:latin typeface="Cambria Math" panose="02040503050406030204" pitchFamily="18" charset="0"/>
                            <a:ea typeface="Cambria Math" panose="02040503050406030204" pitchFamily="18" charset="0"/>
                          </a:rPr>
                          <m:t>𝑝</m:t>
                        </m:r>
                      </m:sup>
                    </m:sSubSup>
                    <m:r>
                      <a:rPr lang="tr-TR" b="0" i="0" smtClean="0">
                        <a:latin typeface="Cambria Math" panose="02040503050406030204" pitchFamily="18" charset="0"/>
                        <a:ea typeface="Cambria Math" panose="02040503050406030204" pitchFamily="18" charset="0"/>
                      </a:rPr>
                      <m:t>:</m:t>
                    </m:r>
                    <m:r>
                      <m:rPr>
                        <m:sty m:val="p"/>
                      </m:rPr>
                      <a:rPr lang="tr-TR" b="0" i="0" smtClean="0">
                        <a:latin typeface="Cambria Math" panose="02040503050406030204" pitchFamily="18" charset="0"/>
                        <a:ea typeface="Cambria Math" panose="02040503050406030204" pitchFamily="18" charset="0"/>
                      </a:rPr>
                      <m:t>counts</m:t>
                    </m:r>
                    <m:r>
                      <a:rPr lang="tr-TR" b="0" i="0" smtClean="0">
                        <a:latin typeface="Cambria Math" panose="02040503050406030204" pitchFamily="18" charset="0"/>
                        <a:ea typeface="Cambria Math" panose="02040503050406030204" pitchFamily="18" charset="0"/>
                      </a:rPr>
                      <m:t> </m:t>
                    </m:r>
                    <m:r>
                      <m:rPr>
                        <m:sty m:val="p"/>
                      </m:rPr>
                      <a:rPr lang="tr-TR" b="0" i="0" smtClean="0">
                        <a:latin typeface="Cambria Math" panose="02040503050406030204" pitchFamily="18" charset="0"/>
                        <a:ea typeface="Cambria Math" panose="02040503050406030204" pitchFamily="18" charset="0"/>
                      </a:rPr>
                      <m:t>of</m:t>
                    </m:r>
                    <m:sSub>
                      <m:sSubPr>
                        <m:ctrlPr>
                          <a:rPr lang="tr-TR" i="1">
                            <a:latin typeface="Cambria Math" panose="02040503050406030204" pitchFamily="18" charset="0"/>
                          </a:rPr>
                        </m:ctrlPr>
                      </m:sSubPr>
                      <m:e>
                        <m:r>
                          <a:rPr lang="tr-TR" b="0" i="1" smtClean="0">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rPr>
                          <m:t>𝑖𝑗</m:t>
                        </m:r>
                      </m:sub>
                    </m:sSub>
                    <m:r>
                      <a:rPr lang="tr-TR" b="0" i="1" smtClean="0">
                        <a:latin typeface="Cambria Math" panose="02040503050406030204" pitchFamily="18" charset="0"/>
                      </a:rPr>
                      <m:t> </m:t>
                    </m:r>
                    <m:r>
                      <a:rPr lang="tr-TR" b="0" i="1" smtClean="0">
                        <a:latin typeface="Cambria Math" panose="02040503050406030204" pitchFamily="18" charset="0"/>
                      </a:rPr>
                      <m:t>𝑤h𝑖𝑐h</m:t>
                    </m:r>
                    <m:r>
                      <a:rPr lang="tr-TR" b="0" i="1" smtClean="0">
                        <a:latin typeface="Cambria Math" panose="02040503050406030204" pitchFamily="18" charset="0"/>
                      </a:rPr>
                      <m:t> </m:t>
                    </m:r>
                    <m:r>
                      <a:rPr lang="tr-TR" b="0" i="1" smtClean="0">
                        <a:latin typeface="Cambria Math" panose="02040503050406030204" pitchFamily="18" charset="0"/>
                      </a:rPr>
                      <m:t>𝑒𝑞𝑢𝑎𝑙𝑠</m:t>
                    </m:r>
                    <m:r>
                      <a:rPr lang="tr-TR" b="0" i="1" smtClean="0">
                        <a:latin typeface="Cambria Math" panose="02040503050406030204" pitchFamily="18" charset="0"/>
                      </a:rPr>
                      <m:t> </m:t>
                    </m:r>
                    <m:r>
                      <a:rPr lang="tr-TR" b="0" i="1" smtClean="0">
                        <a:latin typeface="Cambria Math" panose="02040503050406030204" pitchFamily="18" charset="0"/>
                      </a:rPr>
                      <m:t>𝑡𝑜</m:t>
                    </m:r>
                    <m:r>
                      <a:rPr lang="tr-TR" b="0" i="1" smtClean="0">
                        <a:latin typeface="Cambria Math" panose="02040503050406030204" pitchFamily="18" charset="0"/>
                      </a:rPr>
                      <m:t> </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b="0" i="1" smtClean="0">
                            <a:latin typeface="Cambria Math" panose="02040503050406030204" pitchFamily="18" charset="0"/>
                          </a:rPr>
                          <m:t>𝑝</m:t>
                        </m:r>
                      </m:sup>
                    </m:sSup>
                  </m:oMath>
                </a14:m>
                <a:endParaRPr lang="tr-TR" dirty="0"/>
              </a:p>
              <a:p>
                <a14:m>
                  <m:oMath xmlns:m="http://schemas.openxmlformats.org/officeDocument/2006/math">
                    <m:sSub>
                      <m:sSubPr>
                        <m:ctrlPr>
                          <a:rPr lang="tr-TR" i="1" smtClean="0">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𝜆</m:t>
                        </m:r>
                      </m:e>
                      <m:sub>
                        <m:r>
                          <a:rPr lang="tr-TR" b="0" i="1" smtClean="0">
                            <a:latin typeface="Cambria Math" panose="02040503050406030204" pitchFamily="18" charset="0"/>
                            <a:ea typeface="Cambria Math" panose="02040503050406030204" pitchFamily="18" charset="0"/>
                          </a:rPr>
                          <m:t>𝑖𝑗</m:t>
                        </m:r>
                      </m:sub>
                    </m:sSub>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𝑙𝑒𝑛𝑔𝑡h</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𝑠𝑡𝑒𝑚</m:t>
                        </m:r>
                      </m:e>
                      <m:sub>
                        <m:r>
                          <a:rPr lang="tr-TR" i="1">
                            <a:latin typeface="Cambria Math" panose="02040503050406030204" pitchFamily="18" charset="0"/>
                          </a:rPr>
                          <m:t>𝑖𝑗</m:t>
                        </m:r>
                      </m:sub>
                    </m:sSub>
                  </m:oMath>
                </a14:m>
                <a:endParaRPr lang="tr-TR" dirty="0"/>
              </a:p>
              <a:p>
                <a14:m>
                  <m:oMath xmlns:m="http://schemas.openxmlformats.org/officeDocument/2006/math">
                    <m:sSubSup>
                      <m:sSubSupPr>
                        <m:ctrlPr>
                          <a:rPr lang="tr-TR" sz="2400" i="1" smtClean="0">
                            <a:latin typeface="Cambria Math" panose="02040503050406030204" pitchFamily="18" charset="0"/>
                          </a:rPr>
                        </m:ctrlPr>
                      </m:sSubSupPr>
                      <m:e>
                        <m:r>
                          <a:rPr lang="tr-TR" sz="2400" i="1" smtClean="0">
                            <a:latin typeface="Cambria Math" panose="02040503050406030204" pitchFamily="18" charset="0"/>
                            <a:ea typeface="Cambria Math" panose="02040503050406030204" pitchFamily="18" charset="0"/>
                          </a:rPr>
                          <m:t>𝜌</m:t>
                        </m:r>
                      </m:e>
                      <m:sub>
                        <m:r>
                          <a:rPr lang="tr-TR" sz="2400" b="0" i="1" smtClean="0">
                            <a:latin typeface="Cambria Math" panose="02040503050406030204" pitchFamily="18" charset="0"/>
                          </a:rPr>
                          <m:t>𝑖</m:t>
                        </m:r>
                      </m:sub>
                      <m:sup>
                        <m:r>
                          <a:rPr lang="tr-TR" sz="2400" b="0" i="1" smtClean="0">
                            <a:latin typeface="Cambria Math" panose="02040503050406030204" pitchFamily="18" charset="0"/>
                          </a:rPr>
                          <m:t>𝑝</m:t>
                        </m:r>
                      </m:sup>
                    </m:sSubSup>
                    <m:r>
                      <a:rPr lang="tr-TR" sz="2400" b="0" i="1" smtClean="0">
                        <a:latin typeface="Cambria Math" panose="02040503050406030204" pitchFamily="18" charset="0"/>
                      </a:rPr>
                      <m:t>≔</m:t>
                    </m:r>
                    <m:f>
                      <m:fPr>
                        <m:ctrlPr>
                          <a:rPr lang="tr-TR" sz="2400" b="0" i="1" smtClean="0">
                            <a:latin typeface="Cambria Math" panose="02040503050406030204" pitchFamily="18" charset="0"/>
                          </a:rPr>
                        </m:ctrlPr>
                      </m:fPr>
                      <m:num>
                        <m:nary>
                          <m:naryPr>
                            <m:chr m:val="∑"/>
                            <m:ctrlPr>
                              <a:rPr lang="tr-TR" sz="2400" b="0" i="1" smtClean="0">
                                <a:latin typeface="Cambria Math" panose="02040503050406030204" pitchFamily="18" charset="0"/>
                              </a:rPr>
                            </m:ctrlPr>
                          </m:naryPr>
                          <m:sub>
                            <m:r>
                              <m:rPr>
                                <m:brk m:alnAt="23"/>
                              </m:rPr>
                              <a:rPr lang="tr-TR" sz="2400" b="0" i="1" smtClean="0">
                                <a:latin typeface="Cambria Math" panose="02040503050406030204" pitchFamily="18" charset="0"/>
                              </a:rPr>
                              <m:t>𝑗</m:t>
                            </m:r>
                            <m:r>
                              <a:rPr lang="tr-TR" sz="2400" b="0" i="1" smtClean="0">
                                <a:latin typeface="Cambria Math" panose="02040503050406030204" pitchFamily="18" charset="0"/>
                              </a:rPr>
                              <m:t>=</m:t>
                            </m:r>
                            <m:r>
                              <m:rPr>
                                <m:brk m:alnAt="23"/>
                              </m:rPr>
                              <a:rPr lang="tr-TR" sz="2400" b="0" i="1" smtClean="0">
                                <a:latin typeface="Cambria Math" panose="02040503050406030204" pitchFamily="18" charset="0"/>
                              </a:rPr>
                              <m:t>1</m:t>
                            </m:r>
                          </m:sub>
                          <m:sup>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𝑚</m:t>
                                </m:r>
                              </m:e>
                              <m:sub>
                                <m:r>
                                  <a:rPr lang="tr-TR" sz="2400" b="0" i="1" smtClean="0">
                                    <a:latin typeface="Cambria Math" panose="02040503050406030204" pitchFamily="18" charset="0"/>
                                  </a:rPr>
                                  <m:t>𝑖</m:t>
                                </m:r>
                              </m:sub>
                            </m:sSub>
                          </m:sup>
                          <m:e>
                            <m:sSubSup>
                              <m:sSubSupPr>
                                <m:ctrlPr>
                                  <a:rPr lang="el-GR" sz="2400" i="1">
                                    <a:latin typeface="Cambria Math" panose="02040503050406030204" pitchFamily="18" charset="0"/>
                                    <a:ea typeface="Cambria Math" panose="02040503050406030204" pitchFamily="18" charset="0"/>
                                  </a:rPr>
                                </m:ctrlPr>
                              </m:sSubSupPr>
                              <m:e>
                                <m:r>
                                  <m:rPr>
                                    <m:sty m:val="p"/>
                                  </m:rPr>
                                  <a:rPr lang="el-GR" sz="2400" i="1">
                                    <a:latin typeface="Cambria Math" panose="02040503050406030204" pitchFamily="18" charset="0"/>
                                    <a:ea typeface="Cambria Math" panose="02040503050406030204" pitchFamily="18" charset="0"/>
                                  </a:rPr>
                                  <m:t>Σ</m:t>
                                </m:r>
                              </m:e>
                              <m:sub>
                                <m:r>
                                  <a:rPr lang="tr-TR" sz="2400" i="1">
                                    <a:latin typeface="Cambria Math" panose="02040503050406030204" pitchFamily="18" charset="0"/>
                                    <a:ea typeface="Cambria Math" panose="02040503050406030204" pitchFamily="18" charset="0"/>
                                  </a:rPr>
                                  <m:t>𝑖𝑗</m:t>
                                </m:r>
                              </m:sub>
                              <m:sup>
                                <m:r>
                                  <a:rPr lang="tr-TR" sz="2400" i="1">
                                    <a:latin typeface="Cambria Math" panose="02040503050406030204" pitchFamily="18" charset="0"/>
                                    <a:ea typeface="Cambria Math" panose="02040503050406030204" pitchFamily="18" charset="0"/>
                                  </a:rPr>
                                  <m:t>𝑝</m:t>
                                </m:r>
                              </m:sup>
                            </m:sSubSup>
                          </m:e>
                        </m:nary>
                      </m:num>
                      <m:den>
                        <m:sSup>
                          <m:sSupPr>
                            <m:ctrlPr>
                              <a:rPr lang="el-GR" sz="2400" i="1">
                                <a:latin typeface="Cambria Math" panose="02040503050406030204" pitchFamily="18" charset="0"/>
                                <a:ea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tr-TR" sz="2400" i="1">
                                <a:latin typeface="Cambria Math" panose="02040503050406030204" pitchFamily="18" charset="0"/>
                                <a:ea typeface="Cambria Math" panose="02040503050406030204" pitchFamily="18" charset="0"/>
                              </a:rPr>
                              <m:t>𝑝</m:t>
                            </m:r>
                          </m:sup>
                        </m:sSup>
                      </m:den>
                    </m:f>
                  </m:oMath>
                </a14:m>
                <a:r>
                  <a:rPr lang="tr-TR" sz="2400" dirty="0"/>
                  <a:t> *</a:t>
                </a:r>
              </a:p>
              <a:p>
                <a14:m>
                  <m:oMath xmlns:m="http://schemas.openxmlformats.org/officeDocument/2006/math">
                    <m:r>
                      <a:rPr lang="tr-TR" i="1">
                        <a:latin typeface="Cambria Math" panose="02040503050406030204" pitchFamily="18" charset="0"/>
                      </a:rPr>
                      <m:t>∗</m:t>
                    </m:r>
                    <m:sSup>
                      <m:sSupPr>
                        <m:ctrlPr>
                          <a:rPr lang="el-GR" i="1">
                            <a:latin typeface="Cambria Math" panose="02040503050406030204" pitchFamily="18" charset="0"/>
                          </a:rPr>
                        </m:ctrlPr>
                      </m:sSupPr>
                      <m:e>
                        <m:r>
                          <a:rPr lang="tr-TR" i="1">
                            <a:latin typeface="Cambria Math" panose="02040503050406030204" pitchFamily="18" charset="0"/>
                          </a:rPr>
                          <m:t>𝑖𝑛</m:t>
                        </m:r>
                        <m:r>
                          <a:rPr lang="tr-TR" i="1">
                            <a:latin typeface="Cambria Math" panose="02040503050406030204" pitchFamily="18" charset="0"/>
                          </a:rPr>
                          <m:t> </m:t>
                        </m:r>
                        <m:r>
                          <a:rPr lang="tr-TR" i="1">
                            <a:latin typeface="Cambria Math" panose="02040503050406030204" pitchFamily="18" charset="0"/>
                          </a:rPr>
                          <m:t>𝑐𝑎𝑠𝑒</m:t>
                        </m:r>
                        <m:r>
                          <a:rPr lang="tr-TR" i="1">
                            <a:latin typeface="Cambria Math" panose="02040503050406030204" pitchFamily="18" charset="0"/>
                          </a:rPr>
                          <m:t> </m:t>
                        </m:r>
                        <m:r>
                          <a:rPr lang="tr-TR" i="1">
                            <a:latin typeface="Cambria Math" panose="02040503050406030204" pitchFamily="18" charset="0"/>
                          </a:rPr>
                          <m:t>𝑡h𝑎𝑡</m:t>
                        </m:r>
                        <m:r>
                          <a:rPr lang="tr-TR" i="1">
                            <a:latin typeface="Cambria Math" panose="02040503050406030204" pitchFamily="18" charset="0"/>
                          </a:rPr>
                          <m:t> </m:t>
                        </m:r>
                        <m:r>
                          <m:rPr>
                            <m:sty m:val="p"/>
                          </m:rPr>
                          <a:rPr lang="el-GR" i="1">
                            <a:latin typeface="Cambria Math" panose="02040503050406030204" pitchFamily="18" charset="0"/>
                          </a:rPr>
                          <m:t>Σ</m:t>
                        </m:r>
                      </m:e>
                      <m:sup>
                        <m:r>
                          <a:rPr lang="tr-TR" i="1">
                            <a:latin typeface="Cambria Math" panose="02040503050406030204" pitchFamily="18" charset="0"/>
                          </a:rPr>
                          <m:t>𝑝</m:t>
                        </m:r>
                      </m:sup>
                    </m:sSup>
                  </m:oMath>
                </a14:m>
                <a:r>
                  <a:rPr lang="tr-TR" i="1" dirty="0">
                    <a:latin typeface="Cambria Math" panose="02040503050406030204" pitchFamily="18" charset="0"/>
                  </a:rPr>
                  <a:t>=0,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ea typeface="Cambria Math" panose="02040503050406030204" pitchFamily="18" charset="0"/>
                          </a:rPr>
                          <m:t>𝜌</m:t>
                        </m:r>
                      </m:e>
                      <m:sub>
                        <m:r>
                          <a:rPr lang="tr-TR" i="1">
                            <a:latin typeface="Cambria Math" panose="02040503050406030204" pitchFamily="18" charset="0"/>
                          </a:rPr>
                          <m:t>𝑖</m:t>
                        </m:r>
                      </m:sub>
                      <m:sup>
                        <m:r>
                          <a:rPr lang="tr-TR" i="1">
                            <a:latin typeface="Cambria Math" panose="02040503050406030204" pitchFamily="18" charset="0"/>
                          </a:rPr>
                          <m:t>𝑝</m:t>
                        </m:r>
                      </m:sup>
                    </m:sSubSup>
                  </m:oMath>
                </a14:m>
                <a:r>
                  <a:rPr lang="tr-TR" i="1" dirty="0">
                    <a:latin typeface="Cambria Math" panose="02040503050406030204" pitchFamily="18" charset="0"/>
                  </a:rPr>
                  <a:t>:=0 </a:t>
                </a:r>
              </a:p>
              <a:p>
                <a14:m>
                  <m:oMath xmlns:m="http://schemas.openxmlformats.org/officeDocument/2006/math">
                    <m:sSubSup>
                      <m:sSubSupPr>
                        <m:ctrlPr>
                          <a:rPr lang="tr-TR"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tr-TR" b="0" i="1" smtClean="0">
                            <a:latin typeface="Cambria Math" panose="02040503050406030204" pitchFamily="18" charset="0"/>
                          </a:rPr>
                          <m:t>𝑖𝑗</m:t>
                        </m:r>
                      </m:sub>
                      <m:sup>
                        <m:r>
                          <a:rPr lang="tr-TR" b="0" i="1" smtClean="0">
                            <a:latin typeface="Cambria Math" panose="02040503050406030204" pitchFamily="18" charset="0"/>
                          </a:rPr>
                          <m:t>𝑝</m:t>
                        </m:r>
                      </m:sup>
                    </m:sSubSup>
                    <m:r>
                      <a:rPr lang="tr-TR" b="0" i="1" smtClean="0">
                        <a:latin typeface="Cambria Math" panose="02040503050406030204" pitchFamily="18" charset="0"/>
                      </a:rPr>
                      <m:t>≔</m:t>
                    </m:r>
                    <m:f>
                      <m:fPr>
                        <m:ctrlPr>
                          <a:rPr lang="tr-TR" b="0" i="1" smtClean="0">
                            <a:latin typeface="Cambria Math" panose="02040503050406030204" pitchFamily="18" charset="0"/>
                          </a:rPr>
                        </m:ctrlPr>
                      </m:fPr>
                      <m:num>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num>
                      <m:den>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𝑞</m:t>
                            </m:r>
                            <m:r>
                              <a:rPr lang="tr-TR" b="0" i="1" smtClean="0">
                                <a:latin typeface="Cambria Math" panose="02040503050406030204" pitchFamily="18" charset="0"/>
                              </a:rPr>
                              <m:t>=</m:t>
                            </m:r>
                            <m:r>
                              <m:rPr>
                                <m:brk m:alnAt="23"/>
                              </m:rPr>
                              <a:rPr lang="tr-TR" b="0" i="1" smtClean="0">
                                <a:latin typeface="Cambria Math" panose="02040503050406030204" pitchFamily="18" charset="0"/>
                              </a:rPr>
                              <m:t>1</m:t>
                            </m:r>
                          </m:sub>
                          <m:sup>
                            <m:r>
                              <a:rPr lang="tr-TR" b="0" i="1" smtClean="0">
                                <a:latin typeface="Cambria Math" panose="02040503050406030204" pitchFamily="18" charset="0"/>
                              </a:rPr>
                              <m:t>𝑛</m:t>
                            </m:r>
                          </m:sup>
                          <m:e>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𝑞</m:t>
                                </m:r>
                              </m:sup>
                            </m:sSubSup>
                          </m:e>
                        </m:nary>
                      </m:den>
                    </m:f>
                  </m:oMath>
                </a14:m>
                <a:endParaRPr lang="tr-T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tr-TR" sz="1400" b="0" i="1" smtClean="0">
                          <a:latin typeface="Cambria Math" panose="02040503050406030204" pitchFamily="18" charset="0"/>
                        </a:rPr>
                        <m:t>(</m:t>
                      </m:r>
                      <m:r>
                        <a:rPr lang="tr-TR" sz="1400" b="0" i="1" smtClean="0">
                          <a:latin typeface="Cambria Math" panose="02040503050406030204" pitchFamily="18" charset="0"/>
                        </a:rPr>
                        <m:t>𝑖𝑡</m:t>
                      </m:r>
                      <m:r>
                        <a:rPr lang="tr-TR" sz="1400" b="0" i="1" smtClean="0">
                          <a:latin typeface="Cambria Math" panose="02040503050406030204" pitchFamily="18" charset="0"/>
                        </a:rPr>
                        <m:t> </m:t>
                      </m:r>
                      <m:r>
                        <a:rPr lang="tr-TR" sz="1400" b="0" i="1" smtClean="0">
                          <a:latin typeface="Cambria Math" panose="02040503050406030204" pitchFamily="18" charset="0"/>
                        </a:rPr>
                        <m:t>𝑐𝑎𝑛</m:t>
                      </m:r>
                      <m:r>
                        <a:rPr lang="tr-TR" sz="1400" b="0" i="1" smtClean="0">
                          <a:latin typeface="Cambria Math" panose="02040503050406030204" pitchFamily="18" charset="0"/>
                        </a:rPr>
                        <m:t> </m:t>
                      </m:r>
                      <m:r>
                        <a:rPr lang="tr-TR" sz="1400" b="0" i="1" smtClean="0">
                          <a:latin typeface="Cambria Math" panose="02040503050406030204" pitchFamily="18" charset="0"/>
                        </a:rPr>
                        <m:t>𝑏𝑒</m:t>
                      </m:r>
                      <m:r>
                        <a:rPr lang="tr-TR" sz="1400" b="0" i="1" smtClean="0">
                          <a:latin typeface="Cambria Math" panose="02040503050406030204" pitchFamily="18" charset="0"/>
                        </a:rPr>
                        <m:t> </m:t>
                      </m:r>
                      <m:r>
                        <a:rPr lang="tr-TR" sz="1400" b="0" i="1" smtClean="0">
                          <a:latin typeface="Cambria Math" panose="02040503050406030204" pitchFamily="18" charset="0"/>
                        </a:rPr>
                        <m:t>𝑐𝑜𝑛𝑠𝑖𝑑𝑒𝑟𝑒𝑑</m:t>
                      </m:r>
                      <m:r>
                        <a:rPr lang="tr-TR" sz="1400" b="0" i="1" smtClean="0">
                          <a:latin typeface="Cambria Math" panose="02040503050406030204" pitchFamily="18" charset="0"/>
                        </a:rPr>
                        <m:t> </m:t>
                      </m:r>
                      <m:r>
                        <a:rPr lang="tr-TR" sz="1400" b="0" i="1" smtClean="0">
                          <a:latin typeface="Cambria Math" panose="02040503050406030204" pitchFamily="18" charset="0"/>
                        </a:rPr>
                        <m:t>𝑎𝑠</m:t>
                      </m:r>
                      <m:r>
                        <a:rPr lang="tr-TR" sz="1400" b="0" i="1" smtClean="0">
                          <a:latin typeface="Cambria Math" panose="02040503050406030204" pitchFamily="18" charset="0"/>
                        </a:rPr>
                        <m:t> </m:t>
                      </m:r>
                      <m:r>
                        <a:rPr lang="tr-TR" sz="1400" b="0" i="1" smtClean="0">
                          <a:latin typeface="Cambria Math" panose="02040503050406030204" pitchFamily="18" charset="0"/>
                        </a:rPr>
                        <m:t>𝑝𝑟𝑜𝑏𝑎𝑏𝑖𝑙𝑖𝑡𝑦</m:t>
                      </m:r>
                      <m:r>
                        <a:rPr lang="tr-TR" sz="1400" b="0" i="1" smtClean="0">
                          <a:latin typeface="Cambria Math" panose="02040503050406030204" pitchFamily="18" charset="0"/>
                        </a:rPr>
                        <m:t> </m:t>
                      </m:r>
                      <m:r>
                        <a:rPr lang="tr-TR" sz="1400" b="0" i="1" smtClean="0">
                          <a:latin typeface="Cambria Math" panose="02040503050406030204" pitchFamily="18" charset="0"/>
                        </a:rPr>
                        <m:t>𝑜𝑓</m:t>
                      </m:r>
                      <m:r>
                        <a:rPr lang="tr-TR" sz="1400" b="0" i="1" smtClean="0">
                          <a:latin typeface="Cambria Math" panose="02040503050406030204" pitchFamily="18" charset="0"/>
                        </a:rPr>
                        <m:t> </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𝑠𝑡𝑒𝑚</m:t>
                          </m:r>
                        </m:e>
                        <m:sub>
                          <m:r>
                            <a:rPr lang="tr-TR" sz="1400" b="0" i="1" smtClean="0">
                              <a:latin typeface="Cambria Math" panose="02040503050406030204" pitchFamily="18" charset="0"/>
                            </a:rPr>
                            <m:t>𝑖𝑗</m:t>
                          </m:r>
                        </m:sub>
                      </m:sSub>
                      <m:r>
                        <a:rPr lang="tr-TR" sz="1400" b="0" i="1" smtClean="0">
                          <a:latin typeface="Cambria Math" panose="02040503050406030204" pitchFamily="18" charset="0"/>
                        </a:rPr>
                        <m:t> </m:t>
                      </m:r>
                      <m:r>
                        <a:rPr lang="tr-TR" sz="1400" b="0" i="1" smtClean="0">
                          <a:latin typeface="Cambria Math" panose="02040503050406030204" pitchFamily="18" charset="0"/>
                        </a:rPr>
                        <m:t>𝑙𝑎𝑏𝑒𝑙𝑙𝑒𝑑</m:t>
                      </m:r>
                      <m:r>
                        <a:rPr lang="tr-TR" sz="1400" b="0" i="1" smtClean="0">
                          <a:latin typeface="Cambria Math" panose="02040503050406030204" pitchFamily="18" charset="0"/>
                        </a:rPr>
                        <m:t> </m:t>
                      </m:r>
                      <m:r>
                        <a:rPr lang="tr-TR" sz="1400" b="0" i="1" smtClean="0">
                          <a:latin typeface="Cambria Math" panose="02040503050406030204" pitchFamily="18" charset="0"/>
                        </a:rPr>
                        <m:t>𝑤𝑖𝑡h</m:t>
                      </m:r>
                      <m:r>
                        <a:rPr lang="tr-TR" sz="1400" b="0" i="1" smtClean="0">
                          <a:latin typeface="Cambria Math" panose="02040503050406030204" pitchFamily="18" charset="0"/>
                        </a:rPr>
                        <m:t> </m:t>
                      </m:r>
                      <m:r>
                        <a:rPr lang="tr-TR" sz="1400" b="0" i="1" smtClean="0">
                          <a:latin typeface="Cambria Math" panose="02040503050406030204" pitchFamily="18" charset="0"/>
                        </a:rPr>
                        <m:t>𝑐𝑎𝑡𝑒𝑔𝑜𝑟𝑦</m:t>
                      </m:r>
                      <m:r>
                        <a:rPr lang="tr-TR" sz="1400" b="0" i="1" smtClean="0">
                          <a:latin typeface="Cambria Math" panose="02040503050406030204" pitchFamily="18" charset="0"/>
                        </a:rPr>
                        <m:t> </m:t>
                      </m:r>
                      <m:r>
                        <a:rPr lang="tr-TR" sz="1400" b="0" i="1" smtClean="0">
                          <a:latin typeface="Cambria Math" panose="02040503050406030204" pitchFamily="18" charset="0"/>
                        </a:rPr>
                        <m:t>𝑤𝑖𝑡h</m:t>
                      </m:r>
                      <m:r>
                        <a:rPr lang="tr-TR" sz="1400" b="0" i="1" smtClean="0">
                          <a:latin typeface="Cambria Math" panose="02040503050406030204" pitchFamily="18" charset="0"/>
                        </a:rPr>
                        <m:t> </m:t>
                      </m:r>
                      <m:r>
                        <a:rPr lang="tr-TR" sz="1400" b="0" i="1" smtClean="0">
                          <a:latin typeface="Cambria Math" panose="02040503050406030204" pitchFamily="18" charset="0"/>
                        </a:rPr>
                        <m:t>𝑝</m:t>
                      </m:r>
                      <m:r>
                        <a:rPr lang="tr-TR" sz="1400" b="0" i="1" smtClean="0">
                          <a:latin typeface="Cambria Math" panose="02040503050406030204" pitchFamily="18" charset="0"/>
                        </a:rPr>
                        <m:t> </m:t>
                      </m:r>
                      <m:r>
                        <a:rPr lang="tr-TR" sz="1400" b="0" i="1" smtClean="0">
                          <a:latin typeface="Cambria Math" panose="02040503050406030204" pitchFamily="18" charset="0"/>
                        </a:rPr>
                        <m:t>𝑖𝑛𝑑𝑒𝑥</m:t>
                      </m:r>
                      <m:r>
                        <a:rPr lang="tr-TR" sz="1400" b="0" i="1" smtClean="0">
                          <a:latin typeface="Cambria Math" panose="02040503050406030204" pitchFamily="18" charset="0"/>
                        </a:rPr>
                        <m:t>)</m:t>
                      </m:r>
                    </m:oMath>
                  </m:oMathPara>
                </a14:m>
                <a:endParaRPr lang="tr-TR" sz="1400" i="1" dirty="0">
                  <a:latin typeface="Cambria Math" panose="02040503050406030204" pitchFamily="18" charset="0"/>
                </a:endParaRPr>
              </a:p>
              <a:p>
                <a:endParaRPr lang="tr-TR" i="1" dirty="0">
                  <a:latin typeface="Cambria Math" panose="02040503050406030204" pitchFamily="18" charset="0"/>
                </a:endParaRPr>
              </a:p>
              <a:p>
                <a:endParaRPr lang="tr-TR" i="1" dirty="0">
                  <a:latin typeface="Cambria Math" panose="02040503050406030204" pitchFamily="18" charset="0"/>
                </a:endParaRPr>
              </a:p>
              <a:p>
                <a:endParaRPr lang="tr-TR" dirty="0"/>
              </a:p>
              <a:p>
                <a:endParaRPr lang="tr-TR" dirty="0"/>
              </a:p>
              <a:p>
                <a:endParaRPr lang="tr-TR"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E7F072E-1168-47B2-BF60-10D663444E82}" type="datetime1">
              <a:rPr lang="en-US" smtClean="0"/>
              <a:t>11/13/21</a:t>
            </a:fld>
            <a:endParaRPr lang="tr-TR"/>
          </a:p>
        </p:txBody>
      </p:sp>
      <p:sp>
        <p:nvSpPr>
          <p:cNvPr id="5" name="Footer Placeholder 4"/>
          <p:cNvSpPr>
            <a:spLocks noGrp="1"/>
          </p:cNvSpPr>
          <p:nvPr>
            <p:ph type="ftr" sz="quarter" idx="11"/>
          </p:nvPr>
        </p:nvSpPr>
        <p:spPr/>
        <p:txBody>
          <a:bodyPr/>
          <a:lstStyle/>
          <a:p>
            <a:r>
              <a:rPr lang="tr-TR"/>
              <a:t>EMREHAN</a:t>
            </a:r>
          </a:p>
        </p:txBody>
      </p:sp>
      <p:sp>
        <p:nvSpPr>
          <p:cNvPr id="6" name="Slide Number Placeholder 5"/>
          <p:cNvSpPr>
            <a:spLocks noGrp="1"/>
          </p:cNvSpPr>
          <p:nvPr>
            <p:ph type="sldNum" sz="quarter" idx="12"/>
          </p:nvPr>
        </p:nvSpPr>
        <p:spPr/>
        <p:txBody>
          <a:bodyPr/>
          <a:lstStyle/>
          <a:p>
            <a:fld id="{F74E1598-E674-4AEE-8C6B-8AD6344A913E}" type="slidenum">
              <a:rPr lang="tr-TR" smtClean="0"/>
              <a:t>9</a:t>
            </a:fld>
            <a:endParaRPr lang="tr-TR"/>
          </a:p>
        </p:txBody>
      </p:sp>
      <p:pic>
        <p:nvPicPr>
          <p:cNvPr id="7" name="Picture 6" descr="Logo&#10;&#10;Description automatically generated">
            <a:extLst>
              <a:ext uri="{FF2B5EF4-FFF2-40B4-BE49-F238E27FC236}">
                <a16:creationId xmlns:a16="http://schemas.microsoft.com/office/drawing/2014/main" id="{4D65C622-C732-444F-AA16-90CA2787F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178" y="6420846"/>
            <a:ext cx="1507067" cy="381399"/>
          </a:xfrm>
          <a:prstGeom prst="rect">
            <a:avLst/>
          </a:prstGeom>
        </p:spPr>
      </p:pic>
    </p:spTree>
    <p:extLst>
      <p:ext uri="{BB962C8B-B14F-4D97-AF65-F5344CB8AC3E}">
        <p14:creationId xmlns:p14="http://schemas.microsoft.com/office/powerpoint/2010/main" val="169378174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3422</TotalTime>
  <Words>2773</Words>
  <Application>Microsoft Macintosh PowerPoint</Application>
  <PresentationFormat>Widescreen</PresentationFormat>
  <Paragraphs>643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Trebuchet MS</vt:lpstr>
      <vt:lpstr>Wingdings 3</vt:lpstr>
      <vt:lpstr>Yüzeyler</vt:lpstr>
      <vt:lpstr>PREDICTION MODELS BASED ON MAX-STEMS (or harnessing imbalanced data) Episode One: One-Word Based  </vt:lpstr>
      <vt:lpstr>PREDICTION MODELS  BASED ON MAX-STEMS</vt:lpstr>
      <vt:lpstr>INTRODUCTION</vt:lpstr>
      <vt:lpstr>PROBLEM</vt:lpstr>
      <vt:lpstr>MOTIVATION</vt:lpstr>
      <vt:lpstr>METHOD (Word to Stem)</vt:lpstr>
      <vt:lpstr>METHOD (Stem to Max-Stem)</vt:lpstr>
      <vt:lpstr>COMPONENTS OF MODELS</vt:lpstr>
      <vt:lpstr>COMPONENTS OF MODELS</vt:lpstr>
      <vt:lpstr>COMPONENTS OF MODELS</vt:lpstr>
      <vt:lpstr>General Scheme for Prediction Models</vt:lpstr>
      <vt:lpstr>Model 1</vt:lpstr>
      <vt:lpstr>Model 1</vt:lpstr>
      <vt:lpstr>Model 2</vt:lpstr>
      <vt:lpstr>Model 3</vt:lpstr>
      <vt:lpstr>Model 4</vt:lpstr>
      <vt:lpstr>Model 5</vt:lpstr>
      <vt:lpstr>Case «No Prediction»</vt:lpstr>
      <vt:lpstr>Case «Not Unique»</vt:lpstr>
      <vt:lpstr>Application (introduction)</vt:lpstr>
      <vt:lpstr>General Scheme for Application of Prediction Models </vt:lpstr>
      <vt:lpstr>Application (computations)</vt:lpstr>
      <vt:lpstr>Application (computations)</vt:lpstr>
      <vt:lpstr>Application (computations)</vt:lpstr>
      <vt:lpstr>Application (computations)</vt:lpstr>
      <vt:lpstr>Application (computations)</vt:lpstr>
      <vt:lpstr>Application (prediction)</vt:lpstr>
      <vt:lpstr>Application (results)</vt:lpstr>
      <vt:lpstr>Application (results)</vt:lpstr>
      <vt:lpstr>Application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Max-stems based predıctıon models</dc:title>
  <dc:creator>Ahmet Furkan EMREHAN</dc:creator>
  <cp:lastModifiedBy>Zakir Keleş</cp:lastModifiedBy>
  <cp:revision>233</cp:revision>
  <cp:lastPrinted>2021-02-17T14:10:40Z</cp:lastPrinted>
  <dcterms:created xsi:type="dcterms:W3CDTF">2020-12-15T18:20:20Z</dcterms:created>
  <dcterms:modified xsi:type="dcterms:W3CDTF">2021-11-13T17:07:47Z</dcterms:modified>
</cp:coreProperties>
</file>