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72" r:id="rId12"/>
    <p:sldId id="261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0"/>
    <p:restoredTop sz="93778" autoAdjust="0"/>
  </p:normalViewPr>
  <p:slideViewPr>
    <p:cSldViewPr snapToGrid="0">
      <p:cViewPr varScale="1">
        <p:scale>
          <a:sx n="109" d="100"/>
          <a:sy n="109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AEB6112-D7B1-447D-BF56-FC89F584B7AF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1FB5BAA-F8C4-4B91-8B06-A09C4888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119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CE95A0-BB5E-44F6-96CF-B6F5F38287C1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02A317-9ED7-491D-8C5B-BB8422CA62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268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2A317-9ED7-491D-8C5B-BB8422CA62C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02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2A317-9ED7-491D-8C5B-BB8422CA62C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395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2A317-9ED7-491D-8C5B-BB8422CA62C7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42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6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78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62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6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50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93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07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52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17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66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6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91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60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63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AEBA-C413-4D43-B18B-A6EE600BADB7}" type="datetimeFigureOut">
              <a:rPr lang="tr-TR" smtClean="0"/>
              <a:t>13.11.2021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22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tr-TR" dirty="0"/>
              <a:t>PREDICTION MODELS BASED ON MAX-STEMS</a:t>
            </a:r>
            <a:br>
              <a:rPr lang="tr-TR" dirty="0"/>
            </a:br>
            <a:r>
              <a:rPr lang="tr-TR" sz="4000" dirty="0"/>
              <a:t>(or harnessing imbalanced data)</a:t>
            </a:r>
            <a:br>
              <a:rPr lang="tr-TR" sz="4000"/>
            </a:br>
            <a:r>
              <a:rPr lang="tr-TR" sz="2000">
                <a:solidFill>
                  <a:schemeClr val="tx1"/>
                </a:solidFill>
              </a:rPr>
              <a:t>Episode </a:t>
            </a:r>
            <a:r>
              <a:rPr lang="tr-TR" sz="2000" dirty="0">
                <a:solidFill>
                  <a:schemeClr val="tx1"/>
                </a:solidFill>
              </a:rPr>
              <a:t>Two: A Combinatorial Approach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Ahmet Furkan EMREHAN</a:t>
            </a:r>
          </a:p>
          <a:p>
            <a:r>
              <a:rPr lang="tr-TR" dirty="0"/>
              <a:t>(matahmet@gmail.com)</a:t>
            </a:r>
          </a:p>
          <a:p>
            <a:endParaRPr lang="tr-TR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046694C-71A3-0645-AA92-09A2BBFCD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tr-T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tr-T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tr-T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tr-T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tr-T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AE9E-B3C6-4992-A27E-0634B161B270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10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17F181D-82B6-554F-BD82-27CF5DD79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 Trivial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=1,2,…,5</m:t>
                    </m:r>
                  </m:oMath>
                </a14:m>
                <a:endParaRPr lang="tr-TR" b="0" dirty="0"/>
              </a:p>
              <a:p>
                <a:r>
                  <a:rPr lang="tr-TR" dirty="0"/>
                  <a:t>Moreover all parameters in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tr-TR" dirty="0"/>
                  <a:t> equal to corresponding parameters in chapter one (slides 8-10) For example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tr-TR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</m:oMath>
                </a14:m>
                <a:r>
                  <a:rPr lang="tr-T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60885B6-44E6-CB4E-B307-5229A229C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2000" dirty="0"/>
              <a:t>We use data of «nayn.co» a news portal in Turkish Language. Data is imported by url «"https://raw.githubusercontent.com/naynco/nayn.data/master/classification_clean.csv"» as done in chapter one.</a:t>
            </a:r>
          </a:p>
          <a:p>
            <a:r>
              <a:rPr lang="tr-TR" sz="2000" dirty="0"/>
              <a:t>Head of data is presented below</a:t>
            </a:r>
          </a:p>
          <a:p>
            <a:pPr marL="0" indent="0">
              <a:buNone/>
            </a:pPr>
            <a:r>
              <a:rPr lang="tr-TR" sz="2000" dirty="0"/>
              <a:t> 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dirty="0"/>
              <a:t>There are 11622 documents («Title» column) with label («DÜNYA» (World), «SPOR» (Sports), «SANAT»(Art) and «Teknoloji»(Technology)). </a:t>
            </a:r>
            <a:r>
              <a:rPr lang="en-US" dirty="0"/>
              <a:t>But data is imbalanced in favor of category «DÜNYA» such that the counts</a:t>
            </a:r>
            <a:r>
              <a:rPr lang="tr-TR" dirty="0"/>
              <a:t> [and percentages]</a:t>
            </a:r>
            <a:r>
              <a:rPr lang="en-US" dirty="0"/>
              <a:t> of categories  9226</a:t>
            </a:r>
            <a:r>
              <a:rPr lang="tr-TR" dirty="0"/>
              <a:t>[%79]</a:t>
            </a:r>
            <a:r>
              <a:rPr lang="en-US" dirty="0"/>
              <a:t> ,1967</a:t>
            </a:r>
            <a:r>
              <a:rPr lang="tr-TR" dirty="0"/>
              <a:t> [%17]</a:t>
            </a:r>
            <a:r>
              <a:rPr lang="en-US" dirty="0"/>
              <a:t>,285</a:t>
            </a:r>
            <a:r>
              <a:rPr lang="tr-TR" dirty="0"/>
              <a:t> [%2]</a:t>
            </a:r>
            <a:r>
              <a:rPr lang="en-US" dirty="0"/>
              <a:t> and 144</a:t>
            </a:r>
            <a:r>
              <a:rPr lang="tr-TR" dirty="0"/>
              <a:t> [%1] respectively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3324687"/>
            <a:ext cx="4181475" cy="155257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8BAF05A-BC74-BF42-ACED-A52B39DB9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0" y="40252"/>
            <a:ext cx="8596668" cy="1320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</a:t>
            </a:r>
            <a:r>
              <a:rPr lang="tr-T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Scheme</a:t>
            </a:r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Application of Prediction Models with Combinatorial Approach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263910" y="1288782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X_test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97774" y="1297296"/>
                <a:ext cx="1591407" cy="60235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74" y="1297296"/>
                <a:ext cx="1591407" cy="602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64444" y="1288782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44" y="1288782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55317" y="1589962"/>
            <a:ext cx="642457" cy="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089181" y="1585028"/>
            <a:ext cx="575263" cy="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344602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02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7270641" y="1584486"/>
            <a:ext cx="575760" cy="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61191" y="1283307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191" y="1283307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342688" y="2283756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688" y="2283756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solidFill>
            <a:schemeClr val="accent4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49" idx="1"/>
            <a:endCxn id="13" idx="3"/>
          </p:cNvCxnSpPr>
          <p:nvPr/>
        </p:nvCxnSpPr>
        <p:spPr>
          <a:xfrm flipH="1" flipV="1">
            <a:off x="7959975" y="2323496"/>
            <a:ext cx="549779" cy="26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1"/>
          </p:cNvCxnSpPr>
          <p:nvPr/>
        </p:nvCxnSpPr>
        <p:spPr>
          <a:xfrm flipH="1">
            <a:off x="7919681" y="2584937"/>
            <a:ext cx="590073" cy="1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1"/>
          </p:cNvCxnSpPr>
          <p:nvPr/>
        </p:nvCxnSpPr>
        <p:spPr>
          <a:xfrm flipH="1">
            <a:off x="8041409" y="2584937"/>
            <a:ext cx="468345" cy="146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solidFill>
            <a:schemeClr val="accent4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Analyze_word_s</a:t>
            </a:r>
          </a:p>
        </p:txBody>
      </p: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solidFill>
                  <a:schemeClr val="tx1"/>
                </a:solidFill>
              </a:rPr>
              <a:t>Predictions</a:t>
            </a:r>
            <a:endParaRPr lang="tr-TR" sz="1200" dirty="0">
              <a:solidFill>
                <a:schemeClr val="tx1"/>
              </a:solidFill>
            </a:endParaRPr>
          </a:p>
          <a:p>
            <a:pPr algn="ctr"/>
            <a:r>
              <a:rPr lang="tr-TR" sz="1200" dirty="0" err="1">
                <a:solidFill>
                  <a:schemeClr val="tx1"/>
                </a:solidFill>
              </a:rPr>
              <a:t>With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tr-TR" sz="1200" dirty="0" err="1">
                <a:solidFill>
                  <a:schemeClr val="tx1"/>
                </a:solidFill>
              </a:rPr>
              <a:t>Combinatiorial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tr-TR" sz="1200" dirty="0" err="1">
                <a:solidFill>
                  <a:schemeClr val="tx1"/>
                </a:solidFill>
              </a:rPr>
              <a:t>Approach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tr-TR" sz="1200" dirty="0">
                <a:solidFill>
                  <a:schemeClr val="tx1"/>
                </a:solidFill>
              </a:rPr>
            </a:b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X_train, y_train</a:t>
            </a:r>
          </a:p>
          <a:p>
            <a:pPr algn="ctr"/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7355" y="5905795"/>
            <a:ext cx="3479556" cy="602359"/>
          </a:xfrm>
          <a:prstGeom prst="rect">
            <a:avLst/>
          </a:prstGeom>
          <a:solidFill>
            <a:srgbClr val="94DE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Evaluations (accuracy, confusion etc.)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y_test</a:t>
            </a:r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509754" y="2283757"/>
                <a:ext cx="1591407" cy="60235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get</m:t>
                    </m:r>
                    <m: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combo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54" y="2283757"/>
                <a:ext cx="1591407" cy="6023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12" idx="1"/>
            <a:endCxn id="49" idx="3"/>
          </p:cNvCxnSpPr>
          <p:nvPr/>
        </p:nvCxnSpPr>
        <p:spPr>
          <a:xfrm flipH="1">
            <a:off x="10101161" y="2584936"/>
            <a:ext cx="241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  <a:endCxn id="9" idx="1"/>
          </p:cNvCxnSpPr>
          <p:nvPr/>
        </p:nvCxnSpPr>
        <p:spPr>
          <a:xfrm flipV="1">
            <a:off x="9452598" y="1571581"/>
            <a:ext cx="892004" cy="1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12" idx="0"/>
          </p:cNvCxnSpPr>
          <p:nvPr/>
        </p:nvCxnSpPr>
        <p:spPr>
          <a:xfrm flipH="1">
            <a:off x="11138392" y="1872760"/>
            <a:ext cx="1914" cy="4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1"/>
          <p:cNvSpPr/>
          <p:nvPr/>
        </p:nvSpPr>
        <p:spPr>
          <a:xfrm>
            <a:off x="10432823" y="3598749"/>
            <a:ext cx="1591407" cy="972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Turkish</a:t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Stem List</a:t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(32001 stems)</a:t>
            </a:r>
          </a:p>
          <a:p>
            <a:pPr algn="ctr"/>
            <a:r>
              <a:rPr lang="tr-TR" sz="1200" dirty="0">
                <a:solidFill>
                  <a:schemeClr val="tx1"/>
                </a:solidFill>
              </a:rPr>
              <a:t>(for application)</a:t>
            </a:r>
          </a:p>
        </p:txBody>
      </p:sp>
      <p:sp>
        <p:nvSpPr>
          <p:cNvPr id="55" name="Up Arrow 42"/>
          <p:cNvSpPr/>
          <p:nvPr/>
        </p:nvSpPr>
        <p:spPr>
          <a:xfrm rot="10800000">
            <a:off x="11228526" y="296643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6" name="Up Arrow 43"/>
          <p:cNvSpPr/>
          <p:nvPr/>
        </p:nvSpPr>
        <p:spPr>
          <a:xfrm>
            <a:off x="10639116" y="294935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7" name="Rectangle 52"/>
          <p:cNvSpPr/>
          <p:nvPr/>
        </p:nvSpPr>
        <p:spPr>
          <a:xfrm>
            <a:off x="8883109" y="5363994"/>
            <a:ext cx="334437" cy="20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58" name="Rectangle 53"/>
          <p:cNvSpPr/>
          <p:nvPr/>
        </p:nvSpPr>
        <p:spPr>
          <a:xfrm>
            <a:off x="9198310" y="5321361"/>
            <a:ext cx="190949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Step2_Preprocess_word.ipynb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4"/>
          <p:cNvSpPr/>
          <p:nvPr/>
        </p:nvSpPr>
        <p:spPr>
          <a:xfrm>
            <a:off x="8883108" y="5691584"/>
            <a:ext cx="334437" cy="200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0" name="Rectangle 55"/>
          <p:cNvSpPr/>
          <p:nvPr/>
        </p:nvSpPr>
        <p:spPr>
          <a:xfrm>
            <a:off x="9217545" y="5682669"/>
            <a:ext cx="17395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Step3_Classifier_V10.ipynb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56"/>
          <p:cNvSpPr/>
          <p:nvPr/>
        </p:nvSpPr>
        <p:spPr>
          <a:xfrm>
            <a:off x="8883108" y="6015957"/>
            <a:ext cx="334437" cy="2001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2" name="Rectangle 57"/>
          <p:cNvSpPr/>
          <p:nvPr/>
        </p:nvSpPr>
        <p:spPr>
          <a:xfrm>
            <a:off x="9233528" y="5987201"/>
            <a:ext cx="219803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Step4_Prediction_Models_cb.ipynb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58"/>
          <p:cNvSpPr/>
          <p:nvPr/>
        </p:nvSpPr>
        <p:spPr>
          <a:xfrm>
            <a:off x="8883109" y="6337818"/>
            <a:ext cx="334437" cy="2001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5" name="Rectangle 59"/>
          <p:cNvSpPr/>
          <p:nvPr/>
        </p:nvSpPr>
        <p:spPr>
          <a:xfrm>
            <a:off x="9217545" y="6291733"/>
            <a:ext cx="244009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Step6_Run_Integrated_Model_cb.ipynb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Slide Number Placeholder 36"/>
          <p:cNvSpPr>
            <a:spLocks noGrp="1"/>
          </p:cNvSpPr>
          <p:nvPr>
            <p:ph type="sldNum" sz="quarter" idx="12"/>
          </p:nvPr>
        </p:nvSpPr>
        <p:spPr>
          <a:xfrm>
            <a:off x="9020156" y="6041362"/>
            <a:ext cx="683339" cy="365125"/>
          </a:xfrm>
        </p:spPr>
        <p:txBody>
          <a:bodyPr/>
          <a:lstStyle/>
          <a:p>
            <a:fld id="{F74E1598-E674-4AEE-8C6B-8AD6344A913E}" type="slidenum">
              <a:rPr lang="tr-TR" smtClean="0"/>
              <a:t>13</a:t>
            </a:fld>
            <a:endParaRPr lang="tr-TR" dirty="0"/>
          </a:p>
        </p:txBody>
      </p: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D0181131-D4DA-F140-8625-CB51C5BBFA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862" y="6534739"/>
            <a:ext cx="1092048" cy="2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(computations)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600" dirty="0" err="1"/>
                  <a:t>Pandas</a:t>
                </a:r>
                <a:r>
                  <a:rPr lang="tr-TR" sz="1600" dirty="0"/>
                  <a:t> </a:t>
                </a:r>
                <a:r>
                  <a:rPr lang="tr-TR" sz="1600" dirty="0" err="1"/>
                  <a:t>and</a:t>
                </a:r>
                <a:r>
                  <a:rPr lang="tr-TR" sz="1600" dirty="0"/>
                  <a:t> </a:t>
                </a:r>
                <a:r>
                  <a:rPr lang="tr-TR" sz="1600" dirty="0" err="1"/>
                  <a:t>Sklearn</a:t>
                </a:r>
                <a:r>
                  <a:rPr lang="tr-TR" sz="1600" dirty="0"/>
                  <a:t> </a:t>
                </a:r>
                <a:r>
                  <a:rPr lang="tr-TR" sz="1600" dirty="0" err="1"/>
                  <a:t>libraries</a:t>
                </a:r>
                <a:r>
                  <a:rPr lang="tr-TR" sz="1600" dirty="0"/>
                  <a:t> in Python is used for application of methods. Test size is chosen as 0.2 and random_state parameter for partition as 57.</a:t>
                </a:r>
              </a:p>
              <a:p>
                <a:r>
                  <a:rPr lang="tr-TR" sz="1600" dirty="0"/>
                  <a:t>Values of parameters in model are computed below </a:t>
                </a:r>
              </a:p>
              <a:p>
                <a:r>
                  <a:rPr lang="tr-TR" sz="1600" dirty="0"/>
                  <a:t>Counts of categories: </a:t>
                </a:r>
                <a14:m>
                  <m:oMath xmlns:m="http://schemas.openxmlformats.org/officeDocument/2006/math"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tr-TR" sz="1600" dirty="0"/>
              </a:p>
              <a:p>
                <a:r>
                  <a:rPr lang="tr-TR" sz="1600" dirty="0"/>
                  <a:t>Indexes and name of categories: </a:t>
                </a:r>
                <a14:m>
                  <m:oMath xmlns:m="http://schemas.openxmlformats.org/officeDocument/2006/math"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=1,2,3 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 4 ,  </m:t>
                    </m:r>
                    <m:sSup>
                      <m:sSup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NYA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","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SPOR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","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SANAT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Teknoloji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", 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𝑟𝑒𝑠𝑝𝑒𝑐𝑡𝑖𝑣𝑒𝑙𝑦</m:t>
                    </m:r>
                  </m:oMath>
                </a14:m>
                <a:endParaRPr lang="tr-T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1600" dirty="0">
                    <a:ea typeface="Cambria Math" panose="02040503050406030204" pitchFamily="18" charset="0"/>
                  </a:rPr>
                  <a:t>Counts of categories in train set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=7384,</m:t>
                    </m:r>
                    <m:sSup>
                      <m:sSup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1568</m:t>
                    </m:r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229 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p>
                      <m:sSup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116</m:t>
                    </m:r>
                  </m:oMath>
                </a14:m>
                <a:endParaRPr lang="tr-TR" sz="1600" dirty="0"/>
              </a:p>
              <a:p>
                <a:endParaRPr lang="tr-TR" sz="1600" dirty="0"/>
              </a:p>
              <a:p>
                <a:endParaRPr lang="tr-TR" sz="1600" dirty="0"/>
              </a:p>
              <a:p>
                <a:endParaRPr lang="tr-TR" sz="1600" b="0" dirty="0"/>
              </a:p>
              <a:p>
                <a:endParaRPr lang="tr-TR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6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CAE7-CEB2-471F-A221-A78A3E6DAC9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14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5CEA248-B6D8-FE42-8FAE-393C4C676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(computations)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sz="1200" dirty="0"/>
                  <a:t>Now Let’s show an example and compute its parameters (or compounds of models). We apply models to document, used in chapter one, with index number </a:t>
                </a:r>
                <a14:m>
                  <m:oMath xmlns:m="http://schemas.openxmlformats.org/officeDocument/2006/math">
                    <m:r>
                      <a:rPr lang="tr-TR" sz="1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1200" i="1" dirty="0" smtClean="0">
                        <a:latin typeface="Cambria Math" panose="02040503050406030204" pitchFamily="18" charset="0"/>
                      </a:rPr>
                      <m:t>=38296 , </m:t>
                    </m:r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𝑠𝑒𝑡</m:t>
                        </m:r>
                      </m:e>
                    </m:d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=1356</m:t>
                    </m:r>
                  </m:oMath>
                </a14:m>
                <a:r>
                  <a:rPr lang="tr-TR" sz="1200" dirty="0"/>
                  <a:t> (index number may not be  related to rank). We examine case </a:t>
                </a:r>
                <a14:m>
                  <m:oMath xmlns:m="http://schemas.openxmlformats.org/officeDocument/2006/math"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tr-TR" sz="1200" dirty="0"/>
                  <a:t>, because  set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tr-TR" sz="1200" dirty="0"/>
                  <a:t> of the document is empty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tr-TR" sz="1200" dirty="0"/>
                  <a:t> 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i="1" dirty="0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𝑘𝑒𝑑𝑖</m:t>
                    </m:r>
                  </m:oMath>
                </a14:m>
                <a:r>
                  <a:rPr lang="tr-TR" sz="1400" b="0" i="1" dirty="0">
                    <a:latin typeface="Cambria Math" panose="02040503050406030204" pitchFamily="18" charset="0"/>
                  </a:rPr>
                  <a:t> 2 yıldır sanat müzesine girmeye çalışıyor. </a:t>
                </a:r>
                <a14:m>
                  <m:oMath xmlns:m="http://schemas.openxmlformats.org/officeDocument/2006/math">
                    <m:r>
                      <a:rPr lang="tr-T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:2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𝑐𝑎𝑡𝑠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𝑡𝑟𝑦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𝑒𝑛𝑡𝑒𝑟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𝑎𝑟𝑡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𝑚𝑢𝑠𝑒𝑢𝑚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𝑦𝑒𝑎𝑟𝑠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dirty="0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</m:e>
                      <m:sub>
                        <m:r>
                          <a:rPr lang="tr-TR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𝑁𝑌𝐴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𝑤𝑜𝑟𝑙𝑑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400" dirty="0"/>
              </a:p>
              <a:p>
                <a14:m>
                  <m:oMath xmlns:m="http://schemas.openxmlformats.org/officeDocument/2006/math"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:[′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𝑘𝑒𝑑𝑖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𝑦𝚤𝑙𝑑𝚤𝑟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𝑠𝑎𝑛𝑎𝑡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𝑧𝑒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𝑔𝑖𝑟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′ç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𝑎𝑙𝚤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tr-TR" sz="1400" dirty="0"/>
                  <a:t> </a:t>
                </a:r>
              </a:p>
              <a:p>
                <a:r>
                  <a:rPr lang="tr-TR" sz="1400" dirty="0"/>
                  <a:t>Output of analyze_doc(doc,X_train,y_train): </a:t>
                </a:r>
                <a14:m>
                  <m:oMath xmlns:m="http://schemas.openxmlformats.org/officeDocument/2006/math">
                    <m:r>
                      <a:rPr lang="tr-TR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=1,…</m:t>
                    </m:r>
                    <m:sSubSup>
                      <m:sSubSupPr>
                        <m:ctrlP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400" dirty="0"/>
              </a:p>
              <a:p>
                <a:endParaRPr lang="tr-TR" sz="1400" dirty="0"/>
              </a:p>
              <a:p>
                <a:r>
                  <a:rPr lang="tr-TR" sz="1400" dirty="0"/>
                  <a:t>Output of analyze_doc_s(doc,X_train,y_train,2):</a:t>
                </a:r>
                <a14:m>
                  <m:oMath xmlns:m="http://schemas.openxmlformats.org/officeDocument/2006/math"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=1,…,7 </m:t>
                    </m:r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tr-TR" sz="1400" dirty="0"/>
              </a:p>
              <a:p>
                <a:endParaRPr lang="tr-TR" sz="1400" dirty="0"/>
              </a:p>
              <a:p>
                <a:endParaRPr lang="tr-TR" sz="1400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12" idx="0"/>
          </p:cNvCxnSpPr>
          <p:nvPr/>
        </p:nvCxnSpPr>
        <p:spPr>
          <a:xfrm flipH="1">
            <a:off x="1271572" y="5243714"/>
            <a:ext cx="160666" cy="41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7096" y="5658896"/>
                <a:ext cx="100895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e>
                        <m:sub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6" y="5658896"/>
                <a:ext cx="1008952" cy="413239"/>
              </a:xfrm>
              <a:prstGeom prst="rect">
                <a:avLst/>
              </a:prstGeom>
              <a:blipFill>
                <a:blip r:embed="rId3"/>
                <a:stretch>
                  <a:fillRect l="-1786" b="-56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97378" y="5657743"/>
                <a:ext cx="77738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78" y="5657743"/>
                <a:ext cx="777382" cy="413239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151210" y="5657743"/>
                <a:ext cx="77738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210" y="5657743"/>
                <a:ext cx="777382" cy="413239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205043" y="5657744"/>
                <a:ext cx="77738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43" y="5657744"/>
                <a:ext cx="777382" cy="413239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07304" y="5657743"/>
                <a:ext cx="77738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4" y="5657743"/>
                <a:ext cx="777382" cy="413239"/>
              </a:xfrm>
              <a:prstGeom prst="rect">
                <a:avLst/>
              </a:prstGeom>
              <a:blipFill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19475" y="5674169"/>
                <a:ext cx="1771316" cy="85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Category of 2nd </a:t>
                </a:r>
                <a:r>
                  <a:rPr lang="tr-TR" dirty="0" err="1"/>
                  <a:t>max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p>
                    </m:sSubSup>
                  </m:oMath>
                </a14:m>
                <a:endParaRPr lang="tr-TR" dirty="0"/>
              </a:p>
              <a:p>
                <a:pPr algn="ctr"/>
                <a:r>
                  <a:rPr lang="tr-TR" dirty="0"/>
                  <a:t>(not used)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5" y="5674169"/>
                <a:ext cx="1771316" cy="850918"/>
              </a:xfrm>
              <a:prstGeom prst="rect">
                <a:avLst/>
              </a:prstGeom>
              <a:blipFill>
                <a:blip r:embed="rId8"/>
                <a:stretch>
                  <a:fillRect t="-12676" b="-183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399632" y="5243714"/>
            <a:ext cx="86437" cy="4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18408" y="5243714"/>
            <a:ext cx="384934" cy="41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12708" y="5243714"/>
            <a:ext cx="905895" cy="37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07304" y="5157926"/>
            <a:ext cx="399529" cy="49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29957" y="5243714"/>
            <a:ext cx="232482" cy="38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2C52-6A1B-4CCB-9EB9-7D1DC0D6AEEC}" type="datetime1">
              <a:rPr lang="en-US" smtClean="0"/>
              <a:t>11/13/21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EMREHAN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15</a:t>
            </a:fld>
            <a:endParaRPr lang="tr-T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843" y="4183925"/>
            <a:ext cx="6061904" cy="1077929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3875008-9F90-2C47-81BB-8DD851A51D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(computations)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1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1200" i="1" dirty="0" smtClean="0">
                        <a:latin typeface="Cambria Math" panose="02040503050406030204" pitchFamily="18" charset="0"/>
                      </a:rPr>
                      <m:t>=38296,  </m:t>
                    </m:r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tr-TR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𝑐𝑜𝑚𝑏𝑜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sanat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ze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′]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kedi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gir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′]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ze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′,′ç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ı′]</m:t>
                    </m:r>
                  </m:oMath>
                </a14:m>
                <a:r>
                  <a:rPr lang="tr-TR" sz="12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kedi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ld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tr-TR" sz="1200" dirty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tr-TR" sz="10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gir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′,′ç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ı′]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ld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′,′ç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ı′],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sanat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′,′ç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ı′]</m:t>
                    </m:r>
                  </m:oMath>
                </a14:m>
                <a:r>
                  <a:rPr lang="tr-TR" sz="1200" dirty="0">
                    <a:latin typeface="Cambria Math" panose="02040503050406030204" pitchFamily="18" charset="0"/>
                  </a:rPr>
                  <a:t>			</a:t>
                </a:r>
              </a:p>
              <a:p>
                <a14:m>
                  <m:oMath xmlns:m="http://schemas.openxmlformats.org/officeDocument/2006/math"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𝑠𝑡𝑒𝑚𝑠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=9, 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tr-TR" sz="1200" dirty="0"/>
                  <a:t>,</a:t>
                </a:r>
                <a:r>
                  <a:rPr lang="tr-TR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endParaRPr lang="tr-TR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𝑖𝑛𝑐𝑙𝑢𝑑𝑒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𝑜𝑓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𝑙𝑎𝑏𝑒𝑙𝑙𝑒𝑑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 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tr-TR" sz="12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12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sz="12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sz="12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12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12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1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sz="1200" i="1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 sz="12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tr-TR" sz="1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tr-TR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l-G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tr-TR" sz="120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SANAT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"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 b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NYA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NYA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" ,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NYA</m:t>
                    </m:r>
                    <m:r>
                      <a:rPr lang="tr-TR" sz="1200">
                        <a:latin typeface="Cambria Math" panose="02040503050406030204" pitchFamily="18" charset="0"/>
                      </a:rPr>
                      <m:t>",</m:t>
                    </m:r>
                  </m:oMath>
                </a14:m>
                <a:endParaRPr lang="tr-TR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sz="1200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sz="12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tr-TR" sz="120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m:rPr>
                              <m:nor/>
                            </m:rPr>
                            <a:rPr lang="tr-TR" sz="1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tr-TR" sz="1200">
                              <a:latin typeface="Cambria Math" panose="02040503050406030204" pitchFamily="18" charset="0"/>
                            </a:rPr>
                            <m:t>Ü</m:t>
                          </m:r>
                          <m:r>
                            <m:rPr>
                              <m:nor/>
                            </m:rPr>
                            <a:rPr lang="tr-TR" sz="1200">
                              <a:latin typeface="Cambria Math" panose="02040503050406030204" pitchFamily="18" charset="0"/>
                            </a:rPr>
                            <m:t>NYA</m:t>
                          </m:r>
                          <m:r>
                            <a:rPr lang="tr-TR" sz="1200" i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m:rPr>
                              <m:sty m:val="p"/>
                            </m:rPr>
                            <a:rPr lang="el-GR" sz="12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12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tr-TR" sz="1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tr-TR" sz="120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tr-TR" sz="1200" b="0" i="0" smtClean="0">
                          <a:latin typeface="Cambria Math" panose="02040503050406030204" pitchFamily="18" charset="0"/>
                        </a:rPr>
                        <m:t>SPOR</m:t>
                      </m:r>
                      <m:r>
                        <m:rPr>
                          <m:nor/>
                        </m:rPr>
                        <a:rPr lang="tr-TR" sz="1200">
                          <a:latin typeface="Cambria Math" panose="02040503050406030204" pitchFamily="18" charset="0"/>
                        </a:rPr>
                        <m:t>",</m:t>
                      </m:r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12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12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tr-TR" sz="1200">
                          <a:latin typeface="Cambria Math" panose="02040503050406030204" pitchFamily="18" charset="0"/>
                        </a:rPr>
                        <m:t>="</m:t>
                      </m:r>
                      <m:r>
                        <m:rPr>
                          <m:sty m:val="p"/>
                        </m:rPr>
                        <a:rPr lang="tr-TR" sz="12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tr-TR" sz="1200" b="0" i="0" smtClean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tr-TR" sz="1200" b="0" i="0" smtClean="0">
                          <a:latin typeface="Cambria Math" panose="02040503050406030204" pitchFamily="18" charset="0"/>
                        </a:rPr>
                        <m:t>NYA</m:t>
                      </m:r>
                      <m:r>
                        <a:rPr lang="tr-TR" sz="1200" b="0" i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tr-TR" sz="1200" dirty="0">
                  <a:latin typeface="Cambria Math" panose="02040503050406030204" pitchFamily="18" charset="0"/>
                </a:endParaRPr>
              </a:p>
              <a:p>
                <a:endParaRPr lang="tr-TR" sz="1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tr-T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counts</m:t>
                    </m:r>
                    <m:r>
                      <a:rPr lang="tr-T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tr-TR" sz="12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tr-TR" sz="1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=5 :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=0,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tr-TR" sz="12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tr-TR" sz="12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2,2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.25</m:t>
                    </m:r>
                    <m:r>
                      <a:rPr lang="tr-TR" sz="12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3,2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4,2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sz="1200" dirty="0">
                  <a:ea typeface="Cambria Math" panose="02040503050406030204" pitchFamily="18" charset="0"/>
                </a:endParaRPr>
              </a:p>
              <a:p>
                <a:endParaRPr lang="tr-TR" sz="1200" dirty="0">
                  <a:ea typeface="Cambria Math" panose="02040503050406030204" pitchFamily="18" charset="0"/>
                </a:endParaRPr>
              </a:p>
              <a:p>
                <a:endParaRPr lang="tr-TR" sz="1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200" dirty="0"/>
              </a:p>
              <a:p>
                <a:endParaRPr lang="tr-TR" sz="1200" dirty="0">
                  <a:ea typeface="Cambria Math" panose="02040503050406030204" pitchFamily="18" charset="0"/>
                </a:endParaRPr>
              </a:p>
              <a:p>
                <a:endParaRPr lang="tr-TR" sz="1200" dirty="0">
                  <a:ea typeface="Cambria Math" panose="02040503050406030204" pitchFamily="18" charset="0"/>
                </a:endParaRPr>
              </a:p>
              <a:p>
                <a:endParaRPr lang="tr-TR" sz="1200" b="0" dirty="0">
                  <a:ea typeface="Cambria Math" panose="02040503050406030204" pitchFamily="18" charset="0"/>
                </a:endParaRPr>
              </a:p>
              <a:p>
                <a:endParaRPr lang="tr-TR" sz="1200" dirty="0"/>
              </a:p>
              <a:p>
                <a:endParaRPr lang="tr-TR" sz="1200" dirty="0"/>
              </a:p>
              <a:p>
                <a:endParaRPr lang="tr-TR" sz="1200" dirty="0"/>
              </a:p>
              <a:p>
                <a:endParaRPr lang="tr-TR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B88-69C5-4EBC-9330-BA1E0AA91C83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16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E526A83-0FBC-C340-93FD-555DD2A48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3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(computations)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7384</m:t>
                        </m:r>
                      </m:den>
                    </m:f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tr-TR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1568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002,</m:t>
                    </m:r>
                    <m:sSubSup>
                      <m:sSubSup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229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013</m:t>
                    </m:r>
                    <m:r>
                      <m:rPr>
                        <m:nor/>
                      </m:rPr>
                      <a:rPr lang="tr-TR" sz="1600" dirty="0"/>
                      <m:t>, </m:t>
                    </m:r>
                    <m:sSubSup>
                      <m:sSubSup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sz="16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16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acc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1+0.67+1+0.75+1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=0.884,  </m:t>
                    </m:r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0.25+1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625</m:t>
                    </m:r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acc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1+0.33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665</m:t>
                    </m:r>
                    <m:r>
                      <a:rPr lang="tr-TR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acc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1600" b="0" dirty="0"/>
              </a:p>
              <a:p>
                <a:endParaRPr lang="tr-TR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3468-ADF4-44CC-A85A-AAD6E4E6FB74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17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158E2C2-9F5E-3945-8DFC-BE39ACB15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</a:t>
            </a:r>
            <a:r>
              <a:rPr lang="tr-TR" dirty="0" err="1"/>
              <a:t>Predictions</a:t>
            </a:r>
            <a:r>
              <a:rPr lang="tr-T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=38296</m:t>
                    </m:r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SPOR</m:t>
                    </m:r>
                  </m:oMath>
                </a14:m>
                <a:endParaRPr lang="tr-T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SANAT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NYA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NYA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SANAT</m:t>
                    </m:r>
                  </m:oMath>
                </a14:m>
                <a:endParaRPr lang="tr-TR" dirty="0"/>
              </a:p>
              <a:p>
                <a:endParaRPr lang="tr-TR" b="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CDB6107-C520-2D47-B8E0-765BF9F81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(Results)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7881512"/>
                  </p:ext>
                </p:extLst>
              </p:nvPr>
            </p:nvGraphicFramePr>
            <p:xfrm>
              <a:off x="677334" y="1850573"/>
              <a:ext cx="8596313" cy="180023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Confusion Matrix for Model 1 (count)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1 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236343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1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0.61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7881512"/>
                  </p:ext>
                </p:extLst>
              </p:nvPr>
            </p:nvGraphicFramePr>
            <p:xfrm>
              <a:off x="677334" y="1850573"/>
              <a:ext cx="8596313" cy="180023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3"/>
                          <a:stretch>
                            <a:fillRect l="-30682" t="-6897" r="-98864" b="-9655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1 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236343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1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0.61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136477"/>
                  </p:ext>
                </p:extLst>
              </p:nvPr>
            </p:nvGraphicFramePr>
            <p:xfrm>
              <a:off x="677334" y="4099628"/>
              <a:ext cx="8596313" cy="17424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2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 (count)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2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 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1286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2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0.72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136477"/>
                  </p:ext>
                </p:extLst>
              </p:nvPr>
            </p:nvGraphicFramePr>
            <p:xfrm>
              <a:off x="677334" y="4099628"/>
              <a:ext cx="8596313" cy="17424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4"/>
                          <a:stretch>
                            <a:fillRect l="-30682" t="-6897" r="-98864" b="-9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2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1286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u="none" strike="noStrike" dirty="0" smtClean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2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0.72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47B1199-9C73-EF47-8A58-6F1353CA0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5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MOTIVATION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This study is an extension of previous study (chapter one) with combinatiorial approach.</a:t>
            </a:r>
          </a:p>
          <a:p>
            <a:pPr algn="just"/>
            <a:r>
              <a:rPr lang="tr-TR" dirty="0"/>
              <a:t>In chapter one, I examine five models using distribution of stems separately. Combination of stems with s-elements have a potential to help efficient prediction. Because documents including comination of stems may be semantically closer than one stem based prediction (defined in chapter one).</a:t>
            </a:r>
          </a:p>
          <a:p>
            <a:pPr algn="just"/>
            <a:endParaRPr lang="tr-TR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3CC88E-8F71-8146-935D-EB917E2AF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1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(Results)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6721725"/>
                  </p:ext>
                </p:extLst>
              </p:nvPr>
            </p:nvGraphicFramePr>
            <p:xfrm>
              <a:off x="677334" y="1850573"/>
              <a:ext cx="8596313" cy="174105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3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 (count)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3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 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4199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3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0.85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6721725"/>
                  </p:ext>
                </p:extLst>
              </p:nvPr>
            </p:nvGraphicFramePr>
            <p:xfrm>
              <a:off x="677334" y="1850573"/>
              <a:ext cx="8596313" cy="174105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3"/>
                          <a:stretch>
                            <a:fillRect l="-30682" t="-6897" r="-98864" b="-9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3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7165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3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0.85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5752521"/>
                  </p:ext>
                </p:extLst>
              </p:nvPr>
            </p:nvGraphicFramePr>
            <p:xfrm>
              <a:off x="677334" y="4099628"/>
              <a:ext cx="8596313" cy="17424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4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 (count)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4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 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4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0.82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5752521"/>
                  </p:ext>
                </p:extLst>
              </p:nvPr>
            </p:nvGraphicFramePr>
            <p:xfrm>
              <a:off x="677334" y="4099628"/>
              <a:ext cx="8596313" cy="17424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4"/>
                          <a:stretch>
                            <a:fillRect l="-30682" t="-6897" r="-98864" b="-9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4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u="none" strike="noStrike" dirty="0" smtClean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4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0.82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EDCE36C-2558-E344-91A7-672F55FC9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(Results)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2107881"/>
                  </p:ext>
                </p:extLst>
              </p:nvPr>
            </p:nvGraphicFramePr>
            <p:xfrm>
              <a:off x="677334" y="1908699"/>
              <a:ext cx="8596313" cy="17237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20468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5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 (count)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5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 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4199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>
                              <a:effectLst/>
                            </a:rPr>
                            <a:t>5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0.58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2107881"/>
                  </p:ext>
                </p:extLst>
              </p:nvPr>
            </p:nvGraphicFramePr>
            <p:xfrm>
              <a:off x="677334" y="1908699"/>
              <a:ext cx="8596313" cy="17237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61330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3"/>
                          <a:stretch>
                            <a:fillRect l="-30682" t="-19231" r="-98864" b="-10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5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7165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5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0.58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334" y="3799643"/>
                <a:ext cx="85963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A Note:</a:t>
                </a:r>
              </a:p>
              <a:p>
                <a:endParaRPr lang="tr-TR" dirty="0"/>
              </a:p>
              <a:p>
                <a:pPr algn="just"/>
                <a:r>
                  <a:rPr lang="tr-TR" dirty="0"/>
                  <a:t>All predictions of 25,2,13 documents labelled with «DÜNYA», «SANAT» and «SPOR» respectively are «No prediction». Because no combinations,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tr-TR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tr-TR" dirty="0"/>
                  <a:t>stems,of those documents in test set are covered by a document in train set. Trivially prediction based  combinations of stems of these documents,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tr-TR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tr-TR" dirty="0"/>
                  <a:t>stems, are «No Predidiction».  </a:t>
                </a:r>
              </a:p>
              <a:p>
                <a:endParaRPr lang="tr-TR" dirty="0"/>
              </a:p>
              <a:p>
                <a:pPr algn="ctr"/>
                <a:r>
                  <a:rPr lang="tr-TR" i="1" dirty="0"/>
                  <a:t>End of Chapter Two</a:t>
                </a:r>
              </a:p>
              <a:p>
                <a:r>
                  <a:rPr lang="tr-TR" dirty="0"/>
                  <a:t>  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799643"/>
                <a:ext cx="8596313" cy="2862322"/>
              </a:xfrm>
              <a:prstGeom prst="rect">
                <a:avLst/>
              </a:prstGeom>
              <a:blipFill>
                <a:blip r:embed="rId4"/>
                <a:stretch>
                  <a:fillRect l="-567" t="-1277" r="-6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B80259B-0598-3946-9CB8-ABCC3AD53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ADAPTATION OF COMPONENTS 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tr-TR" dirty="0"/>
                      <m:t>, </m:t>
                    </m:r>
                    <m:r>
                      <m:rPr>
                        <m:nor/>
                      </m:rPr>
                      <a:rPr lang="tr-TR" dirty="0"/>
                      <m:t>components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of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general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parameters</m:t>
                    </m:r>
                    <m:r>
                      <m:rPr>
                        <m:nor/>
                      </m:rPr>
                      <a:rPr lang="tr-TR" dirty="0"/>
                      <m:t>, </m:t>
                    </m:r>
                    <m:r>
                      <m:rPr>
                        <m:nor/>
                      </m:rPr>
                      <a:rPr lang="tr-TR" dirty="0"/>
                      <m:t>are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defined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in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Chapter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One</m:t>
                    </m:r>
                    <m:r>
                      <m:rPr>
                        <m:nor/>
                      </m:rPr>
                      <a:rPr lang="tr-T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tr-TR" i="1" dirty="0">
                        <a:latin typeface="Cambria Math" panose="02040503050406030204" pitchFamily="18" charset="0"/>
                      </a:rPr>
                      <m:t>Slide</m:t>
                    </m:r>
                    <m:r>
                      <m:rPr>
                        <m:nor/>
                      </m:rPr>
                      <a:rPr lang="tr-TR" i="1" dirty="0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𝑐𝑜𝑚𝑏𝑖𝑛𝑎𝑡𝑖𝑜𝑛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𝑖𝑛𝑑𝑒𝑥𝑒𝑑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𝑏𝑒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𝑐h𝑜𝑠𝑒𝑛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𝑚𝑒𝑛𝑡𝑖𝑜𝑛𝑒𝑑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𝑠𝑙𝑖𝑑𝑒𝑠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𝑜𝑓</m:t>
                    </m:r>
                    <m:sSubSup>
                      <m:sSub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𝑖𝑛𝑐𝑙𝑢𝑑𝑒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𝑙𝑎𝑏𝑒𝑙𝑙𝑒𝑑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endParaRPr lang="tr-TR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func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counts</m:t>
                    </m:r>
                    <m: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989DB94-26FB-5F43-A87D-46207C802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ADAPTATION OF COMPONENTS 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𝑠𝑡𝑒𝑚𝑠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sSubSup>
                      <m:sSub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2400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tr-T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tr-TR" sz="2400" dirty="0"/>
                  <a:t> *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𝑐𝑎𝑠𝑒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=0,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=0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𝑐𝑜𝑛𝑠𝑖𝑑𝑒𝑟𝑒𝑑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𝑜𝑓</m:t>
                      </m:r>
                      <m:sSubSup>
                        <m:sSubSupPr>
                          <m:ctrlPr>
                            <a:rPr lang="tr-T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1400" i="1" dirty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e>
                        <m:sub>
                          <m:r>
                            <a:rPr lang="tr-TR" sz="14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𝑙𝑎𝑏𝑒𝑙𝑙𝑒𝑑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𝑐𝑎𝑡𝑒𝑔𝑜𝑟𝑦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acc>
                    <m:r>
                      <a:rPr lang="tr-TR" sz="1400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𝑎𝑣𝑒𝑟𝑎𝑔𝑒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tr-TR" sz="14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140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40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tr-TR" sz="1400">
                        <a:latin typeface="Cambria Math" panose="02040503050406030204" pitchFamily="18" charset="0"/>
                      </a:rPr>
                      <m:t>∗"</m:t>
                    </m:r>
                    <m:r>
                      <m:rPr>
                        <m:nor/>
                      </m:rPr>
                      <a:rPr lang="tr-TR" sz="140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𝑚𝑒𝑒𝑡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sz="1400" dirty="0"/>
                  <a:t> *</a:t>
                </a:r>
              </a:p>
              <a:p>
                <a:pPr marL="0" indent="0">
                  <a:buNone/>
                </a:pPr>
                <a:r>
                  <a:rPr lang="tr-TR" sz="1400" dirty="0"/>
                  <a:t>	</a:t>
                </a:r>
                <a14:m>
                  <m:oMath xmlns:m="http://schemas.openxmlformats.org/officeDocument/2006/math">
                    <m:r>
                      <a:rPr lang="tr-TR" sz="1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sz="14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tr-T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400" b="0" i="0" smtClean="0">
                        <a:latin typeface="Cambria Math" panose="02040503050406030204" pitchFamily="18" charset="0"/>
                      </a:rPr>
                      <m:t>case</m:t>
                    </m:r>
                    <m:r>
                      <a:rPr lang="tr-T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400" b="0" i="0" smtClean="0">
                        <a:latin typeface="Cambria Math" panose="02040503050406030204" pitchFamily="18" charset="0"/>
                      </a:rPr>
                      <m:t>that</m:t>
                    </m:r>
                    <m:sSubSup>
                      <m:sSubSupPr>
                        <m:ctrl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sz="1400" i="1" dirty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acc>
                  </m:oMath>
                </a14:m>
                <a:r>
                  <a:rPr lang="tr-TR" sz="1400" i="1" dirty="0">
                    <a:latin typeface="Cambria Math" panose="02040503050406030204" pitchFamily="18" charset="0"/>
                  </a:rPr>
                  <a:t>=0 </a:t>
                </a:r>
                <a:endParaRPr lang="tr-TR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acc>
                    <m:r>
                      <a:rPr lang="tr-TR" sz="14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1400" i="1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tr-TR" sz="1400" dirty="0"/>
                          <m:t> 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400" dirty="0"/>
              </a:p>
              <a:p>
                <a:pPr marL="0" indent="0">
                  <a:buNone/>
                </a:pPr>
                <a:endParaRPr lang="tr-TR" sz="1400" i="1" dirty="0">
                  <a:latin typeface="Cambria Math" panose="020405030504060302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b="-1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B4BDFE9-ABF1-7745-A2A3-681271C74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2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0" y="40252"/>
            <a:ext cx="8596668" cy="1320800"/>
          </a:xfrm>
          <a:solidFill>
            <a:schemeClr val="bg1"/>
          </a:solidFill>
        </p:spPr>
        <p:txBody>
          <a:bodyPr/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Scheme for Prediction Models with Combinatorial Approach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263910" y="1288782"/>
            <a:ext cx="1591407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X_test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97774" y="1297296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74" y="1297296"/>
                <a:ext cx="1591407" cy="602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64444" y="1288782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44" y="1288782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55317" y="1589962"/>
            <a:ext cx="642457" cy="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089181" y="1585028"/>
            <a:ext cx="575263" cy="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344602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02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7270641" y="1584486"/>
            <a:ext cx="575760" cy="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61191" y="1283307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191" y="1283307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342688" y="2283756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688" y="2283756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solidFill>
            <a:srgbClr val="57D3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49" idx="1"/>
            <a:endCxn id="13" idx="3"/>
          </p:cNvCxnSpPr>
          <p:nvPr/>
        </p:nvCxnSpPr>
        <p:spPr>
          <a:xfrm flipH="1" flipV="1">
            <a:off x="7959975" y="2323496"/>
            <a:ext cx="549779" cy="26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1"/>
          </p:cNvCxnSpPr>
          <p:nvPr/>
        </p:nvCxnSpPr>
        <p:spPr>
          <a:xfrm flipH="1">
            <a:off x="7919681" y="2584937"/>
            <a:ext cx="590073" cy="1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1"/>
          </p:cNvCxnSpPr>
          <p:nvPr/>
        </p:nvCxnSpPr>
        <p:spPr>
          <a:xfrm flipH="1">
            <a:off x="8041409" y="2584937"/>
            <a:ext cx="468345" cy="146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solidFill>
            <a:srgbClr val="57D3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Analyze_word_s</a:t>
            </a:r>
          </a:p>
        </p:txBody>
      </p: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solidFill>
                  <a:schemeClr val="tx1"/>
                </a:solidFill>
              </a:rPr>
              <a:t>Predictions</a:t>
            </a:r>
            <a:endParaRPr lang="tr-TR" sz="1200" dirty="0">
              <a:solidFill>
                <a:schemeClr val="tx1"/>
              </a:solidFill>
            </a:endParaRPr>
          </a:p>
          <a:p>
            <a:pPr algn="ctr"/>
            <a:r>
              <a:rPr lang="tr-TR" sz="1200" dirty="0" err="1">
                <a:solidFill>
                  <a:schemeClr val="tx1"/>
                </a:solidFill>
              </a:rPr>
              <a:t>With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tr-TR" sz="1200" dirty="0" err="1">
                <a:solidFill>
                  <a:schemeClr val="tx1"/>
                </a:solidFill>
              </a:rPr>
              <a:t>Combinatiorial</a:t>
            </a:r>
            <a:r>
              <a:rPr lang="tr-T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tr-TR" sz="1200" dirty="0" err="1">
                <a:solidFill>
                  <a:schemeClr val="tx1"/>
                </a:solidFill>
              </a:rPr>
              <a:t>Approach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tr-TR" sz="1200" dirty="0">
                <a:solidFill>
                  <a:schemeClr val="tx1"/>
                </a:solidFill>
              </a:rPr>
            </a:b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X_train, y_train</a:t>
            </a:r>
          </a:p>
          <a:p>
            <a:pPr algn="ctr"/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7355" y="5905795"/>
            <a:ext cx="3479556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Evaluations (accuracy, confusion etc.)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y_test</a:t>
            </a:r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509754" y="2283757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get</m:t>
                    </m:r>
                    <m: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combo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54" y="2283757"/>
                <a:ext cx="1591407" cy="6023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12" idx="1"/>
            <a:endCxn id="49" idx="3"/>
          </p:cNvCxnSpPr>
          <p:nvPr/>
        </p:nvCxnSpPr>
        <p:spPr>
          <a:xfrm flipH="1">
            <a:off x="10101161" y="2584936"/>
            <a:ext cx="241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  <a:endCxn id="9" idx="1"/>
          </p:cNvCxnSpPr>
          <p:nvPr/>
        </p:nvCxnSpPr>
        <p:spPr>
          <a:xfrm flipV="1">
            <a:off x="9452598" y="1571581"/>
            <a:ext cx="892004" cy="1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12" idx="0"/>
          </p:cNvCxnSpPr>
          <p:nvPr/>
        </p:nvCxnSpPr>
        <p:spPr>
          <a:xfrm flipH="1">
            <a:off x="11138392" y="1872760"/>
            <a:ext cx="1914" cy="4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FDD12DE7-ECCA-EE4D-AEC9-5C27DD8C4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𝐿𝑎𝑏𝑒𝑙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Sup>
                              <m:sSub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=0&lt;</m:t>
                            </m:r>
                            <m:sSubSup>
                              <m:sSub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𝐿𝑎𝑏𝑒𝑙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func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eqArr>
                      </m:e>
                    </m:d>
                  </m:oMath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𝑢𝑛𝑖𝑞𝑒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𝑐h𝑜𝑠𝑒𝑛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𝑚𝑒𝑒𝑡𝑖𝑛𝑔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62E-DB8B-4D50-B645-5B9E77B8AD8E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6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BB83C22-9322-BB42-ACB9-29EE646E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F04-7952-4BD5-8C30-03B26B467763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7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FB1CEAF-2281-3241-83AC-5FC1D7EBF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5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</m:e>
                        </m:acc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A4A-D538-47F2-AACB-497A99EBCBD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8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FBF32FA-EFE0-B74F-8D8D-A4A7803A5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</m:e>
                        </m:acc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5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𝑢𝑛𝑖𝑞𝑒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𝑐h𝑜𝑠𝑒𝑛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𝑚𝑒𝑒𝑡𝑖𝑛𝑔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500" dirty="0"/>
              </a:p>
              <a:p>
                <a:pPr marL="0" indent="0">
                  <a:buNone/>
                </a:pPr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A4A-D538-47F2-AACB-497A99EBCBDC}" type="datetime1">
              <a:rPr lang="en-US" smtClean="0"/>
              <a:t>11/13/21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EMREHAN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9</a:t>
            </a:fld>
            <a:endParaRPr lang="tr-TR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473D6F4-AF38-444B-A904-6F513D04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10" y="6416668"/>
            <a:ext cx="1512275" cy="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48177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1182</TotalTime>
  <Words>2113</Words>
  <Application>Microsoft Macintosh PowerPoint</Application>
  <PresentationFormat>Widescreen</PresentationFormat>
  <Paragraphs>580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 3</vt:lpstr>
      <vt:lpstr>Yüzeyler</vt:lpstr>
      <vt:lpstr>PREDICTION MODELS BASED ON MAX-STEMS (or harnessing imbalanced data) Episode Two: A Combinatorial Approach</vt:lpstr>
      <vt:lpstr>MOTIVATION</vt:lpstr>
      <vt:lpstr>ADAPTATION OF COMPONENTS OF MODELS</vt:lpstr>
      <vt:lpstr>ADAPTATION OF COMPONENTS OF MODELS</vt:lpstr>
      <vt:lpstr>General Scheme for Prediction Models with Combinatorial Approach</vt:lpstr>
      <vt:lpstr>Model 1</vt:lpstr>
      <vt:lpstr>Model 2</vt:lpstr>
      <vt:lpstr>Model 3</vt:lpstr>
      <vt:lpstr>Model 4</vt:lpstr>
      <vt:lpstr>Model 5</vt:lpstr>
      <vt:lpstr>A Trivial Result</vt:lpstr>
      <vt:lpstr>Application (introduction)</vt:lpstr>
      <vt:lpstr>General Scheme for Application of Prediction Models with Combinatorial Approach</vt:lpstr>
      <vt:lpstr>Application (computations)</vt:lpstr>
      <vt:lpstr>Application (computations)</vt:lpstr>
      <vt:lpstr>Application (computations)</vt:lpstr>
      <vt:lpstr>Application (computations)</vt:lpstr>
      <vt:lpstr>Application (Predictions)</vt:lpstr>
      <vt:lpstr>Application (Results)</vt:lpstr>
      <vt:lpstr>Application (Results)</vt:lpstr>
      <vt:lpstr>Application (Results)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MODELS BASED ON MAX-STEMS (or harnessing imbalanced data) Chapter Two: Combinatorial Approach</dc:title>
  <dc:creator>Ahmet Furkan EMREHAN</dc:creator>
  <cp:lastModifiedBy>Zakir Keleş</cp:lastModifiedBy>
  <cp:revision>93</cp:revision>
  <cp:lastPrinted>2021-01-14T14:07:08Z</cp:lastPrinted>
  <dcterms:created xsi:type="dcterms:W3CDTF">2021-01-08T20:11:41Z</dcterms:created>
  <dcterms:modified xsi:type="dcterms:W3CDTF">2021-11-13T17:10:52Z</dcterms:modified>
</cp:coreProperties>
</file>