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5" r:id="rId3"/>
    <p:sldId id="260" r:id="rId4"/>
    <p:sldId id="263" r:id="rId5"/>
    <p:sldId id="264" r:id="rId6"/>
    <p:sldId id="270" r:id="rId7"/>
    <p:sldId id="265" r:id="rId8"/>
    <p:sldId id="271" r:id="rId9"/>
    <p:sldId id="294" r:id="rId10"/>
    <p:sldId id="296" r:id="rId11"/>
    <p:sldId id="297" r:id="rId1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EE7149FC-A142-4E70-9A1B-7E28F3992C59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1805CB6D-7AD3-4295-A849-CDC2E12E67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80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22FAA79C-F01B-444B-8113-010905252F18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6"/>
            <a:ext cx="5679440" cy="4029881"/>
          </a:xfrm>
          <a:prstGeom prst="rect">
            <a:avLst/>
          </a:prstGeom>
        </p:spPr>
        <p:txBody>
          <a:bodyPr vert="horz" lIns="99038" tIns="49519" rIns="99038" bIns="495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7B95143B-1D94-4450-BDE9-EE2328A1FD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071A-6FD2-4151-A6FF-3C679D984CAB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4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C57-0D94-4EA0-A269-1F090E47F52B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A0B-6EAC-42B5-95AB-E9104F90FB2F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8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AF9F-F73A-42A1-AD9A-A6B845DD2F8D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2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ABA6-75C0-447F-981F-C491A6AFAB59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89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EAF-0004-4B66-917D-2E2A5557DD18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E2C4-6A61-4540-918A-81022E77C775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26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4EA-1B05-4D3C-BAF9-4305FC5F9979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8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643A-C1B6-48DF-94B5-4E0D8A24B855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0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827-174D-4DB9-A803-417B03C83866}" type="datetime1">
              <a:rPr lang="en-US" smtClean="0"/>
              <a:t>11/13/21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6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A246-7487-4D5D-8336-8AA8EF1B3038}" type="datetime1">
              <a:rPr lang="en-US" smtClean="0"/>
              <a:t>11/13/21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224-290D-41FE-830C-398CE41FC738}" type="datetime1">
              <a:rPr lang="en-US" smtClean="0"/>
              <a:t>11/13/21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65F-4EA6-4EDF-9510-59D269AB63DE}" type="datetime1">
              <a:rPr lang="en-US" smtClean="0"/>
              <a:t>11/13/21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84D4-1121-4F8F-8325-F7EEC9A711F9}" type="datetime1">
              <a:rPr lang="en-US" smtClean="0"/>
              <a:t>11/13/21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7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983E-0268-4BC9-BF40-F0F2EF664DA5}" type="datetime1">
              <a:rPr lang="en-US" smtClean="0"/>
              <a:t>11/13/21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381-2D3D-4666-A1D5-D32CA623C61A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7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/>
              <a:t>PREDICTION MODELS BASED ON MAX-STEMS</a:t>
            </a:r>
            <a:br>
              <a:rPr lang="tr-TR" dirty="0"/>
            </a:br>
            <a:r>
              <a:rPr lang="tr-TR" sz="4000" dirty="0"/>
              <a:t>(or harnessing imbalanced data)</a:t>
            </a:r>
            <a:br>
              <a:rPr lang="tr-TR" sz="4000" dirty="0"/>
            </a:br>
            <a:r>
              <a:rPr lang="tr-TR" sz="2000" dirty="0">
                <a:solidFill>
                  <a:schemeClr val="tx1"/>
                </a:solidFill>
              </a:rPr>
              <a:t>Episode Three: Effect of Hyperparameters 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Furkan EMREHAN</a:t>
            </a:r>
          </a:p>
          <a:p>
            <a:r>
              <a:rPr lang="tr-TR" dirty="0"/>
              <a:t>(matahmet@gmail.com)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D4B1-15EE-4FF2-BBDB-1033E8BB136B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CD99E79-012C-814F-A6C8-CBFC86EB3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6465" y="1270000"/>
                <a:ext cx="8596668" cy="47966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tr-TR" dirty="0"/>
                  <a:t>Accuracy Rates for All Categories and sub-categories over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1−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465" y="1270000"/>
                <a:ext cx="8596668" cy="479669"/>
              </a:xfrm>
              <a:blipFill>
                <a:blip r:embed="rId2"/>
                <a:stretch>
                  <a:fillRect t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10</a:t>
            </a:fld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" y="1749669"/>
            <a:ext cx="8494676" cy="453683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51A979E-A054-EA4C-8DCE-E46BD95AA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6" y="1693006"/>
            <a:ext cx="5637638" cy="38265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11</a:t>
            </a:fld>
            <a:endParaRPr lang="tr-T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C49505B-FEE5-3F4A-8A05-BD267146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PREDICTION MODELS </a:t>
            </a:r>
            <a:br>
              <a:rPr lang="tr-TR" dirty="0"/>
            </a:br>
            <a:r>
              <a:rPr lang="tr-TR" dirty="0"/>
              <a:t>BASED ON MAX-STEMS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Episode One: One-Word Based</a:t>
            </a:r>
          </a:p>
          <a:p>
            <a:r>
              <a:rPr lang="tr-TR" dirty="0"/>
              <a:t>Episode Two: A Combinatorial Approach</a:t>
            </a:r>
          </a:p>
          <a:p>
            <a:r>
              <a:rPr lang="tr-TR" dirty="0"/>
              <a:t>Episode Three: Effect of Hyperparameters</a:t>
            </a:r>
          </a:p>
          <a:p>
            <a:r>
              <a:rPr lang="tr-TR" dirty="0"/>
              <a:t>Episode Four: Advanced Examinations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DA87-FF4F-4A3F-9765-6666B7DB4AFD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2A9882E-A91C-4E44-9A91-F1F47E10D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/>
                  <a:t>The model in this section is with hyperparameter.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/>
                  <a:t> are the  hyperparameters controlling length of max-stem and frequencies of max-stem in main categories respectively. 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296-6EB9-4CAA-A3E7-7F80FCD7037D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3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9E0362C-3FE9-0644-A983-96B02C47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𝑙𝑎𝑏𝑒𝑙𝑠</m:t>
                        </m:r>
                      </m:e>
                    </m:d>
                  </m:oMath>
                </a14:m>
                <a:endParaRPr lang="tr-T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endParaRPr lang="tr-TR" b="0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𝑐𝑎𝑡𝑒𝑔𝑜𝑟𝑖𝑒𝑠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𝑙𝑎𝑏𝑒𝑙𝑠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𝑠𝑒𝑛𝑡𝑒𝑛𝑐𝑒𝑠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h𝑒𝑎𝑑𝑙𝑖𝑛𝑒</m:t>
                    </m:r>
                  </m:oMath>
                </a14:m>
                <a:endParaRPr lang="tr-T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𝑠𝑡𝑒𝑚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𝑐h𝑜𝑠𝑒𝑛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𝑚𝑒𝑛𝑡𝑖𝑜𝑛𝑒𝑑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𝑠𝑙𝑖𝑑𝑒𝑠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𝑖𝑛𝑐𝑙𝑢𝑑𝑒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endParaRPr lang="tr-TR" sz="1200" b="0" i="1" dirty="0">
                  <a:latin typeface="Cambria Math" panose="02040503050406030204" pitchFamily="18" charset="0"/>
                </a:endParaRPr>
              </a:p>
              <a:p>
                <a:endParaRPr lang="tr-TR" sz="1600" b="0" i="1" dirty="0">
                  <a:latin typeface="Cambria Math" panose="02040503050406030204" pitchFamily="18" charset="0"/>
                </a:endParaRPr>
              </a:p>
              <a:p>
                <a:endParaRPr lang="tr-TR" sz="1200" b="0" i="1" dirty="0">
                  <a:latin typeface="Cambria Math" panose="02040503050406030204" pitchFamily="18" charset="0"/>
                </a:endParaRPr>
              </a:p>
              <a:p>
                <a:endParaRPr lang="tr-TR" b="0" i="1" dirty="0">
                  <a:latin typeface="Cambria Math" panose="02040503050406030204" pitchFamily="18" charset="0"/>
                </a:endParaRPr>
              </a:p>
              <a:p>
                <a:endParaRPr lang="tr-TR" b="0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600" b="0" dirty="0"/>
              </a:p>
              <a:p>
                <a:pPr marL="0" indent="0">
                  <a:buNone/>
                </a:pPr>
                <a:endParaRPr lang="tr-TR" sz="1600" b="0" dirty="0"/>
              </a:p>
              <a:p>
                <a:pPr marL="0" indent="0">
                  <a:buNone/>
                </a:pPr>
                <a:endParaRPr lang="tr-TR" sz="1600" dirty="0"/>
              </a:p>
              <a:p>
                <a:endParaRPr lang="tr-TR" b="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C33F-1225-4D78-896B-FB22ACFFFEE3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4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F8C2D4D-12B7-2249-AB0D-B2C20CFE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tr-T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func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counts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𝑠𝑡𝑒𝑚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sz="2400" dirty="0"/>
                  <a:t> *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:=0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tr-T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𝑙𝑎𝑏𝑒𝑙𝑙𝑒𝑑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400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072E-1168-47B2-BF60-10D663444E82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5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F8A0898-DF9C-1C4F-BD7D-EF2B8C9F9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∗"</m:t>
                    </m:r>
                    <m:r>
                      <m:rPr>
                        <m:nor/>
                      </m:rPr>
                      <a:rPr lang="tr-T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tr-TR" b="0" dirty="0"/>
              </a:p>
              <a:p>
                <a:pPr marL="0" indent="0">
                  <a:buNone/>
                </a:pPr>
                <a:r>
                  <a:rPr lang="tr-TR" b="0" dirty="0"/>
                  <a:t>	</a:t>
                </a: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in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case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that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 </a:t>
                </a:r>
                <a:endParaRPr lang="tr-TR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tr-TR" dirty="0"/>
                          <m:t> 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666-D703-46C6-A2C3-E441E544F8D9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6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74F4E65-5A6A-ED4E-9262-83956CCF1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38" y="286353"/>
            <a:ext cx="9399285" cy="8302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tr-T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Scheme for Prediction Models with hyperparameters</a:t>
            </a:r>
            <a:endParaRPr lang="tr-TR" sz="2400" dirty="0"/>
          </a:p>
        </p:txBody>
      </p:sp>
      <p:sp>
        <p:nvSpPr>
          <p:cNvPr id="4" name="Rectangle 3"/>
          <p:cNvSpPr/>
          <p:nvPr/>
        </p:nvSpPr>
        <p:spPr>
          <a:xfrm>
            <a:off x="949574" y="1270402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X_test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40981" y="1571580"/>
            <a:ext cx="310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43050" y="1571581"/>
            <a:ext cx="40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6441835" y="157158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 flipV="1">
            <a:off x="7959975" y="2323496"/>
            <a:ext cx="860177" cy="2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7959975" y="2585627"/>
            <a:ext cx="860177" cy="15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>
            <a:off x="8122844" y="2585627"/>
            <a:ext cx="697308" cy="14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Analyze_word</a:t>
            </a:r>
          </a:p>
        </p:txBody>
      </p: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>
            <a:off x="9599739" y="1872760"/>
            <a:ext cx="16117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sz="1200" dirty="0">
                <a:solidFill>
                  <a:schemeClr val="tx1"/>
                </a:solidFill>
              </a:rPr>
            </a:b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X_train, y_train</a:t>
            </a:r>
          </a:p>
          <a:p>
            <a:pPr algn="ctr"/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9390" y="5905795"/>
            <a:ext cx="3479556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Evaluations (accuracy, confusion etc.)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y_test</a:t>
            </a: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1469-DAC5-4BF4-AD64-79FF51AB478E}" type="datetime1">
              <a:rPr lang="en-US" smtClean="0"/>
              <a:t>11/13/21</a:t>
            </a:fld>
            <a:endParaRPr lang="tr-TR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72234" y="4591152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4591152"/>
                <a:ext cx="1182569" cy="300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 flipV="1">
            <a:off x="2776702" y="3154624"/>
            <a:ext cx="690125" cy="159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5EF74BEE-21F3-6D47-AEEB-8D9E140FE3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with hyperparameter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h𝑦𝑝𝑒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r-TR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tr-T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tr-T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tr-T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tr-T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tr-TR" sz="16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tr-TR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500" dirty="0"/>
              </a:p>
              <a:p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AE9E-B3C6-4992-A27E-0634B161B270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8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9A5010-36D8-7746-9494-C5D9D623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232" y="6422102"/>
            <a:ext cx="1507338" cy="3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71" y="83022"/>
            <a:ext cx="8596668" cy="1320800"/>
          </a:xfrm>
        </p:spPr>
        <p:txBody>
          <a:bodyPr/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Scheme for Application of Prediction Models with hyperparameter 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949574" y="1270402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X_test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40981" y="1571580"/>
            <a:ext cx="310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43050" y="1571581"/>
            <a:ext cx="40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6441835" y="157158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 flipV="1">
            <a:off x="7959975" y="2323496"/>
            <a:ext cx="860177" cy="2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7959975" y="2585627"/>
            <a:ext cx="860177" cy="15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>
            <a:off x="8122844" y="2585627"/>
            <a:ext cx="697308" cy="14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Analyze_doc</a:t>
            </a:r>
          </a:p>
        </p:txBody>
      </p: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>
            <a:off x="9599739" y="1872760"/>
            <a:ext cx="16117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Predictions</a:t>
            </a: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08813" y="3598749"/>
            <a:ext cx="1591407" cy="97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Turkish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Stem List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(32001 stems)</a:t>
            </a:r>
          </a:p>
          <a:p>
            <a:pPr algn="ctr"/>
            <a:r>
              <a:rPr lang="tr-TR" sz="1200" dirty="0">
                <a:solidFill>
                  <a:schemeClr val="tx1"/>
                </a:solidFill>
              </a:rPr>
              <a:t>(for application)</a:t>
            </a:r>
          </a:p>
        </p:txBody>
      </p:sp>
      <p:sp>
        <p:nvSpPr>
          <p:cNvPr id="43" name="Up Arrow 42"/>
          <p:cNvSpPr/>
          <p:nvPr/>
        </p:nvSpPr>
        <p:spPr>
          <a:xfrm rot="10800000">
            <a:off x="9704516" y="296643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9115106" y="294935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sz="1200" dirty="0"/>
            </a:br>
            <a:br>
              <a:rPr lang="tr-TR" sz="1200" dirty="0"/>
            </a:br>
            <a:r>
              <a:rPr lang="tr-TR" sz="1200" dirty="0"/>
              <a:t>X_train, y_train</a:t>
            </a:r>
          </a:p>
          <a:p>
            <a:pPr algn="ctr"/>
            <a:endParaRPr lang="tr-TR" sz="1200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>
            <a:off x="269390" y="5905795"/>
            <a:ext cx="3479556" cy="60235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Evaluations (accuracy, confusion etc.)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y_test</a:t>
            </a: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53616" y="5363994"/>
            <a:ext cx="334437" cy="20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68817" y="5321361"/>
            <a:ext cx="19094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Step2_Preprocess_word.ipynb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53615" y="5691584"/>
            <a:ext cx="334437" cy="200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6" name="Rectangle 55"/>
          <p:cNvSpPr/>
          <p:nvPr/>
        </p:nvSpPr>
        <p:spPr>
          <a:xfrm>
            <a:off x="8788052" y="5682669"/>
            <a:ext cx="17395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Step3_Classifier_V10.ipynb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53615" y="6015957"/>
            <a:ext cx="334437" cy="2001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8" name="Rectangle 57"/>
          <p:cNvSpPr/>
          <p:nvPr/>
        </p:nvSpPr>
        <p:spPr>
          <a:xfrm>
            <a:off x="8737511" y="5987201"/>
            <a:ext cx="23310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Step4_Prediction_Models_hype.ipynb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53616" y="6337818"/>
            <a:ext cx="334437" cy="200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0" name="Rectangle 59"/>
          <p:cNvSpPr/>
          <p:nvPr/>
        </p:nvSpPr>
        <p:spPr>
          <a:xfrm>
            <a:off x="8721528" y="6291733"/>
            <a:ext cx="25731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Step6_Run_Integrated_Model_hype.ipynb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CC0-2413-4ECB-8756-8763D22FD25B}" type="datetime1">
              <a:rPr lang="en-US" smtClean="0"/>
              <a:t>11/13/21</a:t>
            </a:fld>
            <a:endParaRPr lang="tr-T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457387" y="4260131"/>
                <a:ext cx="1182569" cy="300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87" y="4260131"/>
                <a:ext cx="1182569" cy="300491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33" idx="3"/>
          </p:cNvCxnSpPr>
          <p:nvPr/>
        </p:nvCxnSpPr>
        <p:spPr>
          <a:xfrm flipH="1" flipV="1">
            <a:off x="2795227" y="3136263"/>
            <a:ext cx="645762" cy="12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AA81172F-8561-D94F-99E2-EC51E833F4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2" y="6500532"/>
            <a:ext cx="1197427" cy="3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002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3823</TotalTime>
  <Words>604</Words>
  <Application>Microsoft Macintosh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Yüzeyler</vt:lpstr>
      <vt:lpstr>PREDICTION MODELS BASED ON MAX-STEMS (or harnessing imbalanced data) Episode Three: Effect of Hyperparameters  </vt:lpstr>
      <vt:lpstr>PREDICTION MODELS  BASED ON MAX-STEMS</vt:lpstr>
      <vt:lpstr>INTRODUCTION</vt:lpstr>
      <vt:lpstr>COMPONENTS OF MODELS</vt:lpstr>
      <vt:lpstr>COMPONENTS OF MODELS</vt:lpstr>
      <vt:lpstr>COMPONENTS OF MODELS</vt:lpstr>
      <vt:lpstr>General Scheme for Prediction Models with hyperparameters</vt:lpstr>
      <vt:lpstr>Model with hyperparameter</vt:lpstr>
      <vt:lpstr>General Scheme for Application of Prediction Models with hyperparameter 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Max-stems based predıctıon models</dc:title>
  <dc:creator>Ahmet Furkan EMREHAN</dc:creator>
  <cp:lastModifiedBy>Zakir Keleş</cp:lastModifiedBy>
  <cp:revision>248</cp:revision>
  <cp:lastPrinted>2021-09-22T14:34:35Z</cp:lastPrinted>
  <dcterms:created xsi:type="dcterms:W3CDTF">2020-12-15T18:20:20Z</dcterms:created>
  <dcterms:modified xsi:type="dcterms:W3CDTF">2021-11-13T17:13:04Z</dcterms:modified>
</cp:coreProperties>
</file>