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32"/>
  </p:notesMasterIdLst>
  <p:handoutMasterIdLst>
    <p:handoutMasterId r:id="rId33"/>
  </p:handoutMasterIdLst>
  <p:sldIdLst>
    <p:sldId id="256" r:id="rId2"/>
    <p:sldId id="295" r:id="rId3"/>
    <p:sldId id="260" r:id="rId4"/>
    <p:sldId id="257" r:id="rId5"/>
    <p:sldId id="258" r:id="rId6"/>
    <p:sldId id="259" r:id="rId7"/>
    <p:sldId id="261" r:id="rId8"/>
    <p:sldId id="263" r:id="rId9"/>
    <p:sldId id="264" r:id="rId10"/>
    <p:sldId id="270" r:id="rId11"/>
    <p:sldId id="265" r:id="rId12"/>
    <p:sldId id="266" r:id="rId13"/>
    <p:sldId id="299" r:id="rId14"/>
    <p:sldId id="268" r:id="rId15"/>
    <p:sldId id="269" r:id="rId16"/>
    <p:sldId id="296" r:id="rId17"/>
    <p:sldId id="271" r:id="rId18"/>
    <p:sldId id="297" r:id="rId19"/>
    <p:sldId id="298" r:id="rId20"/>
    <p:sldId id="274" r:id="rId21"/>
    <p:sldId id="294" r:id="rId22"/>
    <p:sldId id="275" r:id="rId23"/>
    <p:sldId id="276" r:id="rId24"/>
    <p:sldId id="277" r:id="rId25"/>
    <p:sldId id="280" r:id="rId26"/>
    <p:sldId id="287" r:id="rId27"/>
    <p:sldId id="281" r:id="rId28"/>
    <p:sldId id="291" r:id="rId29"/>
    <p:sldId id="292" r:id="rId30"/>
    <p:sldId id="293" r:id="rId3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D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6434"/>
          </a:xfrm>
          <a:prstGeom prst="rect">
            <a:avLst/>
          </a:prstGeom>
        </p:spPr>
        <p:txBody>
          <a:bodyPr vert="horz" lIns="93177" tIns="46589" rIns="93177" bIns="46589" rtlCol="0"/>
          <a:lstStyle>
            <a:lvl1pPr algn="l">
              <a:defRPr sz="1200"/>
            </a:lvl1pPr>
          </a:lstStyle>
          <a:p>
            <a:endParaRPr lang="tr-TR"/>
          </a:p>
        </p:txBody>
      </p:sp>
      <p:sp>
        <p:nvSpPr>
          <p:cNvPr id="3" name="Date Placeholder 2"/>
          <p:cNvSpPr>
            <a:spLocks noGrp="1"/>
          </p:cNvSpPr>
          <p:nvPr>
            <p:ph type="dt" sz="quarter" idx="1"/>
          </p:nvPr>
        </p:nvSpPr>
        <p:spPr>
          <a:xfrm>
            <a:off x="3970938" y="2"/>
            <a:ext cx="3037840" cy="466434"/>
          </a:xfrm>
          <a:prstGeom prst="rect">
            <a:avLst/>
          </a:prstGeom>
        </p:spPr>
        <p:txBody>
          <a:bodyPr vert="horz" lIns="93177" tIns="46589" rIns="93177" bIns="46589" rtlCol="0"/>
          <a:lstStyle>
            <a:lvl1pPr algn="r">
              <a:defRPr sz="1200"/>
            </a:lvl1pPr>
          </a:lstStyle>
          <a:p>
            <a:fld id="{EE7149FC-A142-4E70-9A1B-7E28F3992C59}" type="datetimeFigureOut">
              <a:rPr lang="tr-TR" smtClean="0"/>
              <a:t>29.3.2021</a:t>
            </a:fld>
            <a:endParaRPr lang="tr-T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tr-T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805CB6D-7AD3-4295-A849-CDC2E12E673C}" type="slidenum">
              <a:rPr lang="tr-TR" smtClean="0"/>
              <a:t>‹#›</a:t>
            </a:fld>
            <a:endParaRPr lang="tr-TR"/>
          </a:p>
        </p:txBody>
      </p:sp>
    </p:spTree>
    <p:extLst>
      <p:ext uri="{BB962C8B-B14F-4D97-AF65-F5344CB8AC3E}">
        <p14:creationId xmlns:p14="http://schemas.microsoft.com/office/powerpoint/2010/main" val="2381809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6434"/>
          </a:xfrm>
          <a:prstGeom prst="rect">
            <a:avLst/>
          </a:prstGeom>
        </p:spPr>
        <p:txBody>
          <a:bodyPr vert="horz" lIns="93177" tIns="46589" rIns="93177" bIns="46589" rtlCol="0"/>
          <a:lstStyle>
            <a:lvl1pPr algn="l">
              <a:defRPr sz="1200"/>
            </a:lvl1pPr>
          </a:lstStyle>
          <a:p>
            <a:endParaRPr lang="tr-TR"/>
          </a:p>
        </p:txBody>
      </p:sp>
      <p:sp>
        <p:nvSpPr>
          <p:cNvPr id="3" name="Date Placeholder 2"/>
          <p:cNvSpPr>
            <a:spLocks noGrp="1"/>
          </p:cNvSpPr>
          <p:nvPr>
            <p:ph type="dt" idx="1"/>
          </p:nvPr>
        </p:nvSpPr>
        <p:spPr>
          <a:xfrm>
            <a:off x="3970938" y="2"/>
            <a:ext cx="3037840" cy="466434"/>
          </a:xfrm>
          <a:prstGeom prst="rect">
            <a:avLst/>
          </a:prstGeom>
        </p:spPr>
        <p:txBody>
          <a:bodyPr vert="horz" lIns="93177" tIns="46589" rIns="93177" bIns="46589" rtlCol="0"/>
          <a:lstStyle>
            <a:lvl1pPr algn="r">
              <a:defRPr sz="1200"/>
            </a:lvl1pPr>
          </a:lstStyle>
          <a:p>
            <a:fld id="{22FAA79C-F01B-444B-8113-010905252F18}" type="datetimeFigureOut">
              <a:rPr lang="tr-TR" smtClean="0"/>
              <a:t>29.3.2021</a:t>
            </a:fld>
            <a:endParaRPr lang="tr-TR"/>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tr-TR"/>
          </a:p>
        </p:txBody>
      </p:sp>
      <p:sp>
        <p:nvSpPr>
          <p:cNvPr id="5" name="Notes Placeholder 4"/>
          <p:cNvSpPr>
            <a:spLocks noGrp="1"/>
          </p:cNvSpPr>
          <p:nvPr>
            <p:ph type="body" sz="quarter" idx="3"/>
          </p:nvPr>
        </p:nvSpPr>
        <p:spPr>
          <a:xfrm>
            <a:off x="701040" y="4473891"/>
            <a:ext cx="5608320" cy="3660459"/>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tr-TR"/>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B95143B-1D94-4450-BDE9-EE2328A1FDA9}" type="slidenum">
              <a:rPr lang="tr-TR" smtClean="0"/>
              <a:t>‹#›</a:t>
            </a:fld>
            <a:endParaRPr lang="tr-TR"/>
          </a:p>
        </p:txBody>
      </p:sp>
    </p:spTree>
    <p:extLst>
      <p:ext uri="{BB962C8B-B14F-4D97-AF65-F5344CB8AC3E}">
        <p14:creationId xmlns:p14="http://schemas.microsoft.com/office/powerpoint/2010/main" val="2194881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9DEC071A-6FD2-4151-A6FF-3C679D984CAB}"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1221464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ECDF1C57-0D94-4EA0-A269-1F090E47F52B}"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3694674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8E33EA0B-6EAC-42B5-95AB-E9104F90FB2F}"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71781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F37AAF9F-F73A-42A1-AD9A-A6B845DD2F8D}"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3953328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251CABA6-75C0-447F-981F-C491A6AFAB59}"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6896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8ECC6EAF-0004-4B66-917D-2E2A5557DD18}"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125493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5AAE2C4-6A61-4540-918A-81022E77C775}"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2876269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24064EA-1B05-4D3C-BAF9-4305FC5F9979}"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265452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42B4FB0-0621-45E6-B97F-F77D45599D8C}"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169284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BDF643A-C1B6-48DF-94B5-4E0D8A24B855}"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181707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D7A14827-174D-4DB9-A803-417B03C83866}" type="datetime1">
              <a:rPr lang="en-US" smtClean="0"/>
              <a:t>3/29/2021</a:t>
            </a:fld>
            <a:endParaRPr lang="tr-TR"/>
          </a:p>
        </p:txBody>
      </p:sp>
      <p:sp>
        <p:nvSpPr>
          <p:cNvPr id="6" name="Footer Placeholder 5"/>
          <p:cNvSpPr>
            <a:spLocks noGrp="1"/>
          </p:cNvSpPr>
          <p:nvPr>
            <p:ph type="ftr" sz="quarter" idx="11"/>
          </p:nvPr>
        </p:nvSpPr>
        <p:spPr/>
        <p:txBody>
          <a:bodyPr/>
          <a:lstStyle/>
          <a:p>
            <a:r>
              <a:rPr lang="tr-TR" smtClean="0"/>
              <a:t>EMREHAN</a:t>
            </a:r>
            <a:endParaRPr lang="tr-TR"/>
          </a:p>
        </p:txBody>
      </p:sp>
      <p:sp>
        <p:nvSpPr>
          <p:cNvPr id="7" name="Slide Number Placeholder 6"/>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3072620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4F51A246-7487-4D5D-8336-8AA8EF1B3038}" type="datetime1">
              <a:rPr lang="en-US" smtClean="0"/>
              <a:t>3/29/2021</a:t>
            </a:fld>
            <a:endParaRPr lang="tr-TR"/>
          </a:p>
        </p:txBody>
      </p:sp>
      <p:sp>
        <p:nvSpPr>
          <p:cNvPr id="8" name="Footer Placeholder 7"/>
          <p:cNvSpPr>
            <a:spLocks noGrp="1"/>
          </p:cNvSpPr>
          <p:nvPr>
            <p:ph type="ftr" sz="quarter" idx="11"/>
          </p:nvPr>
        </p:nvSpPr>
        <p:spPr/>
        <p:txBody>
          <a:bodyPr/>
          <a:lstStyle/>
          <a:p>
            <a:r>
              <a:rPr lang="tr-TR" smtClean="0"/>
              <a:t>EMREHAN</a:t>
            </a:r>
            <a:endParaRPr lang="tr-TR"/>
          </a:p>
        </p:txBody>
      </p:sp>
      <p:sp>
        <p:nvSpPr>
          <p:cNvPr id="9" name="Slide Number Placeholder 8"/>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962764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7E88224-290D-41FE-830C-398CE41FC738}" type="datetime1">
              <a:rPr lang="en-US" smtClean="0"/>
              <a:t>3/29/2021</a:t>
            </a:fld>
            <a:endParaRPr lang="tr-TR"/>
          </a:p>
        </p:txBody>
      </p:sp>
      <p:sp>
        <p:nvSpPr>
          <p:cNvPr id="4" name="Footer Placeholder 3"/>
          <p:cNvSpPr>
            <a:spLocks noGrp="1"/>
          </p:cNvSpPr>
          <p:nvPr>
            <p:ph type="ftr" sz="quarter" idx="11"/>
          </p:nvPr>
        </p:nvSpPr>
        <p:spPr/>
        <p:txBody>
          <a:bodyPr/>
          <a:lstStyle/>
          <a:p>
            <a:r>
              <a:rPr lang="tr-TR" smtClean="0"/>
              <a:t>EMREHAN</a:t>
            </a:r>
            <a:endParaRPr lang="tr-TR"/>
          </a:p>
        </p:txBody>
      </p:sp>
      <p:sp>
        <p:nvSpPr>
          <p:cNvPr id="5" name="Slide Number Placeholder 4"/>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2224902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39C65F-4EA6-4EDF-9510-59D269AB63DE}" type="datetime1">
              <a:rPr lang="en-US" smtClean="0"/>
              <a:t>3/29/2021</a:t>
            </a:fld>
            <a:endParaRPr lang="tr-TR"/>
          </a:p>
        </p:txBody>
      </p:sp>
      <p:sp>
        <p:nvSpPr>
          <p:cNvPr id="3" name="Footer Placeholder 2"/>
          <p:cNvSpPr>
            <a:spLocks noGrp="1"/>
          </p:cNvSpPr>
          <p:nvPr>
            <p:ph type="ftr" sz="quarter" idx="11"/>
          </p:nvPr>
        </p:nvSpPr>
        <p:spPr/>
        <p:txBody>
          <a:bodyPr/>
          <a:lstStyle/>
          <a:p>
            <a:r>
              <a:rPr lang="tr-TR" smtClean="0"/>
              <a:t>EMREHAN</a:t>
            </a:r>
            <a:endParaRPr lang="tr-TR"/>
          </a:p>
        </p:txBody>
      </p:sp>
      <p:sp>
        <p:nvSpPr>
          <p:cNvPr id="4" name="Slide Number Placeholder 3"/>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379580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43D84D4-1121-4F8F-8325-F7EEC9A711F9}" type="datetime1">
              <a:rPr lang="en-US" smtClean="0"/>
              <a:t>3/29/2021</a:t>
            </a:fld>
            <a:endParaRPr lang="tr-TR"/>
          </a:p>
        </p:txBody>
      </p:sp>
      <p:sp>
        <p:nvSpPr>
          <p:cNvPr id="6" name="Footer Placeholder 5"/>
          <p:cNvSpPr>
            <a:spLocks noGrp="1"/>
          </p:cNvSpPr>
          <p:nvPr>
            <p:ph type="ftr" sz="quarter" idx="11"/>
          </p:nvPr>
        </p:nvSpPr>
        <p:spPr/>
        <p:txBody>
          <a:bodyPr/>
          <a:lstStyle/>
          <a:p>
            <a:r>
              <a:rPr lang="tr-TR" smtClean="0"/>
              <a:t>EMREHAN</a:t>
            </a:r>
            <a:endParaRPr lang="tr-TR"/>
          </a:p>
        </p:txBody>
      </p:sp>
      <p:sp>
        <p:nvSpPr>
          <p:cNvPr id="7" name="Slide Number Placeholder 6"/>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244674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0F8983E-0268-4BC9-BF40-F0F2EF664DA5}" type="datetime1">
              <a:rPr lang="en-US" smtClean="0"/>
              <a:t>3/29/2021</a:t>
            </a:fld>
            <a:endParaRPr lang="tr-TR"/>
          </a:p>
        </p:txBody>
      </p:sp>
      <p:sp>
        <p:nvSpPr>
          <p:cNvPr id="6" name="Footer Placeholder 5"/>
          <p:cNvSpPr>
            <a:spLocks noGrp="1"/>
          </p:cNvSpPr>
          <p:nvPr>
            <p:ph type="ftr" sz="quarter" idx="11"/>
          </p:nvPr>
        </p:nvSpPr>
        <p:spPr/>
        <p:txBody>
          <a:bodyPr/>
          <a:lstStyle/>
          <a:p>
            <a:r>
              <a:rPr lang="tr-TR" smtClean="0"/>
              <a:t>EMREHAN</a:t>
            </a:r>
            <a:endParaRPr lang="tr-TR"/>
          </a:p>
        </p:txBody>
      </p:sp>
      <p:sp>
        <p:nvSpPr>
          <p:cNvPr id="7" name="Slide Number Placeholder 6"/>
          <p:cNvSpPr>
            <a:spLocks noGrp="1"/>
          </p:cNvSpPr>
          <p:nvPr>
            <p:ph type="sldNum" sz="quarter" idx="12"/>
          </p:nvPr>
        </p:nvSpPr>
        <p:spPr/>
        <p:txBody>
          <a:bodyPr/>
          <a:lstStyle/>
          <a:p>
            <a:fld id="{F74E1598-E674-4AEE-8C6B-8AD6344A913E}" type="slidenum">
              <a:rPr lang="tr-TR" smtClean="0"/>
              <a:t>‹#›</a:t>
            </a:fld>
            <a:endParaRPr lang="tr-TR"/>
          </a:p>
        </p:txBody>
      </p:sp>
    </p:spTree>
    <p:extLst>
      <p:ext uri="{BB962C8B-B14F-4D97-AF65-F5344CB8AC3E}">
        <p14:creationId xmlns:p14="http://schemas.microsoft.com/office/powerpoint/2010/main" val="211657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CE2381-2D3D-4666-A1D5-D32CA623C61A}" type="datetime1">
              <a:rPr lang="en-US" smtClean="0"/>
              <a:t>3/29/2021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tr-TR" smtClean="0"/>
              <a:t>EMREHAN</a:t>
            </a:r>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4E1598-E674-4AEE-8C6B-8AD6344A913E}" type="slidenum">
              <a:rPr lang="tr-TR" smtClean="0"/>
              <a:t>‹#›</a:t>
            </a:fld>
            <a:endParaRPr lang="tr-TR"/>
          </a:p>
        </p:txBody>
      </p:sp>
    </p:spTree>
    <p:extLst>
      <p:ext uri="{BB962C8B-B14F-4D97-AF65-F5344CB8AC3E}">
        <p14:creationId xmlns:p14="http://schemas.microsoft.com/office/powerpoint/2010/main" val="65075235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40.png"/><Relationship Id="rId7" Type="http://schemas.openxmlformats.org/officeDocument/2006/relationships/image" Target="../media/image80.png"/><Relationship Id="rId12" Type="http://schemas.openxmlformats.org/officeDocument/2006/relationships/image" Target="../media/image130.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120.png"/><Relationship Id="rId5" Type="http://schemas.openxmlformats.org/officeDocument/2006/relationships/image" Target="../media/image60.png"/><Relationship Id="rId10" Type="http://schemas.openxmlformats.org/officeDocument/2006/relationships/image" Target="../media/image110.png"/><Relationship Id="rId4" Type="http://schemas.openxmlformats.org/officeDocument/2006/relationships/image" Target="../media/image50.png"/><Relationship Id="rId9" Type="http://schemas.openxmlformats.org/officeDocument/2006/relationships/image" Target="../media/image100.png"/></Relationships>
</file>

<file path=ppt/slides/_rels/slide2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7"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1.png"/><Relationship Id="rId4" Type="http://schemas.openxmlformats.org/officeDocument/2006/relationships/image" Target="../media/image23.png"/><Relationship Id="rId9"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solidFill>
            <a:schemeClr val="bg1"/>
          </a:solidFill>
        </p:spPr>
        <p:txBody>
          <a:bodyPr/>
          <a:lstStyle/>
          <a:p>
            <a:r>
              <a:rPr lang="tr-TR" dirty="0" smtClean="0"/>
              <a:t>PREDICTION MODELS BASED ON MAX-STEMS</a:t>
            </a:r>
            <a:br>
              <a:rPr lang="tr-TR" dirty="0" smtClean="0"/>
            </a:br>
            <a:r>
              <a:rPr lang="tr-TR" sz="4000" dirty="0" smtClean="0"/>
              <a:t>(or harnessing imbalanced data)</a:t>
            </a:r>
            <a:br>
              <a:rPr lang="tr-TR" sz="4000" dirty="0" smtClean="0"/>
            </a:br>
            <a:r>
              <a:rPr lang="tr-TR" sz="2000" dirty="0" smtClean="0">
                <a:solidFill>
                  <a:schemeClr val="tx1"/>
                </a:solidFill>
              </a:rPr>
              <a:t>Episode One: One-Word Based  </a:t>
            </a:r>
            <a:endParaRPr lang="tr-TR" sz="2000" dirty="0">
              <a:solidFill>
                <a:schemeClr val="tx1"/>
              </a:solidFill>
            </a:endParaRPr>
          </a:p>
        </p:txBody>
      </p:sp>
      <p:sp>
        <p:nvSpPr>
          <p:cNvPr id="3" name="Alt Başlık 2"/>
          <p:cNvSpPr>
            <a:spLocks noGrp="1"/>
          </p:cNvSpPr>
          <p:nvPr>
            <p:ph type="subTitle" idx="1"/>
          </p:nvPr>
        </p:nvSpPr>
        <p:spPr/>
        <p:txBody>
          <a:bodyPr/>
          <a:lstStyle/>
          <a:p>
            <a:r>
              <a:rPr lang="tr-TR" dirty="0" smtClean="0"/>
              <a:t>Ahmet Furkan EMREHAN</a:t>
            </a:r>
          </a:p>
          <a:p>
            <a:r>
              <a:rPr lang="tr-TR" dirty="0" smtClean="0"/>
              <a:t>(matahmet@gmail.com)</a:t>
            </a:r>
          </a:p>
          <a:p>
            <a:endParaRPr lang="tr-TR" dirty="0"/>
          </a:p>
        </p:txBody>
      </p:sp>
      <p:sp>
        <p:nvSpPr>
          <p:cNvPr id="4" name="Date Placeholder 3"/>
          <p:cNvSpPr>
            <a:spLocks noGrp="1"/>
          </p:cNvSpPr>
          <p:nvPr>
            <p:ph type="dt" sz="half" idx="10"/>
          </p:nvPr>
        </p:nvSpPr>
        <p:spPr/>
        <p:txBody>
          <a:bodyPr/>
          <a:lstStyle/>
          <a:p>
            <a:fld id="{274BD4B1-15EE-4FF2-BBDB-1033E8BB136B}"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1</a:t>
            </a:fld>
            <a:endParaRPr lang="tr-TR"/>
          </a:p>
        </p:txBody>
      </p:sp>
    </p:spTree>
    <p:extLst>
      <p:ext uri="{BB962C8B-B14F-4D97-AF65-F5344CB8AC3E}">
        <p14:creationId xmlns:p14="http://schemas.microsoft.com/office/powerpoint/2010/main" val="1861945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COMPONENTS OF MODELS</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lstStyle/>
              <a:p>
                <a14:m>
                  <m:oMath xmlns:m="http://schemas.openxmlformats.org/officeDocument/2006/math">
                    <m:acc>
                      <m:accPr>
                        <m:chr m:val="̅"/>
                        <m:ctrlPr>
                          <a:rPr lang="tr-TR" i="1" smtClean="0">
                            <a:latin typeface="Cambria Math" panose="02040503050406030204" pitchFamily="18" charset="0"/>
                          </a:rPr>
                        </m:ctrlPr>
                      </m:accPr>
                      <m:e>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m:t>
                            </m:r>
                          </m:sub>
                          <m:sup>
                            <m:r>
                              <a:rPr lang="tr-TR" i="1">
                                <a:latin typeface="Cambria Math" panose="02040503050406030204" pitchFamily="18" charset="0"/>
                              </a:rPr>
                              <m:t>𝑝</m:t>
                            </m:r>
                          </m:sup>
                        </m:sSubSup>
                      </m:e>
                    </m:acc>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𝑎𝑣𝑒𝑟𝑎𝑔𝑒</m:t>
                        </m:r>
                      </m:e>
                      <m:sub>
                        <m:r>
                          <a:rPr lang="tr-TR" b="0" i="1" smtClean="0">
                            <a:latin typeface="Cambria Math" panose="02040503050406030204" pitchFamily="18" charset="0"/>
                          </a:rPr>
                          <m:t>𝑗</m:t>
                        </m:r>
                        <m:r>
                          <a:rPr lang="tr-TR" b="0" i="1" smtClean="0">
                            <a:latin typeface="Cambria Math" panose="02040503050406030204" pitchFamily="18" charset="0"/>
                          </a:rPr>
                          <m:t>∗</m:t>
                        </m:r>
                      </m:sub>
                    </m:sSub>
                    <m:r>
                      <a:rPr lang="tr-TR" i="1" smtClean="0">
                        <a:latin typeface="Cambria Math" panose="02040503050406030204" pitchFamily="18" charset="0"/>
                      </a:rPr>
                      <m:t> </m:t>
                    </m:r>
                    <m:d>
                      <m:dPr>
                        <m:ctrlPr>
                          <a:rPr lang="tr-TR" b="0" i="1" smtClean="0">
                            <a:latin typeface="Cambria Math" panose="02040503050406030204" pitchFamily="18" charset="0"/>
                          </a:rPr>
                        </m:ctrlPr>
                      </m:dPr>
                      <m:e>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𝑖𝑗</m:t>
                            </m:r>
                            <m:r>
                              <a:rPr lang="tr-TR" b="0" i="1" smtClean="0">
                                <a:latin typeface="Cambria Math" panose="02040503050406030204" pitchFamily="18" charset="0"/>
                              </a:rPr>
                              <m:t>∗</m:t>
                            </m:r>
                          </m:sub>
                          <m:sup>
                            <m:r>
                              <a:rPr lang="tr-TR" i="1">
                                <a:latin typeface="Cambria Math" panose="02040503050406030204" pitchFamily="18" charset="0"/>
                              </a:rPr>
                              <m:t>𝑝</m:t>
                            </m:r>
                          </m:sup>
                        </m:sSubSup>
                      </m:e>
                    </m:d>
                    <m:r>
                      <a:rPr lang="tr-TR" b="0" i="1" smtClean="0">
                        <a:latin typeface="Cambria Math" panose="02040503050406030204" pitchFamily="18" charset="0"/>
                      </a:rPr>
                      <m:t>𝑠𝑢𝑐h</m:t>
                    </m:r>
                    <m:r>
                      <a:rPr lang="tr-TR" b="0" i="1" smtClean="0">
                        <a:latin typeface="Cambria Math" panose="02040503050406030204" pitchFamily="18" charset="0"/>
                      </a:rPr>
                      <m:t> </m:t>
                    </m:r>
                    <m:r>
                      <a:rPr lang="tr-TR" b="0" i="1" smtClean="0">
                        <a:latin typeface="Cambria Math" panose="02040503050406030204" pitchFamily="18" charset="0"/>
                      </a:rPr>
                      <m:t>𝑡h𝑎𝑡</m:t>
                    </m:r>
                    <m:r>
                      <a:rPr lang="tr-TR" b="0" i="1" smtClean="0">
                        <a:latin typeface="Cambria Math" panose="02040503050406030204" pitchFamily="18" charset="0"/>
                      </a:rPr>
                      <m:t> </m:t>
                    </m:r>
                    <m:r>
                      <a:rPr lang="tr-TR" b="0" i="1" smtClean="0">
                        <a:latin typeface="Cambria Math" panose="02040503050406030204" pitchFamily="18" charset="0"/>
                      </a:rPr>
                      <m:t>𝑎𝑙𝑙</m:t>
                    </m:r>
                    <m:r>
                      <a:rPr lang="tr-TR" b="0" i="1" smtClean="0">
                        <a:latin typeface="Cambria Math" panose="02040503050406030204" pitchFamily="18" charset="0"/>
                      </a:rPr>
                      <m:t> </m:t>
                    </m:r>
                    <m:r>
                      <m:rPr>
                        <m:nor/>
                      </m:rPr>
                      <a:rPr lang="tr-TR" b="0" i="0" smtClean="0">
                        <a:latin typeface="Cambria Math" panose="02040503050406030204" pitchFamily="18" charset="0"/>
                      </a:rPr>
                      <m:t>"</m:t>
                    </m:r>
                    <m:r>
                      <m:rPr>
                        <m:nor/>
                      </m:rPr>
                      <a:rPr lang="tr-TR" b="0" i="0" smtClean="0">
                        <a:latin typeface="Cambria Math" panose="02040503050406030204" pitchFamily="18" charset="0"/>
                      </a:rPr>
                      <m:t>j</m:t>
                    </m:r>
                    <m:r>
                      <m:rPr>
                        <m:nor/>
                      </m:rPr>
                      <a:rPr lang="tr-TR" b="0" i="0" smtClean="0">
                        <a:latin typeface="Cambria Math" panose="02040503050406030204" pitchFamily="18" charset="0"/>
                      </a:rPr>
                      <m:t>∗"</m:t>
                    </m:r>
                    <m:r>
                      <m:rPr>
                        <m:nor/>
                      </m:rPr>
                      <a:rPr lang="tr-TR" b="0" i="0" smtClean="0">
                        <a:latin typeface="Cambria Math" panose="02040503050406030204" pitchFamily="18" charset="0"/>
                      </a:rPr>
                      <m:t>s</m:t>
                    </m:r>
                    <m:r>
                      <a:rPr lang="tr-TR" b="0" i="1" smtClean="0">
                        <a:latin typeface="Cambria Math" panose="02040503050406030204" pitchFamily="18" charset="0"/>
                      </a:rPr>
                      <m:t> </m:t>
                    </m:r>
                    <m:r>
                      <a:rPr lang="tr-TR" b="0" i="1" smtClean="0">
                        <a:latin typeface="Cambria Math" panose="02040503050406030204" pitchFamily="18" charset="0"/>
                      </a:rPr>
                      <m:t>𝑚𝑒𝑒𝑡</m:t>
                    </m:r>
                    <m:r>
                      <a:rPr lang="tr-TR" b="0" i="1" smtClean="0">
                        <a:latin typeface="Cambria Math" panose="02040503050406030204" pitchFamily="18" charset="0"/>
                      </a:rPr>
                      <m:t> </m:t>
                    </m:r>
                    <m:r>
                      <a:rPr lang="tr-TR" b="0" i="1" smtClean="0">
                        <a:latin typeface="Cambria Math" panose="02040503050406030204" pitchFamily="18" charset="0"/>
                      </a:rPr>
                      <m:t>𝑡h𝑒</m:t>
                    </m:r>
                    <m:r>
                      <a:rPr lang="tr-TR" b="0" i="1" smtClean="0">
                        <a:latin typeface="Cambria Math" panose="02040503050406030204" pitchFamily="18" charset="0"/>
                      </a:rPr>
                      <m:t> </m:t>
                    </m:r>
                    <m:r>
                      <a:rPr lang="tr-TR" b="0" i="1" smtClean="0">
                        <a:latin typeface="Cambria Math" panose="02040503050406030204" pitchFamily="18" charset="0"/>
                      </a:rPr>
                      <m:t>𝑐𝑜𝑛𝑑𝑖𝑡𝑖𝑜𝑛</m:t>
                    </m:r>
                    <m:r>
                      <a:rPr lang="tr-TR" b="0" i="1" smtClean="0">
                        <a:latin typeface="Cambria Math" panose="02040503050406030204" pitchFamily="18" charset="0"/>
                      </a:rPr>
                      <m:t> </m:t>
                    </m:r>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𝑖𝑗</m:t>
                        </m:r>
                        <m:r>
                          <a:rPr lang="tr-TR" b="0" i="1" smtClean="0">
                            <a:latin typeface="Cambria Math" panose="02040503050406030204" pitchFamily="18" charset="0"/>
                          </a:rPr>
                          <m:t>∗</m:t>
                        </m:r>
                      </m:sub>
                      <m:sup>
                        <m:r>
                          <a:rPr lang="tr-TR" i="1">
                            <a:latin typeface="Cambria Math" panose="02040503050406030204" pitchFamily="18" charset="0"/>
                          </a:rPr>
                          <m:t>𝑝</m:t>
                        </m:r>
                      </m:sup>
                    </m:sSubSup>
                    <m:r>
                      <a:rPr lang="tr-TR" b="0" i="1" smtClean="0">
                        <a:latin typeface="Cambria Math" panose="02040503050406030204" pitchFamily="18" charset="0"/>
                      </a:rPr>
                      <m:t>&gt;0</m:t>
                    </m:r>
                  </m:oMath>
                </a14:m>
                <a:endParaRPr lang="tr-TR" b="0" dirty="0" smtClean="0"/>
              </a:p>
              <a:p>
                <a:pPr marL="0" indent="0">
                  <a:buNone/>
                </a:pPr>
                <a:r>
                  <a:rPr lang="tr-TR" b="0" dirty="0" smtClean="0"/>
                  <a:t>	</a:t>
                </a:r>
                <a14:m>
                  <m:oMath xmlns:m="http://schemas.openxmlformats.org/officeDocument/2006/math">
                    <m:r>
                      <a:rPr lang="tr-TR">
                        <a:latin typeface="Cambria Math" panose="02040503050406030204" pitchFamily="18" charset="0"/>
                      </a:rPr>
                      <m:t>∗</m:t>
                    </m:r>
                    <m:r>
                      <m:rPr>
                        <m:sty m:val="p"/>
                      </m:rPr>
                      <a:rPr lang="tr-TR">
                        <a:latin typeface="Cambria Math" panose="02040503050406030204" pitchFamily="18" charset="0"/>
                      </a:rPr>
                      <m:t>in</m:t>
                    </m:r>
                    <m:r>
                      <a:rPr lang="tr-TR">
                        <a:latin typeface="Cambria Math" panose="02040503050406030204" pitchFamily="18" charset="0"/>
                      </a:rPr>
                      <m:t> </m:t>
                    </m:r>
                    <m:r>
                      <m:rPr>
                        <m:sty m:val="p"/>
                      </m:rPr>
                      <a:rPr lang="tr-TR">
                        <a:latin typeface="Cambria Math" panose="02040503050406030204" pitchFamily="18" charset="0"/>
                      </a:rPr>
                      <m:t>case</m:t>
                    </m:r>
                    <m:r>
                      <a:rPr lang="tr-TR">
                        <a:latin typeface="Cambria Math" panose="02040503050406030204" pitchFamily="18" charset="0"/>
                      </a:rPr>
                      <m:t> </m:t>
                    </m:r>
                    <m:r>
                      <m:rPr>
                        <m:sty m:val="p"/>
                      </m:rPr>
                      <a:rPr lang="tr-TR">
                        <a:latin typeface="Cambria Math" panose="02040503050406030204" pitchFamily="18" charset="0"/>
                      </a:rPr>
                      <m:t>that</m:t>
                    </m:r>
                    <m:sSubSup>
                      <m:sSubSupPr>
                        <m:ctrlPr>
                          <a:rPr lang="el-GR" i="1">
                            <a:latin typeface="Cambria Math" panose="02040503050406030204" pitchFamily="18" charset="0"/>
                            <a:ea typeface="Cambria Math" panose="02040503050406030204" pitchFamily="18" charset="0"/>
                          </a:rPr>
                        </m:ctrlPr>
                      </m:sSubSupPr>
                      <m:e>
                        <m:r>
                          <a:rPr lang="tr-TR" i="1">
                            <a:latin typeface="Cambria Math" panose="02040503050406030204" pitchFamily="18" charset="0"/>
                            <a:ea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Σ</m:t>
                        </m:r>
                      </m:e>
                      <m:sub>
                        <m:r>
                          <a:rPr lang="tr-TR" i="1">
                            <a:latin typeface="Cambria Math" panose="02040503050406030204" pitchFamily="18" charset="0"/>
                            <a:ea typeface="Cambria Math" panose="02040503050406030204" pitchFamily="18" charset="0"/>
                          </a:rPr>
                          <m:t>𝑖𝑗</m:t>
                        </m:r>
                      </m:sub>
                      <m:sup>
                        <m:r>
                          <a:rPr lang="tr-TR" i="1">
                            <a:latin typeface="Cambria Math" panose="02040503050406030204" pitchFamily="18" charset="0"/>
                            <a:ea typeface="Cambria Math" panose="02040503050406030204" pitchFamily="18" charset="0"/>
                          </a:rPr>
                          <m:t>𝑝</m:t>
                        </m:r>
                      </m:sup>
                    </m:sSubSup>
                    <m:r>
                      <a:rPr lang="tr-TR" i="1">
                        <a:latin typeface="Cambria Math" panose="02040503050406030204" pitchFamily="18" charset="0"/>
                        <a:ea typeface="Cambria Math" panose="02040503050406030204" pitchFamily="18" charset="0"/>
                      </a:rPr>
                      <m:t>=0 </m:t>
                    </m:r>
                    <m:r>
                      <a:rPr lang="tr-TR" i="1">
                        <a:latin typeface="Cambria Math" panose="02040503050406030204" pitchFamily="18" charset="0"/>
                        <a:ea typeface="Cambria Math" panose="02040503050406030204" pitchFamily="18" charset="0"/>
                      </a:rPr>
                      <m:t>𝑓𝑜𝑟</m:t>
                    </m:r>
                    <m:r>
                      <a:rPr lang="tr-TR" i="1">
                        <a:latin typeface="Cambria Math" panose="02040503050406030204" pitchFamily="18" charset="0"/>
                        <a:ea typeface="Cambria Math" panose="02040503050406030204" pitchFamily="18" charset="0"/>
                      </a:rPr>
                      <m:t> </m:t>
                    </m:r>
                    <m:r>
                      <a:rPr lang="tr-TR" i="1">
                        <a:latin typeface="Cambria Math" panose="02040503050406030204" pitchFamily="18" charset="0"/>
                        <a:ea typeface="Cambria Math" panose="02040503050406030204" pitchFamily="18" charset="0"/>
                      </a:rPr>
                      <m:t>𝑎𝑙𝑙</m:t>
                    </m:r>
                    <m:r>
                      <a:rPr lang="tr-TR" i="1">
                        <a:latin typeface="Cambria Math" panose="02040503050406030204" pitchFamily="18" charset="0"/>
                        <a:ea typeface="Cambria Math" panose="02040503050406030204" pitchFamily="18" charset="0"/>
                      </a:rPr>
                      <m:t> </m:t>
                    </m:r>
                    <m:r>
                      <a:rPr lang="tr-TR" i="1">
                        <a:latin typeface="Cambria Math" panose="02040503050406030204" pitchFamily="18" charset="0"/>
                        <a:ea typeface="Cambria Math" panose="02040503050406030204" pitchFamily="18" charset="0"/>
                      </a:rPr>
                      <m:t>𝑝</m:t>
                    </m:r>
                    <m:r>
                      <a:rPr lang="tr-TR" i="1">
                        <a:latin typeface="Cambria Math" panose="02040503050406030204" pitchFamily="18" charset="0"/>
                        <a:ea typeface="Cambria Math" panose="02040503050406030204" pitchFamily="18" charset="0"/>
                      </a:rPr>
                      <m:t>=1,2,…</m:t>
                    </m:r>
                    <m:r>
                      <a:rPr lang="tr-TR" i="1">
                        <a:latin typeface="Cambria Math" panose="02040503050406030204" pitchFamily="18" charset="0"/>
                        <a:ea typeface="Cambria Math" panose="02040503050406030204" pitchFamily="18" charset="0"/>
                      </a:rPr>
                      <m:t>𝑛</m:t>
                    </m:r>
                  </m:oMath>
                </a14:m>
                <a:r>
                  <a:rPr lang="tr-TR" i="1" dirty="0">
                    <a:latin typeface="Cambria Math" panose="02040503050406030204" pitchFamily="18" charset="0"/>
                  </a:rPr>
                  <a:t>,</a:t>
                </a:r>
                <a14:m>
                  <m:oMath xmlns:m="http://schemas.openxmlformats.org/officeDocument/2006/math">
                    <m:acc>
                      <m:accPr>
                        <m:chr m:val="̅"/>
                        <m:ctrlPr>
                          <a:rPr lang="tr-TR" i="1">
                            <a:latin typeface="Cambria Math" panose="02040503050406030204" pitchFamily="18" charset="0"/>
                          </a:rPr>
                        </m:ctrlPr>
                      </m:accPr>
                      <m:e>
                        <m:sSubSup>
                          <m:sSubSupPr>
                            <m:ctrlPr>
                              <a:rPr lang="tr-TR" i="1">
                                <a:latin typeface="Cambria Math" panose="02040503050406030204" pitchFamily="18" charset="0"/>
                              </a:rPr>
                            </m:ctrlPr>
                          </m:sSubSupPr>
                          <m:e>
                            <m:r>
                              <a:rPr lang="tr-TR" i="1">
                                <a:latin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m:t>
                            </m:r>
                          </m:sub>
                          <m:sup>
                            <m:r>
                              <a:rPr lang="tr-TR" i="1">
                                <a:latin typeface="Cambria Math" panose="02040503050406030204" pitchFamily="18" charset="0"/>
                              </a:rPr>
                              <m:t>𝑝</m:t>
                            </m:r>
                          </m:sup>
                        </m:sSubSup>
                      </m:e>
                    </m:acc>
                  </m:oMath>
                </a14:m>
                <a:r>
                  <a:rPr lang="tr-TR" i="1" dirty="0">
                    <a:latin typeface="Cambria Math" panose="02040503050406030204" pitchFamily="18" charset="0"/>
                  </a:rPr>
                  <a:t>=0 </a:t>
                </a:r>
                <a:endParaRPr lang="tr-TR" b="0" dirty="0" smtClean="0"/>
              </a:p>
              <a:p>
                <a14:m>
                  <m:oMath xmlns:m="http://schemas.openxmlformats.org/officeDocument/2006/math">
                    <m:acc>
                      <m:accPr>
                        <m:chr m:val="̂"/>
                        <m:ctrlPr>
                          <a:rPr lang="tr-TR" i="1" smtClean="0">
                            <a:latin typeface="Cambria Math" panose="02040503050406030204" pitchFamily="18" charset="0"/>
                          </a:rPr>
                        </m:ctrlPr>
                      </m:accPr>
                      <m:e>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m:t>
                            </m:r>
                          </m:sub>
                          <m:sup>
                            <m:r>
                              <a:rPr lang="tr-TR" i="1">
                                <a:latin typeface="Cambria Math" panose="02040503050406030204" pitchFamily="18" charset="0"/>
                              </a:rPr>
                              <m:t>𝑝</m:t>
                            </m:r>
                          </m:sup>
                        </m:sSubSup>
                      </m:e>
                    </m:acc>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m:rPr>
                            <m:sty m:val="p"/>
                          </m:rPr>
                          <a:rPr lang="tr-TR" i="1" dirty="0">
                            <a:latin typeface="Cambria Math" panose="02040503050406030204" pitchFamily="18" charset="0"/>
                          </a:rPr>
                          <m:t>max</m:t>
                        </m:r>
                        <m:r>
                          <m:rPr>
                            <m:nor/>
                          </m:rPr>
                          <a:rPr lang="tr-TR" dirty="0"/>
                          <m:t> </m:t>
                        </m:r>
                      </m:e>
                      <m:sub>
                        <m:r>
                          <a:rPr lang="tr-TR" b="0" i="1" smtClean="0">
                            <a:latin typeface="Cambria Math" panose="02040503050406030204" pitchFamily="18" charset="0"/>
                          </a:rPr>
                          <m:t>𝑗</m:t>
                        </m:r>
                      </m:sub>
                    </m:sSub>
                    <m:r>
                      <a:rPr lang="tr-TR" b="0" i="1" smtClean="0">
                        <a:latin typeface="Cambria Math" panose="02040503050406030204" pitchFamily="18" charset="0"/>
                      </a:rPr>
                      <m:t>(</m:t>
                    </m:r>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𝑖𝑗</m:t>
                        </m:r>
                      </m:sub>
                      <m:sup>
                        <m:r>
                          <a:rPr lang="tr-TR" i="1">
                            <a:latin typeface="Cambria Math" panose="02040503050406030204" pitchFamily="18" charset="0"/>
                          </a:rPr>
                          <m:t>𝑝</m:t>
                        </m:r>
                      </m:sup>
                    </m:sSubSup>
                    <m:r>
                      <a:rPr lang="tr-TR" b="0" i="1" smtClean="0">
                        <a:latin typeface="Cambria Math" panose="02040503050406030204" pitchFamily="18" charset="0"/>
                      </a:rPr>
                      <m:t>)</m:t>
                    </m:r>
                  </m:oMath>
                </a14:m>
                <a:endParaRPr lang="tr-TR" dirty="0" smtClean="0"/>
              </a:p>
              <a:p>
                <a:endParaRPr lang="tr-TR" dirty="0" smtClean="0"/>
              </a:p>
              <a:p>
                <a:pPr marL="0" indent="0">
                  <a:buNone/>
                </a:pPr>
                <a:endParaRPr lang="tr-TR" dirty="0" smtClean="0"/>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8E5FB666-D703-46C6-A2C3-E441E544F8D9}"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10</a:t>
            </a:fld>
            <a:endParaRPr lang="tr-TR"/>
          </a:p>
        </p:txBody>
      </p:sp>
    </p:spTree>
    <p:extLst>
      <p:ext uri="{BB962C8B-B14F-4D97-AF65-F5344CB8AC3E}">
        <p14:creationId xmlns:p14="http://schemas.microsoft.com/office/powerpoint/2010/main" val="294695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438" y="286353"/>
            <a:ext cx="8596668" cy="1320800"/>
          </a:xfrm>
          <a:solidFill>
            <a:schemeClr val="bg1"/>
          </a:solidFill>
        </p:spPr>
        <p:txBody>
          <a:bodyPr/>
          <a:lstStyle/>
          <a:p>
            <a:r>
              <a:rPr lang="tr-TR" dirty="0">
                <a:ln w="0"/>
                <a:effectLst>
                  <a:outerShdw blurRad="38100" dist="19050" dir="2700000" algn="tl" rotWithShape="0">
                    <a:schemeClr val="dk1">
                      <a:alpha val="40000"/>
                    </a:schemeClr>
                  </a:outerShdw>
                </a:effectLst>
              </a:rPr>
              <a:t>General </a:t>
            </a:r>
            <a:r>
              <a:rPr lang="tr-TR" dirty="0" smtClean="0">
                <a:ln w="0"/>
                <a:effectLst>
                  <a:outerShdw blurRad="38100" dist="19050" dir="2700000" algn="tl" rotWithShape="0">
                    <a:schemeClr val="dk1">
                      <a:alpha val="40000"/>
                    </a:schemeClr>
                  </a:outerShdw>
                </a:effectLst>
              </a:rPr>
              <a:t>Scheme for Prediction Models</a:t>
            </a:r>
            <a:endParaRPr lang="tr-TR" dirty="0"/>
          </a:p>
        </p:txBody>
      </p:sp>
      <p:sp>
        <p:nvSpPr>
          <p:cNvPr id="4" name="Rectangle 3"/>
          <p:cNvSpPr/>
          <p:nvPr/>
        </p:nvSpPr>
        <p:spPr>
          <a:xfrm>
            <a:off x="949574" y="1270402"/>
            <a:ext cx="1591407" cy="602359"/>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X_test</a:t>
            </a:r>
            <a:endParaRPr lang="tr-TR" dirty="0">
              <a:solidFill>
                <a:schemeClr val="tx1"/>
              </a:solidFill>
            </a:endParaRPr>
          </a:p>
        </p:txBody>
      </p:sp>
      <mc:AlternateContent xmlns:mc="http://schemas.openxmlformats.org/markup-compatibility/2006" xmlns:a14="http://schemas.microsoft.com/office/drawing/2010/main">
        <mc:Choice Requires="a14">
          <p:sp>
            <p:nvSpPr>
              <p:cNvPr id="5" name="Rectangle 4"/>
              <p:cNvSpPr/>
              <p:nvPr/>
            </p:nvSpPr>
            <p:spPr>
              <a:xfrm>
                <a:off x="2851643" y="1270401"/>
                <a:ext cx="1591407" cy="602359"/>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tr-TR" i="1" smtClean="0">
                              <a:solidFill>
                                <a:schemeClr val="tx1"/>
                              </a:solidFill>
                              <a:latin typeface="Cambria Math" panose="02040503050406030204" pitchFamily="18" charset="0"/>
                            </a:rPr>
                          </m:ctrlPr>
                        </m:sSubPr>
                        <m:e>
                          <m:r>
                            <a:rPr lang="tr-TR" i="1">
                              <a:solidFill>
                                <a:schemeClr val="tx1"/>
                              </a:solidFill>
                              <a:latin typeface="Cambria Math" panose="02040503050406030204" pitchFamily="18" charset="0"/>
                            </a:rPr>
                            <m:t>𝑑𝑜𝑐</m:t>
                          </m:r>
                        </m:e>
                        <m:sub>
                          <m:r>
                            <a:rPr lang="tr-TR" i="1">
                              <a:solidFill>
                                <a:schemeClr val="tx1"/>
                              </a:solidFill>
                              <a:latin typeface="Cambria Math" panose="02040503050406030204" pitchFamily="18" charset="0"/>
                            </a:rPr>
                            <m:t>𝑖</m:t>
                          </m:r>
                        </m:sub>
                      </m:sSub>
                    </m:oMath>
                  </m:oMathPara>
                </a14:m>
                <a:endParaRPr lang="tr-TR"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2851643" y="1270401"/>
                <a:ext cx="1591407" cy="602359"/>
              </a:xfrm>
              <a:prstGeom prst="rect">
                <a:avLst/>
              </a:prstGeom>
              <a:blipFill>
                <a:blip r:embed="rId2"/>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850428" y="1270401"/>
                <a:ext cx="1591407" cy="602359"/>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tr-TR" sz="1000" i="1" smtClean="0">
                            <a:solidFill>
                              <a:schemeClr val="tx1"/>
                            </a:solidFill>
                            <a:latin typeface="Cambria Math" panose="02040503050406030204" pitchFamily="18" charset="0"/>
                          </a:rPr>
                        </m:ctrlPr>
                      </m:sSubPr>
                      <m:e>
                        <m:r>
                          <a:rPr lang="tr-TR" sz="1000" i="1">
                            <a:solidFill>
                              <a:schemeClr val="tx1"/>
                            </a:solidFill>
                            <a:latin typeface="Cambria Math" panose="02040503050406030204" pitchFamily="18" charset="0"/>
                          </a:rPr>
                          <m:t>𝑑𝑜𝑐</m:t>
                        </m:r>
                      </m:e>
                      <m:sub>
                        <m:r>
                          <a:rPr lang="tr-TR" sz="1000" i="1">
                            <a:solidFill>
                              <a:schemeClr val="tx1"/>
                            </a:solidFill>
                            <a:latin typeface="Cambria Math" panose="02040503050406030204" pitchFamily="18" charset="0"/>
                          </a:rPr>
                          <m:t>𝑖</m:t>
                        </m:r>
                      </m:sub>
                    </m:sSub>
                    <m:r>
                      <a:rPr lang="tr-TR" sz="1000" b="0" i="1" smtClean="0">
                        <a:solidFill>
                          <a:schemeClr val="tx1"/>
                        </a:solidFill>
                        <a:latin typeface="Cambria Math" panose="02040503050406030204" pitchFamily="18" charset="0"/>
                      </a:rPr>
                      <m:t>=</m:t>
                    </m:r>
                    <m:r>
                      <a:rPr lang="tr-TR" sz="1000" b="0" i="1" smtClean="0">
                        <a:solidFill>
                          <a:schemeClr val="tx1"/>
                        </a:solidFill>
                        <a:latin typeface="Cambria Math" panose="02040503050406030204" pitchFamily="18" charset="0"/>
                      </a:rPr>
                      <m:t>𝑙𝑜𝑤𝑒𝑟</m:t>
                    </m:r>
                    <m:r>
                      <a:rPr lang="tr-TR" sz="1000" b="0" i="1" smtClean="0">
                        <a:solidFill>
                          <a:schemeClr val="tx1"/>
                        </a:solidFill>
                        <a:latin typeface="Cambria Math" panose="02040503050406030204" pitchFamily="18" charset="0"/>
                      </a:rPr>
                      <m:t>(</m:t>
                    </m:r>
                    <m:sSub>
                      <m:sSubPr>
                        <m:ctrlPr>
                          <a:rPr lang="tr-TR" sz="1000" i="1">
                            <a:solidFill>
                              <a:schemeClr val="tx1"/>
                            </a:solidFill>
                            <a:latin typeface="Cambria Math" panose="02040503050406030204" pitchFamily="18" charset="0"/>
                          </a:rPr>
                        </m:ctrlPr>
                      </m:sSubPr>
                      <m:e>
                        <m:r>
                          <a:rPr lang="tr-TR" sz="1000" i="1">
                            <a:solidFill>
                              <a:schemeClr val="tx1"/>
                            </a:solidFill>
                            <a:latin typeface="Cambria Math" panose="02040503050406030204" pitchFamily="18" charset="0"/>
                          </a:rPr>
                          <m:t>𝑑𝑜𝑐</m:t>
                        </m:r>
                      </m:e>
                      <m:sub>
                        <m:r>
                          <a:rPr lang="tr-TR" sz="1000" i="1">
                            <a:solidFill>
                              <a:schemeClr val="tx1"/>
                            </a:solidFill>
                            <a:latin typeface="Cambria Math" panose="02040503050406030204" pitchFamily="18" charset="0"/>
                          </a:rPr>
                          <m:t>𝑖</m:t>
                        </m:r>
                      </m:sub>
                    </m:sSub>
                  </m:oMath>
                </a14:m>
                <a:r>
                  <a:rPr lang="tr-TR" sz="1000" dirty="0" smtClean="0">
                    <a:solidFill>
                      <a:schemeClr val="tx1"/>
                    </a:solidFill>
                  </a:rPr>
                  <a:t>)</a:t>
                </a:r>
                <a:endParaRPr lang="tr-TR" sz="1000"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4850428" y="1270401"/>
                <a:ext cx="1591407" cy="602359"/>
              </a:xfrm>
              <a:prstGeom prst="rect">
                <a:avLst/>
              </a:prstGeom>
              <a:blipFill>
                <a:blip r:embed="rId3"/>
                <a:stretch>
                  <a:fillRect/>
                </a:stretch>
              </a:blipFill>
            </p:spPr>
            <p:txBody>
              <a:bodyPr/>
              <a:lstStyle/>
              <a:p>
                <a:r>
                  <a:rPr lang="tr-TR">
                    <a:noFill/>
                  </a:rPr>
                  <a:t> </a:t>
                </a:r>
              </a:p>
            </p:txBody>
          </p:sp>
        </mc:Fallback>
      </mc:AlternateContent>
      <p:cxnSp>
        <p:nvCxnSpPr>
          <p:cNvPr id="7" name="Straight Arrow Connector 6"/>
          <p:cNvCxnSpPr>
            <a:endCxn id="5" idx="1"/>
          </p:cNvCxnSpPr>
          <p:nvPr/>
        </p:nvCxnSpPr>
        <p:spPr>
          <a:xfrm>
            <a:off x="2540981" y="1571580"/>
            <a:ext cx="3106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6" idx="1"/>
          </p:cNvCxnSpPr>
          <p:nvPr/>
        </p:nvCxnSpPr>
        <p:spPr>
          <a:xfrm>
            <a:off x="4443050" y="1571581"/>
            <a:ext cx="407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8804035" y="1270401"/>
                <a:ext cx="1591407" cy="602359"/>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tr-TR" sz="1000" i="1" smtClean="0">
                            <a:solidFill>
                              <a:schemeClr val="tx1"/>
                            </a:solidFill>
                            <a:latin typeface="Cambria Math" panose="02040503050406030204" pitchFamily="18" charset="0"/>
                          </a:rPr>
                        </m:ctrlPr>
                      </m:sSubPr>
                      <m:e>
                        <m:r>
                          <a:rPr lang="tr-TR" sz="1000" b="0" i="1" smtClean="0">
                            <a:solidFill>
                              <a:schemeClr val="tx1"/>
                            </a:solidFill>
                            <a:latin typeface="Cambria Math" panose="02040503050406030204" pitchFamily="18" charset="0"/>
                          </a:rPr>
                          <m:t>𝑡𝑜𝑘𝑒𝑛</m:t>
                        </m:r>
                      </m:e>
                      <m:sub>
                        <m:r>
                          <a:rPr lang="tr-TR" sz="1000" b="0" i="1" smtClean="0">
                            <a:solidFill>
                              <a:schemeClr val="tx1"/>
                            </a:solidFill>
                            <a:latin typeface="Cambria Math" panose="02040503050406030204" pitchFamily="18" charset="0"/>
                          </a:rPr>
                          <m:t>𝑖</m:t>
                        </m:r>
                      </m:sub>
                    </m:sSub>
                    <m:r>
                      <a:rPr lang="tr-TR" sz="1000" i="1">
                        <a:solidFill>
                          <a:schemeClr val="tx1"/>
                        </a:solidFill>
                        <a:latin typeface="Cambria Math" panose="02040503050406030204" pitchFamily="18" charset="0"/>
                      </a:rPr>
                      <m:t>=</m:t>
                    </m:r>
                    <m:r>
                      <a:rPr lang="tr-TR" sz="1000" i="1">
                        <a:solidFill>
                          <a:schemeClr val="tx1"/>
                        </a:solidFill>
                        <a:latin typeface="Cambria Math" panose="02040503050406030204" pitchFamily="18" charset="0"/>
                      </a:rPr>
                      <m:t>𝑐𝑙𝑒𝑎𝑛</m:t>
                    </m:r>
                    <m:r>
                      <a:rPr lang="tr-TR" sz="1000" i="1">
                        <a:solidFill>
                          <a:schemeClr val="tx1"/>
                        </a:solidFill>
                        <a:latin typeface="Cambria Math" panose="02040503050406030204" pitchFamily="18" charset="0"/>
                      </a:rPr>
                      <m:t>(</m:t>
                    </m:r>
                    <m:sSub>
                      <m:sSubPr>
                        <m:ctrlPr>
                          <a:rPr lang="tr-TR" sz="1000" i="1">
                            <a:solidFill>
                              <a:schemeClr val="tx1"/>
                            </a:solidFill>
                            <a:latin typeface="Cambria Math" panose="02040503050406030204" pitchFamily="18" charset="0"/>
                          </a:rPr>
                        </m:ctrlPr>
                      </m:sSubPr>
                      <m:e>
                        <m:r>
                          <a:rPr lang="tr-TR" sz="1000" i="1">
                            <a:solidFill>
                              <a:schemeClr val="tx1"/>
                            </a:solidFill>
                            <a:latin typeface="Cambria Math" panose="02040503050406030204" pitchFamily="18" charset="0"/>
                          </a:rPr>
                          <m:t>𝑑𝑜𝑐</m:t>
                        </m:r>
                      </m:e>
                      <m:sub>
                        <m:r>
                          <a:rPr lang="tr-TR" sz="1000" i="1">
                            <a:solidFill>
                              <a:schemeClr val="tx1"/>
                            </a:solidFill>
                            <a:latin typeface="Cambria Math" panose="02040503050406030204" pitchFamily="18" charset="0"/>
                          </a:rPr>
                          <m:t>𝑖</m:t>
                        </m:r>
                      </m:sub>
                    </m:sSub>
                  </m:oMath>
                </a14:m>
                <a:r>
                  <a:rPr lang="tr-TR" sz="1000" dirty="0">
                    <a:solidFill>
                      <a:schemeClr val="tx1"/>
                    </a:solidFill>
                  </a:rPr>
                  <a:t>)</a:t>
                </a:r>
              </a:p>
            </p:txBody>
          </p:sp>
        </mc:Choice>
        <mc:Fallback xmlns="">
          <p:sp>
            <p:nvSpPr>
              <p:cNvPr id="9" name="Rectangle 8"/>
              <p:cNvSpPr>
                <a:spLocks noRot="1" noChangeAspect="1" noMove="1" noResize="1" noEditPoints="1" noAdjustHandles="1" noChangeArrowheads="1" noChangeShapeType="1" noTextEdit="1"/>
              </p:cNvSpPr>
              <p:nvPr/>
            </p:nvSpPr>
            <p:spPr>
              <a:xfrm>
                <a:off x="8804035" y="1270401"/>
                <a:ext cx="1591407" cy="602359"/>
              </a:xfrm>
              <a:prstGeom prst="rect">
                <a:avLst/>
              </a:prstGeom>
              <a:blipFill>
                <a:blip r:embed="rId4"/>
                <a:stretch>
                  <a:fillRect/>
                </a:stretch>
              </a:blipFill>
            </p:spPr>
            <p:txBody>
              <a:bodyPr/>
              <a:lstStyle/>
              <a:p>
                <a:r>
                  <a:rPr lang="tr-TR">
                    <a:noFill/>
                  </a:rPr>
                  <a:t> </a:t>
                </a:r>
              </a:p>
            </p:txBody>
          </p:sp>
        </mc:Fallback>
      </mc:AlternateContent>
      <p:cxnSp>
        <p:nvCxnSpPr>
          <p:cNvPr id="10" name="Straight Arrow Connector 9"/>
          <p:cNvCxnSpPr>
            <a:stCxn id="6" idx="3"/>
            <a:endCxn id="9" idx="1"/>
          </p:cNvCxnSpPr>
          <p:nvPr/>
        </p:nvCxnSpPr>
        <p:spPr>
          <a:xfrm>
            <a:off x="6441835" y="1571581"/>
            <a:ext cx="2362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6910759" y="1270401"/>
                <a:ext cx="1591407" cy="602359"/>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tr-TR" sz="1000" i="1" smtClean="0">
                            <a:solidFill>
                              <a:schemeClr val="tx1"/>
                            </a:solidFill>
                            <a:latin typeface="Cambria Math" panose="02040503050406030204" pitchFamily="18" charset="0"/>
                          </a:rPr>
                        </m:ctrlPr>
                      </m:sSubPr>
                      <m:e>
                        <m:r>
                          <a:rPr lang="tr-TR" sz="1000" i="1">
                            <a:solidFill>
                              <a:schemeClr val="tx1"/>
                            </a:solidFill>
                            <a:latin typeface="Cambria Math" panose="02040503050406030204" pitchFamily="18" charset="0"/>
                          </a:rPr>
                          <m:t>𝑑𝑜𝑐</m:t>
                        </m:r>
                      </m:e>
                      <m:sub>
                        <m:r>
                          <a:rPr lang="tr-TR" sz="1000" i="1">
                            <a:solidFill>
                              <a:schemeClr val="tx1"/>
                            </a:solidFill>
                            <a:latin typeface="Cambria Math" panose="02040503050406030204" pitchFamily="18" charset="0"/>
                          </a:rPr>
                          <m:t>𝑖</m:t>
                        </m:r>
                      </m:sub>
                    </m:sSub>
                    <m:r>
                      <a:rPr lang="tr-TR" sz="1000" i="1">
                        <a:solidFill>
                          <a:schemeClr val="tx1"/>
                        </a:solidFill>
                        <a:latin typeface="Cambria Math" panose="02040503050406030204" pitchFamily="18" charset="0"/>
                      </a:rPr>
                      <m:t>=</m:t>
                    </m:r>
                    <m:r>
                      <a:rPr lang="tr-TR" sz="1000" b="0" i="1" smtClean="0">
                        <a:solidFill>
                          <a:schemeClr val="tx1"/>
                        </a:solidFill>
                        <a:latin typeface="Cambria Math" panose="02040503050406030204" pitchFamily="18" charset="0"/>
                      </a:rPr>
                      <m:t>𝑐𝑙𝑒𝑎𝑛</m:t>
                    </m:r>
                    <m:r>
                      <a:rPr lang="tr-TR" sz="1000" i="1">
                        <a:solidFill>
                          <a:schemeClr val="tx1"/>
                        </a:solidFill>
                        <a:latin typeface="Cambria Math" panose="02040503050406030204" pitchFamily="18" charset="0"/>
                      </a:rPr>
                      <m:t>(</m:t>
                    </m:r>
                    <m:sSub>
                      <m:sSubPr>
                        <m:ctrlPr>
                          <a:rPr lang="tr-TR" sz="1000" i="1">
                            <a:solidFill>
                              <a:schemeClr val="tx1"/>
                            </a:solidFill>
                            <a:latin typeface="Cambria Math" panose="02040503050406030204" pitchFamily="18" charset="0"/>
                          </a:rPr>
                        </m:ctrlPr>
                      </m:sSubPr>
                      <m:e>
                        <m:r>
                          <a:rPr lang="tr-TR" sz="1000" i="1">
                            <a:solidFill>
                              <a:schemeClr val="tx1"/>
                            </a:solidFill>
                            <a:latin typeface="Cambria Math" panose="02040503050406030204" pitchFamily="18" charset="0"/>
                          </a:rPr>
                          <m:t>𝑑𝑜𝑐</m:t>
                        </m:r>
                      </m:e>
                      <m:sub>
                        <m:r>
                          <a:rPr lang="tr-TR" sz="1000" i="1">
                            <a:solidFill>
                              <a:schemeClr val="tx1"/>
                            </a:solidFill>
                            <a:latin typeface="Cambria Math" panose="02040503050406030204" pitchFamily="18" charset="0"/>
                          </a:rPr>
                          <m:t>𝑖</m:t>
                        </m:r>
                      </m:sub>
                    </m:sSub>
                  </m:oMath>
                </a14:m>
                <a:r>
                  <a:rPr lang="tr-TR" sz="1000" dirty="0" smtClean="0">
                    <a:solidFill>
                      <a:schemeClr val="tx1"/>
                    </a:solidFill>
                  </a:rPr>
                  <a:t>)</a:t>
                </a:r>
                <a:endParaRPr lang="tr-TR" sz="1000" dirty="0">
                  <a:solidFill>
                    <a:schemeClr val="tx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6910759" y="1270401"/>
                <a:ext cx="1591407" cy="602359"/>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8820152" y="2284447"/>
                <a:ext cx="1591407" cy="602359"/>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tr-TR" sz="800" i="1" smtClean="0">
                            <a:solidFill>
                              <a:schemeClr val="tx1"/>
                            </a:solidFill>
                            <a:latin typeface="Cambria Math" panose="02040503050406030204" pitchFamily="18" charset="0"/>
                          </a:rPr>
                        </m:ctrlPr>
                      </m:sSubPr>
                      <m:e>
                        <m:r>
                          <a:rPr lang="tr-TR" sz="800" b="0" i="1" smtClean="0">
                            <a:solidFill>
                              <a:schemeClr val="tx1"/>
                            </a:solidFill>
                            <a:latin typeface="Cambria Math" panose="02040503050406030204" pitchFamily="18" charset="0"/>
                          </a:rPr>
                          <m:t>𝑠𝑡𝑒𝑚𝑠</m:t>
                        </m:r>
                      </m:e>
                      <m:sub>
                        <m:r>
                          <a:rPr lang="tr-TR" sz="800" i="1">
                            <a:solidFill>
                              <a:schemeClr val="tx1"/>
                            </a:solidFill>
                            <a:latin typeface="Cambria Math" panose="02040503050406030204" pitchFamily="18" charset="0"/>
                          </a:rPr>
                          <m:t>𝑖</m:t>
                        </m:r>
                      </m:sub>
                    </m:sSub>
                    <m:r>
                      <a:rPr lang="tr-TR" sz="800" i="1">
                        <a:solidFill>
                          <a:schemeClr val="tx1"/>
                        </a:solidFill>
                        <a:latin typeface="Cambria Math" panose="02040503050406030204" pitchFamily="18" charset="0"/>
                      </a:rPr>
                      <m:t>=</m:t>
                    </m:r>
                    <m:r>
                      <m:rPr>
                        <m:sty m:val="p"/>
                      </m:rPr>
                      <a:rPr lang="tr-TR" sz="800" b="0" i="0" smtClean="0">
                        <a:solidFill>
                          <a:schemeClr val="tx1"/>
                        </a:solidFill>
                        <a:latin typeface="Cambria Math" panose="02040503050406030204" pitchFamily="18" charset="0"/>
                      </a:rPr>
                      <m:t>max</m:t>
                    </m:r>
                    <m:r>
                      <a:rPr lang="tr-TR" sz="800" b="0" i="1" smtClean="0">
                        <a:solidFill>
                          <a:schemeClr val="tx1"/>
                        </a:solidFill>
                        <a:latin typeface="Cambria Math" panose="02040503050406030204" pitchFamily="18" charset="0"/>
                      </a:rPr>
                      <m:t>⁡_</m:t>
                    </m:r>
                    <m:r>
                      <a:rPr lang="tr-TR" sz="800" b="0" i="1" smtClean="0">
                        <a:solidFill>
                          <a:schemeClr val="tx1"/>
                        </a:solidFill>
                        <a:latin typeface="Cambria Math" panose="02040503050406030204" pitchFamily="18" charset="0"/>
                      </a:rPr>
                      <m:t>𝑠𝑡𝑒𝑚𝑠</m:t>
                    </m:r>
                    <m:r>
                      <a:rPr lang="tr-TR" sz="800" i="1">
                        <a:solidFill>
                          <a:schemeClr val="tx1"/>
                        </a:solidFill>
                        <a:latin typeface="Cambria Math" panose="02040503050406030204" pitchFamily="18" charset="0"/>
                      </a:rPr>
                      <m:t>(</m:t>
                    </m:r>
                    <m:sSub>
                      <m:sSubPr>
                        <m:ctrlPr>
                          <a:rPr lang="tr-TR" sz="800" i="1">
                            <a:solidFill>
                              <a:schemeClr val="tx1"/>
                            </a:solidFill>
                            <a:latin typeface="Cambria Math" panose="02040503050406030204" pitchFamily="18" charset="0"/>
                          </a:rPr>
                        </m:ctrlPr>
                      </m:sSubPr>
                      <m:e>
                        <m:r>
                          <a:rPr lang="tr-TR" sz="800" i="1">
                            <a:solidFill>
                              <a:schemeClr val="tx1"/>
                            </a:solidFill>
                            <a:latin typeface="Cambria Math" panose="02040503050406030204" pitchFamily="18" charset="0"/>
                          </a:rPr>
                          <m:t>𝑡𝑜𝑘𝑒𝑛</m:t>
                        </m:r>
                      </m:e>
                      <m:sub>
                        <m:r>
                          <a:rPr lang="tr-TR" sz="800" i="1">
                            <a:solidFill>
                              <a:schemeClr val="tx1"/>
                            </a:solidFill>
                            <a:latin typeface="Cambria Math" panose="02040503050406030204" pitchFamily="18" charset="0"/>
                          </a:rPr>
                          <m:t>𝑖</m:t>
                        </m:r>
                      </m:sub>
                    </m:sSub>
                  </m:oMath>
                </a14:m>
                <a:r>
                  <a:rPr lang="tr-TR" sz="800" dirty="0">
                    <a:solidFill>
                      <a:schemeClr val="tx1"/>
                    </a:solidFill>
                  </a:rPr>
                  <a:t>)</a:t>
                </a:r>
              </a:p>
            </p:txBody>
          </p:sp>
        </mc:Choice>
        <mc:Fallback xmlns="">
          <p:sp>
            <p:nvSpPr>
              <p:cNvPr id="12" name="Rectangle 11"/>
              <p:cNvSpPr>
                <a:spLocks noRot="1" noChangeAspect="1" noMove="1" noResize="1" noEditPoints="1" noAdjustHandles="1" noChangeArrowheads="1" noChangeShapeType="1" noTextEdit="1"/>
              </p:cNvSpPr>
              <p:nvPr/>
            </p:nvSpPr>
            <p:spPr>
              <a:xfrm>
                <a:off x="8820152" y="2284447"/>
                <a:ext cx="1591407" cy="602359"/>
              </a:xfrm>
              <a:prstGeom prst="rect">
                <a:avLst/>
              </a:prstGeom>
              <a:blipFill>
                <a:blip r:embed="rId6"/>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777406" y="2173250"/>
                <a:ext cx="1182569" cy="300491"/>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tr-TR" sz="1200" i="1" smtClean="0">
                              <a:solidFill>
                                <a:schemeClr val="tx1"/>
                              </a:solidFill>
                              <a:latin typeface="Cambria Math" panose="02040503050406030204" pitchFamily="18" charset="0"/>
                            </a:rPr>
                          </m:ctrlPr>
                        </m:sSubPr>
                        <m:e>
                          <m:r>
                            <a:rPr lang="tr-TR" sz="1200" i="1">
                              <a:solidFill>
                                <a:schemeClr val="tx1"/>
                              </a:solidFill>
                              <a:latin typeface="Cambria Math" panose="02040503050406030204" pitchFamily="18" charset="0"/>
                            </a:rPr>
                            <m:t>𝑠𝑡𝑒𝑚</m:t>
                          </m:r>
                        </m:e>
                        <m:sub>
                          <m:r>
                            <a:rPr lang="tr-TR" sz="1200" i="1">
                              <a:solidFill>
                                <a:schemeClr val="tx1"/>
                              </a:solidFill>
                              <a:latin typeface="Cambria Math" panose="02040503050406030204" pitchFamily="18" charset="0"/>
                            </a:rPr>
                            <m:t>𝑖</m:t>
                          </m:r>
                          <m:r>
                            <a:rPr lang="tr-TR" sz="1200" b="0" i="1" smtClean="0">
                              <a:solidFill>
                                <a:schemeClr val="tx1"/>
                              </a:solidFill>
                              <a:latin typeface="Cambria Math" panose="02040503050406030204" pitchFamily="18" charset="0"/>
                            </a:rPr>
                            <m:t>1</m:t>
                          </m:r>
                        </m:sub>
                      </m:sSub>
                    </m:oMath>
                  </m:oMathPara>
                </a14:m>
                <a:endParaRPr lang="tr-TR" sz="1200" dirty="0">
                  <a:solidFill>
                    <a:schemeClr val="tx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6777406" y="2173250"/>
                <a:ext cx="1182569" cy="300491"/>
              </a:xfrm>
              <a:prstGeom prst="rect">
                <a:avLst/>
              </a:prstGeom>
              <a:blipFill>
                <a:blip r:embed="rId7"/>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777406" y="2585625"/>
                <a:ext cx="1182569" cy="300491"/>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tr-TR" sz="1200" i="1" smtClean="0">
                              <a:solidFill>
                                <a:schemeClr val="tx1"/>
                              </a:solidFill>
                              <a:latin typeface="Cambria Math" panose="02040503050406030204" pitchFamily="18" charset="0"/>
                            </a:rPr>
                          </m:ctrlPr>
                        </m:sSubPr>
                        <m:e>
                          <m:r>
                            <a:rPr lang="tr-TR" sz="1200" i="1">
                              <a:solidFill>
                                <a:schemeClr val="tx1"/>
                              </a:solidFill>
                              <a:latin typeface="Cambria Math" panose="02040503050406030204" pitchFamily="18" charset="0"/>
                            </a:rPr>
                            <m:t>𝑠𝑡𝑒𝑚</m:t>
                          </m:r>
                        </m:e>
                        <m:sub>
                          <m:r>
                            <a:rPr lang="tr-TR" sz="1200" i="1">
                              <a:solidFill>
                                <a:schemeClr val="tx1"/>
                              </a:solidFill>
                              <a:latin typeface="Cambria Math" panose="02040503050406030204" pitchFamily="18" charset="0"/>
                            </a:rPr>
                            <m:t>𝑖</m:t>
                          </m:r>
                          <m:r>
                            <a:rPr lang="tr-TR" sz="1200" i="1">
                              <a:solidFill>
                                <a:schemeClr val="tx1"/>
                              </a:solidFill>
                              <a:latin typeface="Cambria Math" panose="02040503050406030204" pitchFamily="18" charset="0"/>
                            </a:rPr>
                            <m:t>2</m:t>
                          </m:r>
                        </m:sub>
                      </m:sSub>
                    </m:oMath>
                  </m:oMathPara>
                </a14:m>
                <a:endParaRPr lang="tr-TR" sz="1200" i="1" dirty="0">
                  <a:solidFill>
                    <a:schemeClr val="tx1"/>
                  </a:solidFill>
                  <a:latin typeface="Cambria Math" panose="02040503050406030204"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6777406" y="2585625"/>
                <a:ext cx="1182569" cy="300491"/>
              </a:xfrm>
              <a:prstGeom prst="rect">
                <a:avLst/>
              </a:prstGeom>
              <a:blipFill>
                <a:blip r:embed="rId8"/>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923876" y="3859509"/>
                <a:ext cx="1182569" cy="300491"/>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tr-TR" sz="1200" i="1" smtClean="0">
                              <a:solidFill>
                                <a:schemeClr val="tx1"/>
                              </a:solidFill>
                              <a:latin typeface="Cambria Math" panose="02040503050406030204" pitchFamily="18" charset="0"/>
                            </a:rPr>
                          </m:ctrlPr>
                        </m:sSubPr>
                        <m:e>
                          <m:r>
                            <a:rPr lang="tr-TR" sz="1200" i="1">
                              <a:solidFill>
                                <a:schemeClr val="tx1"/>
                              </a:solidFill>
                              <a:latin typeface="Cambria Math" panose="02040503050406030204" pitchFamily="18" charset="0"/>
                            </a:rPr>
                            <m:t>𝑠𝑡𝑒𝑚</m:t>
                          </m:r>
                        </m:e>
                        <m:sub>
                          <m:r>
                            <a:rPr lang="tr-TR" sz="1200" i="1">
                              <a:solidFill>
                                <a:schemeClr val="tx1"/>
                              </a:solidFill>
                              <a:latin typeface="Cambria Math" panose="02040503050406030204" pitchFamily="18" charset="0"/>
                            </a:rPr>
                            <m:t>𝑖</m:t>
                          </m:r>
                          <m:sSub>
                            <m:sSubPr>
                              <m:ctrlPr>
                                <a:rPr lang="tr-TR" sz="1200" i="1" smtClean="0">
                                  <a:solidFill>
                                    <a:schemeClr val="tx1"/>
                                  </a:solidFill>
                                  <a:latin typeface="Cambria Math" panose="02040503050406030204" pitchFamily="18" charset="0"/>
                                </a:rPr>
                              </m:ctrlPr>
                            </m:sSubPr>
                            <m:e>
                              <m:r>
                                <a:rPr lang="tr-TR" sz="1200" b="0" i="1" smtClean="0">
                                  <a:solidFill>
                                    <a:schemeClr val="tx1"/>
                                  </a:solidFill>
                                  <a:latin typeface="Cambria Math" panose="02040503050406030204" pitchFamily="18" charset="0"/>
                                </a:rPr>
                                <m:t>𝑚</m:t>
                              </m:r>
                            </m:e>
                            <m:sub>
                              <m:r>
                                <a:rPr lang="tr-TR" sz="1200" b="0" i="1" smtClean="0">
                                  <a:solidFill>
                                    <a:schemeClr val="tx1"/>
                                  </a:solidFill>
                                  <a:latin typeface="Cambria Math" panose="02040503050406030204" pitchFamily="18" charset="0"/>
                                </a:rPr>
                                <m:t>𝑖</m:t>
                              </m:r>
                            </m:sub>
                          </m:sSub>
                          <m:r>
                            <m:rPr>
                              <m:nor/>
                            </m:rPr>
                            <a:rPr lang="tr-TR" sz="1200" i="1" dirty="0">
                              <a:solidFill>
                                <a:schemeClr val="tx1"/>
                              </a:solidFill>
                              <a:latin typeface="Cambria Math" panose="02040503050406030204" pitchFamily="18" charset="0"/>
                            </a:rPr>
                            <m:t> </m:t>
                          </m:r>
                        </m:sub>
                      </m:sSub>
                    </m:oMath>
                  </m:oMathPara>
                </a14:m>
                <a:endParaRPr lang="tr-TR" sz="1200" i="1" dirty="0">
                  <a:solidFill>
                    <a:schemeClr val="tx1"/>
                  </a:solidFill>
                  <a:latin typeface="Cambria Math" panose="02040503050406030204" pitchFamily="18"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6923876" y="3859509"/>
                <a:ext cx="1182569" cy="300491"/>
              </a:xfrm>
              <a:prstGeom prst="rect">
                <a:avLst/>
              </a:prstGeom>
              <a:blipFill>
                <a:blip r:embed="rId9"/>
                <a:stretch>
                  <a:fillRect/>
                </a:stretch>
              </a:blipFill>
            </p:spPr>
            <p:txBody>
              <a:bodyPr/>
              <a:lstStyle/>
              <a:p>
                <a:r>
                  <a:rPr lang="tr-TR">
                    <a:noFill/>
                  </a:rPr>
                  <a:t> </a:t>
                </a:r>
              </a:p>
            </p:txBody>
          </p:sp>
        </mc:Fallback>
      </mc:AlternateContent>
      <p:sp>
        <p:nvSpPr>
          <p:cNvPr id="16" name="Rectangle 15"/>
          <p:cNvSpPr/>
          <p:nvPr/>
        </p:nvSpPr>
        <p:spPr>
          <a:xfrm>
            <a:off x="7099363" y="2966435"/>
            <a:ext cx="523572" cy="784830"/>
          </a:xfrm>
          <a:prstGeom prst="rect">
            <a:avLst/>
          </a:prstGeom>
          <a:solidFill>
            <a:srgbClr val="57D3FF"/>
          </a:solidFill>
        </p:spPr>
        <p:txBody>
          <a:bodyPr wrap="square" lIns="91440" tIns="45720" rIns="91440" bIns="45720">
            <a:spAutoFit/>
          </a:bodyPr>
          <a:lstStyle/>
          <a:p>
            <a:pPr algn="ctr"/>
            <a:r>
              <a:rPr lang="tr-TR" sz="1500" b="0" cap="none" spc="0" dirty="0" smtClean="0">
                <a:ln w="0"/>
                <a:effectLst>
                  <a:outerShdw blurRad="38100" dist="25400" dir="5400000" algn="ctr" rotWithShape="0">
                    <a:srgbClr val="6E747A">
                      <a:alpha val="43000"/>
                    </a:srgbClr>
                  </a:outerShdw>
                </a:effectLst>
              </a:rPr>
              <a:t>.</a:t>
            </a:r>
          </a:p>
          <a:p>
            <a:pPr algn="ctr"/>
            <a:r>
              <a:rPr lang="tr-TR" sz="1500" dirty="0" smtClean="0">
                <a:ln w="0"/>
                <a:effectLst>
                  <a:outerShdw blurRad="38100" dist="25400" dir="5400000" algn="ctr" rotWithShape="0">
                    <a:srgbClr val="6E747A">
                      <a:alpha val="43000"/>
                    </a:srgbClr>
                  </a:outerShdw>
                </a:effectLst>
              </a:rPr>
              <a:t>.</a:t>
            </a:r>
          </a:p>
          <a:p>
            <a:pPr algn="ctr"/>
            <a:r>
              <a:rPr lang="tr-TR" sz="1500" b="0" cap="none" spc="0" dirty="0">
                <a:ln w="0"/>
                <a:effectLst>
                  <a:outerShdw blurRad="38100" dist="25400" dir="5400000" algn="ctr" rotWithShape="0">
                    <a:srgbClr val="6E747A">
                      <a:alpha val="43000"/>
                    </a:srgbClr>
                  </a:outerShdw>
                </a:effectLst>
              </a:rPr>
              <a:t>.</a:t>
            </a:r>
            <a:endParaRPr lang="en-US" sz="1500" b="0" cap="none" spc="0" dirty="0">
              <a:ln w="0"/>
              <a:effectLst>
                <a:outerShdw blurRad="38100" dist="25400" dir="5400000" algn="ctr" rotWithShape="0">
                  <a:srgbClr val="6E747A">
                    <a:alpha val="43000"/>
                  </a:srgbClr>
                </a:outerShdw>
              </a:effectLst>
            </a:endParaRPr>
          </a:p>
        </p:txBody>
      </p:sp>
      <p:cxnSp>
        <p:nvCxnSpPr>
          <p:cNvPr id="17" name="Straight Arrow Connector 16"/>
          <p:cNvCxnSpPr>
            <a:stCxn id="12" idx="1"/>
            <a:endCxn id="13" idx="3"/>
          </p:cNvCxnSpPr>
          <p:nvPr/>
        </p:nvCxnSpPr>
        <p:spPr>
          <a:xfrm flipH="1" flipV="1">
            <a:off x="7959975" y="2323496"/>
            <a:ext cx="860177" cy="262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1"/>
            <a:endCxn id="14" idx="3"/>
          </p:cNvCxnSpPr>
          <p:nvPr/>
        </p:nvCxnSpPr>
        <p:spPr>
          <a:xfrm flipH="1">
            <a:off x="7959975" y="2585627"/>
            <a:ext cx="860177" cy="150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1"/>
          </p:cNvCxnSpPr>
          <p:nvPr/>
        </p:nvCxnSpPr>
        <p:spPr>
          <a:xfrm flipH="1">
            <a:off x="8122844" y="2585627"/>
            <a:ext cx="697308" cy="1462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3472234" y="2201178"/>
                <a:ext cx="1182569" cy="300491"/>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l-GR" sz="800" i="1" smtClean="0">
                              <a:solidFill>
                                <a:schemeClr val="tx1"/>
                              </a:solidFill>
                              <a:latin typeface="Cambria Math" panose="02040503050406030204" pitchFamily="18" charset="0"/>
                              <a:ea typeface="Cambria Math" panose="02040503050406030204" pitchFamily="18" charset="0"/>
                            </a:rPr>
                          </m:ctrlPr>
                        </m:sSubSupPr>
                        <m:e>
                          <m:r>
                            <m:rPr>
                              <m:sty m:val="p"/>
                            </m:rPr>
                            <a:rPr lang="el-GR" sz="800" i="1">
                              <a:solidFill>
                                <a:schemeClr val="tx1"/>
                              </a:solidFill>
                              <a:latin typeface="Cambria Math" panose="02040503050406030204" pitchFamily="18" charset="0"/>
                              <a:ea typeface="Cambria Math" panose="02040503050406030204" pitchFamily="18" charset="0"/>
                            </a:rPr>
                            <m:t>Σ</m:t>
                          </m:r>
                        </m:e>
                        <m:sub>
                          <m:r>
                            <a:rPr lang="tr-TR" sz="800" i="1">
                              <a:solidFill>
                                <a:schemeClr val="tx1"/>
                              </a:solidFill>
                              <a:latin typeface="Cambria Math" panose="02040503050406030204" pitchFamily="18" charset="0"/>
                              <a:ea typeface="Cambria Math" panose="02040503050406030204" pitchFamily="18" charset="0"/>
                            </a:rPr>
                            <m:t>𝑖</m:t>
                          </m:r>
                          <m:r>
                            <a:rPr lang="tr-TR" sz="800" i="1">
                              <a:solidFill>
                                <a:schemeClr val="tx1"/>
                              </a:solidFill>
                              <a:latin typeface="Cambria Math" panose="02040503050406030204" pitchFamily="18" charset="0"/>
                              <a:ea typeface="Cambria Math" panose="02040503050406030204" pitchFamily="18" charset="0"/>
                            </a:rPr>
                            <m:t>1</m:t>
                          </m:r>
                        </m:sub>
                        <m:sup>
                          <m:r>
                            <a:rPr lang="tr-TR" sz="800" i="1">
                              <a:solidFill>
                                <a:schemeClr val="tx1"/>
                              </a:solidFill>
                              <a:latin typeface="Cambria Math" panose="02040503050406030204" pitchFamily="18" charset="0"/>
                              <a:ea typeface="Cambria Math" panose="02040503050406030204" pitchFamily="18" charset="0"/>
                            </a:rPr>
                            <m:t>𝑝</m:t>
                          </m:r>
                        </m:sup>
                      </m:sSubSup>
                      <m:r>
                        <a:rPr lang="tr-TR" sz="800" b="0" i="0" smtClean="0">
                          <a:solidFill>
                            <a:schemeClr val="tx1"/>
                          </a:solidFill>
                          <a:latin typeface="Cambria Math" panose="02040503050406030204" pitchFamily="18" charset="0"/>
                          <a:ea typeface="Cambria Math" panose="02040503050406030204" pitchFamily="18" charset="0"/>
                        </a:rPr>
                        <m:t>,</m:t>
                      </m:r>
                      <m:sSubSup>
                        <m:sSubSupPr>
                          <m:ctrlPr>
                            <a:rPr lang="el-GR" sz="800" i="1" smtClean="0">
                              <a:solidFill>
                                <a:schemeClr val="tx1"/>
                              </a:solidFill>
                              <a:latin typeface="Cambria Math" panose="02040503050406030204" pitchFamily="18" charset="0"/>
                              <a:ea typeface="Cambria Math" panose="02040503050406030204" pitchFamily="18" charset="0"/>
                            </a:rPr>
                          </m:ctrlPr>
                        </m:sSubSupPr>
                        <m:e>
                          <m:r>
                            <m:rPr>
                              <m:sty m:val="p"/>
                            </m:rPr>
                            <a:rPr lang="el-GR" sz="800" i="1" smtClean="0">
                              <a:solidFill>
                                <a:schemeClr val="tx1"/>
                              </a:solidFill>
                              <a:latin typeface="Cambria Math" panose="02040503050406030204" pitchFamily="18" charset="0"/>
                              <a:ea typeface="Cambria Math" panose="02040503050406030204" pitchFamily="18" charset="0"/>
                            </a:rPr>
                            <m:t>Π</m:t>
                          </m:r>
                        </m:e>
                        <m:sub>
                          <m:r>
                            <a:rPr lang="tr-TR" sz="800" i="1">
                              <a:solidFill>
                                <a:schemeClr val="tx1"/>
                              </a:solidFill>
                              <a:latin typeface="Cambria Math" panose="02040503050406030204" pitchFamily="18" charset="0"/>
                              <a:ea typeface="Cambria Math" panose="02040503050406030204" pitchFamily="18" charset="0"/>
                            </a:rPr>
                            <m:t>𝑖</m:t>
                          </m:r>
                          <m:r>
                            <a:rPr lang="tr-TR" sz="800" b="0" i="1" smtClean="0">
                              <a:solidFill>
                                <a:schemeClr val="tx1"/>
                              </a:solidFill>
                              <a:latin typeface="Cambria Math" panose="02040503050406030204" pitchFamily="18" charset="0"/>
                              <a:ea typeface="Cambria Math" panose="02040503050406030204" pitchFamily="18" charset="0"/>
                            </a:rPr>
                            <m:t>1</m:t>
                          </m:r>
                        </m:sub>
                        <m:sup>
                          <m:r>
                            <a:rPr lang="tr-TR" sz="800" i="1">
                              <a:solidFill>
                                <a:schemeClr val="tx1"/>
                              </a:solidFill>
                              <a:latin typeface="Cambria Math" panose="02040503050406030204" pitchFamily="18" charset="0"/>
                              <a:ea typeface="Cambria Math" panose="02040503050406030204" pitchFamily="18" charset="0"/>
                            </a:rPr>
                            <m:t>𝑝</m:t>
                          </m:r>
                        </m:sup>
                      </m:sSubSup>
                      <m:r>
                        <a:rPr lang="tr-TR" sz="800" b="0" i="1" smtClean="0">
                          <a:solidFill>
                            <a:schemeClr val="tx1"/>
                          </a:solidFill>
                          <a:latin typeface="Cambria Math" panose="02040503050406030204" pitchFamily="18" charset="0"/>
                          <a:ea typeface="Cambria Math" panose="02040503050406030204" pitchFamily="18" charset="0"/>
                        </a:rPr>
                        <m:t>,</m:t>
                      </m:r>
                      <m:sSub>
                        <m:sSubPr>
                          <m:ctrlPr>
                            <a:rPr lang="tr-TR" sz="800" i="1">
                              <a:solidFill>
                                <a:schemeClr val="tx1"/>
                              </a:solidFill>
                              <a:latin typeface="Cambria Math" panose="02040503050406030204" pitchFamily="18" charset="0"/>
                            </a:rPr>
                          </m:ctrlPr>
                        </m:sSubPr>
                        <m:e>
                          <m:r>
                            <m:rPr>
                              <m:sty m:val="p"/>
                            </m:rPr>
                            <a:rPr lang="el-GR" sz="800" i="1">
                              <a:solidFill>
                                <a:schemeClr val="tx1"/>
                              </a:solidFill>
                              <a:latin typeface="Cambria Math" panose="02040503050406030204" pitchFamily="18" charset="0"/>
                              <a:ea typeface="Cambria Math" panose="02040503050406030204" pitchFamily="18" charset="0"/>
                            </a:rPr>
                            <m:t>Λ</m:t>
                          </m:r>
                        </m:e>
                        <m:sub>
                          <m:r>
                            <a:rPr lang="tr-TR" sz="800" i="1">
                              <a:solidFill>
                                <a:schemeClr val="tx1"/>
                              </a:solidFill>
                              <a:latin typeface="Cambria Math" panose="02040503050406030204" pitchFamily="18" charset="0"/>
                            </a:rPr>
                            <m:t>𝑖</m:t>
                          </m:r>
                          <m:r>
                            <a:rPr lang="tr-TR" sz="800" b="0" i="1" smtClean="0">
                              <a:solidFill>
                                <a:schemeClr val="tx1"/>
                              </a:solidFill>
                              <a:latin typeface="Cambria Math" panose="02040503050406030204" pitchFamily="18" charset="0"/>
                            </a:rPr>
                            <m:t>1</m:t>
                          </m:r>
                        </m:sub>
                      </m:sSub>
                      <m:r>
                        <a:rPr lang="tr-TR" sz="800" b="0" i="1" smtClean="0">
                          <a:solidFill>
                            <a:schemeClr val="tx1"/>
                          </a:solidFill>
                          <a:latin typeface="Cambria Math" panose="02040503050406030204" pitchFamily="18" charset="0"/>
                        </a:rPr>
                        <m:t>,</m:t>
                      </m:r>
                      <m:sSub>
                        <m:sSubPr>
                          <m:ctrlPr>
                            <a:rPr lang="tr-TR" sz="800" i="1">
                              <a:solidFill>
                                <a:schemeClr val="tx1"/>
                              </a:solidFill>
                              <a:latin typeface="Cambria Math" panose="02040503050406030204" pitchFamily="18" charset="0"/>
                              <a:ea typeface="Cambria Math" panose="02040503050406030204" pitchFamily="18" charset="0"/>
                            </a:rPr>
                          </m:ctrlPr>
                        </m:sSubPr>
                        <m:e>
                          <m:r>
                            <a:rPr lang="tr-TR" sz="800" i="1">
                              <a:solidFill>
                                <a:schemeClr val="tx1"/>
                              </a:solidFill>
                              <a:latin typeface="Cambria Math" panose="02040503050406030204" pitchFamily="18" charset="0"/>
                              <a:ea typeface="Cambria Math" panose="02040503050406030204" pitchFamily="18" charset="0"/>
                            </a:rPr>
                            <m:t>𝜆</m:t>
                          </m:r>
                        </m:e>
                        <m:sub>
                          <m:r>
                            <a:rPr lang="tr-TR" sz="800" i="1">
                              <a:solidFill>
                                <a:schemeClr val="tx1"/>
                              </a:solidFill>
                              <a:latin typeface="Cambria Math" panose="02040503050406030204" pitchFamily="18" charset="0"/>
                              <a:ea typeface="Cambria Math" panose="02040503050406030204" pitchFamily="18" charset="0"/>
                            </a:rPr>
                            <m:t>𝑖</m:t>
                          </m:r>
                          <m:r>
                            <a:rPr lang="tr-TR" sz="800" b="0" i="1" smtClean="0">
                              <a:solidFill>
                                <a:schemeClr val="tx1"/>
                              </a:solidFill>
                              <a:latin typeface="Cambria Math" panose="02040503050406030204" pitchFamily="18" charset="0"/>
                              <a:ea typeface="Cambria Math" panose="02040503050406030204" pitchFamily="18" charset="0"/>
                            </a:rPr>
                            <m:t>1</m:t>
                          </m:r>
                        </m:sub>
                      </m:sSub>
                    </m:oMath>
                  </m:oMathPara>
                </a14:m>
                <a:endParaRPr lang="tr-TR" sz="800" i="1" dirty="0">
                  <a:solidFill>
                    <a:schemeClr val="tx1"/>
                  </a:solidFill>
                  <a:latin typeface="Cambria Math" panose="02040503050406030204" pitchFamily="18" charset="0"/>
                </a:endParaRPr>
              </a:p>
            </p:txBody>
          </p:sp>
        </mc:Choice>
        <mc:Fallback xmlns="">
          <p:sp>
            <p:nvSpPr>
              <p:cNvPr id="20" name="Rectangle 19"/>
              <p:cNvSpPr>
                <a:spLocks noRot="1" noChangeAspect="1" noMove="1" noResize="1" noEditPoints="1" noAdjustHandles="1" noChangeArrowheads="1" noChangeShapeType="1" noTextEdit="1"/>
              </p:cNvSpPr>
              <p:nvPr/>
            </p:nvSpPr>
            <p:spPr>
              <a:xfrm>
                <a:off x="3472234" y="2201178"/>
                <a:ext cx="1182569" cy="300491"/>
              </a:xfrm>
              <a:prstGeom prst="rect">
                <a:avLst/>
              </a:prstGeom>
              <a:blipFill>
                <a:blip r:embed="rId10"/>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3472234" y="2613553"/>
                <a:ext cx="1182569" cy="300491"/>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l-GR" sz="800" i="1" smtClean="0">
                              <a:solidFill>
                                <a:schemeClr val="tx1"/>
                              </a:solidFill>
                              <a:latin typeface="Cambria Math" panose="02040503050406030204" pitchFamily="18" charset="0"/>
                              <a:ea typeface="Cambria Math" panose="02040503050406030204" pitchFamily="18" charset="0"/>
                            </a:rPr>
                          </m:ctrlPr>
                        </m:sSubSupPr>
                        <m:e>
                          <m:r>
                            <m:rPr>
                              <m:sty m:val="p"/>
                            </m:rPr>
                            <a:rPr lang="el-GR" sz="800" i="1">
                              <a:solidFill>
                                <a:schemeClr val="tx1"/>
                              </a:solidFill>
                              <a:latin typeface="Cambria Math" panose="02040503050406030204" pitchFamily="18" charset="0"/>
                              <a:ea typeface="Cambria Math" panose="02040503050406030204" pitchFamily="18" charset="0"/>
                            </a:rPr>
                            <m:t>Σ</m:t>
                          </m:r>
                        </m:e>
                        <m:sub>
                          <m:r>
                            <a:rPr lang="tr-TR" sz="800" i="1">
                              <a:solidFill>
                                <a:schemeClr val="tx1"/>
                              </a:solidFill>
                              <a:latin typeface="Cambria Math" panose="02040503050406030204" pitchFamily="18" charset="0"/>
                              <a:ea typeface="Cambria Math" panose="02040503050406030204" pitchFamily="18" charset="0"/>
                            </a:rPr>
                            <m:t>𝑖</m:t>
                          </m:r>
                          <m:r>
                            <a:rPr lang="tr-TR" sz="800" b="0" i="1" smtClean="0">
                              <a:solidFill>
                                <a:schemeClr val="tx1"/>
                              </a:solidFill>
                              <a:latin typeface="Cambria Math" panose="02040503050406030204" pitchFamily="18" charset="0"/>
                              <a:ea typeface="Cambria Math" panose="02040503050406030204" pitchFamily="18" charset="0"/>
                            </a:rPr>
                            <m:t>2</m:t>
                          </m:r>
                        </m:sub>
                        <m:sup>
                          <m:r>
                            <a:rPr lang="tr-TR" sz="800" i="1">
                              <a:solidFill>
                                <a:schemeClr val="tx1"/>
                              </a:solidFill>
                              <a:latin typeface="Cambria Math" panose="02040503050406030204" pitchFamily="18" charset="0"/>
                              <a:ea typeface="Cambria Math" panose="02040503050406030204" pitchFamily="18" charset="0"/>
                            </a:rPr>
                            <m:t>𝑝</m:t>
                          </m:r>
                        </m:sup>
                      </m:sSubSup>
                      <m:r>
                        <a:rPr lang="tr-TR" sz="800">
                          <a:solidFill>
                            <a:schemeClr val="tx1"/>
                          </a:solidFill>
                          <a:latin typeface="Cambria Math" panose="02040503050406030204" pitchFamily="18" charset="0"/>
                          <a:ea typeface="Cambria Math" panose="02040503050406030204" pitchFamily="18" charset="0"/>
                        </a:rPr>
                        <m:t>,</m:t>
                      </m:r>
                      <m:sSubSup>
                        <m:sSubSupPr>
                          <m:ctrlPr>
                            <a:rPr lang="el-GR" sz="800" i="1">
                              <a:solidFill>
                                <a:schemeClr val="tx1"/>
                              </a:solidFill>
                              <a:latin typeface="Cambria Math" panose="02040503050406030204" pitchFamily="18" charset="0"/>
                              <a:ea typeface="Cambria Math" panose="02040503050406030204" pitchFamily="18" charset="0"/>
                            </a:rPr>
                          </m:ctrlPr>
                        </m:sSubSupPr>
                        <m:e>
                          <m:r>
                            <m:rPr>
                              <m:sty m:val="p"/>
                            </m:rPr>
                            <a:rPr lang="el-GR" sz="800" i="1">
                              <a:solidFill>
                                <a:schemeClr val="tx1"/>
                              </a:solidFill>
                              <a:latin typeface="Cambria Math" panose="02040503050406030204" pitchFamily="18" charset="0"/>
                              <a:ea typeface="Cambria Math" panose="02040503050406030204" pitchFamily="18" charset="0"/>
                            </a:rPr>
                            <m:t>Π</m:t>
                          </m:r>
                        </m:e>
                        <m:sub>
                          <m:r>
                            <a:rPr lang="tr-TR" sz="800" i="1">
                              <a:solidFill>
                                <a:schemeClr val="tx1"/>
                              </a:solidFill>
                              <a:latin typeface="Cambria Math" panose="02040503050406030204" pitchFamily="18" charset="0"/>
                              <a:ea typeface="Cambria Math" panose="02040503050406030204" pitchFamily="18" charset="0"/>
                            </a:rPr>
                            <m:t>𝑖</m:t>
                          </m:r>
                          <m:r>
                            <a:rPr lang="tr-TR" sz="800" b="0" i="1" smtClean="0">
                              <a:solidFill>
                                <a:schemeClr val="tx1"/>
                              </a:solidFill>
                              <a:latin typeface="Cambria Math" panose="02040503050406030204" pitchFamily="18" charset="0"/>
                              <a:ea typeface="Cambria Math" panose="02040503050406030204" pitchFamily="18" charset="0"/>
                            </a:rPr>
                            <m:t>2</m:t>
                          </m:r>
                        </m:sub>
                        <m:sup>
                          <m:r>
                            <a:rPr lang="tr-TR" sz="800" i="1">
                              <a:solidFill>
                                <a:schemeClr val="tx1"/>
                              </a:solidFill>
                              <a:latin typeface="Cambria Math" panose="02040503050406030204" pitchFamily="18" charset="0"/>
                              <a:ea typeface="Cambria Math" panose="02040503050406030204" pitchFamily="18" charset="0"/>
                            </a:rPr>
                            <m:t>𝑝</m:t>
                          </m:r>
                        </m:sup>
                      </m:sSubSup>
                      <m:r>
                        <a:rPr lang="tr-TR" sz="800" i="1">
                          <a:solidFill>
                            <a:schemeClr val="tx1"/>
                          </a:solidFill>
                          <a:latin typeface="Cambria Math" panose="02040503050406030204" pitchFamily="18" charset="0"/>
                          <a:ea typeface="Cambria Math" panose="02040503050406030204" pitchFamily="18" charset="0"/>
                        </a:rPr>
                        <m:t>,</m:t>
                      </m:r>
                      <m:sSub>
                        <m:sSubPr>
                          <m:ctrlPr>
                            <a:rPr lang="tr-TR" sz="800" i="1">
                              <a:solidFill>
                                <a:schemeClr val="tx1"/>
                              </a:solidFill>
                              <a:latin typeface="Cambria Math" panose="02040503050406030204" pitchFamily="18" charset="0"/>
                            </a:rPr>
                          </m:ctrlPr>
                        </m:sSubPr>
                        <m:e>
                          <m:r>
                            <m:rPr>
                              <m:sty m:val="p"/>
                            </m:rPr>
                            <a:rPr lang="el-GR" sz="800" i="1">
                              <a:solidFill>
                                <a:schemeClr val="tx1"/>
                              </a:solidFill>
                              <a:latin typeface="Cambria Math" panose="02040503050406030204" pitchFamily="18" charset="0"/>
                              <a:ea typeface="Cambria Math" panose="02040503050406030204" pitchFamily="18" charset="0"/>
                            </a:rPr>
                            <m:t>Λ</m:t>
                          </m:r>
                        </m:e>
                        <m:sub>
                          <m:r>
                            <a:rPr lang="tr-TR" sz="800" i="1">
                              <a:solidFill>
                                <a:schemeClr val="tx1"/>
                              </a:solidFill>
                              <a:latin typeface="Cambria Math" panose="02040503050406030204" pitchFamily="18" charset="0"/>
                            </a:rPr>
                            <m:t>𝑖</m:t>
                          </m:r>
                          <m:r>
                            <a:rPr lang="tr-TR" sz="800" b="0" i="1" smtClean="0">
                              <a:solidFill>
                                <a:schemeClr val="tx1"/>
                              </a:solidFill>
                              <a:latin typeface="Cambria Math" panose="02040503050406030204" pitchFamily="18" charset="0"/>
                            </a:rPr>
                            <m:t>2</m:t>
                          </m:r>
                        </m:sub>
                      </m:sSub>
                      <m:r>
                        <a:rPr lang="tr-TR" sz="800" i="1">
                          <a:solidFill>
                            <a:schemeClr val="tx1"/>
                          </a:solidFill>
                          <a:latin typeface="Cambria Math" panose="02040503050406030204" pitchFamily="18" charset="0"/>
                        </a:rPr>
                        <m:t>,</m:t>
                      </m:r>
                      <m:sSub>
                        <m:sSubPr>
                          <m:ctrlPr>
                            <a:rPr lang="tr-TR" sz="800" i="1">
                              <a:solidFill>
                                <a:schemeClr val="tx1"/>
                              </a:solidFill>
                              <a:latin typeface="Cambria Math" panose="02040503050406030204" pitchFamily="18" charset="0"/>
                              <a:ea typeface="Cambria Math" panose="02040503050406030204" pitchFamily="18" charset="0"/>
                            </a:rPr>
                          </m:ctrlPr>
                        </m:sSubPr>
                        <m:e>
                          <m:r>
                            <a:rPr lang="tr-TR" sz="800" i="1">
                              <a:solidFill>
                                <a:schemeClr val="tx1"/>
                              </a:solidFill>
                              <a:latin typeface="Cambria Math" panose="02040503050406030204" pitchFamily="18" charset="0"/>
                              <a:ea typeface="Cambria Math" panose="02040503050406030204" pitchFamily="18" charset="0"/>
                            </a:rPr>
                            <m:t>𝜆</m:t>
                          </m:r>
                        </m:e>
                        <m:sub>
                          <m:r>
                            <a:rPr lang="tr-TR" sz="800" i="1">
                              <a:solidFill>
                                <a:schemeClr val="tx1"/>
                              </a:solidFill>
                              <a:latin typeface="Cambria Math" panose="02040503050406030204" pitchFamily="18" charset="0"/>
                              <a:ea typeface="Cambria Math" panose="02040503050406030204" pitchFamily="18" charset="0"/>
                            </a:rPr>
                            <m:t>𝑖</m:t>
                          </m:r>
                          <m:r>
                            <a:rPr lang="tr-TR" sz="800" b="0" i="1" smtClean="0">
                              <a:solidFill>
                                <a:schemeClr val="tx1"/>
                              </a:solidFill>
                              <a:latin typeface="Cambria Math" panose="02040503050406030204" pitchFamily="18" charset="0"/>
                              <a:ea typeface="Cambria Math" panose="02040503050406030204" pitchFamily="18" charset="0"/>
                            </a:rPr>
                            <m:t>2</m:t>
                          </m:r>
                        </m:sub>
                      </m:sSub>
                    </m:oMath>
                  </m:oMathPara>
                </a14:m>
                <a:endParaRPr lang="tr-TR" sz="800" dirty="0">
                  <a:solidFill>
                    <a:schemeClr val="tx1"/>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3472234" y="2613553"/>
                <a:ext cx="1182569" cy="300491"/>
              </a:xfrm>
              <a:prstGeom prst="rect">
                <a:avLst/>
              </a:prstGeom>
              <a:blipFill>
                <a:blip r:embed="rId11"/>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3472234" y="3859510"/>
                <a:ext cx="1182569" cy="300491"/>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l-GR" sz="800" i="1" smtClean="0">
                              <a:solidFill>
                                <a:schemeClr val="tx1"/>
                              </a:solidFill>
                              <a:latin typeface="Cambria Math" panose="02040503050406030204" pitchFamily="18" charset="0"/>
                              <a:ea typeface="Cambria Math" panose="02040503050406030204" pitchFamily="18" charset="0"/>
                            </a:rPr>
                          </m:ctrlPr>
                        </m:sSubSupPr>
                        <m:e>
                          <m:r>
                            <m:rPr>
                              <m:sty m:val="p"/>
                            </m:rPr>
                            <a:rPr lang="el-GR" sz="800" i="1">
                              <a:solidFill>
                                <a:schemeClr val="tx1"/>
                              </a:solidFill>
                              <a:latin typeface="Cambria Math" panose="02040503050406030204" pitchFamily="18" charset="0"/>
                              <a:ea typeface="Cambria Math" panose="02040503050406030204" pitchFamily="18" charset="0"/>
                            </a:rPr>
                            <m:t>Σ</m:t>
                          </m:r>
                        </m:e>
                        <m:sub>
                          <m:r>
                            <a:rPr lang="tr-TR" sz="800" i="1">
                              <a:solidFill>
                                <a:schemeClr val="tx1"/>
                              </a:solidFill>
                              <a:latin typeface="Cambria Math" panose="02040503050406030204" pitchFamily="18" charset="0"/>
                              <a:ea typeface="Cambria Math" panose="02040503050406030204" pitchFamily="18" charset="0"/>
                            </a:rPr>
                            <m:t>𝑖</m:t>
                          </m:r>
                          <m:sSub>
                            <m:sSubPr>
                              <m:ctrlPr>
                                <a:rPr lang="tr-TR" sz="800" i="1" smtClean="0">
                                  <a:solidFill>
                                    <a:schemeClr val="tx1"/>
                                  </a:solidFill>
                                  <a:latin typeface="Cambria Math" panose="02040503050406030204" pitchFamily="18" charset="0"/>
                                  <a:ea typeface="Cambria Math" panose="02040503050406030204" pitchFamily="18" charset="0"/>
                                </a:rPr>
                              </m:ctrlPr>
                            </m:sSubPr>
                            <m:e>
                              <m:r>
                                <a:rPr lang="tr-TR" sz="800" b="0" i="1" smtClean="0">
                                  <a:solidFill>
                                    <a:schemeClr val="tx1"/>
                                  </a:solidFill>
                                  <a:latin typeface="Cambria Math" panose="02040503050406030204" pitchFamily="18" charset="0"/>
                                  <a:ea typeface="Cambria Math" panose="02040503050406030204" pitchFamily="18" charset="0"/>
                                </a:rPr>
                                <m:t>𝑚</m:t>
                              </m:r>
                            </m:e>
                            <m:sub>
                              <m:r>
                                <a:rPr lang="tr-TR" sz="800" b="0" i="1" smtClean="0">
                                  <a:solidFill>
                                    <a:schemeClr val="tx1"/>
                                  </a:solidFill>
                                  <a:latin typeface="Cambria Math" panose="02040503050406030204" pitchFamily="18" charset="0"/>
                                  <a:ea typeface="Cambria Math" panose="02040503050406030204" pitchFamily="18" charset="0"/>
                                </a:rPr>
                                <m:t>𝑖</m:t>
                              </m:r>
                            </m:sub>
                          </m:sSub>
                        </m:sub>
                        <m:sup>
                          <m:r>
                            <a:rPr lang="tr-TR" sz="800" i="1">
                              <a:solidFill>
                                <a:schemeClr val="tx1"/>
                              </a:solidFill>
                              <a:latin typeface="Cambria Math" panose="02040503050406030204" pitchFamily="18" charset="0"/>
                              <a:ea typeface="Cambria Math" panose="02040503050406030204" pitchFamily="18" charset="0"/>
                            </a:rPr>
                            <m:t>𝑝</m:t>
                          </m:r>
                        </m:sup>
                      </m:sSubSup>
                      <m:r>
                        <a:rPr lang="tr-TR" sz="800">
                          <a:solidFill>
                            <a:schemeClr val="tx1"/>
                          </a:solidFill>
                          <a:latin typeface="Cambria Math" panose="02040503050406030204" pitchFamily="18" charset="0"/>
                          <a:ea typeface="Cambria Math" panose="02040503050406030204" pitchFamily="18" charset="0"/>
                        </a:rPr>
                        <m:t>,</m:t>
                      </m:r>
                      <m:sSubSup>
                        <m:sSubSupPr>
                          <m:ctrlPr>
                            <a:rPr lang="el-GR" sz="800" i="1">
                              <a:solidFill>
                                <a:schemeClr val="tx1"/>
                              </a:solidFill>
                              <a:latin typeface="Cambria Math" panose="02040503050406030204" pitchFamily="18" charset="0"/>
                              <a:ea typeface="Cambria Math" panose="02040503050406030204" pitchFamily="18" charset="0"/>
                            </a:rPr>
                          </m:ctrlPr>
                        </m:sSubSupPr>
                        <m:e>
                          <m:r>
                            <m:rPr>
                              <m:sty m:val="p"/>
                            </m:rPr>
                            <a:rPr lang="el-GR" sz="800" i="1">
                              <a:solidFill>
                                <a:schemeClr val="tx1"/>
                              </a:solidFill>
                              <a:latin typeface="Cambria Math" panose="02040503050406030204" pitchFamily="18" charset="0"/>
                              <a:ea typeface="Cambria Math" panose="02040503050406030204" pitchFamily="18" charset="0"/>
                            </a:rPr>
                            <m:t>Π</m:t>
                          </m:r>
                        </m:e>
                        <m:sub>
                          <m:r>
                            <a:rPr lang="tr-TR" sz="800" i="1">
                              <a:solidFill>
                                <a:schemeClr val="tx1"/>
                              </a:solidFill>
                              <a:latin typeface="Cambria Math" panose="02040503050406030204" pitchFamily="18" charset="0"/>
                              <a:ea typeface="Cambria Math" panose="02040503050406030204" pitchFamily="18" charset="0"/>
                            </a:rPr>
                            <m:t>𝑖</m:t>
                          </m:r>
                          <m:sSub>
                            <m:sSubPr>
                              <m:ctrlPr>
                                <a:rPr lang="tr-TR" sz="800" i="1">
                                  <a:solidFill>
                                    <a:schemeClr val="tx1"/>
                                  </a:solidFill>
                                  <a:latin typeface="Cambria Math" panose="02040503050406030204" pitchFamily="18" charset="0"/>
                                  <a:ea typeface="Cambria Math" panose="02040503050406030204" pitchFamily="18" charset="0"/>
                                </a:rPr>
                              </m:ctrlPr>
                            </m:sSubPr>
                            <m:e>
                              <m:r>
                                <a:rPr lang="tr-TR" sz="800" i="1">
                                  <a:solidFill>
                                    <a:schemeClr val="tx1"/>
                                  </a:solidFill>
                                  <a:latin typeface="Cambria Math" panose="02040503050406030204" pitchFamily="18" charset="0"/>
                                  <a:ea typeface="Cambria Math" panose="02040503050406030204" pitchFamily="18" charset="0"/>
                                </a:rPr>
                                <m:t>𝑚</m:t>
                              </m:r>
                            </m:e>
                            <m:sub>
                              <m:r>
                                <a:rPr lang="tr-TR" sz="800" i="1">
                                  <a:solidFill>
                                    <a:schemeClr val="tx1"/>
                                  </a:solidFill>
                                  <a:latin typeface="Cambria Math" panose="02040503050406030204" pitchFamily="18" charset="0"/>
                                  <a:ea typeface="Cambria Math" panose="02040503050406030204" pitchFamily="18" charset="0"/>
                                </a:rPr>
                                <m:t>𝑖</m:t>
                              </m:r>
                            </m:sub>
                          </m:sSub>
                        </m:sub>
                        <m:sup>
                          <m:r>
                            <a:rPr lang="tr-TR" sz="800" i="1">
                              <a:solidFill>
                                <a:schemeClr val="tx1"/>
                              </a:solidFill>
                              <a:latin typeface="Cambria Math" panose="02040503050406030204" pitchFamily="18" charset="0"/>
                              <a:ea typeface="Cambria Math" panose="02040503050406030204" pitchFamily="18" charset="0"/>
                            </a:rPr>
                            <m:t>𝑝</m:t>
                          </m:r>
                        </m:sup>
                      </m:sSubSup>
                      <m:r>
                        <a:rPr lang="tr-TR" sz="800" i="1">
                          <a:solidFill>
                            <a:schemeClr val="tx1"/>
                          </a:solidFill>
                          <a:latin typeface="Cambria Math" panose="02040503050406030204" pitchFamily="18" charset="0"/>
                          <a:ea typeface="Cambria Math" panose="02040503050406030204" pitchFamily="18" charset="0"/>
                        </a:rPr>
                        <m:t>,</m:t>
                      </m:r>
                      <m:sSub>
                        <m:sSubPr>
                          <m:ctrlPr>
                            <a:rPr lang="tr-TR" sz="800" i="1">
                              <a:solidFill>
                                <a:schemeClr val="tx1"/>
                              </a:solidFill>
                              <a:latin typeface="Cambria Math" panose="02040503050406030204" pitchFamily="18" charset="0"/>
                            </a:rPr>
                          </m:ctrlPr>
                        </m:sSubPr>
                        <m:e>
                          <m:r>
                            <m:rPr>
                              <m:sty m:val="p"/>
                            </m:rPr>
                            <a:rPr lang="el-GR" sz="800" i="1">
                              <a:solidFill>
                                <a:schemeClr val="tx1"/>
                              </a:solidFill>
                              <a:latin typeface="Cambria Math" panose="02040503050406030204" pitchFamily="18" charset="0"/>
                              <a:ea typeface="Cambria Math" panose="02040503050406030204" pitchFamily="18" charset="0"/>
                            </a:rPr>
                            <m:t>Λ</m:t>
                          </m:r>
                        </m:e>
                        <m:sub>
                          <m:r>
                            <a:rPr lang="tr-TR" sz="800" i="1">
                              <a:solidFill>
                                <a:schemeClr val="tx1"/>
                              </a:solidFill>
                              <a:latin typeface="Cambria Math" panose="02040503050406030204" pitchFamily="18" charset="0"/>
                              <a:ea typeface="Cambria Math" panose="02040503050406030204" pitchFamily="18" charset="0"/>
                            </a:rPr>
                            <m:t>𝑖</m:t>
                          </m:r>
                          <m:sSub>
                            <m:sSubPr>
                              <m:ctrlPr>
                                <a:rPr lang="tr-TR" sz="800" i="1">
                                  <a:solidFill>
                                    <a:schemeClr val="tx1"/>
                                  </a:solidFill>
                                  <a:latin typeface="Cambria Math" panose="02040503050406030204" pitchFamily="18" charset="0"/>
                                  <a:ea typeface="Cambria Math" panose="02040503050406030204" pitchFamily="18" charset="0"/>
                                </a:rPr>
                              </m:ctrlPr>
                            </m:sSubPr>
                            <m:e>
                              <m:r>
                                <a:rPr lang="tr-TR" sz="800" i="1">
                                  <a:solidFill>
                                    <a:schemeClr val="tx1"/>
                                  </a:solidFill>
                                  <a:latin typeface="Cambria Math" panose="02040503050406030204" pitchFamily="18" charset="0"/>
                                  <a:ea typeface="Cambria Math" panose="02040503050406030204" pitchFamily="18" charset="0"/>
                                </a:rPr>
                                <m:t>𝑚</m:t>
                              </m:r>
                            </m:e>
                            <m:sub>
                              <m:r>
                                <a:rPr lang="tr-TR" sz="800" i="1">
                                  <a:solidFill>
                                    <a:schemeClr val="tx1"/>
                                  </a:solidFill>
                                  <a:latin typeface="Cambria Math" panose="02040503050406030204" pitchFamily="18" charset="0"/>
                                  <a:ea typeface="Cambria Math" panose="02040503050406030204" pitchFamily="18" charset="0"/>
                                </a:rPr>
                                <m:t>𝑖</m:t>
                              </m:r>
                            </m:sub>
                          </m:sSub>
                        </m:sub>
                      </m:sSub>
                      <m:r>
                        <a:rPr lang="tr-TR" sz="800" i="1">
                          <a:solidFill>
                            <a:schemeClr val="tx1"/>
                          </a:solidFill>
                          <a:latin typeface="Cambria Math" panose="02040503050406030204" pitchFamily="18" charset="0"/>
                        </a:rPr>
                        <m:t>,</m:t>
                      </m:r>
                      <m:sSub>
                        <m:sSubPr>
                          <m:ctrlPr>
                            <a:rPr lang="tr-TR" sz="800" i="1">
                              <a:solidFill>
                                <a:schemeClr val="tx1"/>
                              </a:solidFill>
                              <a:latin typeface="Cambria Math" panose="02040503050406030204" pitchFamily="18" charset="0"/>
                              <a:ea typeface="Cambria Math" panose="02040503050406030204" pitchFamily="18" charset="0"/>
                            </a:rPr>
                          </m:ctrlPr>
                        </m:sSubPr>
                        <m:e>
                          <m:r>
                            <a:rPr lang="tr-TR" sz="800" i="1">
                              <a:solidFill>
                                <a:schemeClr val="tx1"/>
                              </a:solidFill>
                              <a:latin typeface="Cambria Math" panose="02040503050406030204" pitchFamily="18" charset="0"/>
                              <a:ea typeface="Cambria Math" panose="02040503050406030204" pitchFamily="18" charset="0"/>
                            </a:rPr>
                            <m:t>𝜆</m:t>
                          </m:r>
                        </m:e>
                        <m:sub>
                          <m:r>
                            <a:rPr lang="tr-TR" sz="800" i="1">
                              <a:solidFill>
                                <a:schemeClr val="tx1"/>
                              </a:solidFill>
                              <a:latin typeface="Cambria Math" panose="02040503050406030204" pitchFamily="18" charset="0"/>
                              <a:ea typeface="Cambria Math" panose="02040503050406030204" pitchFamily="18" charset="0"/>
                            </a:rPr>
                            <m:t>𝑖</m:t>
                          </m:r>
                          <m:sSub>
                            <m:sSubPr>
                              <m:ctrlPr>
                                <a:rPr lang="tr-TR" sz="800" i="1">
                                  <a:solidFill>
                                    <a:schemeClr val="tx1"/>
                                  </a:solidFill>
                                  <a:latin typeface="Cambria Math" panose="02040503050406030204" pitchFamily="18" charset="0"/>
                                  <a:ea typeface="Cambria Math" panose="02040503050406030204" pitchFamily="18" charset="0"/>
                                </a:rPr>
                              </m:ctrlPr>
                            </m:sSubPr>
                            <m:e>
                              <m:r>
                                <a:rPr lang="tr-TR" sz="800" i="1">
                                  <a:solidFill>
                                    <a:schemeClr val="tx1"/>
                                  </a:solidFill>
                                  <a:latin typeface="Cambria Math" panose="02040503050406030204" pitchFamily="18" charset="0"/>
                                  <a:ea typeface="Cambria Math" panose="02040503050406030204" pitchFamily="18" charset="0"/>
                                </a:rPr>
                                <m:t>𝑚</m:t>
                              </m:r>
                            </m:e>
                            <m:sub>
                              <m:r>
                                <a:rPr lang="tr-TR" sz="800" i="1">
                                  <a:solidFill>
                                    <a:schemeClr val="tx1"/>
                                  </a:solidFill>
                                  <a:latin typeface="Cambria Math" panose="02040503050406030204" pitchFamily="18" charset="0"/>
                                  <a:ea typeface="Cambria Math" panose="02040503050406030204" pitchFamily="18" charset="0"/>
                                </a:rPr>
                                <m:t>𝑖</m:t>
                              </m:r>
                            </m:sub>
                          </m:sSub>
                        </m:sub>
                      </m:sSub>
                    </m:oMath>
                  </m:oMathPara>
                </a14:m>
                <a:endParaRPr lang="tr-TR" sz="800" dirty="0">
                  <a:solidFill>
                    <a:schemeClr val="tx1"/>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3472234" y="3859510"/>
                <a:ext cx="1182569" cy="300491"/>
              </a:xfrm>
              <a:prstGeom prst="rect">
                <a:avLst/>
              </a:prstGeom>
              <a:blipFill>
                <a:blip r:embed="rId12"/>
                <a:stretch>
                  <a:fillRect/>
                </a:stretch>
              </a:blipFill>
            </p:spPr>
            <p:txBody>
              <a:bodyPr/>
              <a:lstStyle/>
              <a:p>
                <a:r>
                  <a:rPr lang="tr-TR">
                    <a:noFill/>
                  </a:rPr>
                  <a:t> </a:t>
                </a:r>
              </a:p>
            </p:txBody>
          </p:sp>
        </mc:Fallback>
      </mc:AlternateContent>
      <p:sp>
        <p:nvSpPr>
          <p:cNvPr id="23" name="Rectangle 22"/>
          <p:cNvSpPr/>
          <p:nvPr/>
        </p:nvSpPr>
        <p:spPr>
          <a:xfrm>
            <a:off x="3794191" y="2994363"/>
            <a:ext cx="523572" cy="784830"/>
          </a:xfrm>
          <a:prstGeom prst="rect">
            <a:avLst/>
          </a:prstGeom>
          <a:solidFill>
            <a:srgbClr val="57D3FF"/>
          </a:solidFill>
        </p:spPr>
        <p:txBody>
          <a:bodyPr wrap="square" lIns="91440" tIns="45720" rIns="91440" bIns="45720">
            <a:spAutoFit/>
          </a:bodyPr>
          <a:lstStyle/>
          <a:p>
            <a:pPr algn="ctr"/>
            <a:r>
              <a:rPr lang="tr-TR" sz="1500" b="0" cap="none" spc="0" dirty="0" smtClean="0">
                <a:ln w="0"/>
                <a:effectLst>
                  <a:outerShdw blurRad="38100" dist="25400" dir="5400000" algn="ctr" rotWithShape="0">
                    <a:srgbClr val="6E747A">
                      <a:alpha val="43000"/>
                    </a:srgbClr>
                  </a:outerShdw>
                </a:effectLst>
              </a:rPr>
              <a:t>.</a:t>
            </a:r>
          </a:p>
          <a:p>
            <a:pPr algn="ctr"/>
            <a:r>
              <a:rPr lang="tr-TR" sz="1500" dirty="0" smtClean="0">
                <a:ln w="0"/>
                <a:effectLst>
                  <a:outerShdw blurRad="38100" dist="25400" dir="5400000" algn="ctr" rotWithShape="0">
                    <a:srgbClr val="6E747A">
                      <a:alpha val="43000"/>
                    </a:srgbClr>
                  </a:outerShdw>
                </a:effectLst>
              </a:rPr>
              <a:t>.</a:t>
            </a:r>
          </a:p>
          <a:p>
            <a:pPr algn="ctr"/>
            <a:r>
              <a:rPr lang="tr-TR" sz="1500" b="0" cap="none" spc="0" dirty="0">
                <a:ln w="0"/>
                <a:effectLst>
                  <a:outerShdw blurRad="38100" dist="25400" dir="5400000" algn="ctr" rotWithShape="0">
                    <a:srgbClr val="6E747A">
                      <a:alpha val="43000"/>
                    </a:srgbClr>
                  </a:outerShdw>
                </a:effectLst>
              </a:rPr>
              <a:t>.</a:t>
            </a:r>
            <a:endParaRPr lang="en-US" sz="1500" b="0" cap="none" spc="0" dirty="0">
              <a:ln w="0"/>
              <a:effectLst>
                <a:outerShdw blurRad="38100" dist="25400" dir="5400000" algn="ctr" rotWithShape="0">
                  <a:srgbClr val="6E747A">
                    <a:alpha val="43000"/>
                  </a:srgbClr>
                </a:outerShdw>
              </a:effectLst>
            </a:endParaRPr>
          </a:p>
        </p:txBody>
      </p:sp>
      <p:sp>
        <p:nvSpPr>
          <p:cNvPr id="24" name="Rectangle 23"/>
          <p:cNvSpPr/>
          <p:nvPr/>
        </p:nvSpPr>
        <p:spPr>
          <a:xfrm>
            <a:off x="4899305" y="2181308"/>
            <a:ext cx="1591407" cy="1978693"/>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smtClean="0">
                <a:solidFill>
                  <a:schemeClr val="tx1"/>
                </a:solidFill>
              </a:rPr>
              <a:t>Analyze_word</a:t>
            </a:r>
            <a:endParaRPr lang="tr-TR" sz="1200" dirty="0">
              <a:solidFill>
                <a:schemeClr val="tx1"/>
              </a:solidFill>
            </a:endParaRPr>
          </a:p>
        </p:txBody>
      </p:sp>
      <p:cxnSp>
        <p:nvCxnSpPr>
          <p:cNvPr id="25" name="Straight Arrow Connector 24"/>
          <p:cNvCxnSpPr>
            <a:stCxn id="9" idx="2"/>
            <a:endCxn id="12" idx="0"/>
          </p:cNvCxnSpPr>
          <p:nvPr/>
        </p:nvCxnSpPr>
        <p:spPr>
          <a:xfrm>
            <a:off x="9599739" y="1872760"/>
            <a:ext cx="16117" cy="41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1"/>
            <a:endCxn id="24" idx="3"/>
          </p:cNvCxnSpPr>
          <p:nvPr/>
        </p:nvCxnSpPr>
        <p:spPr>
          <a:xfrm flipH="1">
            <a:off x="6490712" y="2323496"/>
            <a:ext cx="286694" cy="84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1"/>
            <a:endCxn id="24" idx="3"/>
          </p:cNvCxnSpPr>
          <p:nvPr/>
        </p:nvCxnSpPr>
        <p:spPr>
          <a:xfrm flipH="1">
            <a:off x="6490712" y="2735871"/>
            <a:ext cx="286694" cy="43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3"/>
          </p:cNvCxnSpPr>
          <p:nvPr/>
        </p:nvCxnSpPr>
        <p:spPr>
          <a:xfrm>
            <a:off x="6490712" y="3170655"/>
            <a:ext cx="420047" cy="777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1"/>
            <a:endCxn id="20" idx="3"/>
          </p:cNvCxnSpPr>
          <p:nvPr/>
        </p:nvCxnSpPr>
        <p:spPr>
          <a:xfrm flipH="1" flipV="1">
            <a:off x="4654803" y="2351424"/>
            <a:ext cx="244502" cy="819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1"/>
            <a:endCxn id="21" idx="3"/>
          </p:cNvCxnSpPr>
          <p:nvPr/>
        </p:nvCxnSpPr>
        <p:spPr>
          <a:xfrm flipH="1" flipV="1">
            <a:off x="4654803" y="2763799"/>
            <a:ext cx="244502" cy="406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1"/>
            <a:endCxn id="22" idx="3"/>
          </p:cNvCxnSpPr>
          <p:nvPr/>
        </p:nvCxnSpPr>
        <p:spPr>
          <a:xfrm flipH="1">
            <a:off x="4654803" y="3170655"/>
            <a:ext cx="244502" cy="83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203820" y="2146916"/>
            <a:ext cx="1591407" cy="1978693"/>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smtClean="0">
                <a:solidFill>
                  <a:schemeClr val="tx1"/>
                </a:solidFill>
              </a:rPr>
              <a:t>Predictions</a:t>
            </a:r>
            <a:endParaRPr lang="tr-TR" sz="1200" dirty="0">
              <a:solidFill>
                <a:schemeClr val="tx1"/>
              </a:solidFill>
            </a:endParaRPr>
          </a:p>
        </p:txBody>
      </p:sp>
      <p:cxnSp>
        <p:nvCxnSpPr>
          <p:cNvPr id="34" name="Straight Arrow Connector 33"/>
          <p:cNvCxnSpPr>
            <a:stCxn id="20" idx="1"/>
            <a:endCxn id="33" idx="3"/>
          </p:cNvCxnSpPr>
          <p:nvPr/>
        </p:nvCxnSpPr>
        <p:spPr>
          <a:xfrm flipH="1">
            <a:off x="2795227" y="2351424"/>
            <a:ext cx="677007" cy="784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1" idx="1"/>
            <a:endCxn id="33" idx="3"/>
          </p:cNvCxnSpPr>
          <p:nvPr/>
        </p:nvCxnSpPr>
        <p:spPr>
          <a:xfrm flipH="1">
            <a:off x="2795227" y="2763799"/>
            <a:ext cx="677007" cy="372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2" idx="1"/>
            <a:endCxn id="33" idx="3"/>
          </p:cNvCxnSpPr>
          <p:nvPr/>
        </p:nvCxnSpPr>
        <p:spPr>
          <a:xfrm flipH="1" flipV="1">
            <a:off x="2795227" y="3136263"/>
            <a:ext cx="677007" cy="873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2"/>
            <a:endCxn id="48" idx="0"/>
          </p:cNvCxnSpPr>
          <p:nvPr/>
        </p:nvCxnSpPr>
        <p:spPr>
          <a:xfrm>
            <a:off x="1999524" y="4125609"/>
            <a:ext cx="9644" cy="1780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4946211" y="4847883"/>
            <a:ext cx="1591407" cy="972613"/>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smtClean="0">
                <a:solidFill>
                  <a:schemeClr val="tx1"/>
                </a:solidFill>
              </a:rPr>
              <a:t/>
            </a:r>
            <a:br>
              <a:rPr lang="tr-TR" sz="1200" dirty="0" smtClean="0">
                <a:solidFill>
                  <a:schemeClr val="tx1"/>
                </a:solidFill>
              </a:rPr>
            </a:br>
            <a:r>
              <a:rPr lang="tr-TR" sz="1200" dirty="0">
                <a:solidFill>
                  <a:schemeClr val="tx1"/>
                </a:solidFill>
              </a:rPr>
              <a:t/>
            </a:r>
            <a:br>
              <a:rPr lang="tr-TR" sz="1200" dirty="0">
                <a:solidFill>
                  <a:schemeClr val="tx1"/>
                </a:solidFill>
              </a:rPr>
            </a:br>
            <a:r>
              <a:rPr lang="tr-TR" sz="1200" dirty="0" smtClean="0">
                <a:solidFill>
                  <a:schemeClr val="tx1"/>
                </a:solidFill>
              </a:rPr>
              <a:t>X_train, y_train</a:t>
            </a:r>
          </a:p>
          <a:p>
            <a:pPr algn="ctr"/>
            <a:endParaRPr lang="tr-TR" sz="1200" dirty="0">
              <a:solidFill>
                <a:schemeClr val="tx1"/>
              </a:solidFill>
            </a:endParaRPr>
          </a:p>
        </p:txBody>
      </p:sp>
      <p:sp>
        <p:nvSpPr>
          <p:cNvPr id="46" name="Up Arrow 45"/>
          <p:cNvSpPr/>
          <p:nvPr/>
        </p:nvSpPr>
        <p:spPr>
          <a:xfrm rot="10800000">
            <a:off x="5741914" y="4215569"/>
            <a:ext cx="484632" cy="586845"/>
          </a:xfrm>
          <a:prstGeom prst="upArrow">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47" name="Up Arrow 46"/>
          <p:cNvSpPr/>
          <p:nvPr/>
        </p:nvSpPr>
        <p:spPr>
          <a:xfrm>
            <a:off x="5152504" y="4198489"/>
            <a:ext cx="484632" cy="586845"/>
          </a:xfrm>
          <a:prstGeom prst="upArrow">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48" name="Rectangle 47"/>
          <p:cNvSpPr/>
          <p:nvPr/>
        </p:nvSpPr>
        <p:spPr>
          <a:xfrm>
            <a:off x="269390" y="5905795"/>
            <a:ext cx="3479556" cy="602359"/>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Evaluations (accuracy, confusion etc.)</a:t>
            </a:r>
            <a:endParaRPr lang="tr-TR" dirty="0">
              <a:solidFill>
                <a:schemeClr val="tx1"/>
              </a:solidFill>
            </a:endParaRPr>
          </a:p>
        </p:txBody>
      </p:sp>
      <p:sp>
        <p:nvSpPr>
          <p:cNvPr id="51" name="Rectangle 50"/>
          <p:cNvSpPr/>
          <p:nvPr/>
        </p:nvSpPr>
        <p:spPr>
          <a:xfrm>
            <a:off x="4941105" y="5935595"/>
            <a:ext cx="1591407" cy="602359"/>
          </a:xfrm>
          <a:prstGeom prst="rect">
            <a:avLst/>
          </a:prstGeom>
          <a:solidFill>
            <a:srgbClr val="57D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y</a:t>
            </a:r>
            <a:r>
              <a:rPr lang="tr-TR" dirty="0" smtClean="0">
                <a:solidFill>
                  <a:schemeClr val="tx1"/>
                </a:solidFill>
              </a:rPr>
              <a:t>_test</a:t>
            </a:r>
            <a:endParaRPr lang="tr-TR" dirty="0">
              <a:solidFill>
                <a:schemeClr val="tx1"/>
              </a:solidFill>
            </a:endParaRPr>
          </a:p>
        </p:txBody>
      </p:sp>
      <p:cxnSp>
        <p:nvCxnSpPr>
          <p:cNvPr id="52" name="Straight Arrow Connector 51"/>
          <p:cNvCxnSpPr>
            <a:stCxn id="51" idx="1"/>
            <a:endCxn id="48" idx="3"/>
          </p:cNvCxnSpPr>
          <p:nvPr/>
        </p:nvCxnSpPr>
        <p:spPr>
          <a:xfrm flipH="1" flipV="1">
            <a:off x="3748946" y="6206975"/>
            <a:ext cx="1192159" cy="29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25C71469-DAC5-4BF4-AD64-79FF51AB478E}" type="datetime1">
              <a:rPr lang="en-US" smtClean="0"/>
              <a:t>3/29/2021</a:t>
            </a:fld>
            <a:endParaRPr lang="tr-TR" dirty="0"/>
          </a:p>
        </p:txBody>
      </p:sp>
      <p:sp>
        <p:nvSpPr>
          <p:cNvPr id="29" name="Footer Placeholder 28"/>
          <p:cNvSpPr>
            <a:spLocks noGrp="1"/>
          </p:cNvSpPr>
          <p:nvPr>
            <p:ph type="ftr" sz="quarter" idx="11"/>
          </p:nvPr>
        </p:nvSpPr>
        <p:spPr/>
        <p:txBody>
          <a:bodyPr/>
          <a:lstStyle/>
          <a:p>
            <a:r>
              <a:rPr lang="tr-TR" smtClean="0"/>
              <a:t>EMREHAN</a:t>
            </a:r>
            <a:endParaRPr lang="tr-TR"/>
          </a:p>
        </p:txBody>
      </p:sp>
      <p:sp>
        <p:nvSpPr>
          <p:cNvPr id="37" name="Slide Number Placeholder 36"/>
          <p:cNvSpPr>
            <a:spLocks noGrp="1"/>
          </p:cNvSpPr>
          <p:nvPr>
            <p:ph type="sldNum" sz="quarter" idx="12"/>
          </p:nvPr>
        </p:nvSpPr>
        <p:spPr/>
        <p:txBody>
          <a:bodyPr/>
          <a:lstStyle/>
          <a:p>
            <a:fld id="{F74E1598-E674-4AEE-8C6B-8AD6344A913E}" type="slidenum">
              <a:rPr lang="tr-TR" smtClean="0"/>
              <a:t>11</a:t>
            </a:fld>
            <a:endParaRPr lang="tr-TR"/>
          </a:p>
        </p:txBody>
      </p:sp>
    </p:spTree>
    <p:extLst>
      <p:ext uri="{BB962C8B-B14F-4D97-AF65-F5344CB8AC3E}">
        <p14:creationId xmlns:p14="http://schemas.microsoft.com/office/powerpoint/2010/main" val="11591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Model 1</a:t>
            </a:r>
            <a:endParaRPr lang="tr-T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tr-TR" i="1" dirty="0" smtClean="0">
                  <a:latin typeface="Cambria Math" panose="02040503050406030204" pitchFamily="18" charset="0"/>
                </a:endParaRPr>
              </a:p>
              <a:p>
                <a:endParaRPr lang="tr-TR" i="1" dirty="0">
                  <a:latin typeface="Cambria Math" panose="02040503050406030204" pitchFamily="18" charset="0"/>
                </a:endParaRPr>
              </a:p>
              <a:p>
                <a:endParaRPr lang="tr-TR" i="1" dirty="0" smtClean="0">
                  <a:latin typeface="Cambria Math" panose="02040503050406030204" pitchFamily="18" charset="0"/>
                </a:endParaRPr>
              </a:p>
              <a:p>
                <a14:m>
                  <m:oMath xmlns:m="http://schemas.openxmlformats.org/officeDocument/2006/math">
                    <m:sSub>
                      <m:sSubPr>
                        <m:ctrlPr>
                          <a:rPr lang="tr-TR" sz="1000" i="1" smtClean="0">
                            <a:latin typeface="Cambria Math" panose="02040503050406030204" pitchFamily="18" charset="0"/>
                          </a:rPr>
                        </m:ctrlPr>
                      </m:sSubPr>
                      <m:e>
                        <m:r>
                          <a:rPr lang="tr-TR" sz="1000" b="0" i="1" smtClean="0">
                            <a:latin typeface="Cambria Math" panose="02040503050406030204" pitchFamily="18" charset="0"/>
                          </a:rPr>
                          <m:t>𝑝𝑟𝑒𝑑𝑖𝑐𝑡</m:t>
                        </m:r>
                      </m:e>
                      <m:sub>
                        <m:r>
                          <a:rPr lang="tr-TR" sz="1000" b="0" i="1" smtClean="0">
                            <a:latin typeface="Cambria Math" panose="02040503050406030204" pitchFamily="18" charset="0"/>
                          </a:rPr>
                          <m:t>1</m:t>
                        </m:r>
                      </m:sub>
                    </m:sSub>
                    <m:d>
                      <m:dPr>
                        <m:ctrlPr>
                          <a:rPr lang="tr-TR" sz="1000" b="0" i="1" smtClean="0">
                            <a:latin typeface="Cambria Math" panose="02040503050406030204" pitchFamily="18" charset="0"/>
                          </a:rPr>
                        </m:ctrlPr>
                      </m:dPr>
                      <m:e>
                        <m:sSub>
                          <m:sSubPr>
                            <m:ctrlPr>
                              <a:rPr lang="tr-TR" sz="1000" i="1">
                                <a:latin typeface="Cambria Math" panose="02040503050406030204" pitchFamily="18" charset="0"/>
                              </a:rPr>
                            </m:ctrlPr>
                          </m:sSubPr>
                          <m:e>
                            <m:r>
                              <a:rPr lang="tr-TR" sz="1000" i="1">
                                <a:latin typeface="Cambria Math" panose="02040503050406030204" pitchFamily="18" charset="0"/>
                              </a:rPr>
                              <m:t>𝑑𝑜𝑐</m:t>
                            </m:r>
                          </m:e>
                          <m:sub>
                            <m:r>
                              <a:rPr lang="tr-TR" sz="1000" i="1">
                                <a:latin typeface="Cambria Math" panose="02040503050406030204" pitchFamily="18" charset="0"/>
                              </a:rPr>
                              <m:t>𝑖</m:t>
                            </m:r>
                          </m:sub>
                        </m:sSub>
                      </m:e>
                    </m:d>
                    <m:r>
                      <a:rPr lang="tr-TR" sz="1000" b="0" i="0" smtClean="0">
                        <a:latin typeface="Cambria Math" panose="02040503050406030204" pitchFamily="18" charset="0"/>
                      </a:rPr>
                      <m:t>=</m:t>
                    </m:r>
                    <m:d>
                      <m:dPr>
                        <m:begChr m:val="{"/>
                        <m:endChr m:val="}"/>
                        <m:ctrlPr>
                          <a:rPr lang="tr-TR" sz="1000" b="0" i="1" smtClean="0">
                            <a:latin typeface="Cambria Math" panose="02040503050406030204" pitchFamily="18" charset="0"/>
                          </a:rPr>
                        </m:ctrlPr>
                      </m:dPr>
                      <m:e>
                        <m:eqArr>
                          <m:eqArrPr>
                            <m:ctrlPr>
                              <a:rPr lang="tr-TR" sz="1000" b="0" i="1" smtClean="0">
                                <a:latin typeface="Cambria Math" panose="02040503050406030204" pitchFamily="18" charset="0"/>
                              </a:rPr>
                            </m:ctrlPr>
                          </m:eqArrPr>
                          <m:e>
                            <m:sSup>
                              <m:sSupPr>
                                <m:ctrlPr>
                                  <a:rPr lang="tr-TR" sz="1000" i="1">
                                    <a:latin typeface="Cambria Math" panose="02040503050406030204" pitchFamily="18" charset="0"/>
                                  </a:rPr>
                                </m:ctrlPr>
                              </m:sSupPr>
                              <m:e>
                                <m:r>
                                  <a:rPr lang="tr-TR" sz="1000" i="1">
                                    <a:latin typeface="Cambria Math" panose="02040503050406030204" pitchFamily="18" charset="0"/>
                                  </a:rPr>
                                  <m:t>𝐿𝑎𝑏𝑒𝑙</m:t>
                                </m:r>
                              </m:e>
                              <m:sup>
                                <m:r>
                                  <a:rPr lang="tr-TR" sz="1000" i="1">
                                    <a:latin typeface="Cambria Math" panose="02040503050406030204" pitchFamily="18" charset="0"/>
                                  </a:rPr>
                                  <m:t>𝑞</m:t>
                                </m:r>
                              </m:sup>
                            </m:sSup>
                            <m:r>
                              <a:rPr lang="tr-TR" sz="1000" b="0" i="1" smtClean="0">
                                <a:latin typeface="Cambria Math" panose="02040503050406030204" pitchFamily="18" charset="0"/>
                              </a:rPr>
                              <m:t>                                                    </m:t>
                            </m:r>
                            <m:r>
                              <a:rPr lang="tr-TR" sz="1000" b="0" i="1" smtClean="0">
                                <a:latin typeface="Cambria Math" panose="02040503050406030204" pitchFamily="18" charset="0"/>
                              </a:rPr>
                              <m:t>𝑞</m:t>
                            </m:r>
                            <m:r>
                              <a:rPr lang="tr-TR" sz="1000" b="0" i="1" smtClean="0">
                                <a:latin typeface="Cambria Math" panose="02040503050406030204" pitchFamily="18" charset="0"/>
                              </a:rPr>
                              <m:t> </m:t>
                            </m:r>
                            <m:r>
                              <a:rPr lang="tr-TR" sz="1000" b="0" i="1" smtClean="0">
                                <a:latin typeface="Cambria Math" panose="02040503050406030204" pitchFamily="18" charset="0"/>
                              </a:rPr>
                              <m:t>𝑠𝑢𝑐h</m:t>
                            </m:r>
                            <m:r>
                              <a:rPr lang="tr-TR" sz="1000" b="0" i="1" smtClean="0">
                                <a:latin typeface="Cambria Math" panose="02040503050406030204" pitchFamily="18" charset="0"/>
                              </a:rPr>
                              <m:t> </m:t>
                            </m:r>
                            <m:r>
                              <a:rPr lang="tr-TR" sz="1000" b="0" i="1" smtClean="0">
                                <a:latin typeface="Cambria Math" panose="02040503050406030204" pitchFamily="18" charset="0"/>
                              </a:rPr>
                              <m:t>𝑡h𝑎𝑡</m:t>
                            </m:r>
                            <m:r>
                              <a:rPr lang="tr-TR" sz="1000" b="0" i="1" smtClean="0">
                                <a:latin typeface="Cambria Math" panose="02040503050406030204" pitchFamily="18" charset="0"/>
                              </a:rPr>
                              <m:t>                 </m:t>
                            </m:r>
                            <m:r>
                              <a:rPr lang="tr-TR" sz="1000" b="0" i="1" smtClean="0">
                                <a:latin typeface="Cambria Math" panose="02040503050406030204" pitchFamily="18" charset="0"/>
                              </a:rPr>
                              <m:t>𝑖𝑓</m:t>
                            </m:r>
                            <m:sSubSup>
                              <m:sSubSupPr>
                                <m:ctrlPr>
                                  <a:rPr lang="el-GR" sz="1000" i="1">
                                    <a:latin typeface="Cambria Math" panose="02040503050406030204" pitchFamily="18" charset="0"/>
                                    <a:ea typeface="Cambria Math" panose="02040503050406030204" pitchFamily="18" charset="0"/>
                                  </a:rPr>
                                </m:ctrlPr>
                              </m:sSubSupPr>
                              <m:e>
                                <m:r>
                                  <a:rPr lang="tr-TR" sz="1000" b="0" i="1" smtClean="0">
                                    <a:latin typeface="Cambria Math" panose="02040503050406030204" pitchFamily="18" charset="0"/>
                                    <a:ea typeface="Cambria Math" panose="02040503050406030204" pitchFamily="18" charset="0"/>
                                  </a:rPr>
                                  <m:t> </m:t>
                                </m:r>
                                <m:r>
                                  <m:rPr>
                                    <m:sty m:val="p"/>
                                  </m:rPr>
                                  <a:rPr lang="el-GR" sz="1000" i="1">
                                    <a:latin typeface="Cambria Math" panose="02040503050406030204" pitchFamily="18" charset="0"/>
                                    <a:ea typeface="Cambria Math" panose="02040503050406030204" pitchFamily="18" charset="0"/>
                                  </a:rPr>
                                  <m:t>Σ</m:t>
                                </m:r>
                              </m:e>
                              <m:sub>
                                <m:r>
                                  <a:rPr lang="tr-TR" sz="1000" i="1">
                                    <a:latin typeface="Cambria Math" panose="02040503050406030204" pitchFamily="18" charset="0"/>
                                    <a:ea typeface="Cambria Math" panose="02040503050406030204" pitchFamily="18" charset="0"/>
                                  </a:rPr>
                                  <m:t>𝑖𝑗</m:t>
                                </m:r>
                              </m:sub>
                              <m:sup>
                                <m:r>
                                  <a:rPr lang="tr-TR" sz="1000" i="1">
                                    <a:latin typeface="Cambria Math" panose="02040503050406030204" pitchFamily="18" charset="0"/>
                                    <a:ea typeface="Cambria Math" panose="02040503050406030204" pitchFamily="18" charset="0"/>
                                  </a:rPr>
                                  <m:t>𝑝</m:t>
                                </m:r>
                              </m:sup>
                            </m:sSubSup>
                            <m:r>
                              <a:rPr lang="tr-TR" sz="1000" b="0" i="1" smtClean="0">
                                <a:latin typeface="Cambria Math" panose="02040503050406030204" pitchFamily="18" charset="0"/>
                                <a:ea typeface="Cambria Math" panose="02040503050406030204" pitchFamily="18" charset="0"/>
                              </a:rPr>
                              <m:t>=0&lt;</m:t>
                            </m:r>
                            <m:sSubSup>
                              <m:sSubSupPr>
                                <m:ctrlPr>
                                  <a:rPr lang="el-GR" sz="1000" i="1">
                                    <a:latin typeface="Cambria Math" panose="02040503050406030204" pitchFamily="18" charset="0"/>
                                    <a:ea typeface="Cambria Math" panose="02040503050406030204" pitchFamily="18" charset="0"/>
                                  </a:rPr>
                                </m:ctrlPr>
                              </m:sSubSupPr>
                              <m:e>
                                <m:r>
                                  <a:rPr lang="tr-TR" sz="1000" i="1">
                                    <a:latin typeface="Cambria Math" panose="02040503050406030204" pitchFamily="18" charset="0"/>
                                    <a:ea typeface="Cambria Math" panose="02040503050406030204" pitchFamily="18" charset="0"/>
                                  </a:rPr>
                                  <m:t> </m:t>
                                </m:r>
                                <m:r>
                                  <m:rPr>
                                    <m:sty m:val="p"/>
                                  </m:rPr>
                                  <a:rPr lang="el-GR" sz="1000" i="1">
                                    <a:latin typeface="Cambria Math" panose="02040503050406030204" pitchFamily="18" charset="0"/>
                                    <a:ea typeface="Cambria Math" panose="02040503050406030204" pitchFamily="18" charset="0"/>
                                  </a:rPr>
                                  <m:t>Σ</m:t>
                                </m:r>
                              </m:e>
                              <m:sub>
                                <m:r>
                                  <a:rPr lang="tr-TR" sz="1000" i="1">
                                    <a:latin typeface="Cambria Math" panose="02040503050406030204" pitchFamily="18" charset="0"/>
                                    <a:ea typeface="Cambria Math" panose="02040503050406030204" pitchFamily="18" charset="0"/>
                                  </a:rPr>
                                  <m:t>𝑖𝑗</m:t>
                                </m:r>
                              </m:sub>
                              <m:sup>
                                <m:r>
                                  <a:rPr lang="tr-TR" sz="1000" b="0" i="1" smtClean="0">
                                    <a:latin typeface="Cambria Math" panose="02040503050406030204" pitchFamily="18" charset="0"/>
                                    <a:ea typeface="Cambria Math" panose="02040503050406030204" pitchFamily="18" charset="0"/>
                                  </a:rPr>
                                  <m:t>𝑞</m:t>
                                </m:r>
                              </m:sup>
                            </m:sSubSup>
                            <m:r>
                              <a:rPr lang="tr-TR" sz="1000" b="0" i="1" smtClean="0">
                                <a:latin typeface="Cambria Math" panose="02040503050406030204" pitchFamily="18" charset="0"/>
                                <a:ea typeface="Cambria Math" panose="02040503050406030204" pitchFamily="18" charset="0"/>
                              </a:rPr>
                              <m:t> </m:t>
                            </m:r>
                            <m:r>
                              <a:rPr lang="tr-TR" sz="1000" b="0" i="1" smtClean="0">
                                <a:latin typeface="Cambria Math" panose="02040503050406030204" pitchFamily="18" charset="0"/>
                                <a:ea typeface="Cambria Math" panose="02040503050406030204" pitchFamily="18" charset="0"/>
                              </a:rPr>
                              <m:t>𝑓𝑜𝑟</m:t>
                            </m:r>
                            <m:r>
                              <a:rPr lang="tr-TR" sz="1000" b="0" i="1" smtClean="0">
                                <a:latin typeface="Cambria Math" panose="02040503050406030204" pitchFamily="18" charset="0"/>
                                <a:ea typeface="Cambria Math" panose="02040503050406030204" pitchFamily="18" charset="0"/>
                              </a:rPr>
                              <m:t> </m:t>
                            </m:r>
                            <m:r>
                              <a:rPr lang="tr-TR" sz="1000" b="0" i="1" smtClean="0">
                                <a:latin typeface="Cambria Math" panose="02040503050406030204" pitchFamily="18" charset="0"/>
                                <a:ea typeface="Cambria Math" panose="02040503050406030204" pitchFamily="18" charset="0"/>
                              </a:rPr>
                              <m:t>𝑎𝑙𝑙</m:t>
                            </m:r>
                            <m:r>
                              <a:rPr lang="tr-TR" sz="1000" b="0" i="1" smtClean="0">
                                <a:latin typeface="Cambria Math" panose="02040503050406030204" pitchFamily="18" charset="0"/>
                                <a:ea typeface="Cambria Math" panose="02040503050406030204" pitchFamily="18" charset="0"/>
                              </a:rPr>
                              <m:t> </m:t>
                            </m:r>
                            <m:r>
                              <a:rPr lang="tr-TR" sz="1000" b="0" i="1" smtClean="0">
                                <a:latin typeface="Cambria Math" panose="02040503050406030204" pitchFamily="18" charset="0"/>
                                <a:ea typeface="Cambria Math" panose="02040503050406030204" pitchFamily="18" charset="0"/>
                              </a:rPr>
                              <m:t>𝑝</m:t>
                            </m:r>
                            <m:r>
                              <a:rPr lang="tr-TR" sz="1000" b="0" i="1" smtClean="0">
                                <a:latin typeface="Cambria Math" panose="02040503050406030204" pitchFamily="18" charset="0"/>
                                <a:ea typeface="Cambria Math" panose="02040503050406030204" pitchFamily="18" charset="0"/>
                              </a:rPr>
                              <m:t>≠</m:t>
                            </m:r>
                            <m:r>
                              <a:rPr lang="tr-TR" sz="1000" b="0" i="1" smtClean="0">
                                <a:latin typeface="Cambria Math" panose="02040503050406030204" pitchFamily="18" charset="0"/>
                                <a:ea typeface="Cambria Math" panose="02040503050406030204" pitchFamily="18" charset="0"/>
                              </a:rPr>
                              <m:t>𝑞</m:t>
                            </m:r>
                            <m:r>
                              <a:rPr lang="tr-TR" sz="1000" b="0" i="1" smtClean="0">
                                <a:latin typeface="Cambria Math" panose="02040503050406030204" pitchFamily="18" charset="0"/>
                                <a:ea typeface="Cambria Math" panose="02040503050406030204" pitchFamily="18" charset="0"/>
                              </a:rPr>
                              <m:t>  </m:t>
                            </m:r>
                            <m:r>
                              <a:rPr lang="tr-TR" sz="1000" b="0" i="1" smtClean="0">
                                <a:latin typeface="Cambria Math" panose="02040503050406030204" pitchFamily="18" charset="0"/>
                                <a:ea typeface="Cambria Math" panose="02040503050406030204" pitchFamily="18" charset="0"/>
                              </a:rPr>
                              <m:t>𝑎𝑛𝑑</m:t>
                            </m:r>
                            <m:r>
                              <a:rPr lang="tr-TR" sz="1000" b="0" i="1" smtClean="0">
                                <a:latin typeface="Cambria Math" panose="02040503050406030204" pitchFamily="18" charset="0"/>
                                <a:ea typeface="Cambria Math" panose="02040503050406030204" pitchFamily="18" charset="0"/>
                              </a:rPr>
                              <m:t> </m:t>
                            </m:r>
                            <m:r>
                              <a:rPr lang="tr-TR" sz="1000" b="0" i="1" smtClean="0">
                                <a:latin typeface="Cambria Math" panose="02040503050406030204" pitchFamily="18" charset="0"/>
                                <a:ea typeface="Cambria Math" panose="02040503050406030204" pitchFamily="18" charset="0"/>
                              </a:rPr>
                              <m:t>𝑓𝑜𝑟</m:t>
                            </m:r>
                            <m:r>
                              <a:rPr lang="tr-TR" sz="1000" b="0" i="1" smtClean="0">
                                <a:latin typeface="Cambria Math" panose="02040503050406030204" pitchFamily="18" charset="0"/>
                                <a:ea typeface="Cambria Math" panose="02040503050406030204" pitchFamily="18" charset="0"/>
                              </a:rPr>
                              <m:t> </m:t>
                            </m:r>
                            <m:r>
                              <a:rPr lang="tr-TR" sz="1000" b="0" i="1" smtClean="0">
                                <a:latin typeface="Cambria Math" panose="02040503050406030204" pitchFamily="18" charset="0"/>
                                <a:ea typeface="Cambria Math" panose="02040503050406030204" pitchFamily="18" charset="0"/>
                              </a:rPr>
                              <m:t>𝑎𝑙𝑙</m:t>
                            </m:r>
                            <m:r>
                              <a:rPr lang="tr-TR" sz="1000" b="0" i="1" smtClean="0">
                                <a:latin typeface="Cambria Math" panose="02040503050406030204" pitchFamily="18" charset="0"/>
                                <a:ea typeface="Cambria Math" panose="02040503050406030204" pitchFamily="18" charset="0"/>
                              </a:rPr>
                              <m:t>  </m:t>
                            </m:r>
                            <m:r>
                              <a:rPr lang="tr-TR" sz="1000" b="0" i="1" smtClean="0">
                                <a:latin typeface="Cambria Math" panose="02040503050406030204" pitchFamily="18" charset="0"/>
                                <a:ea typeface="Cambria Math" panose="02040503050406030204" pitchFamily="18" charset="0"/>
                              </a:rPr>
                              <m:t>𝑗</m:t>
                            </m:r>
                            <m:r>
                              <a:rPr lang="tr-TR" sz="1000" b="0" i="1" smtClean="0">
                                <a:latin typeface="Cambria Math" panose="02040503050406030204" pitchFamily="18" charset="0"/>
                                <a:ea typeface="Cambria Math" panose="02040503050406030204" pitchFamily="18" charset="0"/>
                              </a:rPr>
                              <m:t>=1,…,</m:t>
                            </m:r>
                            <m:sSub>
                              <m:sSubPr>
                                <m:ctrlPr>
                                  <a:rPr lang="tr-TR" sz="1000" i="1">
                                    <a:latin typeface="Cambria Math" panose="02040503050406030204" pitchFamily="18" charset="0"/>
                                  </a:rPr>
                                </m:ctrlPr>
                              </m:sSubPr>
                              <m:e>
                                <m:r>
                                  <a:rPr lang="tr-TR" sz="1000" i="1">
                                    <a:latin typeface="Cambria Math" panose="02040503050406030204" pitchFamily="18" charset="0"/>
                                  </a:rPr>
                                  <m:t>𝑚</m:t>
                                </m:r>
                              </m:e>
                              <m:sub>
                                <m:r>
                                  <a:rPr lang="tr-TR" sz="1000" i="1">
                                    <a:latin typeface="Cambria Math" panose="02040503050406030204" pitchFamily="18" charset="0"/>
                                  </a:rPr>
                                  <m:t>𝑖</m:t>
                                </m:r>
                              </m:sub>
                            </m:sSub>
                          </m:e>
                          <m:e>
                            <m:r>
                              <a:rPr lang="tr-TR" sz="1000" i="1">
                                <a:solidFill>
                                  <a:prstClr val="black">
                                    <a:lumMod val="75000"/>
                                    <a:lumOff val="25000"/>
                                  </a:prstClr>
                                </a:solidFill>
                                <a:latin typeface="Cambria Math" panose="02040503050406030204" pitchFamily="18" charset="0"/>
                              </a:rPr>
                              <m:t>𝑞</m:t>
                            </m:r>
                            <m:r>
                              <a:rPr lang="tr-TR" sz="1000" i="1">
                                <a:solidFill>
                                  <a:prstClr val="black">
                                    <a:lumMod val="75000"/>
                                    <a:lumOff val="25000"/>
                                  </a:prstClr>
                                </a:solidFill>
                                <a:latin typeface="Cambria Math" panose="02040503050406030204" pitchFamily="18" charset="0"/>
                              </a:rPr>
                              <m:t>=</m:t>
                            </m:r>
                            <m:sSub>
                              <m:sSubPr>
                                <m:ctrlPr>
                                  <a:rPr lang="tr-TR" sz="1000" i="1">
                                    <a:solidFill>
                                      <a:prstClr val="black">
                                        <a:lumMod val="75000"/>
                                        <a:lumOff val="25000"/>
                                      </a:prstClr>
                                    </a:solidFill>
                                    <a:latin typeface="Cambria Math" panose="02040503050406030204" pitchFamily="18" charset="0"/>
                                  </a:rPr>
                                </m:ctrlPr>
                              </m:sSubPr>
                              <m:e>
                                <m:r>
                                  <a:rPr lang="tr-TR" sz="1000" i="1">
                                    <a:solidFill>
                                      <a:prstClr val="black">
                                        <a:lumMod val="75000"/>
                                        <a:lumOff val="25000"/>
                                      </a:prstClr>
                                    </a:solidFill>
                                    <a:latin typeface="Cambria Math" panose="02040503050406030204" pitchFamily="18" charset="0"/>
                                  </a:rPr>
                                  <m:t>𝑎𝑟𝑔𝑚𝑎𝑥</m:t>
                                </m:r>
                              </m:e>
                              <m:sub>
                                <m:r>
                                  <a:rPr lang="tr-TR" sz="1000" b="0" i="1" smtClean="0">
                                    <a:solidFill>
                                      <a:prstClr val="black">
                                        <a:lumMod val="75000"/>
                                        <a:lumOff val="25000"/>
                                      </a:prstClr>
                                    </a:solidFill>
                                    <a:latin typeface="Cambria Math" panose="02040503050406030204" pitchFamily="18" charset="0"/>
                                  </a:rPr>
                                  <m:t>𝑐</m:t>
                                </m:r>
                                <m:d>
                                  <m:dPr>
                                    <m:ctrlPr>
                                      <a:rPr lang="tr-TR" sz="1000" b="0" i="1" smtClean="0">
                                        <a:solidFill>
                                          <a:prstClr val="black">
                                            <a:lumMod val="75000"/>
                                            <a:lumOff val="25000"/>
                                          </a:prstClr>
                                        </a:solidFill>
                                        <a:latin typeface="Cambria Math" panose="02040503050406030204" pitchFamily="18" charset="0"/>
                                      </a:rPr>
                                    </m:ctrlPr>
                                  </m:dPr>
                                  <m:e>
                                    <m:r>
                                      <a:rPr lang="tr-TR" sz="1000" b="0" i="1" smtClean="0">
                                        <a:solidFill>
                                          <a:prstClr val="black">
                                            <a:lumMod val="75000"/>
                                            <a:lumOff val="25000"/>
                                          </a:prstClr>
                                        </a:solidFill>
                                        <a:latin typeface="Cambria Math" panose="02040503050406030204" pitchFamily="18" charset="0"/>
                                      </a:rPr>
                                      <m:t>𝑟</m:t>
                                    </m:r>
                                    <m:r>
                                      <a:rPr lang="tr-TR" sz="1000" b="0" i="1" smtClean="0">
                                        <a:solidFill>
                                          <a:prstClr val="black">
                                            <a:lumMod val="75000"/>
                                            <a:lumOff val="25000"/>
                                          </a:prstClr>
                                        </a:solidFill>
                                        <a:latin typeface="Cambria Math" panose="02040503050406030204" pitchFamily="18" charset="0"/>
                                      </a:rPr>
                                      <m:t>,</m:t>
                                    </m:r>
                                    <m:r>
                                      <a:rPr lang="tr-TR" sz="1000" b="0" i="1" smtClean="0">
                                        <a:solidFill>
                                          <a:prstClr val="black">
                                            <a:lumMod val="75000"/>
                                            <a:lumOff val="25000"/>
                                          </a:prstClr>
                                        </a:solidFill>
                                        <a:latin typeface="Cambria Math" panose="02040503050406030204" pitchFamily="18" charset="0"/>
                                      </a:rPr>
                                      <m:t>𝑗</m:t>
                                    </m:r>
                                  </m:e>
                                </m:d>
                                <m:r>
                                  <a:rPr lang="tr-TR" sz="1000" b="0" i="1" smtClean="0">
                                    <a:solidFill>
                                      <a:prstClr val="black">
                                        <a:lumMod val="75000"/>
                                        <a:lumOff val="25000"/>
                                      </a:prstClr>
                                    </a:solidFill>
                                    <a:latin typeface="Cambria Math" panose="02040503050406030204" pitchFamily="18" charset="0"/>
                                  </a:rPr>
                                  <m:t>∗</m:t>
                                </m:r>
                              </m:sub>
                            </m:sSub>
                            <m:r>
                              <a:rPr lang="tr-TR" sz="1000" i="1">
                                <a:solidFill>
                                  <a:prstClr val="black">
                                    <a:lumMod val="75000"/>
                                    <a:lumOff val="25000"/>
                                  </a:prstClr>
                                </a:solidFill>
                                <a:latin typeface="Cambria Math" panose="02040503050406030204" pitchFamily="18" charset="0"/>
                              </a:rPr>
                              <m:t> </m:t>
                            </m:r>
                            <m:nary>
                              <m:naryPr>
                                <m:chr m:val="∑"/>
                                <m:supHide m:val="on"/>
                                <m:ctrlPr>
                                  <a:rPr lang="tr-TR" sz="1000" i="1">
                                    <a:solidFill>
                                      <a:prstClr val="black">
                                        <a:lumMod val="75000"/>
                                        <a:lumOff val="25000"/>
                                      </a:prstClr>
                                    </a:solidFill>
                                    <a:latin typeface="Cambria Math" panose="02040503050406030204" pitchFamily="18" charset="0"/>
                                  </a:rPr>
                                </m:ctrlPr>
                              </m:naryPr>
                              <m:sub>
                                <m:r>
                                  <m:rPr>
                                    <m:brk m:alnAt="7"/>
                                  </m:rPr>
                                  <a:rPr lang="tr-TR" sz="1000" i="1">
                                    <a:solidFill>
                                      <a:prstClr val="black">
                                        <a:lumMod val="75000"/>
                                        <a:lumOff val="25000"/>
                                      </a:prstClr>
                                    </a:solidFill>
                                    <a:latin typeface="Cambria Math" panose="02040503050406030204" pitchFamily="18" charset="0"/>
                                  </a:rPr>
                                  <m:t>𝑗</m:t>
                                </m:r>
                              </m:sub>
                              <m:sup/>
                              <m:e>
                                <m:sSubSup>
                                  <m:sSubSupPr>
                                    <m:ctrlPr>
                                      <a:rPr lang="el-GR" sz="1000" i="1">
                                        <a:solidFill>
                                          <a:prstClr val="black">
                                            <a:lumMod val="75000"/>
                                            <a:lumOff val="25000"/>
                                          </a:prstClr>
                                        </a:solidFill>
                                        <a:latin typeface="Cambria Math" panose="02040503050406030204" pitchFamily="18" charset="0"/>
                                        <a:ea typeface="Cambria Math" panose="02040503050406030204" pitchFamily="18" charset="0"/>
                                      </a:rPr>
                                    </m:ctrlPr>
                                  </m:sSubSupPr>
                                  <m:e>
                                    <m:r>
                                      <m:rPr>
                                        <m:sty m:val="p"/>
                                      </m:rPr>
                                      <a:rPr lang="el-GR" sz="1000" i="1">
                                        <a:solidFill>
                                          <a:prstClr val="black">
                                            <a:lumMod val="75000"/>
                                            <a:lumOff val="25000"/>
                                          </a:prstClr>
                                        </a:solidFill>
                                        <a:latin typeface="Cambria Math" panose="02040503050406030204" pitchFamily="18" charset="0"/>
                                        <a:ea typeface="Cambria Math" panose="02040503050406030204" pitchFamily="18" charset="0"/>
                                      </a:rPr>
                                      <m:t>Σ</m:t>
                                    </m:r>
                                  </m:e>
                                  <m:sub>
                                    <m:r>
                                      <a:rPr lang="tr-TR" sz="1000" i="1">
                                        <a:solidFill>
                                          <a:prstClr val="black">
                                            <a:lumMod val="75000"/>
                                            <a:lumOff val="25000"/>
                                          </a:prstClr>
                                        </a:solidFill>
                                        <a:latin typeface="Cambria Math" panose="02040503050406030204" pitchFamily="18" charset="0"/>
                                        <a:ea typeface="Cambria Math" panose="02040503050406030204" pitchFamily="18" charset="0"/>
                                      </a:rPr>
                                      <m:t>𝑖𝑗</m:t>
                                    </m:r>
                                  </m:sub>
                                  <m:sup>
                                    <m:r>
                                      <a:rPr lang="tr-TR" sz="1000" i="1">
                                        <a:solidFill>
                                          <a:prstClr val="black">
                                            <a:lumMod val="75000"/>
                                            <a:lumOff val="25000"/>
                                          </a:prstClr>
                                        </a:solidFill>
                                        <a:latin typeface="Cambria Math" panose="02040503050406030204" pitchFamily="18" charset="0"/>
                                        <a:ea typeface="Cambria Math" panose="02040503050406030204" pitchFamily="18" charset="0"/>
                                      </a:rPr>
                                      <m:t>𝑟</m:t>
                                    </m:r>
                                  </m:sup>
                                </m:sSubSup>
                              </m:e>
                            </m:nary>
                            <m:r>
                              <a:rPr lang="tr-TR" sz="1000" i="1">
                                <a:solidFill>
                                  <a:prstClr val="black">
                                    <a:lumMod val="75000"/>
                                    <a:lumOff val="25000"/>
                                  </a:prstClr>
                                </a:solidFill>
                                <a:latin typeface="Cambria Math" panose="02040503050406030204" pitchFamily="18" charset="0"/>
                              </a:rPr>
                              <m:t> </m:t>
                            </m:r>
                            <m:r>
                              <a:rPr lang="tr-TR" sz="1000" b="0" i="1" smtClean="0">
                                <a:solidFill>
                                  <a:prstClr val="black">
                                    <a:lumMod val="75000"/>
                                    <a:lumOff val="25000"/>
                                  </a:prstClr>
                                </a:solidFill>
                                <a:latin typeface="Cambria Math" panose="02040503050406030204" pitchFamily="18" charset="0"/>
                              </a:rPr>
                              <m:t>     </m:t>
                            </m:r>
                            <m:r>
                              <a:rPr lang="tr-TR" sz="1000" b="0" i="1" smtClean="0">
                                <a:solidFill>
                                  <a:prstClr val="black">
                                    <a:lumMod val="75000"/>
                                    <a:lumOff val="25000"/>
                                  </a:prstClr>
                                </a:solidFill>
                                <a:latin typeface="Cambria Math" panose="02040503050406030204" pitchFamily="18" charset="0"/>
                              </a:rPr>
                              <m:t>𝑜𝑡h𝑒𝑟𝑤𝑖𝑠𝑒</m:t>
                            </m:r>
                          </m:e>
                          <m:e>
                            <m:r>
                              <a:rPr lang="tr-TR" sz="1000" b="0" i="1" smtClean="0">
                                <a:latin typeface="Cambria Math" panose="02040503050406030204" pitchFamily="18" charset="0"/>
                              </a:rPr>
                              <m:t>                    </m:t>
                            </m:r>
                          </m:e>
                        </m:eqArr>
                      </m:e>
                    </m:d>
                  </m:oMath>
                </a14:m>
                <a:endParaRPr lang="tr-TR" sz="1000" dirty="0" smtClean="0"/>
              </a:p>
              <a:p>
                <a:r>
                  <a:rPr lang="tr-TR" sz="1000" dirty="0" smtClean="0"/>
                  <a:t>*</a:t>
                </a:r>
                <a14:m>
                  <m:oMath xmlns:m="http://schemas.openxmlformats.org/officeDocument/2006/math">
                    <m:r>
                      <a:rPr lang="tr-TR" sz="1000" b="0" i="0" smtClean="0">
                        <a:latin typeface="Cambria Math" panose="02040503050406030204" pitchFamily="18" charset="0"/>
                      </a:rPr>
                      <m:t> </m:t>
                    </m:r>
                    <m:r>
                      <m:rPr>
                        <m:sty m:val="p"/>
                      </m:rPr>
                      <a:rPr lang="tr-TR" sz="1000" b="0" i="0" smtClean="0">
                        <a:latin typeface="Cambria Math" panose="02040503050406030204" pitchFamily="18" charset="0"/>
                      </a:rPr>
                      <m:t>c</m:t>
                    </m:r>
                    <m:d>
                      <m:dPr>
                        <m:ctrlPr>
                          <a:rPr lang="tr-TR" sz="1000" b="0" i="1" smtClean="0">
                            <a:latin typeface="Cambria Math" panose="02040503050406030204" pitchFamily="18" charset="0"/>
                          </a:rPr>
                        </m:ctrlPr>
                      </m:dPr>
                      <m:e>
                        <m:r>
                          <m:rPr>
                            <m:sty m:val="p"/>
                          </m:rPr>
                          <a:rPr lang="tr-TR" sz="1000" b="0" i="0" smtClean="0">
                            <a:latin typeface="Cambria Math" panose="02040503050406030204" pitchFamily="18" charset="0"/>
                          </a:rPr>
                          <m:t>r</m:t>
                        </m:r>
                        <m:r>
                          <a:rPr lang="tr-TR" sz="1000" b="0" i="0" smtClean="0">
                            <a:latin typeface="Cambria Math" panose="02040503050406030204" pitchFamily="18" charset="0"/>
                          </a:rPr>
                          <m:t>,</m:t>
                        </m:r>
                        <m:r>
                          <m:rPr>
                            <m:sty m:val="p"/>
                          </m:rPr>
                          <a:rPr lang="tr-TR" sz="1000" b="0" i="0" smtClean="0">
                            <a:latin typeface="Cambria Math" panose="02040503050406030204" pitchFamily="18" charset="0"/>
                          </a:rPr>
                          <m:t>j</m:t>
                        </m:r>
                      </m:e>
                    </m:d>
                    <m:r>
                      <a:rPr lang="tr-TR" sz="1000" b="0" i="0" smtClean="0">
                        <a:latin typeface="Cambria Math" panose="02040503050406030204" pitchFamily="18" charset="0"/>
                      </a:rPr>
                      <m:t>≔(</m:t>
                    </m:r>
                    <m:r>
                      <a:rPr lang="tr-TR" sz="1000" i="1">
                        <a:solidFill>
                          <a:prstClr val="black">
                            <a:lumMod val="75000"/>
                            <a:lumOff val="25000"/>
                          </a:prstClr>
                        </a:solidFill>
                        <a:latin typeface="Cambria Math" panose="02040503050406030204" pitchFamily="18" charset="0"/>
                      </a:rPr>
                      <m:t>𝑟</m:t>
                    </m:r>
                    <m:r>
                      <a:rPr lang="tr-TR" sz="1000" i="1">
                        <a:solidFill>
                          <a:prstClr val="black">
                            <a:lumMod val="75000"/>
                            <a:lumOff val="25000"/>
                          </a:prstClr>
                        </a:solidFill>
                        <a:latin typeface="Cambria Math" panose="02040503050406030204" pitchFamily="18" charset="0"/>
                      </a:rPr>
                      <m:t>=</m:t>
                    </m:r>
                    <m:func>
                      <m:funcPr>
                        <m:ctrlPr>
                          <a:rPr lang="tr-TR" sz="1000" i="1">
                            <a:solidFill>
                              <a:prstClr val="black">
                                <a:lumMod val="75000"/>
                                <a:lumOff val="25000"/>
                              </a:prstClr>
                            </a:solidFill>
                            <a:latin typeface="Cambria Math" panose="02040503050406030204" pitchFamily="18" charset="0"/>
                          </a:rPr>
                        </m:ctrlPr>
                      </m:funcPr>
                      <m:fName>
                        <m:r>
                          <m:rPr>
                            <m:sty m:val="p"/>
                          </m:rPr>
                          <a:rPr lang="tr-TR" sz="1000">
                            <a:solidFill>
                              <a:prstClr val="black">
                                <a:lumMod val="75000"/>
                                <a:lumOff val="25000"/>
                              </a:prstClr>
                            </a:solidFill>
                            <a:latin typeface="Cambria Math" panose="02040503050406030204" pitchFamily="18" charset="0"/>
                          </a:rPr>
                          <m:t>arg</m:t>
                        </m:r>
                      </m:fName>
                      <m:e>
                        <m:r>
                          <a:rPr lang="tr-TR" sz="1000" i="1">
                            <a:solidFill>
                              <a:prstClr val="black">
                                <a:lumMod val="75000"/>
                                <a:lumOff val="25000"/>
                              </a:prstClr>
                            </a:solidFill>
                            <a:latin typeface="Cambria Math" panose="02040503050406030204" pitchFamily="18" charset="0"/>
                          </a:rPr>
                          <m:t>2</m:t>
                        </m:r>
                        <m:r>
                          <a:rPr lang="tr-TR" sz="1000" i="1">
                            <a:solidFill>
                              <a:prstClr val="black">
                                <a:lumMod val="75000"/>
                                <a:lumOff val="25000"/>
                              </a:prstClr>
                            </a:solidFill>
                            <a:latin typeface="Cambria Math" panose="02040503050406030204" pitchFamily="18" charset="0"/>
                          </a:rPr>
                          <m:t>𝑛𝑑</m:t>
                        </m:r>
                        <m:r>
                          <a:rPr lang="tr-TR" sz="1000" i="1">
                            <a:solidFill>
                              <a:prstClr val="black">
                                <a:lumMod val="75000"/>
                                <a:lumOff val="25000"/>
                              </a:prstClr>
                            </a:solidFill>
                            <a:latin typeface="Cambria Math" panose="02040503050406030204" pitchFamily="18" charset="0"/>
                          </a:rPr>
                          <m:t> </m:t>
                        </m:r>
                        <m:sSub>
                          <m:sSubPr>
                            <m:ctrlPr>
                              <a:rPr lang="tr-TR" sz="1000" i="1">
                                <a:solidFill>
                                  <a:prstClr val="black">
                                    <a:lumMod val="75000"/>
                                    <a:lumOff val="25000"/>
                                  </a:prstClr>
                                </a:solidFill>
                                <a:latin typeface="Cambria Math" panose="02040503050406030204" pitchFamily="18" charset="0"/>
                              </a:rPr>
                            </m:ctrlPr>
                          </m:sSubPr>
                          <m:e>
                            <m:r>
                              <a:rPr lang="tr-TR" sz="1000" i="1">
                                <a:solidFill>
                                  <a:prstClr val="black">
                                    <a:lumMod val="75000"/>
                                    <a:lumOff val="25000"/>
                                  </a:prstClr>
                                </a:solidFill>
                                <a:latin typeface="Cambria Math" panose="02040503050406030204" pitchFamily="18" charset="0"/>
                              </a:rPr>
                              <m:t>𝑚𝑎𝑥</m:t>
                            </m:r>
                          </m:e>
                          <m:sub>
                            <m:r>
                              <a:rPr lang="tr-TR" sz="1000" i="1">
                                <a:solidFill>
                                  <a:prstClr val="black">
                                    <a:lumMod val="75000"/>
                                    <a:lumOff val="25000"/>
                                  </a:prstClr>
                                </a:solidFill>
                                <a:latin typeface="Cambria Math" panose="02040503050406030204" pitchFamily="18" charset="0"/>
                              </a:rPr>
                              <m:t>𝑝</m:t>
                            </m:r>
                          </m:sub>
                        </m:sSub>
                        <m:r>
                          <a:rPr lang="tr-TR" sz="1000" i="1">
                            <a:solidFill>
                              <a:prstClr val="black">
                                <a:lumMod val="75000"/>
                                <a:lumOff val="25000"/>
                              </a:prstClr>
                            </a:solidFill>
                            <a:latin typeface="Cambria Math" panose="02040503050406030204" pitchFamily="18" charset="0"/>
                          </a:rPr>
                          <m:t> </m:t>
                        </m:r>
                        <m:sSubSup>
                          <m:sSubSupPr>
                            <m:ctrlPr>
                              <a:rPr lang="el-GR" sz="1000" i="1">
                                <a:solidFill>
                                  <a:prstClr val="black">
                                    <a:lumMod val="75000"/>
                                    <a:lumOff val="25000"/>
                                  </a:prstClr>
                                </a:solidFill>
                                <a:latin typeface="Cambria Math" panose="02040503050406030204" pitchFamily="18" charset="0"/>
                                <a:ea typeface="Cambria Math" panose="02040503050406030204" pitchFamily="18" charset="0"/>
                              </a:rPr>
                            </m:ctrlPr>
                          </m:sSubSupPr>
                          <m:e>
                            <m:r>
                              <m:rPr>
                                <m:sty m:val="p"/>
                              </m:rPr>
                              <a:rPr lang="el-GR" sz="1000" i="1">
                                <a:solidFill>
                                  <a:prstClr val="black">
                                    <a:lumMod val="75000"/>
                                    <a:lumOff val="25000"/>
                                  </a:prstClr>
                                </a:solidFill>
                                <a:latin typeface="Cambria Math" panose="02040503050406030204" pitchFamily="18" charset="0"/>
                                <a:ea typeface="Cambria Math" panose="02040503050406030204" pitchFamily="18" charset="0"/>
                              </a:rPr>
                              <m:t>Λ</m:t>
                            </m:r>
                          </m:e>
                          <m:sub>
                            <m:r>
                              <a:rPr lang="tr-TR" sz="1000" i="1">
                                <a:solidFill>
                                  <a:prstClr val="black">
                                    <a:lumMod val="75000"/>
                                    <a:lumOff val="25000"/>
                                  </a:prstClr>
                                </a:solidFill>
                                <a:latin typeface="Cambria Math" panose="02040503050406030204" pitchFamily="18" charset="0"/>
                                <a:ea typeface="Cambria Math" panose="02040503050406030204" pitchFamily="18" charset="0"/>
                              </a:rPr>
                              <m:t>𝑖</m:t>
                            </m:r>
                          </m:sub>
                          <m:sup>
                            <m:r>
                              <a:rPr lang="tr-TR" sz="1000" i="1">
                                <a:solidFill>
                                  <a:prstClr val="black">
                                    <a:lumMod val="75000"/>
                                    <a:lumOff val="25000"/>
                                  </a:prstClr>
                                </a:solidFill>
                                <a:latin typeface="Cambria Math" panose="02040503050406030204" pitchFamily="18" charset="0"/>
                                <a:ea typeface="Cambria Math" panose="02040503050406030204" pitchFamily="18" charset="0"/>
                              </a:rPr>
                              <m:t>𝑝</m:t>
                            </m:r>
                          </m:sup>
                        </m:sSubSup>
                        <m:r>
                          <a:rPr lang="tr-TR" sz="1000" b="0" i="1" smtClean="0">
                            <a:solidFill>
                              <a:prstClr val="black">
                                <a:lumMod val="75000"/>
                                <a:lumOff val="25000"/>
                              </a:prstClr>
                            </a:solidFill>
                            <a:latin typeface="Cambria Math" panose="02040503050406030204" pitchFamily="18" charset="0"/>
                            <a:ea typeface="Cambria Math" panose="02040503050406030204" pitchFamily="18" charset="0"/>
                          </a:rPr>
                          <m:t>) </m:t>
                        </m:r>
                        <m:r>
                          <a:rPr lang="tr-TR" sz="1000" b="0" i="1" smtClean="0">
                            <a:solidFill>
                              <a:prstClr val="black">
                                <a:lumMod val="75000"/>
                                <a:lumOff val="25000"/>
                              </a:prstClr>
                            </a:solidFill>
                            <a:latin typeface="Cambria Math" panose="02040503050406030204" pitchFamily="18" charset="0"/>
                            <a:ea typeface="Cambria Math" panose="02040503050406030204" pitchFamily="18" charset="0"/>
                          </a:rPr>
                          <m:t>𝑎𝑛𝑑</m:t>
                        </m:r>
                        <m:r>
                          <a:rPr lang="tr-TR" sz="1000" b="0" i="1" smtClean="0">
                            <a:solidFill>
                              <a:prstClr val="black">
                                <a:lumMod val="75000"/>
                                <a:lumOff val="25000"/>
                              </a:prstClr>
                            </a:solidFill>
                            <a:latin typeface="Cambria Math" panose="02040503050406030204" pitchFamily="18" charset="0"/>
                            <a:ea typeface="Cambria Math" panose="02040503050406030204" pitchFamily="18" charset="0"/>
                          </a:rPr>
                          <m:t> </m:t>
                        </m:r>
                      </m:e>
                    </m:func>
                  </m:oMath>
                </a14:m>
                <a:r>
                  <a:rPr lang="tr-TR" sz="1000" dirty="0" smtClean="0"/>
                  <a:t>(</a:t>
                </a:r>
                <a14:m>
                  <m:oMath xmlns:m="http://schemas.openxmlformats.org/officeDocument/2006/math">
                    <m:sSub>
                      <m:sSubPr>
                        <m:ctrlPr>
                          <a:rPr lang="tr-TR" sz="1000" i="1">
                            <a:solidFill>
                              <a:prstClr val="black">
                                <a:lumMod val="75000"/>
                                <a:lumOff val="25000"/>
                              </a:prstClr>
                            </a:solidFill>
                            <a:latin typeface="Cambria Math" panose="02040503050406030204" pitchFamily="18" charset="0"/>
                          </a:rPr>
                        </m:ctrlPr>
                      </m:sSubPr>
                      <m:e>
                        <m:r>
                          <m:rPr>
                            <m:sty m:val="p"/>
                          </m:rPr>
                          <a:rPr lang="el-GR" sz="1000" i="1">
                            <a:solidFill>
                              <a:prstClr val="black">
                                <a:lumMod val="75000"/>
                                <a:lumOff val="25000"/>
                              </a:prstClr>
                            </a:solidFill>
                            <a:latin typeface="Cambria Math" panose="02040503050406030204" pitchFamily="18" charset="0"/>
                            <a:ea typeface="Cambria Math" panose="02040503050406030204" pitchFamily="18" charset="0"/>
                          </a:rPr>
                          <m:t>Λ</m:t>
                        </m:r>
                      </m:e>
                      <m:sub>
                        <m:r>
                          <a:rPr lang="tr-TR" sz="1000" i="1">
                            <a:solidFill>
                              <a:prstClr val="black">
                                <a:lumMod val="75000"/>
                                <a:lumOff val="25000"/>
                              </a:prstClr>
                            </a:solidFill>
                            <a:latin typeface="Cambria Math" panose="02040503050406030204" pitchFamily="18" charset="0"/>
                          </a:rPr>
                          <m:t>𝑖𝑗</m:t>
                        </m:r>
                      </m:sub>
                    </m:sSub>
                    <m:r>
                      <a:rPr lang="tr-TR" sz="1000" i="1">
                        <a:solidFill>
                          <a:prstClr val="black">
                            <a:lumMod val="75000"/>
                            <a:lumOff val="25000"/>
                          </a:prstClr>
                        </a:solidFill>
                        <a:latin typeface="Cambria Math" panose="02040503050406030204" pitchFamily="18" charset="0"/>
                      </a:rPr>
                      <m:t>=</m:t>
                    </m:r>
                    <m:sSup>
                      <m:sSupPr>
                        <m:ctrlPr>
                          <a:rPr lang="tr-TR" sz="1000" i="1">
                            <a:solidFill>
                              <a:prstClr val="black">
                                <a:lumMod val="75000"/>
                                <a:lumOff val="25000"/>
                              </a:prstClr>
                            </a:solidFill>
                            <a:latin typeface="Cambria Math" panose="02040503050406030204" pitchFamily="18" charset="0"/>
                          </a:rPr>
                        </m:ctrlPr>
                      </m:sSupPr>
                      <m:e>
                        <m:r>
                          <a:rPr lang="tr-TR" sz="1000" i="1">
                            <a:solidFill>
                              <a:prstClr val="black">
                                <a:lumMod val="75000"/>
                                <a:lumOff val="25000"/>
                              </a:prstClr>
                            </a:solidFill>
                            <a:latin typeface="Cambria Math" panose="02040503050406030204" pitchFamily="18" charset="0"/>
                          </a:rPr>
                          <m:t>𝐿𝑎𝑏𝑒𝑙</m:t>
                        </m:r>
                      </m:e>
                      <m:sup>
                        <m:r>
                          <a:rPr lang="tr-TR" sz="1000" i="1">
                            <a:solidFill>
                              <a:prstClr val="black">
                                <a:lumMod val="75000"/>
                                <a:lumOff val="25000"/>
                              </a:prstClr>
                            </a:solidFill>
                            <a:latin typeface="Cambria Math" panose="02040503050406030204" pitchFamily="18" charset="0"/>
                          </a:rPr>
                          <m:t>𝑟</m:t>
                        </m:r>
                        <m:r>
                          <a:rPr lang="tr-TR" sz="1000" i="1">
                            <a:solidFill>
                              <a:prstClr val="black">
                                <a:lumMod val="75000"/>
                                <a:lumOff val="25000"/>
                              </a:prstClr>
                            </a:solidFill>
                            <a:latin typeface="Cambria Math" panose="02040503050406030204" pitchFamily="18" charset="0"/>
                          </a:rPr>
                          <m:t> </m:t>
                        </m:r>
                      </m:sup>
                    </m:sSup>
                  </m:oMath>
                </a14:m>
                <a:r>
                  <a:rPr lang="tr-TR" sz="1000" dirty="0" smtClean="0"/>
                  <a:t>) (Because </a:t>
                </a:r>
                <a14:m>
                  <m:oMath xmlns:m="http://schemas.openxmlformats.org/officeDocument/2006/math">
                    <m:func>
                      <m:funcPr>
                        <m:ctrlPr>
                          <a:rPr lang="tr-TR" sz="1000" i="1">
                            <a:solidFill>
                              <a:prstClr val="black">
                                <a:lumMod val="75000"/>
                                <a:lumOff val="25000"/>
                              </a:prstClr>
                            </a:solidFill>
                            <a:latin typeface="Cambria Math" panose="02040503050406030204" pitchFamily="18" charset="0"/>
                          </a:rPr>
                        </m:ctrlPr>
                      </m:funcPr>
                      <m:fName>
                        <m:r>
                          <m:rPr>
                            <m:sty m:val="p"/>
                          </m:rPr>
                          <a:rPr lang="tr-TR" sz="1000">
                            <a:solidFill>
                              <a:prstClr val="black">
                                <a:lumMod val="75000"/>
                                <a:lumOff val="25000"/>
                              </a:prstClr>
                            </a:solidFill>
                            <a:latin typeface="Cambria Math" panose="02040503050406030204" pitchFamily="18" charset="0"/>
                          </a:rPr>
                          <m:t>arg</m:t>
                        </m:r>
                      </m:fName>
                      <m:e>
                        <m:r>
                          <a:rPr lang="tr-TR" sz="1000" i="1">
                            <a:solidFill>
                              <a:prstClr val="black">
                                <a:lumMod val="75000"/>
                                <a:lumOff val="25000"/>
                              </a:prstClr>
                            </a:solidFill>
                            <a:latin typeface="Cambria Math" panose="02040503050406030204" pitchFamily="18" charset="0"/>
                          </a:rPr>
                          <m:t>2</m:t>
                        </m:r>
                        <m:r>
                          <a:rPr lang="tr-TR" sz="1000" i="1">
                            <a:solidFill>
                              <a:prstClr val="black">
                                <a:lumMod val="75000"/>
                                <a:lumOff val="25000"/>
                              </a:prstClr>
                            </a:solidFill>
                            <a:latin typeface="Cambria Math" panose="02040503050406030204" pitchFamily="18" charset="0"/>
                          </a:rPr>
                          <m:t>𝑛𝑑</m:t>
                        </m:r>
                        <m:r>
                          <a:rPr lang="tr-TR" sz="1000" i="1">
                            <a:solidFill>
                              <a:prstClr val="black">
                                <a:lumMod val="75000"/>
                                <a:lumOff val="25000"/>
                              </a:prstClr>
                            </a:solidFill>
                            <a:latin typeface="Cambria Math" panose="02040503050406030204" pitchFamily="18" charset="0"/>
                          </a:rPr>
                          <m:t> </m:t>
                        </m:r>
                        <m:sSub>
                          <m:sSubPr>
                            <m:ctrlPr>
                              <a:rPr lang="tr-TR" sz="1000" i="1">
                                <a:solidFill>
                                  <a:prstClr val="black">
                                    <a:lumMod val="75000"/>
                                    <a:lumOff val="25000"/>
                                  </a:prstClr>
                                </a:solidFill>
                                <a:latin typeface="Cambria Math" panose="02040503050406030204" pitchFamily="18" charset="0"/>
                              </a:rPr>
                            </m:ctrlPr>
                          </m:sSubPr>
                          <m:e>
                            <m:r>
                              <a:rPr lang="tr-TR" sz="1000" i="1">
                                <a:solidFill>
                                  <a:prstClr val="black">
                                    <a:lumMod val="75000"/>
                                    <a:lumOff val="25000"/>
                                  </a:prstClr>
                                </a:solidFill>
                                <a:latin typeface="Cambria Math" panose="02040503050406030204" pitchFamily="18" charset="0"/>
                              </a:rPr>
                              <m:t>𝑚𝑎𝑥</m:t>
                            </m:r>
                          </m:e>
                          <m:sub>
                            <m:r>
                              <a:rPr lang="tr-TR" sz="1000" i="1">
                                <a:solidFill>
                                  <a:prstClr val="black">
                                    <a:lumMod val="75000"/>
                                    <a:lumOff val="25000"/>
                                  </a:prstClr>
                                </a:solidFill>
                                <a:latin typeface="Cambria Math" panose="02040503050406030204" pitchFamily="18" charset="0"/>
                              </a:rPr>
                              <m:t>𝑝</m:t>
                            </m:r>
                          </m:sub>
                        </m:sSub>
                        <m:r>
                          <a:rPr lang="tr-TR" sz="1000" i="1">
                            <a:solidFill>
                              <a:prstClr val="black">
                                <a:lumMod val="75000"/>
                                <a:lumOff val="25000"/>
                              </a:prstClr>
                            </a:solidFill>
                            <a:latin typeface="Cambria Math" panose="02040503050406030204" pitchFamily="18" charset="0"/>
                          </a:rPr>
                          <m:t> </m:t>
                        </m:r>
                        <m:sSubSup>
                          <m:sSubSupPr>
                            <m:ctrlPr>
                              <a:rPr lang="el-GR" sz="1000" i="1">
                                <a:solidFill>
                                  <a:prstClr val="black">
                                    <a:lumMod val="75000"/>
                                    <a:lumOff val="25000"/>
                                  </a:prstClr>
                                </a:solidFill>
                                <a:latin typeface="Cambria Math" panose="02040503050406030204" pitchFamily="18" charset="0"/>
                                <a:ea typeface="Cambria Math" panose="02040503050406030204" pitchFamily="18" charset="0"/>
                              </a:rPr>
                            </m:ctrlPr>
                          </m:sSubSupPr>
                          <m:e>
                            <m:r>
                              <m:rPr>
                                <m:sty m:val="p"/>
                              </m:rPr>
                              <a:rPr lang="el-GR" sz="1000" i="1">
                                <a:solidFill>
                                  <a:prstClr val="black">
                                    <a:lumMod val="75000"/>
                                    <a:lumOff val="25000"/>
                                  </a:prstClr>
                                </a:solidFill>
                                <a:latin typeface="Cambria Math" panose="02040503050406030204" pitchFamily="18" charset="0"/>
                                <a:ea typeface="Cambria Math" panose="02040503050406030204" pitchFamily="18" charset="0"/>
                              </a:rPr>
                              <m:t>Λ</m:t>
                            </m:r>
                          </m:e>
                          <m:sub>
                            <m:r>
                              <a:rPr lang="tr-TR" sz="1000" i="1">
                                <a:solidFill>
                                  <a:prstClr val="black">
                                    <a:lumMod val="75000"/>
                                    <a:lumOff val="25000"/>
                                  </a:prstClr>
                                </a:solidFill>
                                <a:latin typeface="Cambria Math" panose="02040503050406030204" pitchFamily="18" charset="0"/>
                                <a:ea typeface="Cambria Math" panose="02040503050406030204" pitchFamily="18" charset="0"/>
                              </a:rPr>
                              <m:t>𝑖</m:t>
                            </m:r>
                          </m:sub>
                          <m:sup>
                            <m:r>
                              <a:rPr lang="tr-TR" sz="1000" i="1">
                                <a:solidFill>
                                  <a:prstClr val="black">
                                    <a:lumMod val="75000"/>
                                    <a:lumOff val="25000"/>
                                  </a:prstClr>
                                </a:solidFill>
                                <a:latin typeface="Cambria Math" panose="02040503050406030204" pitchFamily="18" charset="0"/>
                                <a:ea typeface="Cambria Math" panose="02040503050406030204" pitchFamily="18" charset="0"/>
                              </a:rPr>
                              <m:t>𝑝</m:t>
                            </m:r>
                          </m:sup>
                        </m:sSubSup>
                        <m:r>
                          <a:rPr lang="tr-TR" sz="1000" i="1">
                            <a:solidFill>
                              <a:prstClr val="black">
                                <a:lumMod val="75000"/>
                                <a:lumOff val="25000"/>
                              </a:prstClr>
                            </a:solidFill>
                            <a:latin typeface="Cambria Math" panose="02040503050406030204" pitchFamily="18" charset="0"/>
                            <a:ea typeface="Cambria Math" panose="02040503050406030204" pitchFamily="18" charset="0"/>
                          </a:rPr>
                          <m:t> </m:t>
                        </m:r>
                      </m:e>
                    </m:func>
                  </m:oMath>
                </a14:m>
                <a:r>
                  <a:rPr lang="tr-TR" sz="1000" dirty="0" smtClean="0"/>
                  <a:t>may not be unique.)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EA26662E-DB8B-4D50-B645-5B9E77B8AD8E}"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12</a:t>
            </a:fld>
            <a:endParaRPr lang="tr-TR"/>
          </a:p>
        </p:txBody>
      </p:sp>
    </p:spTree>
    <p:extLst>
      <p:ext uri="{BB962C8B-B14F-4D97-AF65-F5344CB8AC3E}">
        <p14:creationId xmlns:p14="http://schemas.microsoft.com/office/powerpoint/2010/main" val="3871977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Model 1</a:t>
            </a:r>
            <a:endParaRPr lang="tr-T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tr-TR" i="1" dirty="0" smtClean="0">
                  <a:latin typeface="Cambria Math" panose="02040503050406030204" pitchFamily="18" charset="0"/>
                </a:endParaRPr>
              </a:p>
              <a:p>
                <a:endParaRPr lang="tr-TR" i="1" dirty="0">
                  <a:latin typeface="Cambria Math" panose="02040503050406030204" pitchFamily="18" charset="0"/>
                </a:endParaRPr>
              </a:p>
              <a:p>
                <a:endParaRPr lang="tr-TR" i="1" dirty="0" smtClean="0">
                  <a:latin typeface="Cambria Math" panose="02040503050406030204" pitchFamily="18" charset="0"/>
                </a:endParaRPr>
              </a:p>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𝑝𝑟𝑒𝑑𝑖𝑐𝑡</m:t>
                        </m:r>
                      </m:e>
                      <m:sub>
                        <m:r>
                          <a:rPr lang="tr-TR" b="0" i="1" smtClean="0">
                            <a:latin typeface="Cambria Math" panose="02040503050406030204" pitchFamily="18" charset="0"/>
                          </a:rPr>
                          <m:t>1</m:t>
                        </m:r>
                      </m:sub>
                    </m:sSub>
                    <m:d>
                      <m:dPr>
                        <m:ctrlPr>
                          <a:rPr lang="tr-TR" b="0" i="1" smtClean="0">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e>
                    </m:d>
                    <m:r>
                      <a:rPr lang="tr-TR" b="0" i="0" smtClean="0">
                        <a:latin typeface="Cambria Math" panose="02040503050406030204" pitchFamily="18" charset="0"/>
                      </a:rPr>
                      <m:t>=</m:t>
                    </m:r>
                    <m:d>
                      <m:dPr>
                        <m:begChr m:val="{"/>
                        <m:endChr m:val="}"/>
                        <m:ctrlPr>
                          <a:rPr lang="tr-TR" b="0" i="1" smtClean="0">
                            <a:latin typeface="Cambria Math" panose="02040503050406030204" pitchFamily="18" charset="0"/>
                          </a:rPr>
                        </m:ctrlPr>
                      </m:dPr>
                      <m:e>
                        <m:eqArr>
                          <m:eqArrPr>
                            <m:ctrlPr>
                              <a:rPr lang="tr-TR" b="0" i="1" smtClean="0">
                                <a:latin typeface="Cambria Math" panose="02040503050406030204" pitchFamily="18" charset="0"/>
                              </a:rPr>
                            </m:ctrlPr>
                          </m:eqArrPr>
                          <m:e>
                            <m:sSup>
                              <m:sSupPr>
                                <m:ctrlPr>
                                  <a:rPr lang="tr-TR" i="1">
                                    <a:latin typeface="Cambria Math" panose="02040503050406030204" pitchFamily="18" charset="0"/>
                                  </a:rPr>
                                </m:ctrlPr>
                              </m:sSupPr>
                              <m:e>
                                <m:r>
                                  <a:rPr lang="tr-TR" i="1">
                                    <a:latin typeface="Cambria Math" panose="02040503050406030204" pitchFamily="18" charset="0"/>
                                  </a:rPr>
                                  <m:t>𝐿𝑎𝑏𝑒𝑙</m:t>
                                </m:r>
                              </m:e>
                              <m:sup>
                                <m:r>
                                  <a:rPr lang="tr-TR" i="1">
                                    <a:latin typeface="Cambria Math" panose="02040503050406030204" pitchFamily="18" charset="0"/>
                                  </a:rPr>
                                  <m:t>𝑞</m:t>
                                </m:r>
                              </m:sup>
                            </m:sSup>
                            <m:r>
                              <a:rPr lang="tr-TR" b="0" i="1" smtClean="0">
                                <a:latin typeface="Cambria Math" panose="02040503050406030204" pitchFamily="18" charset="0"/>
                              </a:rPr>
                              <m:t>                              </m:t>
                            </m:r>
                            <m:r>
                              <a:rPr lang="tr-TR" b="0" i="1" smtClean="0">
                                <a:latin typeface="Cambria Math" panose="02040503050406030204" pitchFamily="18" charset="0"/>
                              </a:rPr>
                              <m:t>𝑖𝑓</m:t>
                            </m:r>
                            <m:sSubSup>
                              <m:sSubSupPr>
                                <m:ctrlPr>
                                  <a:rPr lang="el-GR" i="1">
                                    <a:latin typeface="Cambria Math" panose="02040503050406030204" pitchFamily="18" charset="0"/>
                                    <a:ea typeface="Cambria Math" panose="02040503050406030204" pitchFamily="18" charset="0"/>
                                  </a:rPr>
                                </m:ctrlPr>
                              </m:sSubSupPr>
                              <m:e>
                                <m:r>
                                  <a:rPr lang="tr-TR" b="0" i="1" smtClean="0">
                                    <a:latin typeface="Cambria Math" panose="02040503050406030204" pitchFamily="18" charset="0"/>
                                    <a:ea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Σ</m:t>
                                </m:r>
                              </m:e>
                              <m:sub>
                                <m:r>
                                  <a:rPr lang="tr-TR" i="1">
                                    <a:latin typeface="Cambria Math" panose="02040503050406030204" pitchFamily="18" charset="0"/>
                                    <a:ea typeface="Cambria Math" panose="02040503050406030204" pitchFamily="18" charset="0"/>
                                  </a:rPr>
                                  <m:t>𝑖𝑗</m:t>
                                </m:r>
                              </m:sub>
                              <m:sup>
                                <m:r>
                                  <a:rPr lang="tr-TR" i="1">
                                    <a:latin typeface="Cambria Math" panose="02040503050406030204" pitchFamily="18" charset="0"/>
                                    <a:ea typeface="Cambria Math" panose="02040503050406030204" pitchFamily="18" charset="0"/>
                                  </a:rPr>
                                  <m:t>𝑝</m:t>
                                </m:r>
                              </m:sup>
                            </m:sSubSup>
                            <m:r>
                              <a:rPr lang="tr-TR" b="0" i="1" smtClean="0">
                                <a:latin typeface="Cambria Math" panose="02040503050406030204" pitchFamily="18" charset="0"/>
                                <a:ea typeface="Cambria Math" panose="02040503050406030204" pitchFamily="18" charset="0"/>
                              </a:rPr>
                              <m:t>=0&lt;</m:t>
                            </m:r>
                            <m:sSubSup>
                              <m:sSubSupPr>
                                <m:ctrlPr>
                                  <a:rPr lang="el-GR" i="1">
                                    <a:latin typeface="Cambria Math" panose="02040503050406030204" pitchFamily="18" charset="0"/>
                                    <a:ea typeface="Cambria Math" panose="02040503050406030204" pitchFamily="18" charset="0"/>
                                  </a:rPr>
                                </m:ctrlPr>
                              </m:sSubSupPr>
                              <m:e>
                                <m:r>
                                  <a:rPr lang="tr-TR" i="1">
                                    <a:latin typeface="Cambria Math" panose="02040503050406030204" pitchFamily="18" charset="0"/>
                                    <a:ea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Σ</m:t>
                                </m:r>
                              </m:e>
                              <m:sub>
                                <m:r>
                                  <a:rPr lang="tr-TR" i="1">
                                    <a:latin typeface="Cambria Math" panose="02040503050406030204" pitchFamily="18" charset="0"/>
                                    <a:ea typeface="Cambria Math" panose="02040503050406030204" pitchFamily="18" charset="0"/>
                                  </a:rPr>
                                  <m:t>𝑖𝑗</m:t>
                                </m:r>
                              </m:sub>
                              <m:sup>
                                <m:r>
                                  <a:rPr lang="tr-TR" b="0" i="1" smtClean="0">
                                    <a:latin typeface="Cambria Math" panose="02040503050406030204" pitchFamily="18" charset="0"/>
                                    <a:ea typeface="Cambria Math" panose="02040503050406030204" pitchFamily="18" charset="0"/>
                                  </a:rPr>
                                  <m:t>𝑞</m:t>
                                </m:r>
                              </m:sup>
                            </m:sSubSup>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𝑓𝑜𝑟</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𝑎𝑙𝑙</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𝑝</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𝑞</m:t>
                            </m:r>
                          </m:e>
                          <m:e>
                            <m:sSup>
                              <m:sSupPr>
                                <m:ctrlPr>
                                  <a:rPr lang="tr-TR" i="1">
                                    <a:latin typeface="Cambria Math" panose="02040503050406030204" pitchFamily="18" charset="0"/>
                                  </a:rPr>
                                </m:ctrlPr>
                              </m:sSupPr>
                              <m:e>
                                <m:r>
                                  <a:rPr lang="tr-TR" i="1">
                                    <a:latin typeface="Cambria Math" panose="02040503050406030204" pitchFamily="18" charset="0"/>
                                  </a:rPr>
                                  <m:t>𝐿𝑎𝑏𝑒𝑙</m:t>
                                </m:r>
                              </m:e>
                              <m:sup>
                                <m:r>
                                  <a:rPr lang="tr-TR" i="1">
                                    <a:latin typeface="Cambria Math" panose="02040503050406030204" pitchFamily="18" charset="0"/>
                                  </a:rPr>
                                  <m:t>𝑞</m:t>
                                </m:r>
                              </m:sup>
                            </m:sSup>
                            <m:r>
                              <a:rPr lang="tr-TR" b="0" i="1" smtClean="0">
                                <a:latin typeface="Cambria Math" panose="02040503050406030204" pitchFamily="18" charset="0"/>
                              </a:rPr>
                              <m:t> </m:t>
                            </m:r>
                            <m:r>
                              <a:rPr lang="tr-TR" b="0" i="1" smtClean="0">
                                <a:latin typeface="Cambria Math" panose="02040503050406030204" pitchFamily="18" charset="0"/>
                              </a:rPr>
                              <m:t>𝑤h𝑒𝑟𝑒</m:t>
                            </m:r>
                            <m:r>
                              <a:rPr lang="tr-TR" b="0" i="1" smtClean="0">
                                <a:latin typeface="Cambria Math" panose="02040503050406030204" pitchFamily="18" charset="0"/>
                              </a:rPr>
                              <m:t> </m:t>
                            </m:r>
                            <m:r>
                              <a:rPr lang="tr-TR" b="0" i="1" smtClean="0">
                                <a:latin typeface="Cambria Math" panose="02040503050406030204" pitchFamily="18" charset="0"/>
                              </a:rPr>
                              <m:t>𝑞</m:t>
                            </m:r>
                            <m:r>
                              <a:rPr lang="tr-TR" b="0" i="1" smtClean="0">
                                <a:latin typeface="Cambria Math" panose="02040503050406030204" pitchFamily="18" charset="0"/>
                              </a:rPr>
                              <m:t>=</m:t>
                            </m:r>
                            <m:func>
                              <m:funcPr>
                                <m:ctrlPr>
                                  <a:rPr lang="tr-TR" b="0" i="1" smtClean="0">
                                    <a:latin typeface="Cambria Math" panose="02040503050406030204" pitchFamily="18" charset="0"/>
                                  </a:rPr>
                                </m:ctrlPr>
                              </m:funcPr>
                              <m:fName>
                                <m:r>
                                  <m:rPr>
                                    <m:sty m:val="p"/>
                                  </m:rPr>
                                  <a:rPr lang="tr-TR" b="0" i="0" smtClean="0">
                                    <a:latin typeface="Cambria Math" panose="02040503050406030204" pitchFamily="18" charset="0"/>
                                  </a:rPr>
                                  <m:t>arg</m:t>
                                </m:r>
                              </m:fName>
                              <m:e>
                                <m:r>
                                  <a:rPr lang="tr-TR" b="0" i="1" smtClean="0">
                                    <a:latin typeface="Cambria Math" panose="02040503050406030204" pitchFamily="18" charset="0"/>
                                  </a:rPr>
                                  <m:t>2</m:t>
                                </m:r>
                                <m:r>
                                  <a:rPr lang="tr-TR" b="0" i="1" smtClean="0">
                                    <a:latin typeface="Cambria Math" panose="02040503050406030204" pitchFamily="18" charset="0"/>
                                  </a:rPr>
                                  <m:t>𝑛𝑑</m:t>
                                </m:r>
                                <m:r>
                                  <a:rPr lang="tr-TR" b="0" i="1" smtClean="0">
                                    <a:latin typeface="Cambria Math" panose="02040503050406030204" pitchFamily="18" charset="0"/>
                                  </a:rPr>
                                  <m:t> </m:t>
                                </m:r>
                                <m:sSub>
                                  <m:sSubPr>
                                    <m:ctrlPr>
                                      <a:rPr lang="tr-TR" b="0" i="1" smtClean="0">
                                        <a:latin typeface="Cambria Math" panose="02040503050406030204" pitchFamily="18" charset="0"/>
                                      </a:rPr>
                                    </m:ctrlPr>
                                  </m:sSubPr>
                                  <m:e>
                                    <m:r>
                                      <a:rPr lang="tr-TR" i="1">
                                        <a:latin typeface="Cambria Math" panose="02040503050406030204" pitchFamily="18" charset="0"/>
                                      </a:rPr>
                                      <m:t>𝑚𝑎𝑥</m:t>
                                    </m:r>
                                  </m:e>
                                  <m:sub>
                                    <m:r>
                                      <a:rPr lang="tr-TR" b="0" i="1" smtClean="0">
                                        <a:latin typeface="Cambria Math" panose="02040503050406030204" pitchFamily="18" charset="0"/>
                                      </a:rPr>
                                      <m:t>𝑝</m:t>
                                    </m:r>
                                  </m:sub>
                                </m:sSub>
                                <m:r>
                                  <a:rPr lang="tr-TR" b="0" i="1" smtClean="0">
                                    <a:latin typeface="Cambria Math" panose="02040503050406030204" pitchFamily="18" charset="0"/>
                                  </a:rPr>
                                  <m:t> </m:t>
                                </m:r>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Λ</m:t>
                                    </m:r>
                                  </m:e>
                                  <m:sub>
                                    <m:r>
                                      <a:rPr lang="tr-TR" i="1">
                                        <a:latin typeface="Cambria Math" panose="02040503050406030204" pitchFamily="18" charset="0"/>
                                        <a:ea typeface="Cambria Math" panose="02040503050406030204" pitchFamily="18" charset="0"/>
                                      </a:rPr>
                                      <m:t>𝑖</m:t>
                                    </m:r>
                                  </m:sub>
                                  <m:sup>
                                    <m:r>
                                      <a:rPr lang="tr-TR" i="1">
                                        <a:latin typeface="Cambria Math" panose="02040503050406030204" pitchFamily="18" charset="0"/>
                                        <a:ea typeface="Cambria Math" panose="02040503050406030204" pitchFamily="18" charset="0"/>
                                      </a:rPr>
                                      <m:t>𝑝</m:t>
                                    </m:r>
                                  </m:sup>
                                </m:sSubSup>
                                <m:r>
                                  <a:rPr lang="tr-TR" b="0" i="1" smtClean="0">
                                    <a:latin typeface="Cambria Math" panose="02040503050406030204" pitchFamily="18" charset="0"/>
                                  </a:rPr>
                                  <m:t>𝑜𝑡h𝑒𝑟𝑤𝑖𝑠𝑒</m:t>
                                </m:r>
                              </m:e>
                            </m:func>
                            <m:r>
                              <a:rPr lang="tr-TR" b="0" i="1" smtClean="0">
                                <a:latin typeface="Cambria Math" panose="02040503050406030204" pitchFamily="18" charset="0"/>
                              </a:rPr>
                              <m:t>∗</m:t>
                            </m:r>
                          </m:e>
                        </m:eqArr>
                      </m:e>
                    </m:d>
                  </m:oMath>
                </a14:m>
                <a:endParaRPr lang="tr-TR" dirty="0" smtClean="0"/>
              </a:p>
              <a:p>
                <a:pPr marL="0" indent="0">
                  <a:buNone/>
                </a:pPr>
                <a14:m>
                  <m:oMathPara xmlns:m="http://schemas.openxmlformats.org/officeDocument/2006/math">
                    <m:oMathParaPr>
                      <m:jc m:val="centerGroup"/>
                    </m:oMathParaPr>
                    <m:oMath xmlns:m="http://schemas.openxmlformats.org/officeDocument/2006/math">
                      <m:r>
                        <a:rPr lang="tr-TR" sz="1500" b="0" i="1" smtClean="0">
                          <a:latin typeface="Cambria Math" panose="02040503050406030204" pitchFamily="18" charset="0"/>
                        </a:rPr>
                        <m:t>∗</m:t>
                      </m:r>
                      <m:r>
                        <a:rPr lang="tr-TR" sz="1500" b="0" i="1" smtClean="0">
                          <a:latin typeface="Cambria Math" panose="02040503050406030204" pitchFamily="18" charset="0"/>
                        </a:rPr>
                        <m:t>𝑖𝑛</m:t>
                      </m:r>
                      <m:r>
                        <a:rPr lang="tr-TR" sz="1500" b="0" i="1" smtClean="0">
                          <a:latin typeface="Cambria Math" panose="02040503050406030204" pitchFamily="18" charset="0"/>
                        </a:rPr>
                        <m:t> </m:t>
                      </m:r>
                      <m:r>
                        <a:rPr lang="tr-TR" sz="1500" b="0" i="1" smtClean="0">
                          <a:latin typeface="Cambria Math" panose="02040503050406030204" pitchFamily="18" charset="0"/>
                        </a:rPr>
                        <m:t>𝑐𝑎𝑠𝑒</m:t>
                      </m:r>
                      <m:r>
                        <a:rPr lang="tr-TR" sz="1500" b="0" i="1" smtClean="0">
                          <a:latin typeface="Cambria Math" panose="02040503050406030204" pitchFamily="18" charset="0"/>
                        </a:rPr>
                        <m:t> </m:t>
                      </m:r>
                      <m:r>
                        <a:rPr lang="tr-TR" sz="1500" b="0" i="1" smtClean="0">
                          <a:latin typeface="Cambria Math" panose="02040503050406030204" pitchFamily="18" charset="0"/>
                        </a:rPr>
                        <m:t>𝑡h𝑎𝑡</m:t>
                      </m:r>
                      <m:r>
                        <a:rPr lang="tr-TR" sz="1500" b="0" i="1" smtClean="0">
                          <a:latin typeface="Cambria Math" panose="02040503050406030204" pitchFamily="18" charset="0"/>
                        </a:rPr>
                        <m:t> </m:t>
                      </m:r>
                      <m:r>
                        <a:rPr lang="tr-TR" sz="1500" b="0" i="1" smtClean="0">
                          <a:latin typeface="Cambria Math" panose="02040503050406030204" pitchFamily="18" charset="0"/>
                        </a:rPr>
                        <m:t>𝑞</m:t>
                      </m:r>
                      <m:r>
                        <a:rPr lang="tr-TR" sz="1500" b="0" i="1" smtClean="0">
                          <a:latin typeface="Cambria Math" panose="02040503050406030204" pitchFamily="18" charset="0"/>
                        </a:rPr>
                        <m:t> </m:t>
                      </m:r>
                      <m:r>
                        <a:rPr lang="tr-TR" sz="1500" b="0" i="1" smtClean="0">
                          <a:latin typeface="Cambria Math" panose="02040503050406030204" pitchFamily="18" charset="0"/>
                        </a:rPr>
                        <m:t>𝑖𝑠</m:t>
                      </m:r>
                      <m:r>
                        <a:rPr lang="tr-TR" sz="1500" b="0" i="1" smtClean="0">
                          <a:latin typeface="Cambria Math" panose="02040503050406030204" pitchFamily="18" charset="0"/>
                        </a:rPr>
                        <m:t> </m:t>
                      </m:r>
                      <m:r>
                        <a:rPr lang="tr-TR" sz="1500" b="0" i="1" smtClean="0">
                          <a:latin typeface="Cambria Math" panose="02040503050406030204" pitchFamily="18" charset="0"/>
                        </a:rPr>
                        <m:t>𝑛𝑜𝑡</m:t>
                      </m:r>
                      <m:r>
                        <a:rPr lang="tr-TR" sz="1500" b="0" i="1" smtClean="0">
                          <a:latin typeface="Cambria Math" panose="02040503050406030204" pitchFamily="18" charset="0"/>
                        </a:rPr>
                        <m:t> </m:t>
                      </m:r>
                      <m:r>
                        <a:rPr lang="tr-TR" sz="1500" b="0" i="1" smtClean="0">
                          <a:latin typeface="Cambria Math" panose="02040503050406030204" pitchFamily="18" charset="0"/>
                        </a:rPr>
                        <m:t>𝑢𝑛𝑖𝑞𝑒</m:t>
                      </m:r>
                      <m:r>
                        <a:rPr lang="tr-TR" sz="1500" b="0" i="1" smtClean="0">
                          <a:latin typeface="Cambria Math" panose="02040503050406030204" pitchFamily="18" charset="0"/>
                        </a:rPr>
                        <m:t>, </m:t>
                      </m:r>
                      <m:r>
                        <a:rPr lang="tr-TR" sz="1500" b="0" i="1" smtClean="0">
                          <a:latin typeface="Cambria Math" panose="02040503050406030204" pitchFamily="18" charset="0"/>
                        </a:rPr>
                        <m:t>𝑞</m:t>
                      </m:r>
                      <m:r>
                        <a:rPr lang="tr-TR" sz="1500" b="0" i="1" smtClean="0">
                          <a:latin typeface="Cambria Math" panose="02040503050406030204" pitchFamily="18" charset="0"/>
                        </a:rPr>
                        <m:t> </m:t>
                      </m:r>
                      <m:r>
                        <a:rPr lang="tr-TR" sz="1500" b="0" i="1" smtClean="0">
                          <a:latin typeface="Cambria Math" panose="02040503050406030204" pitchFamily="18" charset="0"/>
                        </a:rPr>
                        <m:t>𝑖𝑠</m:t>
                      </m:r>
                      <m:r>
                        <a:rPr lang="tr-TR" sz="1500" b="0" i="1" smtClean="0">
                          <a:latin typeface="Cambria Math" panose="02040503050406030204" pitchFamily="18" charset="0"/>
                        </a:rPr>
                        <m:t> </m:t>
                      </m:r>
                      <m:r>
                        <a:rPr lang="tr-TR" sz="1500" b="0" i="1" smtClean="0">
                          <a:latin typeface="Cambria Math" panose="02040503050406030204" pitchFamily="18" charset="0"/>
                        </a:rPr>
                        <m:t>𝑐h𝑜𝑠𝑒𝑛</m:t>
                      </m:r>
                      <m:r>
                        <a:rPr lang="tr-TR" sz="1500" b="0" i="1" smtClean="0">
                          <a:latin typeface="Cambria Math" panose="02040503050406030204" pitchFamily="18" charset="0"/>
                        </a:rPr>
                        <m:t> </m:t>
                      </m:r>
                      <m:r>
                        <a:rPr lang="tr-TR" sz="1500" b="0" i="1" smtClean="0">
                          <a:latin typeface="Cambria Math" panose="02040503050406030204" pitchFamily="18" charset="0"/>
                        </a:rPr>
                        <m:t>𝑎𝑠</m:t>
                      </m:r>
                      <m:r>
                        <a:rPr lang="tr-TR" sz="1500" b="0" i="1" smtClean="0">
                          <a:latin typeface="Cambria Math" panose="02040503050406030204" pitchFamily="18" charset="0"/>
                        </a:rPr>
                        <m:t> </m:t>
                      </m:r>
                      <m:r>
                        <a:rPr lang="tr-TR" sz="1500" b="0" i="1" smtClean="0">
                          <a:latin typeface="Cambria Math" panose="02040503050406030204" pitchFamily="18" charset="0"/>
                        </a:rPr>
                        <m:t>𝑡h𝑒</m:t>
                      </m:r>
                      <m:r>
                        <a:rPr lang="tr-TR" sz="1500" b="0" i="1" smtClean="0">
                          <a:latin typeface="Cambria Math" panose="02040503050406030204" pitchFamily="18" charset="0"/>
                        </a:rPr>
                        <m:t> </m:t>
                      </m:r>
                      <m:r>
                        <a:rPr lang="tr-TR" sz="1500" b="0" i="1" smtClean="0">
                          <a:latin typeface="Cambria Math" panose="02040503050406030204" pitchFamily="18" charset="0"/>
                        </a:rPr>
                        <m:t>𝑚𝑖𝑛𝑖𝑚𝑢𝑚</m:t>
                      </m:r>
                      <m:r>
                        <a:rPr lang="tr-TR" sz="1500" b="0" i="1" smtClean="0">
                          <a:latin typeface="Cambria Math" panose="02040503050406030204" pitchFamily="18" charset="0"/>
                        </a:rPr>
                        <m:t> </m:t>
                      </m:r>
                      <m:r>
                        <a:rPr lang="tr-TR" sz="1500" b="0" i="1" smtClean="0">
                          <a:latin typeface="Cambria Math" panose="02040503050406030204" pitchFamily="18" charset="0"/>
                        </a:rPr>
                        <m:t>𝑖𝑛𝑑𝑒𝑥</m:t>
                      </m:r>
                      <m:r>
                        <a:rPr lang="tr-TR" sz="1500" b="0" i="1" smtClean="0">
                          <a:latin typeface="Cambria Math" panose="02040503050406030204" pitchFamily="18" charset="0"/>
                        </a:rPr>
                        <m:t> </m:t>
                      </m:r>
                      <m:r>
                        <a:rPr lang="tr-TR" sz="1500" b="0" i="1" smtClean="0">
                          <a:latin typeface="Cambria Math" panose="02040503050406030204" pitchFamily="18" charset="0"/>
                        </a:rPr>
                        <m:t>𝑚𝑒𝑒𝑡𝑖𝑛𝑔</m:t>
                      </m:r>
                      <m:r>
                        <a:rPr lang="tr-TR" sz="1500" b="0" i="1" smtClean="0">
                          <a:latin typeface="Cambria Math" panose="02040503050406030204" pitchFamily="18" charset="0"/>
                        </a:rPr>
                        <m:t> </m:t>
                      </m:r>
                      <m:r>
                        <a:rPr lang="tr-TR" sz="1500" b="0" i="1" smtClean="0">
                          <a:latin typeface="Cambria Math" panose="02040503050406030204" pitchFamily="18" charset="0"/>
                        </a:rPr>
                        <m:t>𝑡h𝑒</m:t>
                      </m:r>
                      <m:r>
                        <a:rPr lang="tr-TR" sz="1500" b="0" i="1" smtClean="0">
                          <a:latin typeface="Cambria Math" panose="02040503050406030204" pitchFamily="18" charset="0"/>
                        </a:rPr>
                        <m:t> </m:t>
                      </m:r>
                      <m:r>
                        <a:rPr lang="tr-TR" sz="1500" b="0" i="1" smtClean="0">
                          <a:latin typeface="Cambria Math" panose="02040503050406030204" pitchFamily="18" charset="0"/>
                        </a:rPr>
                        <m:t>𝑐𝑜𝑛𝑑𝑖𝑡𝑖𝑜𝑛</m:t>
                      </m:r>
                      <m:r>
                        <a:rPr lang="tr-TR" sz="1500" b="0" i="1" smtClean="0">
                          <a:latin typeface="Cambria Math" panose="02040503050406030204" pitchFamily="18" charset="0"/>
                        </a:rPr>
                        <m:t> </m:t>
                      </m:r>
                    </m:oMath>
                  </m:oMathPara>
                </a14:m>
                <a:endParaRPr lang="tr-TR" sz="15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890649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Model 2</a:t>
            </a:r>
            <a:endParaRPr lang="tr-T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tr-TR" i="1" dirty="0" smtClean="0">
                  <a:latin typeface="Cambria Math" panose="02040503050406030204" pitchFamily="18" charset="0"/>
                </a:endParaRPr>
              </a:p>
              <a:p>
                <a:endParaRPr lang="tr-TR" i="1" dirty="0">
                  <a:latin typeface="Cambria Math" panose="02040503050406030204" pitchFamily="18" charset="0"/>
                </a:endParaRPr>
              </a:p>
              <a:p>
                <a:endParaRPr lang="tr-TR" i="1" dirty="0" smtClean="0">
                  <a:latin typeface="Cambria Math" panose="02040503050406030204" pitchFamily="18" charset="0"/>
                </a:endParaRPr>
              </a:p>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𝑝𝑟𝑒𝑑𝑖𝑐𝑡</m:t>
                        </m:r>
                      </m:e>
                      <m:sub>
                        <m:r>
                          <a:rPr lang="tr-TR" b="0" i="1" smtClean="0">
                            <a:latin typeface="Cambria Math" panose="02040503050406030204" pitchFamily="18" charset="0"/>
                          </a:rPr>
                          <m:t>2</m:t>
                        </m:r>
                      </m:sub>
                    </m:sSub>
                    <m:d>
                      <m:dPr>
                        <m:ctrlPr>
                          <a:rPr lang="tr-TR" b="0" i="1" smtClean="0">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e>
                    </m:d>
                    <m:r>
                      <a:rPr lang="tr-TR" b="0" i="0" smtClean="0">
                        <a:latin typeface="Cambria Math" panose="02040503050406030204" pitchFamily="18" charset="0"/>
                      </a:rPr>
                      <m:t>=</m:t>
                    </m:r>
                    <m:sSup>
                      <m:sSupPr>
                        <m:ctrlPr>
                          <a:rPr lang="tr-TR" i="1">
                            <a:latin typeface="Cambria Math" panose="02040503050406030204" pitchFamily="18" charset="0"/>
                          </a:rPr>
                        </m:ctrlPr>
                      </m:sSupPr>
                      <m:e>
                        <m:r>
                          <a:rPr lang="tr-TR" i="1">
                            <a:latin typeface="Cambria Math" panose="02040503050406030204" pitchFamily="18" charset="0"/>
                          </a:rPr>
                          <m:t>𝐿𝑎𝑏𝑒𝑙</m:t>
                        </m:r>
                      </m:e>
                      <m:sup>
                        <m:r>
                          <a:rPr lang="tr-TR" i="1">
                            <a:latin typeface="Cambria Math" panose="02040503050406030204" pitchFamily="18" charset="0"/>
                          </a:rPr>
                          <m:t>𝑞</m:t>
                        </m:r>
                      </m:sup>
                    </m:sSup>
                    <m:r>
                      <a:rPr lang="tr-TR" b="0" i="1" smtClean="0">
                        <a:latin typeface="Cambria Math" panose="02040503050406030204" pitchFamily="18" charset="0"/>
                      </a:rPr>
                      <m:t> </m:t>
                    </m:r>
                    <m:r>
                      <a:rPr lang="tr-TR" i="1">
                        <a:latin typeface="Cambria Math" panose="02040503050406030204" pitchFamily="18" charset="0"/>
                      </a:rPr>
                      <m:t>𝑤h𝑒𝑟𝑒</m:t>
                    </m:r>
                    <m:r>
                      <a:rPr lang="tr-TR" i="1">
                        <a:latin typeface="Cambria Math" panose="02040503050406030204" pitchFamily="18" charset="0"/>
                      </a:rPr>
                      <m:t> </m:t>
                    </m:r>
                    <m:r>
                      <a:rPr lang="tr-TR" i="1">
                        <a:latin typeface="Cambria Math" panose="02040503050406030204" pitchFamily="18" charset="0"/>
                      </a:rPr>
                      <m:t>𝑞</m:t>
                    </m:r>
                    <m:r>
                      <a:rPr lang="tr-TR" i="1">
                        <a:latin typeface="Cambria Math" panose="02040503050406030204" pitchFamily="18" charset="0"/>
                      </a:rPr>
                      <m:t>=</m:t>
                    </m:r>
                    <m:func>
                      <m:funcPr>
                        <m:ctrlPr>
                          <a:rPr lang="tr-TR" i="1">
                            <a:latin typeface="Cambria Math" panose="02040503050406030204" pitchFamily="18" charset="0"/>
                          </a:rPr>
                        </m:ctrlPr>
                      </m:funcPr>
                      <m:fName>
                        <m:r>
                          <m:rPr>
                            <m:sty m:val="p"/>
                          </m:rPr>
                          <a:rPr lang="tr-TR">
                            <a:latin typeface="Cambria Math" panose="02040503050406030204" pitchFamily="18" charset="0"/>
                          </a:rPr>
                          <m:t>arg</m:t>
                        </m:r>
                      </m:fName>
                      <m:e>
                        <m:sSub>
                          <m:sSubPr>
                            <m:ctrlPr>
                              <a:rPr lang="tr-TR" i="1">
                                <a:latin typeface="Cambria Math" panose="02040503050406030204" pitchFamily="18" charset="0"/>
                              </a:rPr>
                            </m:ctrlPr>
                          </m:sSubPr>
                          <m:e>
                            <m:r>
                              <a:rPr lang="tr-TR" i="1">
                                <a:latin typeface="Cambria Math" panose="02040503050406030204" pitchFamily="18" charset="0"/>
                              </a:rPr>
                              <m:t>𝑚𝑎𝑥</m:t>
                            </m:r>
                          </m:e>
                          <m:sub>
                            <m:r>
                              <a:rPr lang="tr-TR" i="1">
                                <a:latin typeface="Cambria Math" panose="02040503050406030204" pitchFamily="18" charset="0"/>
                              </a:rPr>
                              <m:t>𝑝</m:t>
                            </m:r>
                          </m:sub>
                        </m:sSub>
                      </m:e>
                    </m:func>
                    <m:sSubSup>
                      <m:sSubSupPr>
                        <m:ctrlPr>
                          <a:rPr lang="tr-TR" i="1">
                            <a:latin typeface="Cambria Math" panose="02040503050406030204" pitchFamily="18" charset="0"/>
                          </a:rPr>
                        </m:ctrlPr>
                      </m:sSubSupPr>
                      <m:e>
                        <m:r>
                          <a:rPr lang="tr-TR" i="1">
                            <a:latin typeface="Cambria Math" panose="02040503050406030204" pitchFamily="18" charset="0"/>
                            <a:ea typeface="Cambria Math" panose="02040503050406030204" pitchFamily="18" charset="0"/>
                          </a:rPr>
                          <m:t>𝜌</m:t>
                        </m:r>
                      </m:e>
                      <m:sub>
                        <m:r>
                          <a:rPr lang="tr-TR" i="1">
                            <a:latin typeface="Cambria Math" panose="02040503050406030204" pitchFamily="18" charset="0"/>
                          </a:rPr>
                          <m:t>𝑖</m:t>
                        </m:r>
                      </m:sub>
                      <m:sup>
                        <m:r>
                          <a:rPr lang="tr-TR" i="1">
                            <a:latin typeface="Cambria Math" panose="02040503050406030204" pitchFamily="18" charset="0"/>
                          </a:rPr>
                          <m:t>𝑝</m:t>
                        </m:r>
                      </m:sup>
                    </m:sSubSup>
                  </m:oMath>
                </a14:m>
                <a:endParaRPr lang="tr-TR" sz="15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5A871F04-7952-4BD5-8C30-03B26B467763}"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14</a:t>
            </a:fld>
            <a:endParaRPr lang="tr-TR"/>
          </a:p>
        </p:txBody>
      </p:sp>
    </p:spTree>
    <p:extLst>
      <p:ext uri="{BB962C8B-B14F-4D97-AF65-F5344CB8AC3E}">
        <p14:creationId xmlns:p14="http://schemas.microsoft.com/office/powerpoint/2010/main" val="3890901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Model </a:t>
            </a:r>
            <a:r>
              <a:rPr lang="tr-TR" dirty="0"/>
              <a:t>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tr-TR" i="1" dirty="0" smtClean="0">
                  <a:latin typeface="Cambria Math" panose="02040503050406030204" pitchFamily="18" charset="0"/>
                </a:endParaRPr>
              </a:p>
              <a:p>
                <a:endParaRPr lang="tr-TR" i="1" dirty="0">
                  <a:latin typeface="Cambria Math" panose="02040503050406030204" pitchFamily="18" charset="0"/>
                </a:endParaRPr>
              </a:p>
              <a:p>
                <a:endParaRPr lang="tr-TR" i="1" dirty="0" smtClean="0">
                  <a:latin typeface="Cambria Math" panose="02040503050406030204" pitchFamily="18" charset="0"/>
                </a:endParaRPr>
              </a:p>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𝑝𝑟𝑒𝑑𝑖𝑐𝑡</m:t>
                        </m:r>
                      </m:e>
                      <m:sub>
                        <m:r>
                          <a:rPr lang="tr-TR" b="0" i="1" smtClean="0">
                            <a:latin typeface="Cambria Math" panose="02040503050406030204" pitchFamily="18" charset="0"/>
                          </a:rPr>
                          <m:t>3</m:t>
                        </m:r>
                      </m:sub>
                    </m:sSub>
                    <m:d>
                      <m:dPr>
                        <m:ctrlPr>
                          <a:rPr lang="tr-TR" b="0" i="1" smtClean="0">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e>
                    </m:d>
                    <m:r>
                      <a:rPr lang="tr-TR" b="0" i="0" smtClean="0">
                        <a:latin typeface="Cambria Math" panose="02040503050406030204" pitchFamily="18" charset="0"/>
                      </a:rPr>
                      <m:t>=</m:t>
                    </m:r>
                    <m:sSup>
                      <m:sSupPr>
                        <m:ctrlPr>
                          <a:rPr lang="tr-TR" i="1">
                            <a:latin typeface="Cambria Math" panose="02040503050406030204" pitchFamily="18" charset="0"/>
                          </a:rPr>
                        </m:ctrlPr>
                      </m:sSupPr>
                      <m:e>
                        <m:r>
                          <a:rPr lang="tr-TR" i="1">
                            <a:latin typeface="Cambria Math" panose="02040503050406030204" pitchFamily="18" charset="0"/>
                          </a:rPr>
                          <m:t>𝐿𝑎𝑏𝑒𝑙</m:t>
                        </m:r>
                      </m:e>
                      <m:sup>
                        <m:r>
                          <a:rPr lang="tr-TR" i="1">
                            <a:latin typeface="Cambria Math" panose="02040503050406030204" pitchFamily="18" charset="0"/>
                          </a:rPr>
                          <m:t>𝑞</m:t>
                        </m:r>
                      </m:sup>
                    </m:sSup>
                    <m:r>
                      <a:rPr lang="tr-TR" b="0" i="1" smtClean="0">
                        <a:latin typeface="Cambria Math" panose="02040503050406030204" pitchFamily="18" charset="0"/>
                      </a:rPr>
                      <m:t> </m:t>
                    </m:r>
                    <m:r>
                      <a:rPr lang="tr-TR" i="1">
                        <a:latin typeface="Cambria Math" panose="02040503050406030204" pitchFamily="18" charset="0"/>
                      </a:rPr>
                      <m:t>𝑤h𝑒𝑟𝑒</m:t>
                    </m:r>
                    <m:r>
                      <a:rPr lang="tr-TR" i="1">
                        <a:latin typeface="Cambria Math" panose="02040503050406030204" pitchFamily="18" charset="0"/>
                      </a:rPr>
                      <m:t> </m:t>
                    </m:r>
                    <m:r>
                      <a:rPr lang="tr-TR" i="1">
                        <a:latin typeface="Cambria Math" panose="02040503050406030204" pitchFamily="18" charset="0"/>
                      </a:rPr>
                      <m:t>𝑞</m:t>
                    </m:r>
                    <m:r>
                      <a:rPr lang="tr-TR" i="1">
                        <a:latin typeface="Cambria Math" panose="02040503050406030204" pitchFamily="18" charset="0"/>
                      </a:rPr>
                      <m:t>=</m:t>
                    </m:r>
                    <m:func>
                      <m:funcPr>
                        <m:ctrlPr>
                          <a:rPr lang="tr-TR" i="1">
                            <a:latin typeface="Cambria Math" panose="02040503050406030204" pitchFamily="18" charset="0"/>
                          </a:rPr>
                        </m:ctrlPr>
                      </m:funcPr>
                      <m:fName>
                        <m:r>
                          <m:rPr>
                            <m:sty m:val="p"/>
                          </m:rPr>
                          <a:rPr lang="tr-TR">
                            <a:latin typeface="Cambria Math" panose="02040503050406030204" pitchFamily="18" charset="0"/>
                          </a:rPr>
                          <m:t>arg</m:t>
                        </m:r>
                      </m:fName>
                      <m:e>
                        <m:sSub>
                          <m:sSubPr>
                            <m:ctrlPr>
                              <a:rPr lang="tr-TR" i="1">
                                <a:latin typeface="Cambria Math" panose="02040503050406030204" pitchFamily="18" charset="0"/>
                              </a:rPr>
                            </m:ctrlPr>
                          </m:sSubPr>
                          <m:e>
                            <m:r>
                              <a:rPr lang="tr-TR" i="1">
                                <a:latin typeface="Cambria Math" panose="02040503050406030204" pitchFamily="18" charset="0"/>
                              </a:rPr>
                              <m:t>𝑚𝑎𝑥</m:t>
                            </m:r>
                          </m:e>
                          <m:sub>
                            <m:r>
                              <a:rPr lang="tr-TR" i="1">
                                <a:latin typeface="Cambria Math" panose="02040503050406030204" pitchFamily="18" charset="0"/>
                              </a:rPr>
                              <m:t>𝑝</m:t>
                            </m:r>
                          </m:sub>
                        </m:sSub>
                        <m:acc>
                          <m:accPr>
                            <m:chr m:val="̅"/>
                            <m:ctrlPr>
                              <a:rPr lang="tr-TR" i="1" smtClean="0">
                                <a:latin typeface="Cambria Math" panose="02040503050406030204" pitchFamily="18" charset="0"/>
                              </a:rPr>
                            </m:ctrlPr>
                          </m:accPr>
                          <m:e>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m:t>
                                </m:r>
                              </m:sub>
                              <m:sup>
                                <m:r>
                                  <a:rPr lang="tr-TR" i="1">
                                    <a:latin typeface="Cambria Math" panose="02040503050406030204" pitchFamily="18" charset="0"/>
                                  </a:rPr>
                                  <m:t>𝑝</m:t>
                                </m:r>
                              </m:sup>
                            </m:sSubSup>
                          </m:e>
                        </m:acc>
                      </m:e>
                    </m:func>
                    <m:r>
                      <a:rPr lang="tr-TR" b="0" i="1" smtClean="0">
                        <a:latin typeface="Cambria Math" panose="02040503050406030204" pitchFamily="18" charset="0"/>
                      </a:rPr>
                      <m:t> </m:t>
                    </m:r>
                  </m:oMath>
                </a14:m>
                <a:endParaRPr lang="tr-TR" sz="15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9A432A4A-D538-47F2-AACB-497A99EBCBDC}"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15</a:t>
            </a:fld>
            <a:endParaRPr lang="tr-TR"/>
          </a:p>
        </p:txBody>
      </p:sp>
    </p:spTree>
    <p:extLst>
      <p:ext uri="{BB962C8B-B14F-4D97-AF65-F5344CB8AC3E}">
        <p14:creationId xmlns:p14="http://schemas.microsoft.com/office/powerpoint/2010/main" val="898707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Model </a:t>
            </a:r>
            <a:r>
              <a:rPr lang="tr-TR" dirty="0"/>
              <a:t>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tr-TR" i="1" dirty="0" smtClean="0">
                  <a:latin typeface="Cambria Math" panose="02040503050406030204" pitchFamily="18" charset="0"/>
                </a:endParaRPr>
              </a:p>
              <a:p>
                <a:endParaRPr lang="tr-TR" i="1" dirty="0">
                  <a:latin typeface="Cambria Math" panose="02040503050406030204" pitchFamily="18" charset="0"/>
                </a:endParaRPr>
              </a:p>
              <a:p>
                <a:endParaRPr lang="tr-TR" i="1" dirty="0" smtClean="0">
                  <a:latin typeface="Cambria Math" panose="02040503050406030204" pitchFamily="18" charset="0"/>
                </a:endParaRPr>
              </a:p>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𝑝𝑟𝑒𝑑𝑖𝑐𝑡</m:t>
                        </m:r>
                      </m:e>
                      <m:sub>
                        <m:r>
                          <a:rPr lang="tr-TR" b="0" i="1" smtClean="0">
                            <a:latin typeface="Cambria Math" panose="02040503050406030204" pitchFamily="18" charset="0"/>
                          </a:rPr>
                          <m:t>4</m:t>
                        </m:r>
                      </m:sub>
                    </m:sSub>
                    <m:d>
                      <m:dPr>
                        <m:ctrlPr>
                          <a:rPr lang="tr-TR" b="0" i="1" smtClean="0">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e>
                    </m:d>
                    <m:r>
                      <a:rPr lang="tr-TR" b="0" i="0" smtClean="0">
                        <a:latin typeface="Cambria Math" panose="02040503050406030204" pitchFamily="18" charset="0"/>
                      </a:rPr>
                      <m:t>=</m:t>
                    </m:r>
                    <m:d>
                      <m:dPr>
                        <m:begChr m:val="{"/>
                        <m:endChr m:val="}"/>
                        <m:ctrlPr>
                          <a:rPr lang="tr-TR" i="1">
                            <a:latin typeface="Cambria Math" panose="02040503050406030204" pitchFamily="18" charset="0"/>
                          </a:rPr>
                        </m:ctrlPr>
                      </m:dPr>
                      <m:e>
                        <m:eqArr>
                          <m:eqArrPr>
                            <m:ctrlPr>
                              <a:rPr lang="tr-TR" i="1" smtClean="0">
                                <a:latin typeface="Cambria Math" panose="02040503050406030204" pitchFamily="18" charset="0"/>
                              </a:rPr>
                            </m:ctrlPr>
                          </m:eqArrPr>
                          <m:e>
                            <m:sSup>
                              <m:sSupPr>
                                <m:ctrlPr>
                                  <a:rPr lang="tr-TR" i="1" smtClean="0">
                                    <a:latin typeface="Cambria Math" panose="02040503050406030204" pitchFamily="18" charset="0"/>
                                  </a:rPr>
                                </m:ctrlPr>
                              </m:sSupPr>
                              <m:e>
                                <m:r>
                                  <a:rPr lang="tr-TR" i="1">
                                    <a:latin typeface="Cambria Math" panose="02040503050406030204" pitchFamily="18" charset="0"/>
                                  </a:rPr>
                                  <m:t>𝐿𝑎𝑏𝑒𝑙</m:t>
                                </m:r>
                              </m:e>
                              <m:sup>
                                <m:r>
                                  <a:rPr lang="tr-TR" i="1">
                                    <a:latin typeface="Cambria Math" panose="02040503050406030204" pitchFamily="18" charset="0"/>
                                  </a:rPr>
                                  <m:t>𝑞</m:t>
                                </m:r>
                              </m:sup>
                            </m:sSup>
                            <m:r>
                              <a:rPr lang="tr-TR" b="0" i="1" smtClean="0">
                                <a:latin typeface="Cambria Math" panose="02040503050406030204" pitchFamily="18" charset="0"/>
                              </a:rPr>
                              <m:t>                       </m:t>
                            </m:r>
                            <m:r>
                              <a:rPr lang="tr-TR" b="0" i="1" smtClean="0">
                                <a:latin typeface="Cambria Math" panose="02040503050406030204" pitchFamily="18" charset="0"/>
                              </a:rPr>
                              <m:t>𝑤h𝑒𝑟𝑒</m:t>
                            </m:r>
                            <m:r>
                              <a:rPr lang="tr-TR" b="0" i="1" smtClean="0">
                                <a:latin typeface="Cambria Math" panose="02040503050406030204" pitchFamily="18" charset="0"/>
                              </a:rPr>
                              <m:t>  </m:t>
                            </m:r>
                            <m:r>
                              <a:rPr lang="tr-TR" i="1">
                                <a:latin typeface="Cambria Math" panose="02040503050406030204" pitchFamily="18" charset="0"/>
                              </a:rPr>
                              <m:t>𝑞</m:t>
                            </m:r>
                            <m:r>
                              <a:rPr lang="tr-TR" i="1">
                                <a:latin typeface="Cambria Math" panose="02040503050406030204" pitchFamily="18" charset="0"/>
                              </a:rPr>
                              <m:t>=</m:t>
                            </m:r>
                            <m:func>
                              <m:funcPr>
                                <m:ctrlPr>
                                  <a:rPr lang="tr-TR" i="1">
                                    <a:latin typeface="Cambria Math" panose="02040503050406030204" pitchFamily="18" charset="0"/>
                                  </a:rPr>
                                </m:ctrlPr>
                              </m:funcPr>
                              <m:fName>
                                <m:r>
                                  <m:rPr>
                                    <m:sty m:val="p"/>
                                  </m:rPr>
                                  <a:rPr lang="tr-TR">
                                    <a:latin typeface="Cambria Math" panose="02040503050406030204" pitchFamily="18" charset="0"/>
                                  </a:rPr>
                                  <m:t>arg</m:t>
                                </m:r>
                              </m:fName>
                              <m:e>
                                <m:sSub>
                                  <m:sSubPr>
                                    <m:ctrlPr>
                                      <a:rPr lang="tr-TR" i="1">
                                        <a:latin typeface="Cambria Math" panose="02040503050406030204" pitchFamily="18" charset="0"/>
                                      </a:rPr>
                                    </m:ctrlPr>
                                  </m:sSubPr>
                                  <m:e>
                                    <m:r>
                                      <a:rPr lang="tr-TR" i="1">
                                        <a:latin typeface="Cambria Math" panose="02040503050406030204" pitchFamily="18" charset="0"/>
                                      </a:rPr>
                                      <m:t>𝑚𝑎𝑥</m:t>
                                    </m:r>
                                  </m:e>
                                  <m:sub>
                                    <m:r>
                                      <a:rPr lang="tr-TR" i="1">
                                        <a:latin typeface="Cambria Math" panose="02040503050406030204" pitchFamily="18" charset="0"/>
                                      </a:rPr>
                                      <m:t>𝑝</m:t>
                                    </m:r>
                                  </m:sub>
                                </m:sSub>
                                <m:acc>
                                  <m:accPr>
                                    <m:chr m:val="̂"/>
                                    <m:ctrlPr>
                                      <a:rPr lang="tr-TR" i="1">
                                        <a:latin typeface="Cambria Math" panose="02040503050406030204" pitchFamily="18" charset="0"/>
                                      </a:rPr>
                                    </m:ctrlPr>
                                  </m:accPr>
                                  <m:e>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m:t>
                                        </m:r>
                                      </m:sub>
                                      <m:sup>
                                        <m:r>
                                          <a:rPr lang="tr-TR" i="1">
                                            <a:latin typeface="Cambria Math" panose="02040503050406030204" pitchFamily="18" charset="0"/>
                                          </a:rPr>
                                          <m:t>𝑝</m:t>
                                        </m:r>
                                      </m:sup>
                                    </m:sSubSup>
                                  </m:e>
                                </m:acc>
                              </m:e>
                            </m:func>
                            <m:r>
                              <a:rPr lang="tr-TR" i="1">
                                <a:latin typeface="Cambria Math" panose="02040503050406030204" pitchFamily="18" charset="0"/>
                              </a:rPr>
                              <m:t> </m:t>
                            </m:r>
                            <m:r>
                              <a:rPr lang="tr-TR" b="0" i="1" smtClean="0">
                                <a:latin typeface="Cambria Math" panose="02040503050406030204" pitchFamily="18" charset="0"/>
                              </a:rPr>
                              <m:t>𝑖𝑓</m:t>
                            </m:r>
                            <m:r>
                              <a:rPr lang="tr-TR" b="0" i="1" smtClean="0">
                                <a:latin typeface="Cambria Math" panose="02040503050406030204" pitchFamily="18" charset="0"/>
                              </a:rPr>
                              <m:t> </m:t>
                            </m:r>
                            <m:r>
                              <a:rPr lang="tr-TR" b="0" i="1" smtClean="0">
                                <a:latin typeface="Cambria Math" panose="02040503050406030204" pitchFamily="18" charset="0"/>
                              </a:rPr>
                              <m:t>𝑞</m:t>
                            </m:r>
                            <m:r>
                              <a:rPr lang="tr-TR" b="0" i="1" smtClean="0">
                                <a:latin typeface="Cambria Math" panose="02040503050406030204" pitchFamily="18" charset="0"/>
                              </a:rPr>
                              <m:t> </m:t>
                            </m:r>
                            <m:r>
                              <a:rPr lang="tr-TR" b="0" i="1" smtClean="0">
                                <a:latin typeface="Cambria Math" panose="02040503050406030204" pitchFamily="18" charset="0"/>
                              </a:rPr>
                              <m:t>𝑖𝑠</m:t>
                            </m:r>
                            <m:r>
                              <a:rPr lang="tr-TR" b="0" i="1" smtClean="0">
                                <a:latin typeface="Cambria Math" panose="02040503050406030204" pitchFamily="18" charset="0"/>
                              </a:rPr>
                              <m:t> </m:t>
                            </m:r>
                            <m:r>
                              <a:rPr lang="tr-TR" b="0" i="1" smtClean="0">
                                <a:latin typeface="Cambria Math" panose="02040503050406030204" pitchFamily="18" charset="0"/>
                              </a:rPr>
                              <m:t>𝑢𝑛𝑖𝑞𝑢𝑒</m:t>
                            </m:r>
                          </m:e>
                          <m:e>
                            <m:r>
                              <a:rPr lang="tr-TR" i="1">
                                <a:latin typeface="Cambria Math" panose="02040503050406030204" pitchFamily="18" charset="0"/>
                              </a:rPr>
                              <m:t>𝑞</m:t>
                            </m:r>
                            <m:r>
                              <a:rPr lang="tr-TR" i="1">
                                <a:latin typeface="Cambria Math" panose="02040503050406030204" pitchFamily="18" charset="0"/>
                              </a:rPr>
                              <m:t>=</m:t>
                            </m:r>
                            <m:func>
                              <m:funcPr>
                                <m:ctrlPr>
                                  <a:rPr lang="tr-TR" i="1">
                                    <a:latin typeface="Cambria Math" panose="02040503050406030204" pitchFamily="18" charset="0"/>
                                  </a:rPr>
                                </m:ctrlPr>
                              </m:funcPr>
                              <m:fName>
                                <m:r>
                                  <m:rPr>
                                    <m:sty m:val="p"/>
                                  </m:rPr>
                                  <a:rPr lang="tr-TR">
                                    <a:latin typeface="Cambria Math" panose="02040503050406030204" pitchFamily="18" charset="0"/>
                                  </a:rPr>
                                  <m:t>arg</m:t>
                                </m:r>
                              </m:fName>
                              <m:e>
                                <m:sSub>
                                  <m:sSubPr>
                                    <m:ctrlPr>
                                      <a:rPr lang="tr-TR" i="1">
                                        <a:latin typeface="Cambria Math" panose="02040503050406030204" pitchFamily="18" charset="0"/>
                                      </a:rPr>
                                    </m:ctrlPr>
                                  </m:sSubPr>
                                  <m:e>
                                    <m:r>
                                      <a:rPr lang="tr-TR" i="1">
                                        <a:latin typeface="Cambria Math" panose="02040503050406030204" pitchFamily="18" charset="0"/>
                                      </a:rPr>
                                      <m:t>𝑚𝑎𝑥</m:t>
                                    </m:r>
                                  </m:e>
                                  <m:sub>
                                    <m:r>
                                      <a:rPr lang="tr-TR" b="0" i="1" smtClean="0">
                                        <a:latin typeface="Cambria Math" panose="02040503050406030204" pitchFamily="18" charset="0"/>
                                      </a:rPr>
                                      <m:t>𝑟</m:t>
                                    </m:r>
                                  </m:sub>
                                </m:sSub>
                                <m:acc>
                                  <m:accPr>
                                    <m:chr m:val="̂"/>
                                    <m:ctrlPr>
                                      <a:rPr lang="tr-TR" i="1">
                                        <a:latin typeface="Cambria Math" panose="02040503050406030204" pitchFamily="18" charset="0"/>
                                      </a:rPr>
                                    </m:ctrlPr>
                                  </m:accPr>
                                  <m:e>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m:t>
                                        </m:r>
                                      </m:sub>
                                      <m:sup>
                                        <m:r>
                                          <a:rPr lang="tr-TR" b="0" i="1" smtClean="0">
                                            <a:latin typeface="Cambria Math" panose="02040503050406030204" pitchFamily="18" charset="0"/>
                                          </a:rPr>
                                          <m:t>𝑟</m:t>
                                        </m:r>
                                      </m:sup>
                                    </m:sSubSup>
                                  </m:e>
                                </m:acc>
                              </m:e>
                            </m:func>
                            <m:r>
                              <a:rPr lang="tr-TR" b="0" i="1" smtClean="0">
                                <a:latin typeface="Cambria Math" panose="02040503050406030204" pitchFamily="18" charset="0"/>
                              </a:rPr>
                              <m:t> </m:t>
                            </m:r>
                            <m:r>
                              <a:rPr lang="tr-TR" b="0" i="1" smtClean="0">
                                <a:latin typeface="Cambria Math" panose="02040503050406030204" pitchFamily="18" charset="0"/>
                              </a:rPr>
                              <m:t>𝑎𝑛𝑑</m:t>
                            </m:r>
                            <m:r>
                              <a:rPr lang="tr-TR" b="0" i="1" smtClean="0">
                                <a:latin typeface="Cambria Math" panose="02040503050406030204" pitchFamily="18" charset="0"/>
                              </a:rPr>
                              <m:t> </m:t>
                            </m:r>
                            <m:r>
                              <a:rPr lang="tr-TR" b="0" i="1" smtClean="0">
                                <a:latin typeface="Cambria Math" panose="02040503050406030204" pitchFamily="18" charset="0"/>
                              </a:rPr>
                              <m:t>𝑟</m:t>
                            </m:r>
                            <m:r>
                              <a:rPr lang="tr-TR" b="0" i="1" smtClean="0">
                                <a:latin typeface="Cambria Math" panose="02040503050406030204" pitchFamily="18" charset="0"/>
                              </a:rPr>
                              <m:t>=</m:t>
                            </m:r>
                            <m:func>
                              <m:funcPr>
                                <m:ctrlPr>
                                  <a:rPr lang="tr-TR" i="1">
                                    <a:latin typeface="Cambria Math" panose="02040503050406030204" pitchFamily="18" charset="0"/>
                                  </a:rPr>
                                </m:ctrlPr>
                              </m:funcPr>
                              <m:fName>
                                <m:r>
                                  <m:rPr>
                                    <m:sty m:val="p"/>
                                  </m:rPr>
                                  <a:rPr lang="tr-TR">
                                    <a:latin typeface="Cambria Math" panose="02040503050406030204" pitchFamily="18" charset="0"/>
                                  </a:rPr>
                                  <m:t>arg</m:t>
                                </m:r>
                              </m:fName>
                              <m:e>
                                <m:sSub>
                                  <m:sSubPr>
                                    <m:ctrlPr>
                                      <a:rPr lang="tr-TR" i="1">
                                        <a:latin typeface="Cambria Math" panose="02040503050406030204" pitchFamily="18" charset="0"/>
                                      </a:rPr>
                                    </m:ctrlPr>
                                  </m:sSubPr>
                                  <m:e>
                                    <m:r>
                                      <a:rPr lang="tr-TR" i="1">
                                        <a:latin typeface="Cambria Math" panose="02040503050406030204" pitchFamily="18" charset="0"/>
                                      </a:rPr>
                                      <m:t>𝑚𝑎𝑥</m:t>
                                    </m:r>
                                  </m:e>
                                  <m:sub>
                                    <m:r>
                                      <a:rPr lang="tr-TR" i="1">
                                        <a:latin typeface="Cambria Math" panose="02040503050406030204" pitchFamily="18" charset="0"/>
                                      </a:rPr>
                                      <m:t>𝑝</m:t>
                                    </m:r>
                                  </m:sub>
                                </m:sSub>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Σ</m:t>
                                    </m:r>
                                  </m:e>
                                  <m:sub>
                                    <m:r>
                                      <a:rPr lang="tr-TR" i="1">
                                        <a:latin typeface="Cambria Math" panose="02040503050406030204" pitchFamily="18" charset="0"/>
                                        <a:ea typeface="Cambria Math" panose="02040503050406030204" pitchFamily="18" charset="0"/>
                                      </a:rPr>
                                      <m:t>𝑖𝑗</m:t>
                                    </m:r>
                                  </m:sub>
                                  <m:sup>
                                    <m:r>
                                      <a:rPr lang="tr-TR" b="0" i="1" smtClean="0">
                                        <a:latin typeface="Cambria Math" panose="02040503050406030204" pitchFamily="18" charset="0"/>
                                        <a:ea typeface="Cambria Math" panose="02040503050406030204" pitchFamily="18" charset="0"/>
                                      </a:rPr>
                                      <m:t>𝑝</m:t>
                                    </m:r>
                                  </m:sup>
                                </m:sSubSup>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𝑜𝑡h𝑒𝑟𝑤𝑖𝑠𝑒</m:t>
                                </m:r>
                              </m:e>
                            </m:func>
                          </m:e>
                        </m:eqArr>
                      </m:e>
                    </m:d>
                  </m:oMath>
                </a14:m>
                <a:endParaRPr lang="tr-TR" i="1" dirty="0" smtClean="0">
                  <a:latin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9A432A4A-D538-47F2-AACB-497A99EBCBDC}"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16</a:t>
            </a:fld>
            <a:endParaRPr lang="tr-TR"/>
          </a:p>
        </p:txBody>
      </p:sp>
    </p:spTree>
    <p:extLst>
      <p:ext uri="{BB962C8B-B14F-4D97-AF65-F5344CB8AC3E}">
        <p14:creationId xmlns:p14="http://schemas.microsoft.com/office/powerpoint/2010/main" val="3085571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Model </a:t>
            </a:r>
            <a:r>
              <a:rPr lang="tr-TR" dirty="0"/>
              <a:t>5</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tr-TR" i="1" dirty="0" smtClean="0">
                  <a:latin typeface="Cambria Math" panose="02040503050406030204" pitchFamily="18" charset="0"/>
                </a:endParaRPr>
              </a:p>
              <a:p>
                <a:endParaRPr lang="tr-TR" i="1" dirty="0">
                  <a:latin typeface="Cambria Math" panose="02040503050406030204" pitchFamily="18" charset="0"/>
                </a:endParaRPr>
              </a:p>
              <a:p>
                <a:endParaRPr lang="tr-TR" i="1" dirty="0" smtClean="0">
                  <a:latin typeface="Cambria Math" panose="02040503050406030204" pitchFamily="18" charset="0"/>
                </a:endParaRPr>
              </a:p>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𝑝𝑟𝑒𝑑𝑖𝑐𝑡</m:t>
                        </m:r>
                      </m:e>
                      <m:sub>
                        <m:r>
                          <a:rPr lang="tr-TR" b="0" i="1" smtClean="0">
                            <a:latin typeface="Cambria Math" panose="02040503050406030204" pitchFamily="18" charset="0"/>
                          </a:rPr>
                          <m:t>5</m:t>
                        </m:r>
                      </m:sub>
                    </m:sSub>
                    <m:d>
                      <m:dPr>
                        <m:ctrlPr>
                          <a:rPr lang="tr-TR" b="0" i="1" smtClean="0">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e>
                    </m:d>
                    <m:r>
                      <a:rPr lang="tr-TR" b="0" i="0" smtClean="0">
                        <a:latin typeface="Cambria Math" panose="02040503050406030204" pitchFamily="18" charset="0"/>
                      </a:rPr>
                      <m:t>=</m:t>
                    </m:r>
                    <m:sSup>
                      <m:sSupPr>
                        <m:ctrlPr>
                          <a:rPr lang="tr-TR" i="1">
                            <a:latin typeface="Cambria Math" panose="02040503050406030204" pitchFamily="18" charset="0"/>
                          </a:rPr>
                        </m:ctrlPr>
                      </m:sSupPr>
                      <m:e>
                        <m:r>
                          <a:rPr lang="tr-TR" i="1">
                            <a:latin typeface="Cambria Math" panose="02040503050406030204" pitchFamily="18" charset="0"/>
                          </a:rPr>
                          <m:t>𝐿𝑎𝑏𝑒𝑙</m:t>
                        </m:r>
                      </m:e>
                      <m:sup>
                        <m:r>
                          <a:rPr lang="tr-TR" i="1">
                            <a:latin typeface="Cambria Math" panose="02040503050406030204" pitchFamily="18" charset="0"/>
                          </a:rPr>
                          <m:t>𝑞</m:t>
                        </m:r>
                      </m:sup>
                    </m:sSup>
                    <m:r>
                      <a:rPr lang="tr-TR" b="0" i="1" smtClean="0">
                        <a:latin typeface="Cambria Math" panose="02040503050406030204" pitchFamily="18" charset="0"/>
                      </a:rPr>
                      <m:t> </m:t>
                    </m:r>
                    <m:r>
                      <a:rPr lang="tr-TR" i="1">
                        <a:latin typeface="Cambria Math" panose="02040503050406030204" pitchFamily="18" charset="0"/>
                      </a:rPr>
                      <m:t>𝑤h𝑒𝑟𝑒</m:t>
                    </m:r>
                    <m:r>
                      <a:rPr lang="tr-TR" i="1">
                        <a:latin typeface="Cambria Math" panose="02040503050406030204" pitchFamily="18" charset="0"/>
                      </a:rPr>
                      <m:t> </m:t>
                    </m:r>
                    <m:r>
                      <a:rPr lang="tr-TR" i="1">
                        <a:latin typeface="Cambria Math" panose="02040503050406030204" pitchFamily="18" charset="0"/>
                      </a:rPr>
                      <m:t>𝑞</m:t>
                    </m:r>
                    <m:r>
                      <a:rPr lang="tr-TR" i="1">
                        <a:latin typeface="Cambria Math" panose="02040503050406030204" pitchFamily="18" charset="0"/>
                      </a:rPr>
                      <m:t>=</m:t>
                    </m:r>
                    <m:func>
                      <m:funcPr>
                        <m:ctrlPr>
                          <a:rPr lang="tr-TR" i="1">
                            <a:latin typeface="Cambria Math" panose="02040503050406030204" pitchFamily="18" charset="0"/>
                          </a:rPr>
                        </m:ctrlPr>
                      </m:funcPr>
                      <m:fName>
                        <m:r>
                          <m:rPr>
                            <m:sty m:val="p"/>
                          </m:rPr>
                          <a:rPr lang="tr-TR">
                            <a:latin typeface="Cambria Math" panose="02040503050406030204" pitchFamily="18" charset="0"/>
                          </a:rPr>
                          <m:t>arg</m:t>
                        </m:r>
                      </m:fName>
                      <m:e>
                        <m:sSub>
                          <m:sSubPr>
                            <m:ctrlPr>
                              <a:rPr lang="tr-TR" i="1">
                                <a:latin typeface="Cambria Math" panose="02040503050406030204" pitchFamily="18" charset="0"/>
                              </a:rPr>
                            </m:ctrlPr>
                          </m:sSubPr>
                          <m:e>
                            <m:r>
                              <a:rPr lang="tr-TR" i="1">
                                <a:latin typeface="Cambria Math" panose="02040503050406030204" pitchFamily="18" charset="0"/>
                              </a:rPr>
                              <m:t>𝑚𝑎𝑥</m:t>
                            </m:r>
                          </m:e>
                          <m:sub>
                            <m:r>
                              <a:rPr lang="tr-TR" i="1">
                                <a:latin typeface="Cambria Math" panose="02040503050406030204" pitchFamily="18" charset="0"/>
                              </a:rPr>
                              <m:t>𝑝</m:t>
                            </m:r>
                          </m:sub>
                        </m:sSub>
                      </m:e>
                    </m:func>
                    <m:r>
                      <a:rPr lang="tr-TR" b="0" i="1" smtClean="0">
                        <a:latin typeface="Cambria Math" panose="02040503050406030204" pitchFamily="18" charset="0"/>
                      </a:rPr>
                      <m:t>(</m:t>
                    </m:r>
                    <m:func>
                      <m:funcPr>
                        <m:ctrlPr>
                          <a:rPr lang="tr-TR" b="0" i="1" smtClean="0">
                            <a:latin typeface="Cambria Math" panose="02040503050406030204" pitchFamily="18" charset="0"/>
                          </a:rPr>
                        </m:ctrlPr>
                      </m:funcPr>
                      <m:fName>
                        <m:sSub>
                          <m:sSubPr>
                            <m:ctrlPr>
                              <a:rPr lang="tr-TR" b="0" i="1" smtClean="0">
                                <a:latin typeface="Cambria Math" panose="02040503050406030204" pitchFamily="18" charset="0"/>
                              </a:rPr>
                            </m:ctrlPr>
                          </m:sSubPr>
                          <m:e>
                            <m:r>
                              <a:rPr lang="tr-TR" b="0" i="1" smtClean="0">
                                <a:latin typeface="Cambria Math" panose="02040503050406030204" pitchFamily="18" charset="0"/>
                              </a:rPr>
                              <m:t>𝑚𝑎𝑥</m:t>
                            </m:r>
                          </m:e>
                          <m:sub>
                            <m:r>
                              <a:rPr lang="tr-TR" b="0" i="1" smtClean="0">
                                <a:latin typeface="Cambria Math" panose="02040503050406030204" pitchFamily="18" charset="0"/>
                              </a:rPr>
                              <m:t>𝑗</m:t>
                            </m:r>
                          </m:sub>
                        </m:sSub>
                      </m:fName>
                      <m:e>
                        <m:d>
                          <m:dPr>
                            <m:ctrlPr>
                              <a:rPr lang="tr-TR" b="0" i="1" smtClean="0">
                                <a:latin typeface="Cambria Math" panose="02040503050406030204" pitchFamily="18" charset="0"/>
                              </a:rPr>
                            </m:ctrlPr>
                          </m:dPr>
                          <m:e>
                            <m:sSub>
                              <m:sSubPr>
                                <m:ctrlPr>
                                  <a:rPr lang="tr-TR" sz="1600" i="1">
                                    <a:latin typeface="Cambria Math" panose="02040503050406030204" pitchFamily="18" charset="0"/>
                                    <a:ea typeface="Cambria Math" panose="02040503050406030204" pitchFamily="18" charset="0"/>
                                  </a:rPr>
                                </m:ctrlPr>
                              </m:sSubPr>
                              <m:e>
                                <m:r>
                                  <a:rPr lang="tr-TR" sz="1600" i="1">
                                    <a:latin typeface="Cambria Math" panose="02040503050406030204" pitchFamily="18" charset="0"/>
                                    <a:ea typeface="Cambria Math" panose="02040503050406030204" pitchFamily="18" charset="0"/>
                                  </a:rPr>
                                  <m:t>𝜆</m:t>
                                </m:r>
                              </m:e>
                              <m:sub>
                                <m:r>
                                  <a:rPr lang="tr-TR" sz="1600" i="1">
                                    <a:latin typeface="Cambria Math" panose="02040503050406030204" pitchFamily="18" charset="0"/>
                                    <a:ea typeface="Cambria Math" panose="02040503050406030204" pitchFamily="18" charset="0"/>
                                  </a:rPr>
                                  <m:t>𝑖𝑗</m:t>
                                </m:r>
                              </m:sub>
                            </m:sSub>
                            <m:r>
                              <a:rPr lang="tr-TR" sz="1600" b="0" i="0" smtClean="0">
                                <a:latin typeface="Cambria Math" panose="02040503050406030204" pitchFamily="18" charset="0"/>
                                <a:ea typeface="Cambria Math" panose="02040503050406030204" pitchFamily="18" charset="0"/>
                              </a:rPr>
                              <m:t>∗</m:t>
                            </m:r>
                            <m:f>
                              <m:fPr>
                                <m:ctrlPr>
                                  <a:rPr lang="tr-TR" sz="1600" i="1">
                                    <a:latin typeface="Cambria Math" panose="02040503050406030204" pitchFamily="18" charset="0"/>
                                  </a:rPr>
                                </m:ctrlPr>
                              </m:fPr>
                              <m:num>
                                <m:sSubSup>
                                  <m:sSubSupPr>
                                    <m:ctrlPr>
                                      <a:rPr lang="el-GR" sz="1600" i="1">
                                        <a:latin typeface="Cambria Math" panose="02040503050406030204" pitchFamily="18" charset="0"/>
                                        <a:ea typeface="Cambria Math" panose="02040503050406030204" pitchFamily="18" charset="0"/>
                                      </a:rPr>
                                    </m:ctrlPr>
                                  </m:sSubSupPr>
                                  <m:e>
                                    <m:r>
                                      <m:rPr>
                                        <m:sty m:val="p"/>
                                      </m:rPr>
                                      <a:rPr lang="el-GR" sz="1600" i="1">
                                        <a:latin typeface="Cambria Math" panose="02040503050406030204" pitchFamily="18" charset="0"/>
                                        <a:ea typeface="Cambria Math" panose="02040503050406030204" pitchFamily="18" charset="0"/>
                                      </a:rPr>
                                      <m:t>Σ</m:t>
                                    </m:r>
                                  </m:e>
                                  <m:sub>
                                    <m:r>
                                      <a:rPr lang="tr-TR" sz="1600" i="1">
                                        <a:latin typeface="Cambria Math" panose="02040503050406030204" pitchFamily="18" charset="0"/>
                                        <a:ea typeface="Cambria Math" panose="02040503050406030204" pitchFamily="18" charset="0"/>
                                      </a:rPr>
                                      <m:t>𝑖𝑗</m:t>
                                    </m:r>
                                  </m:sub>
                                  <m:sup>
                                    <m:r>
                                      <a:rPr lang="tr-TR" sz="1600" i="1">
                                        <a:latin typeface="Cambria Math" panose="02040503050406030204" pitchFamily="18" charset="0"/>
                                        <a:ea typeface="Cambria Math" panose="02040503050406030204" pitchFamily="18" charset="0"/>
                                      </a:rPr>
                                      <m:t>𝑝</m:t>
                                    </m:r>
                                  </m:sup>
                                </m:sSubSup>
                              </m:num>
                              <m:den>
                                <m:sSup>
                                  <m:sSupPr>
                                    <m:ctrlPr>
                                      <a:rPr lang="el-GR" sz="1600" i="1">
                                        <a:latin typeface="Cambria Math" panose="02040503050406030204" pitchFamily="18" charset="0"/>
                                        <a:ea typeface="Cambria Math" panose="02040503050406030204" pitchFamily="18" charset="0"/>
                                      </a:rPr>
                                    </m:ctrlPr>
                                  </m:sSupPr>
                                  <m:e>
                                    <m:r>
                                      <m:rPr>
                                        <m:sty m:val="p"/>
                                      </m:rPr>
                                      <a:rPr lang="el-GR" sz="1600" i="1">
                                        <a:latin typeface="Cambria Math" panose="02040503050406030204" pitchFamily="18" charset="0"/>
                                        <a:ea typeface="Cambria Math" panose="02040503050406030204" pitchFamily="18" charset="0"/>
                                      </a:rPr>
                                      <m:t>Σ</m:t>
                                    </m:r>
                                  </m:e>
                                  <m:sup>
                                    <m:r>
                                      <a:rPr lang="tr-TR" sz="1600" i="1">
                                        <a:latin typeface="Cambria Math" panose="02040503050406030204" pitchFamily="18" charset="0"/>
                                        <a:ea typeface="Cambria Math" panose="02040503050406030204" pitchFamily="18" charset="0"/>
                                      </a:rPr>
                                      <m:t>𝑝</m:t>
                                    </m:r>
                                  </m:sup>
                                </m:sSup>
                              </m:den>
                            </m:f>
                          </m:e>
                        </m:d>
                      </m:e>
                    </m:func>
                    <m:r>
                      <a:rPr lang="tr-TR" sz="1600" b="0" i="1" smtClean="0">
                        <a:latin typeface="Cambria Math" panose="02040503050406030204" pitchFamily="18" charset="0"/>
                        <a:ea typeface="Cambria Math" panose="02040503050406030204" pitchFamily="18" charset="0"/>
                      </a:rPr>
                      <m:t>)</m:t>
                    </m:r>
                  </m:oMath>
                </a14:m>
                <a:endParaRPr lang="tr-TR" sz="15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2769AE9E-B3C6-4992-A27E-0634B161B270}"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17</a:t>
            </a:fld>
            <a:endParaRPr lang="tr-TR"/>
          </a:p>
        </p:txBody>
      </p:sp>
    </p:spTree>
    <p:extLst>
      <p:ext uri="{BB962C8B-B14F-4D97-AF65-F5344CB8AC3E}">
        <p14:creationId xmlns:p14="http://schemas.microsoft.com/office/powerpoint/2010/main" val="26181929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Case «No Prediction»</a:t>
            </a:r>
            <a:endParaRPr lang="tr-TR" dirty="0"/>
          </a:p>
        </p:txBody>
      </p:sp>
      <p:sp>
        <p:nvSpPr>
          <p:cNvPr id="3" name="Content Placeholder 2"/>
          <p:cNvSpPr>
            <a:spLocks noGrp="1"/>
          </p:cNvSpPr>
          <p:nvPr>
            <p:ph idx="1"/>
          </p:nvPr>
        </p:nvSpPr>
        <p:spPr/>
        <p:txBody>
          <a:bodyPr/>
          <a:lstStyle/>
          <a:p>
            <a:pPr algn="just"/>
            <a:r>
              <a:rPr lang="tr-TR" dirty="0"/>
              <a:t>N</a:t>
            </a:r>
            <a:r>
              <a:rPr lang="tr-TR" dirty="0" smtClean="0"/>
              <a:t>o stem of a document may not be included by any document in train set, in some cases. Trivially prediction functions generate label as «No Prediction». This probability is nearly zero if size of train set is sufficiently large.</a:t>
            </a:r>
          </a:p>
          <a:p>
            <a:pPr algn="just"/>
            <a:r>
              <a:rPr lang="tr-TR" dirty="0" smtClean="0"/>
              <a:t>However there is a higher </a:t>
            </a:r>
            <a:r>
              <a:rPr lang="tr-TR" dirty="0"/>
              <a:t>probability</a:t>
            </a:r>
            <a:r>
              <a:rPr lang="tr-TR" dirty="0" smtClean="0"/>
              <a:t> of label «No Prediction» in model having Combinatorial Approach in the study. Because </a:t>
            </a:r>
            <a:r>
              <a:rPr lang="tr-TR" dirty="0"/>
              <a:t>probability </a:t>
            </a:r>
            <a:r>
              <a:rPr lang="tr-TR" dirty="0" smtClean="0"/>
              <a:t>of that all elements of a combination (a bunch of stems in a document in test set)  are in same document (in train set) is obviously lower than </a:t>
            </a:r>
            <a:r>
              <a:rPr lang="tr-TR" dirty="0"/>
              <a:t>probability of </a:t>
            </a:r>
            <a:r>
              <a:rPr lang="tr-TR" dirty="0" smtClean="0"/>
              <a:t>a stem (involved by document in test set) in a document </a:t>
            </a:r>
            <a:r>
              <a:rPr lang="tr-TR" dirty="0"/>
              <a:t>(in train set) </a:t>
            </a:r>
            <a:r>
              <a:rPr lang="tr-TR" dirty="0" smtClean="0"/>
              <a:t>. </a:t>
            </a:r>
          </a:p>
          <a:p>
            <a:pPr algn="just"/>
            <a:r>
              <a:rPr lang="tr-TR" dirty="0" smtClean="0"/>
              <a:t>Some examples of that case is observed in Episode two.        </a:t>
            </a:r>
            <a:endParaRPr lang="tr-TR" dirty="0"/>
          </a:p>
        </p:txBody>
      </p:sp>
      <p:sp>
        <p:nvSpPr>
          <p:cNvPr id="4" name="Date Placeholder 3"/>
          <p:cNvSpPr>
            <a:spLocks noGrp="1"/>
          </p:cNvSpPr>
          <p:nvPr>
            <p:ph type="dt" sz="half" idx="10"/>
          </p:nvPr>
        </p:nvSpPr>
        <p:spPr/>
        <p:txBody>
          <a:bodyPr/>
          <a:lstStyle/>
          <a:p>
            <a:fld id="{B42B4FB0-0621-45E6-B97F-F77D45599D8C}"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18</a:t>
            </a:fld>
            <a:endParaRPr lang="tr-TR"/>
          </a:p>
        </p:txBody>
      </p:sp>
    </p:spTree>
    <p:extLst>
      <p:ext uri="{BB962C8B-B14F-4D97-AF65-F5344CB8AC3E}">
        <p14:creationId xmlns:p14="http://schemas.microsoft.com/office/powerpoint/2010/main" val="2938531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Case «Not Unique»</a:t>
            </a:r>
            <a:endParaRPr lang="tr-T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tr-TR" sz="1400" dirty="0" smtClean="0"/>
                  <a:t>In some cases, values generating predictions, like </a:t>
                </a:r>
                <a14:m>
                  <m:oMath xmlns:m="http://schemas.openxmlformats.org/officeDocument/2006/math">
                    <m:func>
                      <m:funcPr>
                        <m:ctrlPr>
                          <a:rPr lang="tr-TR" sz="1400" i="1">
                            <a:latin typeface="Cambria Math" panose="02040503050406030204" pitchFamily="18" charset="0"/>
                          </a:rPr>
                        </m:ctrlPr>
                      </m:funcPr>
                      <m:fName>
                        <m:r>
                          <a:rPr lang="tr-TR" sz="1400" b="0" i="0" smtClean="0">
                            <a:latin typeface="Cambria Math" panose="02040503050406030204" pitchFamily="18" charset="0"/>
                          </a:rPr>
                          <m:t>"</m:t>
                        </m:r>
                        <m:r>
                          <m:rPr>
                            <m:sty m:val="p"/>
                          </m:rPr>
                          <a:rPr lang="tr-TR" sz="1400">
                            <a:latin typeface="Cambria Math" panose="02040503050406030204" pitchFamily="18" charset="0"/>
                          </a:rPr>
                          <m:t>arg</m:t>
                        </m:r>
                      </m:fName>
                      <m:e>
                        <m:sSub>
                          <m:sSubPr>
                            <m:ctrlPr>
                              <a:rPr lang="tr-TR" sz="1400" i="1">
                                <a:latin typeface="Cambria Math" panose="02040503050406030204" pitchFamily="18" charset="0"/>
                              </a:rPr>
                            </m:ctrlPr>
                          </m:sSubPr>
                          <m:e>
                            <m:r>
                              <a:rPr lang="tr-TR" sz="1400" i="1">
                                <a:latin typeface="Cambria Math" panose="02040503050406030204" pitchFamily="18" charset="0"/>
                              </a:rPr>
                              <m:t>𝑚𝑎𝑥</m:t>
                            </m:r>
                          </m:e>
                          <m:sub>
                            <m:r>
                              <a:rPr lang="tr-TR" sz="1400" i="1">
                                <a:latin typeface="Cambria Math" panose="02040503050406030204" pitchFamily="18" charset="0"/>
                              </a:rPr>
                              <m:t>𝑝</m:t>
                            </m:r>
                          </m:sub>
                        </m:sSub>
                        <m:acc>
                          <m:accPr>
                            <m:chr m:val="̂"/>
                            <m:ctrlPr>
                              <a:rPr lang="tr-TR" sz="1400" i="1">
                                <a:latin typeface="Cambria Math" panose="02040503050406030204" pitchFamily="18" charset="0"/>
                              </a:rPr>
                            </m:ctrlPr>
                          </m:accPr>
                          <m:e>
                            <m:sSubSup>
                              <m:sSubSupPr>
                                <m:ctrlPr>
                                  <a:rPr lang="tr-TR" sz="1400" i="1">
                                    <a:latin typeface="Cambria Math" panose="02040503050406030204" pitchFamily="18" charset="0"/>
                                  </a:rPr>
                                </m:ctrlPr>
                              </m:sSubSupPr>
                              <m:e>
                                <m:r>
                                  <m:rPr>
                                    <m:sty m:val="p"/>
                                  </m:rPr>
                                  <a:rPr lang="el-GR" sz="1400" i="1">
                                    <a:latin typeface="Cambria Math" panose="02040503050406030204" pitchFamily="18" charset="0"/>
                                    <a:ea typeface="Cambria Math" panose="02040503050406030204" pitchFamily="18" charset="0"/>
                                  </a:rPr>
                                  <m:t>Π</m:t>
                                </m:r>
                              </m:e>
                              <m:sub>
                                <m:r>
                                  <a:rPr lang="tr-TR" sz="1400" i="1">
                                    <a:latin typeface="Cambria Math" panose="02040503050406030204" pitchFamily="18" charset="0"/>
                                  </a:rPr>
                                  <m:t>𝑖</m:t>
                                </m:r>
                              </m:sub>
                              <m:sup>
                                <m:r>
                                  <a:rPr lang="tr-TR" sz="1400" i="1">
                                    <a:latin typeface="Cambria Math" panose="02040503050406030204" pitchFamily="18" charset="0"/>
                                  </a:rPr>
                                  <m:t>𝑝</m:t>
                                </m:r>
                              </m:sup>
                            </m:sSubSup>
                          </m:e>
                        </m:acc>
                        <m:r>
                          <a:rPr lang="tr-TR" sz="1400" b="0" i="1" smtClean="0">
                            <a:latin typeface="Cambria Math" panose="02040503050406030204" pitchFamily="18" charset="0"/>
                          </a:rPr>
                          <m:t>" </m:t>
                        </m:r>
                        <m:r>
                          <a:rPr lang="tr-TR" sz="1400" b="0" i="1" smtClean="0">
                            <a:latin typeface="Cambria Math" panose="02040503050406030204" pitchFamily="18" charset="0"/>
                          </a:rPr>
                          <m:t>𝑎𝑛𝑑</m:t>
                        </m:r>
                        <m:func>
                          <m:funcPr>
                            <m:ctrlPr>
                              <a:rPr lang="tr-TR" sz="1400" i="1">
                                <a:solidFill>
                                  <a:prstClr val="black">
                                    <a:lumMod val="75000"/>
                                    <a:lumOff val="25000"/>
                                  </a:prstClr>
                                </a:solidFill>
                                <a:latin typeface="Cambria Math" panose="02040503050406030204" pitchFamily="18" charset="0"/>
                              </a:rPr>
                            </m:ctrlPr>
                          </m:funcPr>
                          <m:fName>
                            <m:r>
                              <a:rPr lang="tr-TR" sz="1400" b="0" i="1" smtClean="0">
                                <a:solidFill>
                                  <a:prstClr val="black">
                                    <a:lumMod val="75000"/>
                                    <a:lumOff val="25000"/>
                                  </a:prstClr>
                                </a:solidFill>
                                <a:latin typeface="Cambria Math" panose="02040503050406030204" pitchFamily="18" charset="0"/>
                              </a:rPr>
                              <m:t>"</m:t>
                            </m:r>
                            <m:r>
                              <m:rPr>
                                <m:sty m:val="p"/>
                              </m:rPr>
                              <a:rPr lang="tr-TR" sz="1400">
                                <a:solidFill>
                                  <a:prstClr val="black">
                                    <a:lumMod val="75000"/>
                                    <a:lumOff val="25000"/>
                                  </a:prstClr>
                                </a:solidFill>
                                <a:latin typeface="Cambria Math" panose="02040503050406030204" pitchFamily="18" charset="0"/>
                              </a:rPr>
                              <m:t>arg</m:t>
                            </m:r>
                          </m:fName>
                          <m:e>
                            <m:r>
                              <a:rPr lang="tr-TR" sz="1400" i="1">
                                <a:solidFill>
                                  <a:prstClr val="black">
                                    <a:lumMod val="75000"/>
                                    <a:lumOff val="25000"/>
                                  </a:prstClr>
                                </a:solidFill>
                                <a:latin typeface="Cambria Math" panose="02040503050406030204" pitchFamily="18" charset="0"/>
                              </a:rPr>
                              <m:t>2</m:t>
                            </m:r>
                            <m:r>
                              <a:rPr lang="tr-TR" sz="1400" i="1">
                                <a:solidFill>
                                  <a:prstClr val="black">
                                    <a:lumMod val="75000"/>
                                    <a:lumOff val="25000"/>
                                  </a:prstClr>
                                </a:solidFill>
                                <a:latin typeface="Cambria Math" panose="02040503050406030204" pitchFamily="18" charset="0"/>
                              </a:rPr>
                              <m:t>𝑛𝑑</m:t>
                            </m:r>
                            <m:r>
                              <a:rPr lang="tr-TR" sz="1400" i="1">
                                <a:solidFill>
                                  <a:prstClr val="black">
                                    <a:lumMod val="75000"/>
                                    <a:lumOff val="25000"/>
                                  </a:prstClr>
                                </a:solidFill>
                                <a:latin typeface="Cambria Math" panose="02040503050406030204" pitchFamily="18" charset="0"/>
                              </a:rPr>
                              <m:t> </m:t>
                            </m:r>
                            <m:sSub>
                              <m:sSubPr>
                                <m:ctrlPr>
                                  <a:rPr lang="tr-TR" sz="1400" i="1">
                                    <a:solidFill>
                                      <a:prstClr val="black">
                                        <a:lumMod val="75000"/>
                                        <a:lumOff val="25000"/>
                                      </a:prstClr>
                                    </a:solidFill>
                                    <a:latin typeface="Cambria Math" panose="02040503050406030204" pitchFamily="18" charset="0"/>
                                  </a:rPr>
                                </m:ctrlPr>
                              </m:sSubPr>
                              <m:e>
                                <m:r>
                                  <a:rPr lang="tr-TR" sz="1400" i="1">
                                    <a:solidFill>
                                      <a:prstClr val="black">
                                        <a:lumMod val="75000"/>
                                        <a:lumOff val="25000"/>
                                      </a:prstClr>
                                    </a:solidFill>
                                    <a:latin typeface="Cambria Math" panose="02040503050406030204" pitchFamily="18" charset="0"/>
                                  </a:rPr>
                                  <m:t>𝑚𝑎𝑥</m:t>
                                </m:r>
                              </m:e>
                              <m:sub>
                                <m:r>
                                  <a:rPr lang="tr-TR" sz="1400" i="1">
                                    <a:solidFill>
                                      <a:prstClr val="black">
                                        <a:lumMod val="75000"/>
                                        <a:lumOff val="25000"/>
                                      </a:prstClr>
                                    </a:solidFill>
                                    <a:latin typeface="Cambria Math" panose="02040503050406030204" pitchFamily="18" charset="0"/>
                                  </a:rPr>
                                  <m:t>𝑝</m:t>
                                </m:r>
                              </m:sub>
                            </m:sSub>
                            <m:r>
                              <a:rPr lang="tr-TR" sz="1400" i="1">
                                <a:solidFill>
                                  <a:prstClr val="black">
                                    <a:lumMod val="75000"/>
                                    <a:lumOff val="25000"/>
                                  </a:prstClr>
                                </a:solidFill>
                                <a:latin typeface="Cambria Math" panose="02040503050406030204" pitchFamily="18" charset="0"/>
                              </a:rPr>
                              <m:t> </m:t>
                            </m:r>
                            <m:sSubSup>
                              <m:sSubSupPr>
                                <m:ctrlPr>
                                  <a:rPr lang="el-GR" sz="1400" i="1">
                                    <a:solidFill>
                                      <a:prstClr val="black">
                                        <a:lumMod val="75000"/>
                                        <a:lumOff val="25000"/>
                                      </a:prstClr>
                                    </a:solidFill>
                                    <a:latin typeface="Cambria Math" panose="02040503050406030204" pitchFamily="18" charset="0"/>
                                    <a:ea typeface="Cambria Math" panose="02040503050406030204" pitchFamily="18" charset="0"/>
                                  </a:rPr>
                                </m:ctrlPr>
                              </m:sSubSupPr>
                              <m:e>
                                <m:r>
                                  <m:rPr>
                                    <m:sty m:val="p"/>
                                  </m:rPr>
                                  <a:rPr lang="el-GR" sz="1400" i="1">
                                    <a:solidFill>
                                      <a:prstClr val="black">
                                        <a:lumMod val="75000"/>
                                        <a:lumOff val="25000"/>
                                      </a:prstClr>
                                    </a:solidFill>
                                    <a:latin typeface="Cambria Math" panose="02040503050406030204" pitchFamily="18" charset="0"/>
                                    <a:ea typeface="Cambria Math" panose="02040503050406030204" pitchFamily="18" charset="0"/>
                                  </a:rPr>
                                  <m:t>Λ</m:t>
                                </m:r>
                              </m:e>
                              <m:sub>
                                <m:r>
                                  <a:rPr lang="tr-TR" sz="1400" i="1">
                                    <a:solidFill>
                                      <a:prstClr val="black">
                                        <a:lumMod val="75000"/>
                                        <a:lumOff val="25000"/>
                                      </a:prstClr>
                                    </a:solidFill>
                                    <a:latin typeface="Cambria Math" panose="02040503050406030204" pitchFamily="18" charset="0"/>
                                    <a:ea typeface="Cambria Math" panose="02040503050406030204" pitchFamily="18" charset="0"/>
                                  </a:rPr>
                                  <m:t>𝑖</m:t>
                                </m:r>
                              </m:sub>
                              <m:sup>
                                <m:r>
                                  <a:rPr lang="tr-TR" sz="1400" i="1">
                                    <a:solidFill>
                                      <a:prstClr val="black">
                                        <a:lumMod val="75000"/>
                                        <a:lumOff val="25000"/>
                                      </a:prstClr>
                                    </a:solidFill>
                                    <a:latin typeface="Cambria Math" panose="02040503050406030204" pitchFamily="18" charset="0"/>
                                    <a:ea typeface="Cambria Math" panose="02040503050406030204" pitchFamily="18" charset="0"/>
                                  </a:rPr>
                                  <m:t>𝑝</m:t>
                                </m:r>
                              </m:sup>
                            </m:sSubSup>
                            <m:r>
                              <a:rPr lang="tr-TR" sz="1400" b="0" i="1" smtClean="0">
                                <a:solidFill>
                                  <a:prstClr val="black">
                                    <a:lumMod val="75000"/>
                                    <a:lumOff val="25000"/>
                                  </a:prstClr>
                                </a:solidFill>
                                <a:latin typeface="Cambria Math" panose="02040503050406030204" pitchFamily="18" charset="0"/>
                                <a:ea typeface="Cambria Math" panose="02040503050406030204" pitchFamily="18" charset="0"/>
                              </a:rPr>
                              <m:t>"</m:t>
                            </m:r>
                            <m:r>
                              <a:rPr lang="tr-TR" sz="1400" i="1">
                                <a:solidFill>
                                  <a:prstClr val="black">
                                    <a:lumMod val="75000"/>
                                    <a:lumOff val="25000"/>
                                  </a:prstClr>
                                </a:solidFill>
                                <a:latin typeface="Cambria Math" panose="02040503050406030204" pitchFamily="18" charset="0"/>
                                <a:ea typeface="Cambria Math" panose="02040503050406030204" pitchFamily="18" charset="0"/>
                              </a:rPr>
                              <m:t> </m:t>
                            </m:r>
                          </m:e>
                        </m:func>
                      </m:e>
                    </m:func>
                  </m:oMath>
                </a14:m>
                <a:r>
                  <a:rPr lang="tr-TR" sz="1400" dirty="0" smtClean="0"/>
                  <a:t>, may not be unique because of equal values. Then models choose label indexed with minimum argument as a prediction corresponding list structure in Python. </a:t>
                </a:r>
              </a:p>
              <a:p>
                <a:r>
                  <a:rPr lang="tr-TR" sz="1400" dirty="0" smtClean="0"/>
                  <a:t>I use extra parameters (figuratively considered </a:t>
                </a:r>
                <a:r>
                  <a:rPr lang="tr-TR" sz="1400" dirty="0"/>
                  <a:t>as tiebreaker</a:t>
                </a:r>
                <a:r>
                  <a:rPr lang="tr-TR" sz="1400" dirty="0" smtClean="0"/>
                  <a:t>), </a:t>
                </a:r>
                <a14:m>
                  <m:oMath xmlns:m="http://schemas.openxmlformats.org/officeDocument/2006/math">
                    <m:sSubSup>
                      <m:sSubSupPr>
                        <m:ctrlPr>
                          <a:rPr lang="el-GR" sz="1400" i="1">
                            <a:latin typeface="Cambria Math" panose="02040503050406030204" pitchFamily="18" charset="0"/>
                            <a:ea typeface="Cambria Math" panose="02040503050406030204" pitchFamily="18" charset="0"/>
                          </a:rPr>
                        </m:ctrlPr>
                      </m:sSubSupPr>
                      <m:e>
                        <m:r>
                          <m:rPr>
                            <m:sty m:val="p"/>
                          </m:rPr>
                          <a:rPr lang="el-GR" sz="1400" i="1">
                            <a:latin typeface="Cambria Math" panose="02040503050406030204" pitchFamily="18" charset="0"/>
                            <a:ea typeface="Cambria Math" panose="02040503050406030204" pitchFamily="18" charset="0"/>
                          </a:rPr>
                          <m:t>Σ</m:t>
                        </m:r>
                      </m:e>
                      <m:sub>
                        <m:r>
                          <a:rPr lang="tr-TR" sz="1400" i="1">
                            <a:latin typeface="Cambria Math" panose="02040503050406030204" pitchFamily="18" charset="0"/>
                            <a:ea typeface="Cambria Math" panose="02040503050406030204" pitchFamily="18" charset="0"/>
                          </a:rPr>
                          <m:t>𝑖𝑗</m:t>
                        </m:r>
                      </m:sub>
                      <m:sup>
                        <m:r>
                          <a:rPr lang="tr-TR" sz="1400" i="1">
                            <a:latin typeface="Cambria Math" panose="02040503050406030204" pitchFamily="18" charset="0"/>
                            <a:ea typeface="Cambria Math" panose="02040503050406030204" pitchFamily="18" charset="0"/>
                          </a:rPr>
                          <m:t>𝑝</m:t>
                        </m:r>
                      </m:sup>
                    </m:sSubSup>
                  </m:oMath>
                </a14:m>
                <a:r>
                  <a:rPr lang="tr-TR" sz="1400" dirty="0" smtClean="0"/>
                  <a:t> and </a:t>
                </a:r>
                <a14:m>
                  <m:oMath xmlns:m="http://schemas.openxmlformats.org/officeDocument/2006/math">
                    <m:nary>
                      <m:naryPr>
                        <m:chr m:val="∑"/>
                        <m:supHide m:val="on"/>
                        <m:ctrlPr>
                          <a:rPr lang="tr-TR" sz="1400" i="1">
                            <a:solidFill>
                              <a:prstClr val="black">
                                <a:lumMod val="75000"/>
                                <a:lumOff val="25000"/>
                              </a:prstClr>
                            </a:solidFill>
                            <a:latin typeface="Cambria Math" panose="02040503050406030204" pitchFamily="18" charset="0"/>
                          </a:rPr>
                        </m:ctrlPr>
                      </m:naryPr>
                      <m:sub>
                        <m:r>
                          <m:rPr>
                            <m:brk m:alnAt="7"/>
                          </m:rPr>
                          <a:rPr lang="tr-TR" sz="1400" i="1">
                            <a:solidFill>
                              <a:prstClr val="black">
                                <a:lumMod val="75000"/>
                                <a:lumOff val="25000"/>
                              </a:prstClr>
                            </a:solidFill>
                            <a:latin typeface="Cambria Math" panose="02040503050406030204" pitchFamily="18" charset="0"/>
                          </a:rPr>
                          <m:t>𝑗</m:t>
                        </m:r>
                      </m:sub>
                      <m:sup/>
                      <m:e>
                        <m:sSubSup>
                          <m:sSubSupPr>
                            <m:ctrlPr>
                              <a:rPr lang="el-GR" sz="1400" i="1">
                                <a:solidFill>
                                  <a:prstClr val="black">
                                    <a:lumMod val="75000"/>
                                    <a:lumOff val="25000"/>
                                  </a:prstClr>
                                </a:solidFill>
                                <a:latin typeface="Cambria Math" panose="02040503050406030204" pitchFamily="18" charset="0"/>
                                <a:ea typeface="Cambria Math" panose="02040503050406030204" pitchFamily="18" charset="0"/>
                              </a:rPr>
                            </m:ctrlPr>
                          </m:sSubSupPr>
                          <m:e>
                            <m:r>
                              <m:rPr>
                                <m:sty m:val="p"/>
                              </m:rPr>
                              <a:rPr lang="el-GR" sz="1400" i="1">
                                <a:solidFill>
                                  <a:prstClr val="black">
                                    <a:lumMod val="75000"/>
                                    <a:lumOff val="25000"/>
                                  </a:prstClr>
                                </a:solidFill>
                                <a:latin typeface="Cambria Math" panose="02040503050406030204" pitchFamily="18" charset="0"/>
                                <a:ea typeface="Cambria Math" panose="02040503050406030204" pitchFamily="18" charset="0"/>
                              </a:rPr>
                              <m:t>Σ</m:t>
                            </m:r>
                          </m:e>
                          <m:sub>
                            <m:r>
                              <a:rPr lang="tr-TR" sz="1400" i="1">
                                <a:solidFill>
                                  <a:prstClr val="black">
                                    <a:lumMod val="75000"/>
                                    <a:lumOff val="25000"/>
                                  </a:prstClr>
                                </a:solidFill>
                                <a:latin typeface="Cambria Math" panose="02040503050406030204" pitchFamily="18" charset="0"/>
                                <a:ea typeface="Cambria Math" panose="02040503050406030204" pitchFamily="18" charset="0"/>
                              </a:rPr>
                              <m:t>𝑖𝑗</m:t>
                            </m:r>
                          </m:sub>
                          <m:sup>
                            <m:r>
                              <a:rPr lang="tr-TR" sz="1400" i="1">
                                <a:solidFill>
                                  <a:prstClr val="black">
                                    <a:lumMod val="75000"/>
                                    <a:lumOff val="25000"/>
                                  </a:prstClr>
                                </a:solidFill>
                                <a:latin typeface="Cambria Math" panose="02040503050406030204" pitchFamily="18" charset="0"/>
                                <a:ea typeface="Cambria Math" panose="02040503050406030204" pitchFamily="18" charset="0"/>
                              </a:rPr>
                              <m:t>𝑟</m:t>
                            </m:r>
                          </m:sup>
                        </m:sSubSup>
                      </m:e>
                    </m:nary>
                  </m:oMath>
                </a14:m>
                <a:r>
                  <a:rPr lang="tr-TR" sz="1400" dirty="0" smtClean="0"/>
                  <a:t> ,  on </a:t>
                </a:r>
                <a:r>
                  <a:rPr lang="tr-TR" sz="1400" dirty="0"/>
                  <a:t>the purpose of avoiding that </a:t>
                </a:r>
                <a:r>
                  <a:rPr lang="tr-TR" sz="1400" dirty="0" smtClean="0"/>
                  <a:t>case. </a:t>
                </a:r>
                <a:endParaRPr lang="tr-TR" sz="1400" dirty="0"/>
              </a:p>
              <a:p>
                <a:r>
                  <a:rPr lang="tr-TR" sz="1400" dirty="0" smtClean="0"/>
                  <a:t>Moreover as train set gets large, probability of exitence of equal values is expected to diminish.  </a:t>
                </a:r>
                <a:endParaRPr lang="tr-TR"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B42B4FB0-0621-45E6-B97F-F77D45599D8C}"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19</a:t>
            </a:fld>
            <a:endParaRPr lang="tr-TR"/>
          </a:p>
        </p:txBody>
      </p:sp>
    </p:spTree>
    <p:extLst>
      <p:ext uri="{BB962C8B-B14F-4D97-AF65-F5344CB8AC3E}">
        <p14:creationId xmlns:p14="http://schemas.microsoft.com/office/powerpoint/2010/main" val="2890168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PREDICTION MODELS </a:t>
            </a:r>
            <a:r>
              <a:rPr lang="tr-TR" dirty="0" smtClean="0"/>
              <a:t/>
            </a:r>
            <a:br>
              <a:rPr lang="tr-TR" dirty="0" smtClean="0"/>
            </a:br>
            <a:r>
              <a:rPr lang="tr-TR" dirty="0" smtClean="0"/>
              <a:t>BASED </a:t>
            </a:r>
            <a:r>
              <a:rPr lang="tr-TR" dirty="0"/>
              <a:t>ON MAX-STEMS</a:t>
            </a:r>
          </a:p>
        </p:txBody>
      </p:sp>
      <p:sp>
        <p:nvSpPr>
          <p:cNvPr id="3" name="Content Placeholder 2"/>
          <p:cNvSpPr>
            <a:spLocks noGrp="1"/>
          </p:cNvSpPr>
          <p:nvPr>
            <p:ph idx="1"/>
          </p:nvPr>
        </p:nvSpPr>
        <p:spPr/>
        <p:txBody>
          <a:bodyPr/>
          <a:lstStyle/>
          <a:p>
            <a:r>
              <a:rPr lang="tr-TR" dirty="0" smtClean="0"/>
              <a:t>Episode One: One-Word Based</a:t>
            </a:r>
          </a:p>
          <a:p>
            <a:r>
              <a:rPr lang="tr-TR" dirty="0" smtClean="0"/>
              <a:t>Episode Two: A Combinatorial Approach</a:t>
            </a:r>
          </a:p>
          <a:p>
            <a:r>
              <a:rPr lang="tr-TR" dirty="0" smtClean="0"/>
              <a:t>Episode Three: Effect of Hyperparameters</a:t>
            </a:r>
          </a:p>
          <a:p>
            <a:r>
              <a:rPr lang="tr-TR" dirty="0" smtClean="0"/>
              <a:t>Episode Four: Advanced Examinations</a:t>
            </a:r>
            <a:endParaRPr lang="tr-TR" dirty="0"/>
          </a:p>
        </p:txBody>
      </p:sp>
      <p:sp>
        <p:nvSpPr>
          <p:cNvPr id="4" name="Date Placeholder 3"/>
          <p:cNvSpPr>
            <a:spLocks noGrp="1"/>
          </p:cNvSpPr>
          <p:nvPr>
            <p:ph type="dt" sz="half" idx="10"/>
          </p:nvPr>
        </p:nvSpPr>
        <p:spPr/>
        <p:txBody>
          <a:bodyPr/>
          <a:lstStyle/>
          <a:p>
            <a:fld id="{3D18DA87-FF4F-4A3F-9765-6666B7DB4AFD}"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2</a:t>
            </a:fld>
            <a:endParaRPr lang="tr-TR"/>
          </a:p>
        </p:txBody>
      </p:sp>
    </p:spTree>
    <p:extLst>
      <p:ext uri="{BB962C8B-B14F-4D97-AF65-F5344CB8AC3E}">
        <p14:creationId xmlns:p14="http://schemas.microsoft.com/office/powerpoint/2010/main" val="505571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Application (introduction)</a:t>
            </a:r>
            <a:endParaRPr lang="tr-TR" dirty="0"/>
          </a:p>
        </p:txBody>
      </p:sp>
      <p:sp>
        <p:nvSpPr>
          <p:cNvPr id="3" name="Content Placeholder 2"/>
          <p:cNvSpPr>
            <a:spLocks noGrp="1"/>
          </p:cNvSpPr>
          <p:nvPr>
            <p:ph idx="1"/>
          </p:nvPr>
        </p:nvSpPr>
        <p:spPr/>
        <p:txBody>
          <a:bodyPr/>
          <a:lstStyle/>
          <a:p>
            <a:r>
              <a:rPr lang="tr-TR" sz="1400" dirty="0"/>
              <a:t>We use data of «nayn.co» a news portal in Turkish Language. Data is imported </a:t>
            </a:r>
            <a:r>
              <a:rPr lang="tr-TR" sz="1400" dirty="0" err="1"/>
              <a:t>by</a:t>
            </a:r>
            <a:r>
              <a:rPr lang="tr-TR" sz="1400" dirty="0"/>
              <a:t> </a:t>
            </a:r>
            <a:r>
              <a:rPr lang="tr-TR" sz="1400" dirty="0" err="1" smtClean="0"/>
              <a:t>url</a:t>
            </a:r>
            <a:r>
              <a:rPr lang="tr-TR" sz="1400" dirty="0"/>
              <a:t> </a:t>
            </a:r>
            <a:r>
              <a:rPr lang="tr-TR" sz="1400" dirty="0" smtClean="0"/>
              <a:t>«"</a:t>
            </a:r>
            <a:r>
              <a:rPr lang="tr-TR" sz="1400" dirty="0"/>
              <a:t>https://</a:t>
            </a:r>
            <a:r>
              <a:rPr lang="tr-TR" sz="1400" dirty="0" smtClean="0"/>
              <a:t>raw.githubusercontent.com/naynco/nayn.data/master/classification_clean.csv"».</a:t>
            </a:r>
          </a:p>
          <a:p>
            <a:r>
              <a:rPr lang="tr-TR" sz="1400" dirty="0" smtClean="0"/>
              <a:t>Head of data is presented below</a:t>
            </a:r>
          </a:p>
          <a:p>
            <a:pPr marL="0" indent="0">
              <a:buNone/>
            </a:pPr>
            <a:r>
              <a:rPr lang="tr-TR" sz="1400" dirty="0" smtClean="0"/>
              <a:t> </a:t>
            </a:r>
          </a:p>
          <a:p>
            <a:pPr marL="0" indent="0">
              <a:buNone/>
            </a:pPr>
            <a:endParaRPr lang="tr-TR" sz="1400" dirty="0"/>
          </a:p>
          <a:p>
            <a:pPr marL="0" indent="0">
              <a:buNone/>
            </a:pPr>
            <a:endParaRPr lang="tr-TR" sz="1400" dirty="0" smtClean="0"/>
          </a:p>
          <a:p>
            <a:pPr marL="0" indent="0">
              <a:buNone/>
            </a:pPr>
            <a:endParaRPr lang="tr-TR" sz="1400" dirty="0"/>
          </a:p>
          <a:p>
            <a:pPr marL="0" indent="0">
              <a:buNone/>
            </a:pPr>
            <a:endParaRPr lang="tr-TR" sz="1400" dirty="0" smtClean="0"/>
          </a:p>
          <a:p>
            <a:pPr marL="0" indent="0">
              <a:buNone/>
            </a:pPr>
            <a:endParaRPr lang="tr-TR" sz="1400" dirty="0"/>
          </a:p>
          <a:p>
            <a:pPr marL="0" indent="0">
              <a:buNone/>
            </a:pPr>
            <a:r>
              <a:rPr lang="tr-TR" sz="1200" dirty="0" smtClean="0"/>
              <a:t>There are 11622 documents («Title» column) with label («DÜNYA» (World), «SPOR» (Sports), «SANAT»(Art) and «Teknoloji»(Technology)). </a:t>
            </a:r>
            <a:r>
              <a:rPr lang="en-US" sz="1200" dirty="0"/>
              <a:t>But data is imbalanced in favor of category «DÜNYA» such that the </a:t>
            </a:r>
            <a:r>
              <a:rPr lang="en-US" sz="1200" dirty="0" smtClean="0"/>
              <a:t>counts</a:t>
            </a:r>
            <a:r>
              <a:rPr lang="tr-TR" sz="1200" dirty="0" smtClean="0"/>
              <a:t> [and percentages]</a:t>
            </a:r>
            <a:r>
              <a:rPr lang="en-US" sz="1200" dirty="0" smtClean="0"/>
              <a:t> </a:t>
            </a:r>
            <a:r>
              <a:rPr lang="en-US" sz="1200" dirty="0"/>
              <a:t>of categories  </a:t>
            </a:r>
            <a:r>
              <a:rPr lang="en-US" sz="1200" dirty="0" smtClean="0"/>
              <a:t>9226</a:t>
            </a:r>
            <a:r>
              <a:rPr lang="tr-TR" sz="1200" dirty="0" smtClean="0"/>
              <a:t>[%79]</a:t>
            </a:r>
            <a:r>
              <a:rPr lang="en-US" sz="1200" dirty="0" smtClean="0"/>
              <a:t> </a:t>
            </a:r>
            <a:r>
              <a:rPr lang="en-US" sz="1200" dirty="0"/>
              <a:t>,</a:t>
            </a:r>
            <a:r>
              <a:rPr lang="en-US" sz="1200" dirty="0" smtClean="0"/>
              <a:t>1967</a:t>
            </a:r>
            <a:r>
              <a:rPr lang="tr-TR" sz="1200" dirty="0"/>
              <a:t> </a:t>
            </a:r>
            <a:r>
              <a:rPr lang="tr-TR" sz="1200" dirty="0" smtClean="0"/>
              <a:t>[%17]</a:t>
            </a:r>
            <a:r>
              <a:rPr lang="en-US" sz="1200" dirty="0" smtClean="0"/>
              <a:t>,285</a:t>
            </a:r>
            <a:r>
              <a:rPr lang="tr-TR" sz="1200" dirty="0"/>
              <a:t> </a:t>
            </a:r>
            <a:r>
              <a:rPr lang="tr-TR" sz="1200" dirty="0" smtClean="0"/>
              <a:t>[%</a:t>
            </a:r>
            <a:r>
              <a:rPr lang="tr-TR" sz="1200" dirty="0"/>
              <a:t>2</a:t>
            </a:r>
            <a:r>
              <a:rPr lang="tr-TR" sz="1200" dirty="0" smtClean="0"/>
              <a:t>]</a:t>
            </a:r>
            <a:r>
              <a:rPr lang="en-US" sz="1200" dirty="0" smtClean="0"/>
              <a:t> </a:t>
            </a:r>
            <a:r>
              <a:rPr lang="en-US" sz="1200" dirty="0"/>
              <a:t>and </a:t>
            </a:r>
            <a:r>
              <a:rPr lang="en-US" sz="1200" dirty="0" smtClean="0"/>
              <a:t>144</a:t>
            </a:r>
            <a:r>
              <a:rPr lang="tr-TR" sz="1200" dirty="0"/>
              <a:t> </a:t>
            </a:r>
            <a:r>
              <a:rPr lang="tr-TR" sz="1200" dirty="0" smtClean="0"/>
              <a:t>[%</a:t>
            </a:r>
            <a:r>
              <a:rPr lang="tr-TR" sz="1200" dirty="0"/>
              <a:t>1</a:t>
            </a:r>
            <a:r>
              <a:rPr lang="tr-TR" sz="1200" dirty="0" smtClean="0"/>
              <a:t>] respectively</a:t>
            </a:r>
            <a:r>
              <a:rPr lang="en-US" sz="1200" dirty="0" smtClean="0"/>
              <a:t>. </a:t>
            </a:r>
            <a:endParaRPr lang="tr-TR" sz="1200" dirty="0" smtClean="0"/>
          </a:p>
          <a:p>
            <a:pPr marL="0" indent="0">
              <a:buNone/>
            </a:pPr>
            <a:endParaRPr lang="tr-TR" sz="1200" dirty="0"/>
          </a:p>
        </p:txBody>
      </p:sp>
      <p:pic>
        <p:nvPicPr>
          <p:cNvPr id="4" name="Picture 3"/>
          <p:cNvPicPr>
            <a:picLocks noChangeAspect="1"/>
          </p:cNvPicPr>
          <p:nvPr/>
        </p:nvPicPr>
        <p:blipFill>
          <a:blip r:embed="rId2"/>
          <a:stretch>
            <a:fillRect/>
          </a:stretch>
        </p:blipFill>
        <p:spPr>
          <a:xfrm>
            <a:off x="2805112" y="3324687"/>
            <a:ext cx="4181475" cy="1552575"/>
          </a:xfrm>
          <a:prstGeom prst="rect">
            <a:avLst/>
          </a:prstGeom>
        </p:spPr>
      </p:pic>
      <p:sp>
        <p:nvSpPr>
          <p:cNvPr id="5" name="Date Placeholder 4"/>
          <p:cNvSpPr>
            <a:spLocks noGrp="1"/>
          </p:cNvSpPr>
          <p:nvPr>
            <p:ph type="dt" sz="half" idx="10"/>
          </p:nvPr>
        </p:nvSpPr>
        <p:spPr/>
        <p:txBody>
          <a:bodyPr/>
          <a:lstStyle/>
          <a:p>
            <a:fld id="{7BD11D8A-FC72-4B32-A005-435C11EC50D4}" type="datetime1">
              <a:rPr lang="en-US" smtClean="0"/>
              <a:t>3/29/2021</a:t>
            </a:fld>
            <a:endParaRPr lang="tr-TR"/>
          </a:p>
        </p:txBody>
      </p:sp>
      <p:sp>
        <p:nvSpPr>
          <p:cNvPr id="6" name="Footer Placeholder 5"/>
          <p:cNvSpPr>
            <a:spLocks noGrp="1"/>
          </p:cNvSpPr>
          <p:nvPr>
            <p:ph type="ftr" sz="quarter" idx="11"/>
          </p:nvPr>
        </p:nvSpPr>
        <p:spPr/>
        <p:txBody>
          <a:bodyPr/>
          <a:lstStyle/>
          <a:p>
            <a:r>
              <a:rPr lang="tr-TR" smtClean="0"/>
              <a:t>EMREHAN</a:t>
            </a:r>
            <a:endParaRPr lang="tr-TR"/>
          </a:p>
        </p:txBody>
      </p:sp>
      <p:sp>
        <p:nvSpPr>
          <p:cNvPr id="7" name="Slide Number Placeholder 6"/>
          <p:cNvSpPr>
            <a:spLocks noGrp="1"/>
          </p:cNvSpPr>
          <p:nvPr>
            <p:ph type="sldNum" sz="quarter" idx="12"/>
          </p:nvPr>
        </p:nvSpPr>
        <p:spPr/>
        <p:txBody>
          <a:bodyPr/>
          <a:lstStyle/>
          <a:p>
            <a:fld id="{F74E1598-E674-4AEE-8C6B-8AD6344A913E}" type="slidenum">
              <a:rPr lang="tr-TR" smtClean="0"/>
              <a:t>20</a:t>
            </a:fld>
            <a:endParaRPr lang="tr-TR"/>
          </a:p>
        </p:txBody>
      </p:sp>
    </p:spTree>
    <p:extLst>
      <p:ext uri="{BB962C8B-B14F-4D97-AF65-F5344CB8AC3E}">
        <p14:creationId xmlns:p14="http://schemas.microsoft.com/office/powerpoint/2010/main" val="725891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771" y="83022"/>
            <a:ext cx="8596668" cy="1320800"/>
          </a:xfrm>
        </p:spPr>
        <p:txBody>
          <a:bodyPr/>
          <a:lstStyle/>
          <a:p>
            <a:r>
              <a:rPr lang="tr-TR" dirty="0">
                <a:ln w="0"/>
                <a:effectLst>
                  <a:outerShdw blurRad="38100" dist="19050" dir="2700000" algn="tl" rotWithShape="0">
                    <a:schemeClr val="dk1">
                      <a:alpha val="40000"/>
                    </a:schemeClr>
                  </a:outerShdw>
                </a:effectLst>
              </a:rPr>
              <a:t>General </a:t>
            </a:r>
            <a:r>
              <a:rPr lang="tr-TR" dirty="0" smtClean="0">
                <a:ln w="0"/>
                <a:effectLst>
                  <a:outerShdw blurRad="38100" dist="19050" dir="2700000" algn="tl" rotWithShape="0">
                    <a:schemeClr val="dk1">
                      <a:alpha val="40000"/>
                    </a:schemeClr>
                  </a:outerShdw>
                </a:effectLst>
              </a:rPr>
              <a:t>Scheme for Application of Prediction Models </a:t>
            </a:r>
            <a:endParaRPr lang="tr-TR" dirty="0"/>
          </a:p>
        </p:txBody>
      </p:sp>
      <p:sp>
        <p:nvSpPr>
          <p:cNvPr id="4" name="Rectangle 3"/>
          <p:cNvSpPr/>
          <p:nvPr/>
        </p:nvSpPr>
        <p:spPr>
          <a:xfrm>
            <a:off x="949574" y="1270402"/>
            <a:ext cx="1591407" cy="60235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X_test</a:t>
            </a:r>
            <a:endParaRPr lang="tr-TR" dirty="0"/>
          </a:p>
        </p:txBody>
      </p:sp>
      <mc:AlternateContent xmlns:mc="http://schemas.openxmlformats.org/markup-compatibility/2006" xmlns:a14="http://schemas.microsoft.com/office/drawing/2010/main">
        <mc:Choice Requires="a14">
          <p:sp>
            <p:nvSpPr>
              <p:cNvPr id="5" name="Rectangle 4"/>
              <p:cNvSpPr/>
              <p:nvPr/>
            </p:nvSpPr>
            <p:spPr>
              <a:xfrm>
                <a:off x="2851643" y="1270401"/>
                <a:ext cx="1591407" cy="60235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oMath>
                  </m:oMathPara>
                </a14:m>
                <a:endParaRPr lang="tr-TR" dirty="0"/>
              </a:p>
            </p:txBody>
          </p:sp>
        </mc:Choice>
        <mc:Fallback xmlns="">
          <p:sp>
            <p:nvSpPr>
              <p:cNvPr id="5" name="Rectangle 4"/>
              <p:cNvSpPr>
                <a:spLocks noRot="1" noChangeAspect="1" noMove="1" noResize="1" noEditPoints="1" noAdjustHandles="1" noChangeArrowheads="1" noChangeShapeType="1" noTextEdit="1"/>
              </p:cNvSpPr>
              <p:nvPr/>
            </p:nvSpPr>
            <p:spPr>
              <a:xfrm>
                <a:off x="2851643" y="1270401"/>
                <a:ext cx="1591407" cy="602359"/>
              </a:xfrm>
              <a:prstGeom prst="rect">
                <a:avLst/>
              </a:prstGeom>
              <a:blipFill>
                <a:blip r:embed="rId2"/>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850428" y="1270401"/>
                <a:ext cx="1591407" cy="60235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tr-TR" sz="1000" i="1" smtClean="0">
                            <a:solidFill>
                              <a:schemeClr val="tx1"/>
                            </a:solidFill>
                            <a:latin typeface="Cambria Math" panose="02040503050406030204" pitchFamily="18" charset="0"/>
                          </a:rPr>
                        </m:ctrlPr>
                      </m:sSubPr>
                      <m:e>
                        <m:r>
                          <a:rPr lang="tr-TR" sz="1000" i="1">
                            <a:solidFill>
                              <a:schemeClr val="tx1"/>
                            </a:solidFill>
                            <a:latin typeface="Cambria Math" panose="02040503050406030204" pitchFamily="18" charset="0"/>
                          </a:rPr>
                          <m:t>𝑑𝑜𝑐</m:t>
                        </m:r>
                      </m:e>
                      <m:sub>
                        <m:r>
                          <a:rPr lang="tr-TR" sz="1000" i="1">
                            <a:solidFill>
                              <a:schemeClr val="tx1"/>
                            </a:solidFill>
                            <a:latin typeface="Cambria Math" panose="02040503050406030204" pitchFamily="18" charset="0"/>
                          </a:rPr>
                          <m:t>𝑖</m:t>
                        </m:r>
                      </m:sub>
                    </m:sSub>
                    <m:r>
                      <a:rPr lang="tr-TR" sz="1000" b="0" i="1" smtClean="0">
                        <a:solidFill>
                          <a:schemeClr val="tx1"/>
                        </a:solidFill>
                        <a:latin typeface="Cambria Math" panose="02040503050406030204" pitchFamily="18" charset="0"/>
                      </a:rPr>
                      <m:t>=</m:t>
                    </m:r>
                    <m:r>
                      <a:rPr lang="tr-TR" sz="1000" b="0" i="1" smtClean="0">
                        <a:solidFill>
                          <a:schemeClr val="tx1"/>
                        </a:solidFill>
                        <a:latin typeface="Cambria Math" panose="02040503050406030204" pitchFamily="18" charset="0"/>
                      </a:rPr>
                      <m:t>𝑙𝑜𝑤𝑒𝑟</m:t>
                    </m:r>
                    <m:r>
                      <a:rPr lang="tr-TR" sz="1000" b="0" i="1" smtClean="0">
                        <a:solidFill>
                          <a:schemeClr val="tx1"/>
                        </a:solidFill>
                        <a:latin typeface="Cambria Math" panose="02040503050406030204" pitchFamily="18" charset="0"/>
                      </a:rPr>
                      <m:t>(</m:t>
                    </m:r>
                    <m:sSub>
                      <m:sSubPr>
                        <m:ctrlPr>
                          <a:rPr lang="tr-TR" sz="1000" i="1">
                            <a:solidFill>
                              <a:schemeClr val="tx1"/>
                            </a:solidFill>
                            <a:latin typeface="Cambria Math" panose="02040503050406030204" pitchFamily="18" charset="0"/>
                          </a:rPr>
                        </m:ctrlPr>
                      </m:sSubPr>
                      <m:e>
                        <m:r>
                          <a:rPr lang="tr-TR" sz="1000" i="1">
                            <a:solidFill>
                              <a:schemeClr val="tx1"/>
                            </a:solidFill>
                            <a:latin typeface="Cambria Math" panose="02040503050406030204" pitchFamily="18" charset="0"/>
                          </a:rPr>
                          <m:t>𝑑𝑜𝑐</m:t>
                        </m:r>
                      </m:e>
                      <m:sub>
                        <m:r>
                          <a:rPr lang="tr-TR" sz="1000" i="1">
                            <a:solidFill>
                              <a:schemeClr val="tx1"/>
                            </a:solidFill>
                            <a:latin typeface="Cambria Math" panose="02040503050406030204" pitchFamily="18" charset="0"/>
                          </a:rPr>
                          <m:t>𝑖</m:t>
                        </m:r>
                      </m:sub>
                    </m:sSub>
                  </m:oMath>
                </a14:m>
                <a:r>
                  <a:rPr lang="tr-TR" sz="1000" dirty="0" smtClean="0">
                    <a:solidFill>
                      <a:schemeClr val="tx1"/>
                    </a:solidFill>
                  </a:rPr>
                  <a:t>)</a:t>
                </a:r>
                <a:endParaRPr lang="tr-TR" sz="1000"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4850428" y="1270401"/>
                <a:ext cx="1591407" cy="602359"/>
              </a:xfrm>
              <a:prstGeom prst="rect">
                <a:avLst/>
              </a:prstGeom>
              <a:blipFill>
                <a:blip r:embed="rId3"/>
                <a:stretch>
                  <a:fillRect/>
                </a:stretch>
              </a:blipFill>
            </p:spPr>
            <p:txBody>
              <a:bodyPr/>
              <a:lstStyle/>
              <a:p>
                <a:r>
                  <a:rPr lang="tr-TR">
                    <a:noFill/>
                  </a:rPr>
                  <a:t> </a:t>
                </a:r>
              </a:p>
            </p:txBody>
          </p:sp>
        </mc:Fallback>
      </mc:AlternateContent>
      <p:cxnSp>
        <p:nvCxnSpPr>
          <p:cNvPr id="7" name="Straight Arrow Connector 6"/>
          <p:cNvCxnSpPr>
            <a:endCxn id="5" idx="1"/>
          </p:cNvCxnSpPr>
          <p:nvPr/>
        </p:nvCxnSpPr>
        <p:spPr>
          <a:xfrm>
            <a:off x="2540981" y="1571580"/>
            <a:ext cx="3106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6" idx="1"/>
          </p:cNvCxnSpPr>
          <p:nvPr/>
        </p:nvCxnSpPr>
        <p:spPr>
          <a:xfrm>
            <a:off x="4443050" y="1571581"/>
            <a:ext cx="407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8804035" y="1270401"/>
                <a:ext cx="1591407" cy="60235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tr-TR" sz="1000" i="1" smtClean="0">
                            <a:solidFill>
                              <a:schemeClr val="tx1"/>
                            </a:solidFill>
                            <a:latin typeface="Cambria Math" panose="02040503050406030204" pitchFamily="18" charset="0"/>
                          </a:rPr>
                        </m:ctrlPr>
                      </m:sSubPr>
                      <m:e>
                        <m:r>
                          <a:rPr lang="tr-TR" sz="1000" b="0" i="1" smtClean="0">
                            <a:solidFill>
                              <a:schemeClr val="tx1"/>
                            </a:solidFill>
                            <a:latin typeface="Cambria Math" panose="02040503050406030204" pitchFamily="18" charset="0"/>
                          </a:rPr>
                          <m:t>𝑡𝑜𝑘𝑒𝑛</m:t>
                        </m:r>
                      </m:e>
                      <m:sub>
                        <m:r>
                          <a:rPr lang="tr-TR" sz="1000" b="0" i="1" smtClean="0">
                            <a:solidFill>
                              <a:schemeClr val="tx1"/>
                            </a:solidFill>
                            <a:latin typeface="Cambria Math" panose="02040503050406030204" pitchFamily="18" charset="0"/>
                          </a:rPr>
                          <m:t>𝑖</m:t>
                        </m:r>
                      </m:sub>
                    </m:sSub>
                    <m:r>
                      <a:rPr lang="tr-TR" sz="1000" i="1">
                        <a:solidFill>
                          <a:schemeClr val="tx1"/>
                        </a:solidFill>
                        <a:latin typeface="Cambria Math" panose="02040503050406030204" pitchFamily="18" charset="0"/>
                      </a:rPr>
                      <m:t>=</m:t>
                    </m:r>
                    <m:r>
                      <a:rPr lang="tr-TR" sz="1000" i="1">
                        <a:solidFill>
                          <a:schemeClr val="tx1"/>
                        </a:solidFill>
                        <a:latin typeface="Cambria Math" panose="02040503050406030204" pitchFamily="18" charset="0"/>
                      </a:rPr>
                      <m:t>𝑐𝑙𝑒𝑎𝑛</m:t>
                    </m:r>
                    <m:r>
                      <a:rPr lang="tr-TR" sz="1000" i="1">
                        <a:solidFill>
                          <a:schemeClr val="tx1"/>
                        </a:solidFill>
                        <a:latin typeface="Cambria Math" panose="02040503050406030204" pitchFamily="18" charset="0"/>
                      </a:rPr>
                      <m:t>(</m:t>
                    </m:r>
                    <m:sSub>
                      <m:sSubPr>
                        <m:ctrlPr>
                          <a:rPr lang="tr-TR" sz="1000" i="1">
                            <a:solidFill>
                              <a:schemeClr val="tx1"/>
                            </a:solidFill>
                            <a:latin typeface="Cambria Math" panose="02040503050406030204" pitchFamily="18" charset="0"/>
                          </a:rPr>
                        </m:ctrlPr>
                      </m:sSubPr>
                      <m:e>
                        <m:r>
                          <a:rPr lang="tr-TR" sz="1000" i="1">
                            <a:solidFill>
                              <a:schemeClr val="tx1"/>
                            </a:solidFill>
                            <a:latin typeface="Cambria Math" panose="02040503050406030204" pitchFamily="18" charset="0"/>
                          </a:rPr>
                          <m:t>𝑑𝑜𝑐</m:t>
                        </m:r>
                      </m:e>
                      <m:sub>
                        <m:r>
                          <a:rPr lang="tr-TR" sz="1000" i="1">
                            <a:solidFill>
                              <a:schemeClr val="tx1"/>
                            </a:solidFill>
                            <a:latin typeface="Cambria Math" panose="02040503050406030204" pitchFamily="18" charset="0"/>
                          </a:rPr>
                          <m:t>𝑖</m:t>
                        </m:r>
                      </m:sub>
                    </m:sSub>
                  </m:oMath>
                </a14:m>
                <a:r>
                  <a:rPr lang="tr-TR" sz="1000" dirty="0">
                    <a:solidFill>
                      <a:schemeClr val="tx1"/>
                    </a:solidFill>
                  </a:rPr>
                  <a:t>)</a:t>
                </a:r>
              </a:p>
            </p:txBody>
          </p:sp>
        </mc:Choice>
        <mc:Fallback xmlns="">
          <p:sp>
            <p:nvSpPr>
              <p:cNvPr id="9" name="Rectangle 8"/>
              <p:cNvSpPr>
                <a:spLocks noRot="1" noChangeAspect="1" noMove="1" noResize="1" noEditPoints="1" noAdjustHandles="1" noChangeArrowheads="1" noChangeShapeType="1" noTextEdit="1"/>
              </p:cNvSpPr>
              <p:nvPr/>
            </p:nvSpPr>
            <p:spPr>
              <a:xfrm>
                <a:off x="8804035" y="1270401"/>
                <a:ext cx="1591407" cy="602359"/>
              </a:xfrm>
              <a:prstGeom prst="rect">
                <a:avLst/>
              </a:prstGeom>
              <a:blipFill>
                <a:blip r:embed="rId4"/>
                <a:stretch>
                  <a:fillRect/>
                </a:stretch>
              </a:blipFill>
            </p:spPr>
            <p:txBody>
              <a:bodyPr/>
              <a:lstStyle/>
              <a:p>
                <a:r>
                  <a:rPr lang="tr-TR">
                    <a:noFill/>
                  </a:rPr>
                  <a:t> </a:t>
                </a:r>
              </a:p>
            </p:txBody>
          </p:sp>
        </mc:Fallback>
      </mc:AlternateContent>
      <p:cxnSp>
        <p:nvCxnSpPr>
          <p:cNvPr id="10" name="Straight Arrow Connector 9"/>
          <p:cNvCxnSpPr>
            <a:stCxn id="6" idx="3"/>
            <a:endCxn id="9" idx="1"/>
          </p:cNvCxnSpPr>
          <p:nvPr/>
        </p:nvCxnSpPr>
        <p:spPr>
          <a:xfrm>
            <a:off x="6441835" y="1571581"/>
            <a:ext cx="2362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6910759" y="1270401"/>
                <a:ext cx="1591407" cy="60235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tr-TR" sz="1000" i="1" smtClean="0">
                            <a:solidFill>
                              <a:schemeClr val="tx1"/>
                            </a:solidFill>
                            <a:latin typeface="Cambria Math" panose="02040503050406030204" pitchFamily="18" charset="0"/>
                          </a:rPr>
                        </m:ctrlPr>
                      </m:sSubPr>
                      <m:e>
                        <m:r>
                          <a:rPr lang="tr-TR" sz="1000" i="1">
                            <a:solidFill>
                              <a:schemeClr val="tx1"/>
                            </a:solidFill>
                            <a:latin typeface="Cambria Math" panose="02040503050406030204" pitchFamily="18" charset="0"/>
                          </a:rPr>
                          <m:t>𝑑𝑜𝑐</m:t>
                        </m:r>
                      </m:e>
                      <m:sub>
                        <m:r>
                          <a:rPr lang="tr-TR" sz="1000" i="1">
                            <a:solidFill>
                              <a:schemeClr val="tx1"/>
                            </a:solidFill>
                            <a:latin typeface="Cambria Math" panose="02040503050406030204" pitchFamily="18" charset="0"/>
                          </a:rPr>
                          <m:t>𝑖</m:t>
                        </m:r>
                      </m:sub>
                    </m:sSub>
                    <m:r>
                      <a:rPr lang="tr-TR" sz="1000" i="1">
                        <a:solidFill>
                          <a:schemeClr val="tx1"/>
                        </a:solidFill>
                        <a:latin typeface="Cambria Math" panose="02040503050406030204" pitchFamily="18" charset="0"/>
                      </a:rPr>
                      <m:t>=</m:t>
                    </m:r>
                    <m:r>
                      <a:rPr lang="tr-TR" sz="1000" b="0" i="1" smtClean="0">
                        <a:solidFill>
                          <a:schemeClr val="tx1"/>
                        </a:solidFill>
                        <a:latin typeface="Cambria Math" panose="02040503050406030204" pitchFamily="18" charset="0"/>
                      </a:rPr>
                      <m:t>𝑐𝑙𝑒𝑎𝑛</m:t>
                    </m:r>
                    <m:r>
                      <a:rPr lang="tr-TR" sz="1000" i="1">
                        <a:solidFill>
                          <a:schemeClr val="tx1"/>
                        </a:solidFill>
                        <a:latin typeface="Cambria Math" panose="02040503050406030204" pitchFamily="18" charset="0"/>
                      </a:rPr>
                      <m:t>(</m:t>
                    </m:r>
                    <m:sSub>
                      <m:sSubPr>
                        <m:ctrlPr>
                          <a:rPr lang="tr-TR" sz="1000" i="1">
                            <a:solidFill>
                              <a:schemeClr val="tx1"/>
                            </a:solidFill>
                            <a:latin typeface="Cambria Math" panose="02040503050406030204" pitchFamily="18" charset="0"/>
                          </a:rPr>
                        </m:ctrlPr>
                      </m:sSubPr>
                      <m:e>
                        <m:r>
                          <a:rPr lang="tr-TR" sz="1000" i="1">
                            <a:solidFill>
                              <a:schemeClr val="tx1"/>
                            </a:solidFill>
                            <a:latin typeface="Cambria Math" panose="02040503050406030204" pitchFamily="18" charset="0"/>
                          </a:rPr>
                          <m:t>𝑑𝑜𝑐</m:t>
                        </m:r>
                      </m:e>
                      <m:sub>
                        <m:r>
                          <a:rPr lang="tr-TR" sz="1000" i="1">
                            <a:solidFill>
                              <a:schemeClr val="tx1"/>
                            </a:solidFill>
                            <a:latin typeface="Cambria Math" panose="02040503050406030204" pitchFamily="18" charset="0"/>
                          </a:rPr>
                          <m:t>𝑖</m:t>
                        </m:r>
                      </m:sub>
                    </m:sSub>
                  </m:oMath>
                </a14:m>
                <a:r>
                  <a:rPr lang="tr-TR" sz="1000" dirty="0" smtClean="0">
                    <a:solidFill>
                      <a:schemeClr val="tx1"/>
                    </a:solidFill>
                  </a:rPr>
                  <a:t>)</a:t>
                </a:r>
                <a:endParaRPr lang="tr-TR" sz="1000" dirty="0">
                  <a:solidFill>
                    <a:schemeClr val="tx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6910759" y="1270401"/>
                <a:ext cx="1591407" cy="602359"/>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8820152" y="2284447"/>
                <a:ext cx="1591407" cy="60235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tr-TR" sz="800" i="1" smtClean="0">
                            <a:solidFill>
                              <a:schemeClr val="tx1"/>
                            </a:solidFill>
                            <a:latin typeface="Cambria Math" panose="02040503050406030204" pitchFamily="18" charset="0"/>
                          </a:rPr>
                        </m:ctrlPr>
                      </m:sSubPr>
                      <m:e>
                        <m:r>
                          <a:rPr lang="tr-TR" sz="800" b="0" i="1" smtClean="0">
                            <a:solidFill>
                              <a:schemeClr val="tx1"/>
                            </a:solidFill>
                            <a:latin typeface="Cambria Math" panose="02040503050406030204" pitchFamily="18" charset="0"/>
                          </a:rPr>
                          <m:t>𝑠𝑡𝑒𝑚𝑠</m:t>
                        </m:r>
                      </m:e>
                      <m:sub>
                        <m:r>
                          <a:rPr lang="tr-TR" sz="800" i="1">
                            <a:solidFill>
                              <a:schemeClr val="tx1"/>
                            </a:solidFill>
                            <a:latin typeface="Cambria Math" panose="02040503050406030204" pitchFamily="18" charset="0"/>
                          </a:rPr>
                          <m:t>𝑖</m:t>
                        </m:r>
                      </m:sub>
                    </m:sSub>
                    <m:r>
                      <a:rPr lang="tr-TR" sz="800" i="1">
                        <a:solidFill>
                          <a:schemeClr val="tx1"/>
                        </a:solidFill>
                        <a:latin typeface="Cambria Math" panose="02040503050406030204" pitchFamily="18" charset="0"/>
                      </a:rPr>
                      <m:t>=</m:t>
                    </m:r>
                    <m:r>
                      <m:rPr>
                        <m:sty m:val="p"/>
                      </m:rPr>
                      <a:rPr lang="tr-TR" sz="800" b="0" i="0" smtClean="0">
                        <a:solidFill>
                          <a:schemeClr val="tx1"/>
                        </a:solidFill>
                        <a:latin typeface="Cambria Math" panose="02040503050406030204" pitchFamily="18" charset="0"/>
                      </a:rPr>
                      <m:t>max</m:t>
                    </m:r>
                    <m:r>
                      <a:rPr lang="tr-TR" sz="800" b="0" i="1" smtClean="0">
                        <a:solidFill>
                          <a:schemeClr val="tx1"/>
                        </a:solidFill>
                        <a:latin typeface="Cambria Math" panose="02040503050406030204" pitchFamily="18" charset="0"/>
                      </a:rPr>
                      <m:t>⁡_</m:t>
                    </m:r>
                    <m:r>
                      <a:rPr lang="tr-TR" sz="800" b="0" i="1" smtClean="0">
                        <a:solidFill>
                          <a:schemeClr val="tx1"/>
                        </a:solidFill>
                        <a:latin typeface="Cambria Math" panose="02040503050406030204" pitchFamily="18" charset="0"/>
                      </a:rPr>
                      <m:t>𝑠𝑡𝑒𝑚𝑠</m:t>
                    </m:r>
                    <m:r>
                      <a:rPr lang="tr-TR" sz="800" i="1">
                        <a:solidFill>
                          <a:schemeClr val="tx1"/>
                        </a:solidFill>
                        <a:latin typeface="Cambria Math" panose="02040503050406030204" pitchFamily="18" charset="0"/>
                      </a:rPr>
                      <m:t>(</m:t>
                    </m:r>
                    <m:sSub>
                      <m:sSubPr>
                        <m:ctrlPr>
                          <a:rPr lang="tr-TR" sz="800" i="1">
                            <a:solidFill>
                              <a:schemeClr val="tx1"/>
                            </a:solidFill>
                            <a:latin typeface="Cambria Math" panose="02040503050406030204" pitchFamily="18" charset="0"/>
                          </a:rPr>
                        </m:ctrlPr>
                      </m:sSubPr>
                      <m:e>
                        <m:r>
                          <a:rPr lang="tr-TR" sz="800" i="1">
                            <a:solidFill>
                              <a:schemeClr val="tx1"/>
                            </a:solidFill>
                            <a:latin typeface="Cambria Math" panose="02040503050406030204" pitchFamily="18" charset="0"/>
                          </a:rPr>
                          <m:t>𝑡𝑜𝑘𝑒𝑛</m:t>
                        </m:r>
                      </m:e>
                      <m:sub>
                        <m:r>
                          <a:rPr lang="tr-TR" sz="800" i="1">
                            <a:solidFill>
                              <a:schemeClr val="tx1"/>
                            </a:solidFill>
                            <a:latin typeface="Cambria Math" panose="02040503050406030204" pitchFamily="18" charset="0"/>
                          </a:rPr>
                          <m:t>𝑖</m:t>
                        </m:r>
                      </m:sub>
                    </m:sSub>
                  </m:oMath>
                </a14:m>
                <a:r>
                  <a:rPr lang="tr-TR" sz="800" dirty="0">
                    <a:solidFill>
                      <a:schemeClr val="tx1"/>
                    </a:solidFill>
                  </a:rPr>
                  <a:t>)</a:t>
                </a:r>
              </a:p>
            </p:txBody>
          </p:sp>
        </mc:Choice>
        <mc:Fallback xmlns="">
          <p:sp>
            <p:nvSpPr>
              <p:cNvPr id="12" name="Rectangle 11"/>
              <p:cNvSpPr>
                <a:spLocks noRot="1" noChangeAspect="1" noMove="1" noResize="1" noEditPoints="1" noAdjustHandles="1" noChangeArrowheads="1" noChangeShapeType="1" noTextEdit="1"/>
              </p:cNvSpPr>
              <p:nvPr/>
            </p:nvSpPr>
            <p:spPr>
              <a:xfrm>
                <a:off x="8820152" y="2284447"/>
                <a:ext cx="1591407" cy="602359"/>
              </a:xfrm>
              <a:prstGeom prst="rect">
                <a:avLst/>
              </a:prstGeom>
              <a:blipFill>
                <a:blip r:embed="rId6"/>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777406" y="2173250"/>
                <a:ext cx="1182569" cy="30049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tr-TR" sz="1200" i="1" smtClean="0">
                              <a:latin typeface="Cambria Math" panose="02040503050406030204" pitchFamily="18" charset="0"/>
                            </a:rPr>
                          </m:ctrlPr>
                        </m:sSubPr>
                        <m:e>
                          <m:r>
                            <a:rPr lang="tr-TR" sz="1200" i="1">
                              <a:latin typeface="Cambria Math" panose="02040503050406030204" pitchFamily="18" charset="0"/>
                            </a:rPr>
                            <m:t>𝑠𝑡𝑒𝑚</m:t>
                          </m:r>
                        </m:e>
                        <m:sub>
                          <m:r>
                            <a:rPr lang="tr-TR" sz="1200" i="1">
                              <a:latin typeface="Cambria Math" panose="02040503050406030204" pitchFamily="18" charset="0"/>
                            </a:rPr>
                            <m:t>𝑖</m:t>
                          </m:r>
                          <m:r>
                            <a:rPr lang="tr-TR" sz="1200" b="0" i="1" smtClean="0">
                              <a:latin typeface="Cambria Math" panose="02040503050406030204" pitchFamily="18" charset="0"/>
                            </a:rPr>
                            <m:t>1</m:t>
                          </m:r>
                        </m:sub>
                      </m:sSub>
                    </m:oMath>
                  </m:oMathPara>
                </a14:m>
                <a:endParaRPr lang="tr-TR" sz="1200" dirty="0"/>
              </a:p>
            </p:txBody>
          </p:sp>
        </mc:Choice>
        <mc:Fallback xmlns="">
          <p:sp>
            <p:nvSpPr>
              <p:cNvPr id="13" name="Rectangle 12"/>
              <p:cNvSpPr>
                <a:spLocks noRot="1" noChangeAspect="1" noMove="1" noResize="1" noEditPoints="1" noAdjustHandles="1" noChangeArrowheads="1" noChangeShapeType="1" noTextEdit="1"/>
              </p:cNvSpPr>
              <p:nvPr/>
            </p:nvSpPr>
            <p:spPr>
              <a:xfrm>
                <a:off x="6777406" y="2173250"/>
                <a:ext cx="1182569" cy="300491"/>
              </a:xfrm>
              <a:prstGeom prst="rect">
                <a:avLst/>
              </a:prstGeom>
              <a:blipFill>
                <a:blip r:embed="rId7"/>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777406" y="2585625"/>
                <a:ext cx="1182569" cy="30049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tr-TR" sz="1200" i="1">
                              <a:latin typeface="Cambria Math" panose="02040503050406030204" pitchFamily="18" charset="0"/>
                            </a:rPr>
                          </m:ctrlPr>
                        </m:sSubPr>
                        <m:e>
                          <m:r>
                            <a:rPr lang="tr-TR" sz="1200" i="1">
                              <a:latin typeface="Cambria Math" panose="02040503050406030204" pitchFamily="18" charset="0"/>
                            </a:rPr>
                            <m:t>𝑠𝑡𝑒𝑚</m:t>
                          </m:r>
                        </m:e>
                        <m:sub>
                          <m:r>
                            <a:rPr lang="tr-TR" sz="1200" i="1">
                              <a:latin typeface="Cambria Math" panose="02040503050406030204" pitchFamily="18" charset="0"/>
                            </a:rPr>
                            <m:t>𝑖</m:t>
                          </m:r>
                          <m:r>
                            <a:rPr lang="tr-TR" sz="1200" i="1">
                              <a:latin typeface="Cambria Math" panose="02040503050406030204" pitchFamily="18" charset="0"/>
                            </a:rPr>
                            <m:t>2</m:t>
                          </m:r>
                        </m:sub>
                      </m:sSub>
                    </m:oMath>
                  </m:oMathPara>
                </a14:m>
                <a:endParaRPr lang="tr-TR" sz="1200" i="1" dirty="0">
                  <a:latin typeface="Cambria Math" panose="02040503050406030204"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6777406" y="2585625"/>
                <a:ext cx="1182569" cy="300491"/>
              </a:xfrm>
              <a:prstGeom prst="rect">
                <a:avLst/>
              </a:prstGeom>
              <a:blipFill>
                <a:blip r:embed="rId8"/>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923876" y="3859509"/>
                <a:ext cx="1182569" cy="30049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tr-TR" sz="1200" i="1" smtClean="0">
                              <a:latin typeface="Cambria Math" panose="02040503050406030204" pitchFamily="18" charset="0"/>
                            </a:rPr>
                          </m:ctrlPr>
                        </m:sSubPr>
                        <m:e>
                          <m:r>
                            <a:rPr lang="tr-TR" sz="1200" i="1">
                              <a:latin typeface="Cambria Math" panose="02040503050406030204" pitchFamily="18" charset="0"/>
                            </a:rPr>
                            <m:t>𝑠𝑡𝑒𝑚</m:t>
                          </m:r>
                        </m:e>
                        <m:sub>
                          <m:r>
                            <a:rPr lang="tr-TR" sz="1200" i="1">
                              <a:latin typeface="Cambria Math" panose="02040503050406030204" pitchFamily="18" charset="0"/>
                            </a:rPr>
                            <m:t>𝑖</m:t>
                          </m:r>
                          <m:sSub>
                            <m:sSubPr>
                              <m:ctrlPr>
                                <a:rPr lang="tr-TR" sz="1200" i="1" smtClean="0">
                                  <a:latin typeface="Cambria Math" panose="02040503050406030204" pitchFamily="18" charset="0"/>
                                </a:rPr>
                              </m:ctrlPr>
                            </m:sSubPr>
                            <m:e>
                              <m:r>
                                <a:rPr lang="tr-TR" sz="1200" b="0" i="1" smtClean="0">
                                  <a:latin typeface="Cambria Math" panose="02040503050406030204" pitchFamily="18" charset="0"/>
                                </a:rPr>
                                <m:t>𝑚</m:t>
                              </m:r>
                            </m:e>
                            <m:sub>
                              <m:r>
                                <a:rPr lang="tr-TR" sz="1200" b="0" i="1" smtClean="0">
                                  <a:latin typeface="Cambria Math" panose="02040503050406030204" pitchFamily="18" charset="0"/>
                                </a:rPr>
                                <m:t>𝑖</m:t>
                              </m:r>
                            </m:sub>
                          </m:sSub>
                          <m:r>
                            <m:rPr>
                              <m:nor/>
                            </m:rPr>
                            <a:rPr lang="tr-TR" sz="1200" i="1" dirty="0">
                              <a:latin typeface="Cambria Math" panose="02040503050406030204" pitchFamily="18" charset="0"/>
                            </a:rPr>
                            <m:t> </m:t>
                          </m:r>
                        </m:sub>
                      </m:sSub>
                    </m:oMath>
                  </m:oMathPara>
                </a14:m>
                <a:endParaRPr lang="tr-TR" sz="1200" i="1" dirty="0">
                  <a:latin typeface="Cambria Math" panose="02040503050406030204" pitchFamily="18"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6923876" y="3859509"/>
                <a:ext cx="1182569" cy="300491"/>
              </a:xfrm>
              <a:prstGeom prst="rect">
                <a:avLst/>
              </a:prstGeom>
              <a:blipFill>
                <a:blip r:embed="rId9"/>
                <a:stretch>
                  <a:fillRect/>
                </a:stretch>
              </a:blipFill>
            </p:spPr>
            <p:txBody>
              <a:bodyPr/>
              <a:lstStyle/>
              <a:p>
                <a:r>
                  <a:rPr lang="tr-TR">
                    <a:noFill/>
                  </a:rPr>
                  <a:t> </a:t>
                </a:r>
              </a:p>
            </p:txBody>
          </p:sp>
        </mc:Fallback>
      </mc:AlternateContent>
      <p:sp>
        <p:nvSpPr>
          <p:cNvPr id="16" name="Rectangle 15"/>
          <p:cNvSpPr/>
          <p:nvPr/>
        </p:nvSpPr>
        <p:spPr>
          <a:xfrm>
            <a:off x="7099363" y="2966435"/>
            <a:ext cx="523572" cy="784830"/>
          </a:xfrm>
          <a:prstGeom prst="rect">
            <a:avLst/>
          </a:prstGeom>
          <a:noFill/>
        </p:spPr>
        <p:txBody>
          <a:bodyPr wrap="square" lIns="91440" tIns="45720" rIns="91440" bIns="45720">
            <a:spAutoFit/>
          </a:bodyPr>
          <a:lstStyle/>
          <a:p>
            <a:pPr algn="ctr"/>
            <a:r>
              <a:rPr lang="tr-TR" sz="1500" b="0" cap="none" spc="0" dirty="0" smtClean="0">
                <a:ln w="0"/>
                <a:solidFill>
                  <a:schemeClr val="accent1"/>
                </a:solidFill>
                <a:effectLst>
                  <a:outerShdw blurRad="38100" dist="25400" dir="5400000" algn="ctr" rotWithShape="0">
                    <a:srgbClr val="6E747A">
                      <a:alpha val="43000"/>
                    </a:srgbClr>
                  </a:outerShdw>
                </a:effectLst>
              </a:rPr>
              <a:t>.</a:t>
            </a:r>
          </a:p>
          <a:p>
            <a:pPr algn="ctr"/>
            <a:r>
              <a:rPr lang="tr-TR" sz="1500" dirty="0" smtClean="0">
                <a:ln w="0"/>
                <a:solidFill>
                  <a:schemeClr val="accent1"/>
                </a:solidFill>
                <a:effectLst>
                  <a:outerShdw blurRad="38100" dist="25400" dir="5400000" algn="ctr" rotWithShape="0">
                    <a:srgbClr val="6E747A">
                      <a:alpha val="43000"/>
                    </a:srgbClr>
                  </a:outerShdw>
                </a:effectLst>
              </a:rPr>
              <a:t>.</a:t>
            </a:r>
          </a:p>
          <a:p>
            <a:pPr algn="ctr"/>
            <a:r>
              <a:rPr lang="tr-TR" sz="1500" b="0" cap="none" spc="0" dirty="0">
                <a:ln w="0"/>
                <a:solidFill>
                  <a:schemeClr val="accent1"/>
                </a:solidFill>
                <a:effectLst>
                  <a:outerShdw blurRad="38100" dist="25400" dir="5400000" algn="ctr" rotWithShape="0">
                    <a:srgbClr val="6E747A">
                      <a:alpha val="43000"/>
                    </a:srgbClr>
                  </a:outerShdw>
                </a:effectLst>
              </a:rPr>
              <a:t>.</a:t>
            </a:r>
            <a:endParaRPr lang="en-US" sz="1500" b="0" cap="none" spc="0" dirty="0">
              <a:ln w="0"/>
              <a:solidFill>
                <a:schemeClr val="accent1"/>
              </a:solidFill>
              <a:effectLst>
                <a:outerShdw blurRad="38100" dist="25400" dir="5400000" algn="ctr" rotWithShape="0">
                  <a:srgbClr val="6E747A">
                    <a:alpha val="43000"/>
                  </a:srgbClr>
                </a:outerShdw>
              </a:effectLst>
            </a:endParaRPr>
          </a:p>
        </p:txBody>
      </p:sp>
      <p:cxnSp>
        <p:nvCxnSpPr>
          <p:cNvPr id="17" name="Straight Arrow Connector 16"/>
          <p:cNvCxnSpPr>
            <a:stCxn id="12" idx="1"/>
            <a:endCxn id="13" idx="3"/>
          </p:cNvCxnSpPr>
          <p:nvPr/>
        </p:nvCxnSpPr>
        <p:spPr>
          <a:xfrm flipH="1" flipV="1">
            <a:off x="7959975" y="2323496"/>
            <a:ext cx="860177" cy="262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1"/>
            <a:endCxn id="14" idx="3"/>
          </p:cNvCxnSpPr>
          <p:nvPr/>
        </p:nvCxnSpPr>
        <p:spPr>
          <a:xfrm flipH="1">
            <a:off x="7959975" y="2585627"/>
            <a:ext cx="860177" cy="150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1"/>
          </p:cNvCxnSpPr>
          <p:nvPr/>
        </p:nvCxnSpPr>
        <p:spPr>
          <a:xfrm flipH="1">
            <a:off x="8122844" y="2585627"/>
            <a:ext cx="697308" cy="1462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3472234" y="2201178"/>
                <a:ext cx="1182569" cy="30049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l-GR" sz="800" i="1" smtClean="0">
                              <a:latin typeface="Cambria Math" panose="02040503050406030204" pitchFamily="18" charset="0"/>
                              <a:ea typeface="Cambria Math" panose="02040503050406030204" pitchFamily="18" charset="0"/>
                            </a:rPr>
                          </m:ctrlPr>
                        </m:sSubSupPr>
                        <m:e>
                          <m:r>
                            <m:rPr>
                              <m:sty m:val="p"/>
                            </m:rPr>
                            <a:rPr lang="el-GR" sz="800" i="1">
                              <a:latin typeface="Cambria Math" panose="02040503050406030204" pitchFamily="18" charset="0"/>
                              <a:ea typeface="Cambria Math" panose="02040503050406030204" pitchFamily="18" charset="0"/>
                            </a:rPr>
                            <m:t>Σ</m:t>
                          </m:r>
                        </m:e>
                        <m:sub>
                          <m:r>
                            <a:rPr lang="tr-TR" sz="800" i="1">
                              <a:latin typeface="Cambria Math" panose="02040503050406030204" pitchFamily="18" charset="0"/>
                              <a:ea typeface="Cambria Math" panose="02040503050406030204" pitchFamily="18" charset="0"/>
                            </a:rPr>
                            <m:t>𝑖</m:t>
                          </m:r>
                          <m:r>
                            <a:rPr lang="tr-TR" sz="800" i="1">
                              <a:latin typeface="Cambria Math" panose="02040503050406030204" pitchFamily="18" charset="0"/>
                              <a:ea typeface="Cambria Math" panose="02040503050406030204" pitchFamily="18" charset="0"/>
                            </a:rPr>
                            <m:t>1</m:t>
                          </m:r>
                        </m:sub>
                        <m:sup>
                          <m:r>
                            <a:rPr lang="tr-TR" sz="800" i="1">
                              <a:latin typeface="Cambria Math" panose="02040503050406030204" pitchFamily="18" charset="0"/>
                              <a:ea typeface="Cambria Math" panose="02040503050406030204" pitchFamily="18" charset="0"/>
                            </a:rPr>
                            <m:t>𝑝</m:t>
                          </m:r>
                        </m:sup>
                      </m:sSubSup>
                      <m:r>
                        <a:rPr lang="tr-TR" sz="800" b="0" i="0" smtClean="0">
                          <a:latin typeface="Cambria Math" panose="02040503050406030204" pitchFamily="18" charset="0"/>
                          <a:ea typeface="Cambria Math" panose="02040503050406030204" pitchFamily="18" charset="0"/>
                        </a:rPr>
                        <m:t>,</m:t>
                      </m:r>
                      <m:sSubSup>
                        <m:sSubSupPr>
                          <m:ctrlPr>
                            <a:rPr lang="el-GR" sz="800" i="1" smtClean="0">
                              <a:latin typeface="Cambria Math" panose="02040503050406030204" pitchFamily="18" charset="0"/>
                              <a:ea typeface="Cambria Math" panose="02040503050406030204" pitchFamily="18" charset="0"/>
                            </a:rPr>
                          </m:ctrlPr>
                        </m:sSubSupPr>
                        <m:e>
                          <m:r>
                            <m:rPr>
                              <m:sty m:val="p"/>
                            </m:rPr>
                            <a:rPr lang="el-GR" sz="800" i="1" smtClean="0">
                              <a:latin typeface="Cambria Math" panose="02040503050406030204" pitchFamily="18" charset="0"/>
                              <a:ea typeface="Cambria Math" panose="02040503050406030204" pitchFamily="18" charset="0"/>
                            </a:rPr>
                            <m:t>Π</m:t>
                          </m:r>
                        </m:e>
                        <m:sub>
                          <m:r>
                            <a:rPr lang="tr-TR" sz="800" i="1">
                              <a:latin typeface="Cambria Math" panose="02040503050406030204" pitchFamily="18" charset="0"/>
                              <a:ea typeface="Cambria Math" panose="02040503050406030204" pitchFamily="18" charset="0"/>
                            </a:rPr>
                            <m:t>𝑖</m:t>
                          </m:r>
                          <m:r>
                            <a:rPr lang="tr-TR" sz="800" b="0" i="1" smtClean="0">
                              <a:latin typeface="Cambria Math" panose="02040503050406030204" pitchFamily="18" charset="0"/>
                              <a:ea typeface="Cambria Math" panose="02040503050406030204" pitchFamily="18" charset="0"/>
                            </a:rPr>
                            <m:t>1</m:t>
                          </m:r>
                        </m:sub>
                        <m:sup>
                          <m:r>
                            <a:rPr lang="tr-TR" sz="800" i="1">
                              <a:latin typeface="Cambria Math" panose="02040503050406030204" pitchFamily="18" charset="0"/>
                              <a:ea typeface="Cambria Math" panose="02040503050406030204" pitchFamily="18" charset="0"/>
                            </a:rPr>
                            <m:t>𝑝</m:t>
                          </m:r>
                        </m:sup>
                      </m:sSubSup>
                      <m:r>
                        <a:rPr lang="tr-TR" sz="800" b="0" i="1" smtClean="0">
                          <a:latin typeface="Cambria Math" panose="02040503050406030204" pitchFamily="18" charset="0"/>
                          <a:ea typeface="Cambria Math" panose="02040503050406030204" pitchFamily="18" charset="0"/>
                        </a:rPr>
                        <m:t>,</m:t>
                      </m:r>
                      <m:sSub>
                        <m:sSubPr>
                          <m:ctrlPr>
                            <a:rPr lang="tr-TR" sz="800" i="1">
                              <a:latin typeface="Cambria Math" panose="02040503050406030204" pitchFamily="18" charset="0"/>
                            </a:rPr>
                          </m:ctrlPr>
                        </m:sSubPr>
                        <m:e>
                          <m:r>
                            <m:rPr>
                              <m:sty m:val="p"/>
                            </m:rPr>
                            <a:rPr lang="el-GR" sz="800" i="1">
                              <a:latin typeface="Cambria Math" panose="02040503050406030204" pitchFamily="18" charset="0"/>
                              <a:ea typeface="Cambria Math" panose="02040503050406030204" pitchFamily="18" charset="0"/>
                            </a:rPr>
                            <m:t>Λ</m:t>
                          </m:r>
                        </m:e>
                        <m:sub>
                          <m:r>
                            <a:rPr lang="tr-TR" sz="800" i="1">
                              <a:latin typeface="Cambria Math" panose="02040503050406030204" pitchFamily="18" charset="0"/>
                            </a:rPr>
                            <m:t>𝑖</m:t>
                          </m:r>
                          <m:r>
                            <a:rPr lang="tr-TR" sz="800" b="0" i="1" smtClean="0">
                              <a:latin typeface="Cambria Math" panose="02040503050406030204" pitchFamily="18" charset="0"/>
                            </a:rPr>
                            <m:t>1</m:t>
                          </m:r>
                        </m:sub>
                      </m:sSub>
                      <m:r>
                        <a:rPr lang="tr-TR" sz="800" b="0" i="1" smtClean="0">
                          <a:latin typeface="Cambria Math" panose="02040503050406030204" pitchFamily="18" charset="0"/>
                        </a:rPr>
                        <m:t>,</m:t>
                      </m:r>
                      <m:sSub>
                        <m:sSubPr>
                          <m:ctrlPr>
                            <a:rPr lang="tr-TR" sz="800" i="1">
                              <a:latin typeface="Cambria Math" panose="02040503050406030204" pitchFamily="18" charset="0"/>
                              <a:ea typeface="Cambria Math" panose="02040503050406030204" pitchFamily="18" charset="0"/>
                            </a:rPr>
                          </m:ctrlPr>
                        </m:sSubPr>
                        <m:e>
                          <m:r>
                            <a:rPr lang="tr-TR" sz="800" i="1">
                              <a:latin typeface="Cambria Math" panose="02040503050406030204" pitchFamily="18" charset="0"/>
                              <a:ea typeface="Cambria Math" panose="02040503050406030204" pitchFamily="18" charset="0"/>
                            </a:rPr>
                            <m:t>𝜆</m:t>
                          </m:r>
                        </m:e>
                        <m:sub>
                          <m:r>
                            <a:rPr lang="tr-TR" sz="800" i="1">
                              <a:latin typeface="Cambria Math" panose="02040503050406030204" pitchFamily="18" charset="0"/>
                              <a:ea typeface="Cambria Math" panose="02040503050406030204" pitchFamily="18" charset="0"/>
                            </a:rPr>
                            <m:t>𝑖</m:t>
                          </m:r>
                          <m:r>
                            <a:rPr lang="tr-TR" sz="800" b="0" i="1" smtClean="0">
                              <a:latin typeface="Cambria Math" panose="02040503050406030204" pitchFamily="18" charset="0"/>
                              <a:ea typeface="Cambria Math" panose="02040503050406030204" pitchFamily="18" charset="0"/>
                            </a:rPr>
                            <m:t>1</m:t>
                          </m:r>
                        </m:sub>
                      </m:sSub>
                    </m:oMath>
                  </m:oMathPara>
                </a14:m>
                <a:endParaRPr lang="tr-TR" sz="800" i="1" dirty="0">
                  <a:latin typeface="Cambria Math" panose="02040503050406030204" pitchFamily="18" charset="0"/>
                </a:endParaRPr>
              </a:p>
            </p:txBody>
          </p:sp>
        </mc:Choice>
        <mc:Fallback xmlns="">
          <p:sp>
            <p:nvSpPr>
              <p:cNvPr id="20" name="Rectangle 19"/>
              <p:cNvSpPr>
                <a:spLocks noRot="1" noChangeAspect="1" noMove="1" noResize="1" noEditPoints="1" noAdjustHandles="1" noChangeArrowheads="1" noChangeShapeType="1" noTextEdit="1"/>
              </p:cNvSpPr>
              <p:nvPr/>
            </p:nvSpPr>
            <p:spPr>
              <a:xfrm>
                <a:off x="3472234" y="2201178"/>
                <a:ext cx="1182569" cy="300491"/>
              </a:xfrm>
              <a:prstGeom prst="rect">
                <a:avLst/>
              </a:prstGeom>
              <a:blipFill>
                <a:blip r:embed="rId10"/>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3472234" y="2613553"/>
                <a:ext cx="1182569" cy="30049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l-GR" sz="800" i="1" smtClean="0">
                              <a:latin typeface="Cambria Math" panose="02040503050406030204" pitchFamily="18" charset="0"/>
                              <a:ea typeface="Cambria Math" panose="02040503050406030204" pitchFamily="18" charset="0"/>
                            </a:rPr>
                          </m:ctrlPr>
                        </m:sSubSupPr>
                        <m:e>
                          <m:r>
                            <m:rPr>
                              <m:sty m:val="p"/>
                            </m:rPr>
                            <a:rPr lang="el-GR" sz="800" i="1">
                              <a:latin typeface="Cambria Math" panose="02040503050406030204" pitchFamily="18" charset="0"/>
                              <a:ea typeface="Cambria Math" panose="02040503050406030204" pitchFamily="18" charset="0"/>
                            </a:rPr>
                            <m:t>Σ</m:t>
                          </m:r>
                        </m:e>
                        <m:sub>
                          <m:r>
                            <a:rPr lang="tr-TR" sz="800" i="1">
                              <a:latin typeface="Cambria Math" panose="02040503050406030204" pitchFamily="18" charset="0"/>
                              <a:ea typeface="Cambria Math" panose="02040503050406030204" pitchFamily="18" charset="0"/>
                            </a:rPr>
                            <m:t>𝑖</m:t>
                          </m:r>
                          <m:r>
                            <a:rPr lang="tr-TR" sz="800" b="0" i="1" smtClean="0">
                              <a:latin typeface="Cambria Math" panose="02040503050406030204" pitchFamily="18" charset="0"/>
                              <a:ea typeface="Cambria Math" panose="02040503050406030204" pitchFamily="18" charset="0"/>
                            </a:rPr>
                            <m:t>2</m:t>
                          </m:r>
                        </m:sub>
                        <m:sup>
                          <m:r>
                            <a:rPr lang="tr-TR" sz="800" i="1">
                              <a:latin typeface="Cambria Math" panose="02040503050406030204" pitchFamily="18" charset="0"/>
                              <a:ea typeface="Cambria Math" panose="02040503050406030204" pitchFamily="18" charset="0"/>
                            </a:rPr>
                            <m:t>𝑝</m:t>
                          </m:r>
                        </m:sup>
                      </m:sSubSup>
                      <m:r>
                        <a:rPr lang="tr-TR" sz="800">
                          <a:latin typeface="Cambria Math" panose="02040503050406030204" pitchFamily="18" charset="0"/>
                          <a:ea typeface="Cambria Math" panose="02040503050406030204" pitchFamily="18" charset="0"/>
                        </a:rPr>
                        <m:t>,</m:t>
                      </m:r>
                      <m:sSubSup>
                        <m:sSubSupPr>
                          <m:ctrlPr>
                            <a:rPr lang="el-GR" sz="800" i="1">
                              <a:latin typeface="Cambria Math" panose="02040503050406030204" pitchFamily="18" charset="0"/>
                              <a:ea typeface="Cambria Math" panose="02040503050406030204" pitchFamily="18" charset="0"/>
                            </a:rPr>
                          </m:ctrlPr>
                        </m:sSubSupPr>
                        <m:e>
                          <m:r>
                            <m:rPr>
                              <m:sty m:val="p"/>
                            </m:rPr>
                            <a:rPr lang="el-GR" sz="800" i="1">
                              <a:latin typeface="Cambria Math" panose="02040503050406030204" pitchFamily="18" charset="0"/>
                              <a:ea typeface="Cambria Math" panose="02040503050406030204" pitchFamily="18" charset="0"/>
                            </a:rPr>
                            <m:t>Π</m:t>
                          </m:r>
                        </m:e>
                        <m:sub>
                          <m:r>
                            <a:rPr lang="tr-TR" sz="800" i="1">
                              <a:latin typeface="Cambria Math" panose="02040503050406030204" pitchFamily="18" charset="0"/>
                              <a:ea typeface="Cambria Math" panose="02040503050406030204" pitchFamily="18" charset="0"/>
                            </a:rPr>
                            <m:t>𝑖</m:t>
                          </m:r>
                          <m:r>
                            <a:rPr lang="tr-TR" sz="800" b="0" i="1" smtClean="0">
                              <a:latin typeface="Cambria Math" panose="02040503050406030204" pitchFamily="18" charset="0"/>
                              <a:ea typeface="Cambria Math" panose="02040503050406030204" pitchFamily="18" charset="0"/>
                            </a:rPr>
                            <m:t>2</m:t>
                          </m:r>
                        </m:sub>
                        <m:sup>
                          <m:r>
                            <a:rPr lang="tr-TR" sz="800" i="1">
                              <a:latin typeface="Cambria Math" panose="02040503050406030204" pitchFamily="18" charset="0"/>
                              <a:ea typeface="Cambria Math" panose="02040503050406030204" pitchFamily="18" charset="0"/>
                            </a:rPr>
                            <m:t>𝑝</m:t>
                          </m:r>
                        </m:sup>
                      </m:sSubSup>
                      <m:r>
                        <a:rPr lang="tr-TR" sz="800" i="1">
                          <a:latin typeface="Cambria Math" panose="02040503050406030204" pitchFamily="18" charset="0"/>
                          <a:ea typeface="Cambria Math" panose="02040503050406030204" pitchFamily="18" charset="0"/>
                        </a:rPr>
                        <m:t>,</m:t>
                      </m:r>
                      <m:sSub>
                        <m:sSubPr>
                          <m:ctrlPr>
                            <a:rPr lang="tr-TR" sz="800" i="1">
                              <a:latin typeface="Cambria Math" panose="02040503050406030204" pitchFamily="18" charset="0"/>
                            </a:rPr>
                          </m:ctrlPr>
                        </m:sSubPr>
                        <m:e>
                          <m:r>
                            <m:rPr>
                              <m:sty m:val="p"/>
                            </m:rPr>
                            <a:rPr lang="el-GR" sz="800" i="1">
                              <a:latin typeface="Cambria Math" panose="02040503050406030204" pitchFamily="18" charset="0"/>
                              <a:ea typeface="Cambria Math" panose="02040503050406030204" pitchFamily="18" charset="0"/>
                            </a:rPr>
                            <m:t>Λ</m:t>
                          </m:r>
                        </m:e>
                        <m:sub>
                          <m:r>
                            <a:rPr lang="tr-TR" sz="800" i="1">
                              <a:latin typeface="Cambria Math" panose="02040503050406030204" pitchFamily="18" charset="0"/>
                            </a:rPr>
                            <m:t>𝑖</m:t>
                          </m:r>
                          <m:r>
                            <a:rPr lang="tr-TR" sz="800" b="0" i="1" smtClean="0">
                              <a:latin typeface="Cambria Math" panose="02040503050406030204" pitchFamily="18" charset="0"/>
                            </a:rPr>
                            <m:t>2</m:t>
                          </m:r>
                        </m:sub>
                      </m:sSub>
                      <m:r>
                        <a:rPr lang="tr-TR" sz="800" i="1">
                          <a:latin typeface="Cambria Math" panose="02040503050406030204" pitchFamily="18" charset="0"/>
                        </a:rPr>
                        <m:t>,</m:t>
                      </m:r>
                      <m:sSub>
                        <m:sSubPr>
                          <m:ctrlPr>
                            <a:rPr lang="tr-TR" sz="800" i="1">
                              <a:latin typeface="Cambria Math" panose="02040503050406030204" pitchFamily="18" charset="0"/>
                              <a:ea typeface="Cambria Math" panose="02040503050406030204" pitchFamily="18" charset="0"/>
                            </a:rPr>
                          </m:ctrlPr>
                        </m:sSubPr>
                        <m:e>
                          <m:r>
                            <a:rPr lang="tr-TR" sz="800" i="1">
                              <a:latin typeface="Cambria Math" panose="02040503050406030204" pitchFamily="18" charset="0"/>
                              <a:ea typeface="Cambria Math" panose="02040503050406030204" pitchFamily="18" charset="0"/>
                            </a:rPr>
                            <m:t>𝜆</m:t>
                          </m:r>
                        </m:e>
                        <m:sub>
                          <m:r>
                            <a:rPr lang="tr-TR" sz="800" i="1">
                              <a:latin typeface="Cambria Math" panose="02040503050406030204" pitchFamily="18" charset="0"/>
                              <a:ea typeface="Cambria Math" panose="02040503050406030204" pitchFamily="18" charset="0"/>
                            </a:rPr>
                            <m:t>𝑖</m:t>
                          </m:r>
                          <m:r>
                            <a:rPr lang="tr-TR" sz="800" b="0" i="1" smtClean="0">
                              <a:latin typeface="Cambria Math" panose="02040503050406030204" pitchFamily="18" charset="0"/>
                              <a:ea typeface="Cambria Math" panose="02040503050406030204" pitchFamily="18" charset="0"/>
                            </a:rPr>
                            <m:t>2</m:t>
                          </m:r>
                        </m:sub>
                      </m:sSub>
                    </m:oMath>
                  </m:oMathPara>
                </a14:m>
                <a:endParaRPr lang="tr-TR" sz="800" dirty="0"/>
              </a:p>
            </p:txBody>
          </p:sp>
        </mc:Choice>
        <mc:Fallback xmlns="">
          <p:sp>
            <p:nvSpPr>
              <p:cNvPr id="21" name="Rectangle 20"/>
              <p:cNvSpPr>
                <a:spLocks noRot="1" noChangeAspect="1" noMove="1" noResize="1" noEditPoints="1" noAdjustHandles="1" noChangeArrowheads="1" noChangeShapeType="1" noTextEdit="1"/>
              </p:cNvSpPr>
              <p:nvPr/>
            </p:nvSpPr>
            <p:spPr>
              <a:xfrm>
                <a:off x="3472234" y="2613553"/>
                <a:ext cx="1182569" cy="300491"/>
              </a:xfrm>
              <a:prstGeom prst="rect">
                <a:avLst/>
              </a:prstGeom>
              <a:blipFill>
                <a:blip r:embed="rId11"/>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3472234" y="3859510"/>
                <a:ext cx="1182569" cy="30049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l-GR" sz="800" i="1" smtClean="0">
                              <a:latin typeface="Cambria Math" panose="02040503050406030204" pitchFamily="18" charset="0"/>
                              <a:ea typeface="Cambria Math" panose="02040503050406030204" pitchFamily="18" charset="0"/>
                            </a:rPr>
                          </m:ctrlPr>
                        </m:sSubSupPr>
                        <m:e>
                          <m:r>
                            <m:rPr>
                              <m:sty m:val="p"/>
                            </m:rPr>
                            <a:rPr lang="el-GR" sz="800" i="1">
                              <a:latin typeface="Cambria Math" panose="02040503050406030204" pitchFamily="18" charset="0"/>
                              <a:ea typeface="Cambria Math" panose="02040503050406030204" pitchFamily="18" charset="0"/>
                            </a:rPr>
                            <m:t>Σ</m:t>
                          </m:r>
                        </m:e>
                        <m:sub>
                          <m:r>
                            <a:rPr lang="tr-TR" sz="800" i="1">
                              <a:latin typeface="Cambria Math" panose="02040503050406030204" pitchFamily="18" charset="0"/>
                              <a:ea typeface="Cambria Math" panose="02040503050406030204" pitchFamily="18" charset="0"/>
                            </a:rPr>
                            <m:t>𝑖</m:t>
                          </m:r>
                          <m:sSub>
                            <m:sSubPr>
                              <m:ctrlPr>
                                <a:rPr lang="tr-TR" sz="800" i="1" smtClean="0">
                                  <a:latin typeface="Cambria Math" panose="02040503050406030204" pitchFamily="18" charset="0"/>
                                  <a:ea typeface="Cambria Math" panose="02040503050406030204" pitchFamily="18" charset="0"/>
                                </a:rPr>
                              </m:ctrlPr>
                            </m:sSubPr>
                            <m:e>
                              <m:r>
                                <a:rPr lang="tr-TR" sz="800" b="0" i="1" smtClean="0">
                                  <a:latin typeface="Cambria Math" panose="02040503050406030204" pitchFamily="18" charset="0"/>
                                  <a:ea typeface="Cambria Math" panose="02040503050406030204" pitchFamily="18" charset="0"/>
                                </a:rPr>
                                <m:t>𝑚</m:t>
                              </m:r>
                            </m:e>
                            <m:sub>
                              <m:r>
                                <a:rPr lang="tr-TR" sz="800" b="0" i="1" smtClean="0">
                                  <a:latin typeface="Cambria Math" panose="02040503050406030204" pitchFamily="18" charset="0"/>
                                  <a:ea typeface="Cambria Math" panose="02040503050406030204" pitchFamily="18" charset="0"/>
                                </a:rPr>
                                <m:t>𝑖</m:t>
                              </m:r>
                            </m:sub>
                          </m:sSub>
                        </m:sub>
                        <m:sup>
                          <m:r>
                            <a:rPr lang="tr-TR" sz="800" i="1">
                              <a:latin typeface="Cambria Math" panose="02040503050406030204" pitchFamily="18" charset="0"/>
                              <a:ea typeface="Cambria Math" panose="02040503050406030204" pitchFamily="18" charset="0"/>
                            </a:rPr>
                            <m:t>𝑝</m:t>
                          </m:r>
                        </m:sup>
                      </m:sSubSup>
                      <m:r>
                        <a:rPr lang="tr-TR" sz="800">
                          <a:latin typeface="Cambria Math" panose="02040503050406030204" pitchFamily="18" charset="0"/>
                          <a:ea typeface="Cambria Math" panose="02040503050406030204" pitchFamily="18" charset="0"/>
                        </a:rPr>
                        <m:t>,</m:t>
                      </m:r>
                      <m:sSubSup>
                        <m:sSubSupPr>
                          <m:ctrlPr>
                            <a:rPr lang="el-GR" sz="800" i="1">
                              <a:latin typeface="Cambria Math" panose="02040503050406030204" pitchFamily="18" charset="0"/>
                              <a:ea typeface="Cambria Math" panose="02040503050406030204" pitchFamily="18" charset="0"/>
                            </a:rPr>
                          </m:ctrlPr>
                        </m:sSubSupPr>
                        <m:e>
                          <m:r>
                            <m:rPr>
                              <m:sty m:val="p"/>
                            </m:rPr>
                            <a:rPr lang="el-GR" sz="800" i="1">
                              <a:latin typeface="Cambria Math" panose="02040503050406030204" pitchFamily="18" charset="0"/>
                              <a:ea typeface="Cambria Math" panose="02040503050406030204" pitchFamily="18" charset="0"/>
                            </a:rPr>
                            <m:t>Π</m:t>
                          </m:r>
                        </m:e>
                        <m:sub>
                          <m:r>
                            <a:rPr lang="tr-TR" sz="800" i="1">
                              <a:latin typeface="Cambria Math" panose="02040503050406030204" pitchFamily="18" charset="0"/>
                              <a:ea typeface="Cambria Math" panose="02040503050406030204" pitchFamily="18" charset="0"/>
                            </a:rPr>
                            <m:t>𝑖</m:t>
                          </m:r>
                          <m:sSub>
                            <m:sSubPr>
                              <m:ctrlPr>
                                <a:rPr lang="tr-TR" sz="800" i="1">
                                  <a:latin typeface="Cambria Math" panose="02040503050406030204" pitchFamily="18" charset="0"/>
                                  <a:ea typeface="Cambria Math" panose="02040503050406030204" pitchFamily="18" charset="0"/>
                                </a:rPr>
                              </m:ctrlPr>
                            </m:sSubPr>
                            <m:e>
                              <m:r>
                                <a:rPr lang="tr-TR" sz="800" i="1">
                                  <a:latin typeface="Cambria Math" panose="02040503050406030204" pitchFamily="18" charset="0"/>
                                  <a:ea typeface="Cambria Math" panose="02040503050406030204" pitchFamily="18" charset="0"/>
                                </a:rPr>
                                <m:t>𝑚</m:t>
                              </m:r>
                            </m:e>
                            <m:sub>
                              <m:r>
                                <a:rPr lang="tr-TR" sz="800" i="1">
                                  <a:latin typeface="Cambria Math" panose="02040503050406030204" pitchFamily="18" charset="0"/>
                                  <a:ea typeface="Cambria Math" panose="02040503050406030204" pitchFamily="18" charset="0"/>
                                </a:rPr>
                                <m:t>𝑖</m:t>
                              </m:r>
                            </m:sub>
                          </m:sSub>
                        </m:sub>
                        <m:sup>
                          <m:r>
                            <a:rPr lang="tr-TR" sz="800" i="1">
                              <a:latin typeface="Cambria Math" panose="02040503050406030204" pitchFamily="18" charset="0"/>
                              <a:ea typeface="Cambria Math" panose="02040503050406030204" pitchFamily="18" charset="0"/>
                            </a:rPr>
                            <m:t>𝑝</m:t>
                          </m:r>
                        </m:sup>
                      </m:sSubSup>
                      <m:r>
                        <a:rPr lang="tr-TR" sz="800" i="1">
                          <a:latin typeface="Cambria Math" panose="02040503050406030204" pitchFamily="18" charset="0"/>
                          <a:ea typeface="Cambria Math" panose="02040503050406030204" pitchFamily="18" charset="0"/>
                        </a:rPr>
                        <m:t>,</m:t>
                      </m:r>
                      <m:sSub>
                        <m:sSubPr>
                          <m:ctrlPr>
                            <a:rPr lang="tr-TR" sz="800" i="1">
                              <a:latin typeface="Cambria Math" panose="02040503050406030204" pitchFamily="18" charset="0"/>
                            </a:rPr>
                          </m:ctrlPr>
                        </m:sSubPr>
                        <m:e>
                          <m:r>
                            <m:rPr>
                              <m:sty m:val="p"/>
                            </m:rPr>
                            <a:rPr lang="el-GR" sz="800" i="1">
                              <a:latin typeface="Cambria Math" panose="02040503050406030204" pitchFamily="18" charset="0"/>
                              <a:ea typeface="Cambria Math" panose="02040503050406030204" pitchFamily="18" charset="0"/>
                            </a:rPr>
                            <m:t>Λ</m:t>
                          </m:r>
                        </m:e>
                        <m:sub>
                          <m:r>
                            <a:rPr lang="tr-TR" sz="800" i="1">
                              <a:latin typeface="Cambria Math" panose="02040503050406030204" pitchFamily="18" charset="0"/>
                              <a:ea typeface="Cambria Math" panose="02040503050406030204" pitchFamily="18" charset="0"/>
                            </a:rPr>
                            <m:t>𝑖</m:t>
                          </m:r>
                          <m:sSub>
                            <m:sSubPr>
                              <m:ctrlPr>
                                <a:rPr lang="tr-TR" sz="800" i="1">
                                  <a:latin typeface="Cambria Math" panose="02040503050406030204" pitchFamily="18" charset="0"/>
                                  <a:ea typeface="Cambria Math" panose="02040503050406030204" pitchFamily="18" charset="0"/>
                                </a:rPr>
                              </m:ctrlPr>
                            </m:sSubPr>
                            <m:e>
                              <m:r>
                                <a:rPr lang="tr-TR" sz="800" i="1">
                                  <a:latin typeface="Cambria Math" panose="02040503050406030204" pitchFamily="18" charset="0"/>
                                  <a:ea typeface="Cambria Math" panose="02040503050406030204" pitchFamily="18" charset="0"/>
                                </a:rPr>
                                <m:t>𝑚</m:t>
                              </m:r>
                            </m:e>
                            <m:sub>
                              <m:r>
                                <a:rPr lang="tr-TR" sz="800" i="1">
                                  <a:latin typeface="Cambria Math" panose="02040503050406030204" pitchFamily="18" charset="0"/>
                                  <a:ea typeface="Cambria Math" panose="02040503050406030204" pitchFamily="18" charset="0"/>
                                </a:rPr>
                                <m:t>𝑖</m:t>
                              </m:r>
                            </m:sub>
                          </m:sSub>
                        </m:sub>
                      </m:sSub>
                      <m:r>
                        <a:rPr lang="tr-TR" sz="800" i="1">
                          <a:latin typeface="Cambria Math" panose="02040503050406030204" pitchFamily="18" charset="0"/>
                        </a:rPr>
                        <m:t>,</m:t>
                      </m:r>
                      <m:sSub>
                        <m:sSubPr>
                          <m:ctrlPr>
                            <a:rPr lang="tr-TR" sz="800" i="1">
                              <a:latin typeface="Cambria Math" panose="02040503050406030204" pitchFamily="18" charset="0"/>
                              <a:ea typeface="Cambria Math" panose="02040503050406030204" pitchFamily="18" charset="0"/>
                            </a:rPr>
                          </m:ctrlPr>
                        </m:sSubPr>
                        <m:e>
                          <m:r>
                            <a:rPr lang="tr-TR" sz="800" i="1">
                              <a:latin typeface="Cambria Math" panose="02040503050406030204" pitchFamily="18" charset="0"/>
                              <a:ea typeface="Cambria Math" panose="02040503050406030204" pitchFamily="18" charset="0"/>
                            </a:rPr>
                            <m:t>𝜆</m:t>
                          </m:r>
                        </m:e>
                        <m:sub>
                          <m:r>
                            <a:rPr lang="tr-TR" sz="800" i="1">
                              <a:latin typeface="Cambria Math" panose="02040503050406030204" pitchFamily="18" charset="0"/>
                              <a:ea typeface="Cambria Math" panose="02040503050406030204" pitchFamily="18" charset="0"/>
                            </a:rPr>
                            <m:t>𝑖</m:t>
                          </m:r>
                          <m:sSub>
                            <m:sSubPr>
                              <m:ctrlPr>
                                <a:rPr lang="tr-TR" sz="800" i="1">
                                  <a:latin typeface="Cambria Math" panose="02040503050406030204" pitchFamily="18" charset="0"/>
                                  <a:ea typeface="Cambria Math" panose="02040503050406030204" pitchFamily="18" charset="0"/>
                                </a:rPr>
                              </m:ctrlPr>
                            </m:sSubPr>
                            <m:e>
                              <m:r>
                                <a:rPr lang="tr-TR" sz="800" i="1">
                                  <a:latin typeface="Cambria Math" panose="02040503050406030204" pitchFamily="18" charset="0"/>
                                  <a:ea typeface="Cambria Math" panose="02040503050406030204" pitchFamily="18" charset="0"/>
                                </a:rPr>
                                <m:t>𝑚</m:t>
                              </m:r>
                            </m:e>
                            <m:sub>
                              <m:r>
                                <a:rPr lang="tr-TR" sz="800" i="1">
                                  <a:latin typeface="Cambria Math" panose="02040503050406030204" pitchFamily="18" charset="0"/>
                                  <a:ea typeface="Cambria Math" panose="02040503050406030204" pitchFamily="18" charset="0"/>
                                </a:rPr>
                                <m:t>𝑖</m:t>
                              </m:r>
                            </m:sub>
                          </m:sSub>
                        </m:sub>
                      </m:sSub>
                    </m:oMath>
                  </m:oMathPara>
                </a14:m>
                <a:endParaRPr lang="tr-TR" sz="800" dirty="0"/>
              </a:p>
            </p:txBody>
          </p:sp>
        </mc:Choice>
        <mc:Fallback xmlns="">
          <p:sp>
            <p:nvSpPr>
              <p:cNvPr id="22" name="Rectangle 21"/>
              <p:cNvSpPr>
                <a:spLocks noRot="1" noChangeAspect="1" noMove="1" noResize="1" noEditPoints="1" noAdjustHandles="1" noChangeArrowheads="1" noChangeShapeType="1" noTextEdit="1"/>
              </p:cNvSpPr>
              <p:nvPr/>
            </p:nvSpPr>
            <p:spPr>
              <a:xfrm>
                <a:off x="3472234" y="3859510"/>
                <a:ext cx="1182569" cy="300491"/>
              </a:xfrm>
              <a:prstGeom prst="rect">
                <a:avLst/>
              </a:prstGeom>
              <a:blipFill>
                <a:blip r:embed="rId12"/>
                <a:stretch>
                  <a:fillRect/>
                </a:stretch>
              </a:blipFill>
            </p:spPr>
            <p:txBody>
              <a:bodyPr/>
              <a:lstStyle/>
              <a:p>
                <a:r>
                  <a:rPr lang="tr-TR">
                    <a:noFill/>
                  </a:rPr>
                  <a:t> </a:t>
                </a:r>
              </a:p>
            </p:txBody>
          </p:sp>
        </mc:Fallback>
      </mc:AlternateContent>
      <p:sp>
        <p:nvSpPr>
          <p:cNvPr id="23" name="Rectangle 22"/>
          <p:cNvSpPr/>
          <p:nvPr/>
        </p:nvSpPr>
        <p:spPr>
          <a:xfrm>
            <a:off x="3794191" y="2994363"/>
            <a:ext cx="523572" cy="784830"/>
          </a:xfrm>
          <a:prstGeom prst="rect">
            <a:avLst/>
          </a:prstGeom>
          <a:noFill/>
        </p:spPr>
        <p:txBody>
          <a:bodyPr wrap="square" lIns="91440" tIns="45720" rIns="91440" bIns="45720">
            <a:spAutoFit/>
          </a:bodyPr>
          <a:lstStyle/>
          <a:p>
            <a:pPr algn="ctr"/>
            <a:r>
              <a:rPr lang="tr-TR" sz="1500" b="0" cap="none" spc="0" dirty="0" smtClean="0">
                <a:ln w="0"/>
                <a:solidFill>
                  <a:schemeClr val="accent1"/>
                </a:solidFill>
                <a:effectLst>
                  <a:outerShdw blurRad="38100" dist="25400" dir="5400000" algn="ctr" rotWithShape="0">
                    <a:srgbClr val="6E747A">
                      <a:alpha val="43000"/>
                    </a:srgbClr>
                  </a:outerShdw>
                </a:effectLst>
              </a:rPr>
              <a:t>.</a:t>
            </a:r>
          </a:p>
          <a:p>
            <a:pPr algn="ctr"/>
            <a:r>
              <a:rPr lang="tr-TR" sz="1500" dirty="0" smtClean="0">
                <a:ln w="0"/>
                <a:solidFill>
                  <a:schemeClr val="accent1"/>
                </a:solidFill>
                <a:effectLst>
                  <a:outerShdw blurRad="38100" dist="25400" dir="5400000" algn="ctr" rotWithShape="0">
                    <a:srgbClr val="6E747A">
                      <a:alpha val="43000"/>
                    </a:srgbClr>
                  </a:outerShdw>
                </a:effectLst>
              </a:rPr>
              <a:t>.</a:t>
            </a:r>
          </a:p>
          <a:p>
            <a:pPr algn="ctr"/>
            <a:r>
              <a:rPr lang="tr-TR" sz="1500" b="0" cap="none" spc="0" dirty="0">
                <a:ln w="0"/>
                <a:solidFill>
                  <a:schemeClr val="accent1"/>
                </a:solidFill>
                <a:effectLst>
                  <a:outerShdw blurRad="38100" dist="25400" dir="5400000" algn="ctr" rotWithShape="0">
                    <a:srgbClr val="6E747A">
                      <a:alpha val="43000"/>
                    </a:srgbClr>
                  </a:outerShdw>
                </a:effectLst>
              </a:rPr>
              <a:t>.</a:t>
            </a:r>
            <a:endParaRPr lang="en-US" sz="1500" b="0" cap="none" spc="0" dirty="0">
              <a:ln w="0"/>
              <a:solidFill>
                <a:schemeClr val="accent1"/>
              </a:solidFill>
              <a:effectLst>
                <a:outerShdw blurRad="38100" dist="25400" dir="5400000" algn="ctr" rotWithShape="0">
                  <a:srgbClr val="6E747A">
                    <a:alpha val="43000"/>
                  </a:srgbClr>
                </a:outerShdw>
              </a:effectLst>
            </a:endParaRPr>
          </a:p>
        </p:txBody>
      </p:sp>
      <p:sp>
        <p:nvSpPr>
          <p:cNvPr id="24" name="Rectangle 23"/>
          <p:cNvSpPr/>
          <p:nvPr/>
        </p:nvSpPr>
        <p:spPr>
          <a:xfrm>
            <a:off x="4899305" y="2181308"/>
            <a:ext cx="1591407" cy="197869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smtClean="0"/>
              <a:t>Analyze_doc</a:t>
            </a:r>
            <a:endParaRPr lang="tr-TR" sz="1200" dirty="0"/>
          </a:p>
        </p:txBody>
      </p:sp>
      <p:cxnSp>
        <p:nvCxnSpPr>
          <p:cNvPr id="25" name="Straight Arrow Connector 24"/>
          <p:cNvCxnSpPr>
            <a:stCxn id="9" idx="2"/>
            <a:endCxn id="12" idx="0"/>
          </p:cNvCxnSpPr>
          <p:nvPr/>
        </p:nvCxnSpPr>
        <p:spPr>
          <a:xfrm>
            <a:off x="9599739" y="1872760"/>
            <a:ext cx="16117" cy="41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1"/>
            <a:endCxn id="24" idx="3"/>
          </p:cNvCxnSpPr>
          <p:nvPr/>
        </p:nvCxnSpPr>
        <p:spPr>
          <a:xfrm flipH="1">
            <a:off x="6490712" y="2323496"/>
            <a:ext cx="286694" cy="84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1"/>
            <a:endCxn id="24" idx="3"/>
          </p:cNvCxnSpPr>
          <p:nvPr/>
        </p:nvCxnSpPr>
        <p:spPr>
          <a:xfrm flipH="1">
            <a:off x="6490712" y="2735871"/>
            <a:ext cx="286694" cy="43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3"/>
          </p:cNvCxnSpPr>
          <p:nvPr/>
        </p:nvCxnSpPr>
        <p:spPr>
          <a:xfrm>
            <a:off x="6490712" y="3170655"/>
            <a:ext cx="420047" cy="777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1"/>
            <a:endCxn id="20" idx="3"/>
          </p:cNvCxnSpPr>
          <p:nvPr/>
        </p:nvCxnSpPr>
        <p:spPr>
          <a:xfrm flipH="1" flipV="1">
            <a:off x="4654803" y="2351424"/>
            <a:ext cx="244502" cy="819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1"/>
            <a:endCxn id="21" idx="3"/>
          </p:cNvCxnSpPr>
          <p:nvPr/>
        </p:nvCxnSpPr>
        <p:spPr>
          <a:xfrm flipH="1" flipV="1">
            <a:off x="4654803" y="2763799"/>
            <a:ext cx="244502" cy="406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1"/>
            <a:endCxn id="22" idx="3"/>
          </p:cNvCxnSpPr>
          <p:nvPr/>
        </p:nvCxnSpPr>
        <p:spPr>
          <a:xfrm flipH="1">
            <a:off x="4654803" y="3170655"/>
            <a:ext cx="244502" cy="83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203820" y="2146916"/>
            <a:ext cx="1591407" cy="1978693"/>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smtClean="0"/>
              <a:t>Predictions</a:t>
            </a:r>
            <a:endParaRPr lang="tr-TR" sz="1200" dirty="0"/>
          </a:p>
        </p:txBody>
      </p:sp>
      <p:cxnSp>
        <p:nvCxnSpPr>
          <p:cNvPr id="34" name="Straight Arrow Connector 33"/>
          <p:cNvCxnSpPr>
            <a:stCxn id="20" idx="1"/>
            <a:endCxn id="33" idx="3"/>
          </p:cNvCxnSpPr>
          <p:nvPr/>
        </p:nvCxnSpPr>
        <p:spPr>
          <a:xfrm flipH="1">
            <a:off x="2795227" y="2351424"/>
            <a:ext cx="677007" cy="784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1" idx="1"/>
            <a:endCxn id="33" idx="3"/>
          </p:cNvCxnSpPr>
          <p:nvPr/>
        </p:nvCxnSpPr>
        <p:spPr>
          <a:xfrm flipH="1">
            <a:off x="2795227" y="2763799"/>
            <a:ext cx="677007" cy="372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2" idx="1"/>
            <a:endCxn id="33" idx="3"/>
          </p:cNvCxnSpPr>
          <p:nvPr/>
        </p:nvCxnSpPr>
        <p:spPr>
          <a:xfrm flipH="1" flipV="1">
            <a:off x="2795227" y="3136263"/>
            <a:ext cx="677007" cy="873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2"/>
            <a:endCxn id="48" idx="0"/>
          </p:cNvCxnSpPr>
          <p:nvPr/>
        </p:nvCxnSpPr>
        <p:spPr>
          <a:xfrm>
            <a:off x="1999524" y="4125609"/>
            <a:ext cx="9644" cy="1780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908813" y="3598749"/>
            <a:ext cx="1591407" cy="97261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smtClean="0">
                <a:solidFill>
                  <a:schemeClr val="tx1"/>
                </a:solidFill>
              </a:rPr>
              <a:t>Turkish</a:t>
            </a:r>
            <a:br>
              <a:rPr lang="tr-TR" sz="1200" dirty="0" smtClean="0">
                <a:solidFill>
                  <a:schemeClr val="tx1"/>
                </a:solidFill>
              </a:rPr>
            </a:br>
            <a:r>
              <a:rPr lang="tr-TR" sz="1200" dirty="0" smtClean="0">
                <a:solidFill>
                  <a:schemeClr val="tx1"/>
                </a:solidFill>
              </a:rPr>
              <a:t>Stem List</a:t>
            </a:r>
            <a:r>
              <a:rPr lang="tr-TR" sz="1200" dirty="0">
                <a:solidFill>
                  <a:schemeClr val="tx1"/>
                </a:solidFill>
              </a:rPr>
              <a:t/>
            </a:r>
            <a:br>
              <a:rPr lang="tr-TR" sz="1200" dirty="0">
                <a:solidFill>
                  <a:schemeClr val="tx1"/>
                </a:solidFill>
              </a:rPr>
            </a:br>
            <a:r>
              <a:rPr lang="tr-TR" sz="1200" dirty="0" smtClean="0">
                <a:solidFill>
                  <a:schemeClr val="tx1"/>
                </a:solidFill>
              </a:rPr>
              <a:t>(32001 stems)</a:t>
            </a:r>
          </a:p>
          <a:p>
            <a:pPr algn="ctr"/>
            <a:r>
              <a:rPr lang="tr-TR" sz="1200" dirty="0" smtClean="0">
                <a:solidFill>
                  <a:schemeClr val="tx1"/>
                </a:solidFill>
              </a:rPr>
              <a:t>(for application)</a:t>
            </a:r>
            <a:endParaRPr lang="tr-TR" sz="1200" dirty="0">
              <a:solidFill>
                <a:schemeClr val="tx1"/>
              </a:solidFill>
            </a:endParaRPr>
          </a:p>
        </p:txBody>
      </p:sp>
      <p:sp>
        <p:nvSpPr>
          <p:cNvPr id="43" name="Up Arrow 42"/>
          <p:cNvSpPr/>
          <p:nvPr/>
        </p:nvSpPr>
        <p:spPr>
          <a:xfrm rot="10800000">
            <a:off x="9704516" y="2966435"/>
            <a:ext cx="484632" cy="586845"/>
          </a:xfrm>
          <a:prstGeom prst="up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44" name="Up Arrow 43"/>
          <p:cNvSpPr/>
          <p:nvPr/>
        </p:nvSpPr>
        <p:spPr>
          <a:xfrm>
            <a:off x="9115106" y="2949355"/>
            <a:ext cx="484632" cy="586845"/>
          </a:xfrm>
          <a:prstGeom prst="up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45" name="Rectangle 44"/>
          <p:cNvSpPr/>
          <p:nvPr/>
        </p:nvSpPr>
        <p:spPr>
          <a:xfrm>
            <a:off x="4946211" y="4847883"/>
            <a:ext cx="1591407" cy="97261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smtClean="0"/>
              <a:t/>
            </a:r>
            <a:br>
              <a:rPr lang="tr-TR" sz="1200" dirty="0" smtClean="0"/>
            </a:br>
            <a:r>
              <a:rPr lang="tr-TR" sz="1200" dirty="0"/>
              <a:t/>
            </a:r>
            <a:br>
              <a:rPr lang="tr-TR" sz="1200" dirty="0"/>
            </a:br>
            <a:r>
              <a:rPr lang="tr-TR" sz="1200" dirty="0" smtClean="0"/>
              <a:t>X_train, y_train</a:t>
            </a:r>
          </a:p>
          <a:p>
            <a:pPr algn="ctr"/>
            <a:endParaRPr lang="tr-TR" sz="1200" dirty="0"/>
          </a:p>
        </p:txBody>
      </p:sp>
      <p:sp>
        <p:nvSpPr>
          <p:cNvPr id="46" name="Up Arrow 45"/>
          <p:cNvSpPr/>
          <p:nvPr/>
        </p:nvSpPr>
        <p:spPr>
          <a:xfrm rot="10800000">
            <a:off x="5741914" y="4215569"/>
            <a:ext cx="484632" cy="586845"/>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7" name="Up Arrow 46"/>
          <p:cNvSpPr/>
          <p:nvPr/>
        </p:nvSpPr>
        <p:spPr>
          <a:xfrm>
            <a:off x="5152504" y="4198489"/>
            <a:ext cx="484632" cy="586845"/>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8" name="Rectangle 47"/>
          <p:cNvSpPr/>
          <p:nvPr/>
        </p:nvSpPr>
        <p:spPr>
          <a:xfrm>
            <a:off x="269390" y="5905795"/>
            <a:ext cx="3479556" cy="602359"/>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Evaluations (accuracy, confusion etc.)</a:t>
            </a:r>
            <a:endParaRPr lang="tr-TR" dirty="0"/>
          </a:p>
        </p:txBody>
      </p:sp>
      <p:sp>
        <p:nvSpPr>
          <p:cNvPr id="51" name="Rectangle 50"/>
          <p:cNvSpPr/>
          <p:nvPr/>
        </p:nvSpPr>
        <p:spPr>
          <a:xfrm>
            <a:off x="4941105" y="5935595"/>
            <a:ext cx="1591407" cy="60235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y</a:t>
            </a:r>
            <a:r>
              <a:rPr lang="tr-TR" dirty="0" smtClean="0"/>
              <a:t>_test</a:t>
            </a:r>
            <a:endParaRPr lang="tr-TR" dirty="0"/>
          </a:p>
        </p:txBody>
      </p:sp>
      <p:cxnSp>
        <p:nvCxnSpPr>
          <p:cNvPr id="52" name="Straight Arrow Connector 51"/>
          <p:cNvCxnSpPr>
            <a:stCxn id="51" idx="1"/>
            <a:endCxn id="48" idx="3"/>
          </p:cNvCxnSpPr>
          <p:nvPr/>
        </p:nvCxnSpPr>
        <p:spPr>
          <a:xfrm flipH="1" flipV="1">
            <a:off x="3748946" y="6206975"/>
            <a:ext cx="1192159" cy="29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8453616" y="5363994"/>
            <a:ext cx="334437" cy="20013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solidFill>
                <a:schemeClr val="tx1"/>
              </a:solidFill>
            </a:endParaRPr>
          </a:p>
        </p:txBody>
      </p:sp>
      <p:sp>
        <p:nvSpPr>
          <p:cNvPr id="54" name="Rectangle 53"/>
          <p:cNvSpPr/>
          <p:nvPr/>
        </p:nvSpPr>
        <p:spPr>
          <a:xfrm>
            <a:off x="8768817" y="5321361"/>
            <a:ext cx="1909498" cy="246221"/>
          </a:xfrm>
          <a:prstGeom prst="rect">
            <a:avLst/>
          </a:prstGeom>
          <a:noFill/>
        </p:spPr>
        <p:txBody>
          <a:bodyPr wrap="none" lIns="91440" tIns="45720" rIns="91440" bIns="45720">
            <a:spAutoFit/>
          </a:bodyPr>
          <a:lstStyle/>
          <a:p>
            <a:pPr algn="ctr"/>
            <a:r>
              <a:rPr lang="tr-TR" sz="1000" dirty="0" smtClean="0">
                <a:ln w="0"/>
                <a:effectLst>
                  <a:outerShdw blurRad="38100" dist="19050" dir="2700000" algn="tl" rotWithShape="0">
                    <a:schemeClr val="dk1">
                      <a:alpha val="40000"/>
                    </a:schemeClr>
                  </a:outerShdw>
                </a:effectLst>
              </a:rPr>
              <a:t>Step2_Preprocess_word.ipynb</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55" name="Rectangle 54"/>
          <p:cNvSpPr/>
          <p:nvPr/>
        </p:nvSpPr>
        <p:spPr>
          <a:xfrm>
            <a:off x="8453615" y="5691584"/>
            <a:ext cx="334437" cy="20013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p>
        </p:txBody>
      </p:sp>
      <p:sp>
        <p:nvSpPr>
          <p:cNvPr id="56" name="Rectangle 55"/>
          <p:cNvSpPr/>
          <p:nvPr/>
        </p:nvSpPr>
        <p:spPr>
          <a:xfrm>
            <a:off x="8788052" y="5682669"/>
            <a:ext cx="1739580" cy="246221"/>
          </a:xfrm>
          <a:prstGeom prst="rect">
            <a:avLst/>
          </a:prstGeom>
          <a:noFill/>
        </p:spPr>
        <p:txBody>
          <a:bodyPr wrap="none" lIns="91440" tIns="45720" rIns="91440" bIns="45720">
            <a:spAutoFit/>
          </a:bodyPr>
          <a:lstStyle/>
          <a:p>
            <a:pPr algn="ctr"/>
            <a:r>
              <a:rPr lang="tr-TR" sz="1000" dirty="0">
                <a:ln w="0"/>
                <a:effectLst>
                  <a:outerShdw blurRad="38100" dist="19050" dir="2700000" algn="tl" rotWithShape="0">
                    <a:schemeClr val="dk1">
                      <a:alpha val="40000"/>
                    </a:schemeClr>
                  </a:outerShdw>
                </a:effectLst>
              </a:rPr>
              <a:t>Step3_Classifier_V10.ipynb</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57" name="Rectangle 56"/>
          <p:cNvSpPr/>
          <p:nvPr/>
        </p:nvSpPr>
        <p:spPr>
          <a:xfrm>
            <a:off x="8453615" y="6015957"/>
            <a:ext cx="334437" cy="20013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p>
        </p:txBody>
      </p:sp>
      <p:sp>
        <p:nvSpPr>
          <p:cNvPr id="58" name="Rectangle 57"/>
          <p:cNvSpPr/>
          <p:nvPr/>
        </p:nvSpPr>
        <p:spPr>
          <a:xfrm>
            <a:off x="8804035" y="5987201"/>
            <a:ext cx="2198039" cy="246221"/>
          </a:xfrm>
          <a:prstGeom prst="rect">
            <a:avLst/>
          </a:prstGeom>
          <a:noFill/>
        </p:spPr>
        <p:txBody>
          <a:bodyPr wrap="none" lIns="91440" tIns="45720" rIns="91440" bIns="45720">
            <a:spAutoFit/>
          </a:bodyPr>
          <a:lstStyle/>
          <a:p>
            <a:pPr algn="ctr"/>
            <a:r>
              <a:rPr lang="tr-TR" sz="1000" dirty="0">
                <a:ln w="0"/>
                <a:effectLst>
                  <a:outerShdw blurRad="38100" dist="19050" dir="2700000" algn="tl" rotWithShape="0">
                    <a:schemeClr val="dk1">
                      <a:alpha val="40000"/>
                    </a:schemeClr>
                  </a:outerShdw>
                </a:effectLst>
              </a:rPr>
              <a:t>Step4_Prediction_Models_ub.ipynb</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59" name="Rectangle 58"/>
          <p:cNvSpPr/>
          <p:nvPr/>
        </p:nvSpPr>
        <p:spPr>
          <a:xfrm>
            <a:off x="8453616" y="6337818"/>
            <a:ext cx="334437" cy="200136"/>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00" dirty="0"/>
          </a:p>
        </p:txBody>
      </p:sp>
      <p:sp>
        <p:nvSpPr>
          <p:cNvPr id="60" name="Rectangle 59"/>
          <p:cNvSpPr/>
          <p:nvPr/>
        </p:nvSpPr>
        <p:spPr>
          <a:xfrm>
            <a:off x="8788052" y="6291733"/>
            <a:ext cx="2440092" cy="246221"/>
          </a:xfrm>
          <a:prstGeom prst="rect">
            <a:avLst/>
          </a:prstGeom>
          <a:noFill/>
        </p:spPr>
        <p:txBody>
          <a:bodyPr wrap="none" lIns="91440" tIns="45720" rIns="91440" bIns="45720">
            <a:spAutoFit/>
          </a:bodyPr>
          <a:lstStyle/>
          <a:p>
            <a:pPr algn="ctr"/>
            <a:r>
              <a:rPr lang="tr-TR" sz="1000" dirty="0">
                <a:ln w="0"/>
                <a:effectLst>
                  <a:outerShdw blurRad="38100" dist="19050" dir="2700000" algn="tl" rotWithShape="0">
                    <a:schemeClr val="dk1">
                      <a:alpha val="40000"/>
                    </a:schemeClr>
                  </a:outerShdw>
                </a:effectLst>
              </a:rPr>
              <a:t>Step6_Run_Integrated_Model_ub.ipynb</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3" name="Date Placeholder 2"/>
          <p:cNvSpPr>
            <a:spLocks noGrp="1"/>
          </p:cNvSpPr>
          <p:nvPr>
            <p:ph type="dt" sz="half" idx="10"/>
          </p:nvPr>
        </p:nvSpPr>
        <p:spPr/>
        <p:txBody>
          <a:bodyPr/>
          <a:lstStyle/>
          <a:p>
            <a:fld id="{A0355CC0-2413-4ECB-8756-8763D22FD25B}" type="datetime1">
              <a:rPr lang="en-US" smtClean="0"/>
              <a:t>3/29/2021</a:t>
            </a:fld>
            <a:endParaRPr lang="tr-TR"/>
          </a:p>
        </p:txBody>
      </p:sp>
      <p:sp>
        <p:nvSpPr>
          <p:cNvPr id="29" name="Footer Placeholder 28"/>
          <p:cNvSpPr>
            <a:spLocks noGrp="1"/>
          </p:cNvSpPr>
          <p:nvPr>
            <p:ph type="ftr" sz="quarter" idx="11"/>
          </p:nvPr>
        </p:nvSpPr>
        <p:spPr/>
        <p:txBody>
          <a:bodyPr/>
          <a:lstStyle/>
          <a:p>
            <a:r>
              <a:rPr lang="tr-TR" smtClean="0"/>
              <a:t>EMREHAN</a:t>
            </a:r>
            <a:endParaRPr lang="tr-TR"/>
          </a:p>
        </p:txBody>
      </p:sp>
      <p:sp>
        <p:nvSpPr>
          <p:cNvPr id="37" name="Slide Number Placeholder 36"/>
          <p:cNvSpPr>
            <a:spLocks noGrp="1"/>
          </p:cNvSpPr>
          <p:nvPr>
            <p:ph type="sldNum" sz="quarter" idx="12"/>
          </p:nvPr>
        </p:nvSpPr>
        <p:spPr/>
        <p:txBody>
          <a:bodyPr/>
          <a:lstStyle/>
          <a:p>
            <a:fld id="{F74E1598-E674-4AEE-8C6B-8AD6344A913E}" type="slidenum">
              <a:rPr lang="tr-TR" smtClean="0"/>
              <a:t>21</a:t>
            </a:fld>
            <a:endParaRPr lang="tr-TR"/>
          </a:p>
        </p:txBody>
      </p:sp>
    </p:spTree>
    <p:extLst>
      <p:ext uri="{BB962C8B-B14F-4D97-AF65-F5344CB8AC3E}">
        <p14:creationId xmlns:p14="http://schemas.microsoft.com/office/powerpoint/2010/main" val="3302090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Application (computations)</a:t>
            </a:r>
            <a:endParaRPr lang="tr-T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tr-TR" sz="1600" dirty="0" err="1" smtClean="0"/>
                  <a:t>Pandas</a:t>
                </a:r>
                <a:r>
                  <a:rPr lang="tr-TR" sz="1600" dirty="0" smtClean="0"/>
                  <a:t> </a:t>
                </a:r>
                <a:r>
                  <a:rPr lang="tr-TR" sz="1600" dirty="0" err="1" smtClean="0"/>
                  <a:t>and</a:t>
                </a:r>
                <a:r>
                  <a:rPr lang="tr-TR" sz="1600" dirty="0"/>
                  <a:t> </a:t>
                </a:r>
                <a:r>
                  <a:rPr lang="tr-TR" sz="1600" dirty="0" err="1" smtClean="0"/>
                  <a:t>Sklearn</a:t>
                </a:r>
                <a:r>
                  <a:rPr lang="tr-TR" sz="1600" dirty="0" smtClean="0"/>
                  <a:t> </a:t>
                </a:r>
                <a:r>
                  <a:rPr lang="tr-TR" sz="1600" dirty="0" err="1" smtClean="0"/>
                  <a:t>libraries</a:t>
                </a:r>
                <a:r>
                  <a:rPr lang="tr-TR" sz="1600" dirty="0" smtClean="0"/>
                  <a:t> in Python is used for application of methods. Test size is chosen as 0.2 and random_state parameter for partition as 57.</a:t>
                </a:r>
              </a:p>
              <a:p>
                <a:r>
                  <a:rPr lang="tr-TR" sz="1600" dirty="0" smtClean="0"/>
                  <a:t>Values of parameters in model are computed below </a:t>
                </a:r>
              </a:p>
              <a:p>
                <a:r>
                  <a:rPr lang="tr-TR" sz="1600" dirty="0" smtClean="0"/>
                  <a:t>Counts of categories: </a:t>
                </a:r>
                <a14:m>
                  <m:oMath xmlns:m="http://schemas.openxmlformats.org/officeDocument/2006/math">
                    <m:r>
                      <a:rPr lang="tr-TR" sz="1600" b="0" i="1" smtClean="0">
                        <a:latin typeface="Cambria Math" panose="02040503050406030204" pitchFamily="18" charset="0"/>
                      </a:rPr>
                      <m:t>𝑛</m:t>
                    </m:r>
                    <m:r>
                      <a:rPr lang="tr-TR" sz="1600" b="0" i="1" smtClean="0">
                        <a:latin typeface="Cambria Math" panose="02040503050406030204" pitchFamily="18" charset="0"/>
                      </a:rPr>
                      <m:t>=4 </m:t>
                    </m:r>
                  </m:oMath>
                </a14:m>
                <a:endParaRPr lang="tr-TR" sz="1600" dirty="0" smtClean="0"/>
              </a:p>
              <a:p>
                <a:r>
                  <a:rPr lang="tr-TR" sz="1600" dirty="0" smtClean="0"/>
                  <a:t>Indexes and name of categories: </a:t>
                </a:r>
                <a14:m>
                  <m:oMath xmlns:m="http://schemas.openxmlformats.org/officeDocument/2006/math">
                    <m:r>
                      <a:rPr lang="tr-TR" sz="1600" b="0" i="1" smtClean="0">
                        <a:latin typeface="Cambria Math" panose="02040503050406030204" pitchFamily="18" charset="0"/>
                      </a:rPr>
                      <m:t>𝑝</m:t>
                    </m:r>
                    <m:r>
                      <a:rPr lang="tr-TR" sz="1600" b="0" i="1" smtClean="0">
                        <a:latin typeface="Cambria Math" panose="02040503050406030204" pitchFamily="18" charset="0"/>
                      </a:rPr>
                      <m:t>=1,2,3 </m:t>
                    </m:r>
                    <m:r>
                      <a:rPr lang="tr-TR" sz="1600" b="0" i="1" smtClean="0">
                        <a:latin typeface="Cambria Math" panose="02040503050406030204" pitchFamily="18" charset="0"/>
                      </a:rPr>
                      <m:t>𝑎𝑛𝑑</m:t>
                    </m:r>
                    <m:r>
                      <a:rPr lang="tr-TR" sz="1600" b="0" i="1" smtClean="0">
                        <a:latin typeface="Cambria Math" panose="02040503050406030204" pitchFamily="18" charset="0"/>
                      </a:rPr>
                      <m:t> 4 ,  </m:t>
                    </m:r>
                    <m:sSup>
                      <m:sSupPr>
                        <m:ctrlPr>
                          <a:rPr lang="tr-TR" sz="1600" b="0" i="1" smtClean="0">
                            <a:latin typeface="Cambria Math" panose="02040503050406030204" pitchFamily="18" charset="0"/>
                          </a:rPr>
                        </m:ctrlPr>
                      </m:sSupPr>
                      <m:e>
                        <m:r>
                          <a:rPr lang="tr-TR" sz="1600" b="0" i="1" smtClean="0">
                            <a:latin typeface="Cambria Math" panose="02040503050406030204" pitchFamily="18" charset="0"/>
                          </a:rPr>
                          <m:t>𝐿𝑎𝑏𝑒𝑙</m:t>
                        </m:r>
                      </m:e>
                      <m:sup>
                        <m:r>
                          <a:rPr lang="tr-TR" sz="1600" b="0" i="1" smtClean="0">
                            <a:latin typeface="Cambria Math" panose="02040503050406030204" pitchFamily="18" charset="0"/>
                          </a:rPr>
                          <m:t>𝑝</m:t>
                        </m:r>
                      </m:sup>
                    </m:sSup>
                    <m:r>
                      <a:rPr lang="tr-TR" sz="1600" b="0" i="1" smtClean="0">
                        <a:latin typeface="Cambria Math" panose="02040503050406030204" pitchFamily="18" charset="0"/>
                      </a:rPr>
                      <m:t>=</m:t>
                    </m:r>
                    <m:r>
                      <m:rPr>
                        <m:nor/>
                      </m:rPr>
                      <a:rPr lang="tr-TR" sz="1600" b="0" i="0" smtClean="0">
                        <a:latin typeface="Cambria Math" panose="02040503050406030204" pitchFamily="18" charset="0"/>
                      </a:rPr>
                      <m:t>"</m:t>
                    </m:r>
                    <m:r>
                      <m:rPr>
                        <m:nor/>
                      </m:rPr>
                      <a:rPr lang="tr-TR" sz="1600" b="0" i="0" smtClean="0">
                        <a:latin typeface="Cambria Math" panose="02040503050406030204" pitchFamily="18" charset="0"/>
                      </a:rPr>
                      <m:t>D</m:t>
                    </m:r>
                    <m:r>
                      <m:rPr>
                        <m:nor/>
                      </m:rPr>
                      <a:rPr lang="tr-TR" sz="1600" b="0" i="0" smtClean="0">
                        <a:latin typeface="Cambria Math" panose="02040503050406030204" pitchFamily="18" charset="0"/>
                      </a:rPr>
                      <m:t>Ü</m:t>
                    </m:r>
                    <m:r>
                      <m:rPr>
                        <m:nor/>
                      </m:rPr>
                      <a:rPr lang="tr-TR" sz="1600" b="0" i="0" smtClean="0">
                        <a:latin typeface="Cambria Math" panose="02040503050406030204" pitchFamily="18" charset="0"/>
                      </a:rPr>
                      <m:t>NYA</m:t>
                    </m:r>
                    <m:r>
                      <m:rPr>
                        <m:nor/>
                      </m:rPr>
                      <a:rPr lang="tr-TR" sz="1600" b="0" i="0" smtClean="0">
                        <a:latin typeface="Cambria Math" panose="02040503050406030204" pitchFamily="18" charset="0"/>
                      </a:rPr>
                      <m:t>","</m:t>
                    </m:r>
                    <m:r>
                      <m:rPr>
                        <m:nor/>
                      </m:rPr>
                      <a:rPr lang="tr-TR" sz="1600" b="0" i="0" smtClean="0">
                        <a:latin typeface="Cambria Math" panose="02040503050406030204" pitchFamily="18" charset="0"/>
                      </a:rPr>
                      <m:t>SPOR</m:t>
                    </m:r>
                    <m:r>
                      <m:rPr>
                        <m:nor/>
                      </m:rPr>
                      <a:rPr lang="tr-TR" sz="1600" b="0" i="0" smtClean="0">
                        <a:latin typeface="Cambria Math" panose="02040503050406030204" pitchFamily="18" charset="0"/>
                      </a:rPr>
                      <m:t>","</m:t>
                    </m:r>
                    <m:r>
                      <m:rPr>
                        <m:nor/>
                      </m:rPr>
                      <a:rPr lang="tr-TR" sz="1600" b="0" i="0" smtClean="0">
                        <a:latin typeface="Cambria Math" panose="02040503050406030204" pitchFamily="18" charset="0"/>
                      </a:rPr>
                      <m:t>SANAT</m:t>
                    </m:r>
                    <m:r>
                      <m:rPr>
                        <m:nor/>
                      </m:rPr>
                      <a:rPr lang="tr-TR" sz="1600" b="0" i="0" smtClean="0">
                        <a:latin typeface="Cambria Math" panose="02040503050406030204" pitchFamily="18" charset="0"/>
                      </a:rPr>
                      <m:t> </m:t>
                    </m:r>
                    <m:r>
                      <m:rPr>
                        <m:nor/>
                      </m:rPr>
                      <a:rPr lang="tr-TR" sz="1600" b="0" i="0" smtClean="0">
                        <a:latin typeface="Cambria Math" panose="02040503050406030204" pitchFamily="18" charset="0"/>
                      </a:rPr>
                      <m:t>and</m:t>
                    </m:r>
                    <m:r>
                      <m:rPr>
                        <m:nor/>
                      </m:rPr>
                      <a:rPr lang="tr-TR" sz="1600" b="0" i="0" smtClean="0">
                        <a:latin typeface="Cambria Math" panose="02040503050406030204" pitchFamily="18" charset="0"/>
                      </a:rPr>
                      <m:t> "</m:t>
                    </m:r>
                    <m:r>
                      <m:rPr>
                        <m:nor/>
                      </m:rPr>
                      <a:rPr lang="tr-TR" sz="1600" b="0" i="0" smtClean="0">
                        <a:latin typeface="Cambria Math" panose="02040503050406030204" pitchFamily="18" charset="0"/>
                      </a:rPr>
                      <m:t>Teknoloji</m:t>
                    </m:r>
                    <m:r>
                      <a:rPr lang="tr-TR" sz="1600" b="0" i="1" smtClean="0">
                        <a:latin typeface="Cambria Math" panose="02040503050406030204" pitchFamily="18" charset="0"/>
                      </a:rPr>
                      <m:t>", </m:t>
                    </m:r>
                    <m:r>
                      <a:rPr lang="tr-TR" sz="1600" b="0" i="1" smtClean="0">
                        <a:latin typeface="Cambria Math" panose="02040503050406030204" pitchFamily="18" charset="0"/>
                      </a:rPr>
                      <m:t>𝑟𝑒𝑠𝑝𝑒𝑐𝑡𝑖𝑣𝑒𝑙𝑦</m:t>
                    </m:r>
                  </m:oMath>
                </a14:m>
                <a:endParaRPr lang="tr-TR" sz="1600" i="1" dirty="0" smtClean="0">
                  <a:latin typeface="Cambria Math" panose="02040503050406030204" pitchFamily="18" charset="0"/>
                  <a:ea typeface="Cambria Math" panose="02040503050406030204" pitchFamily="18" charset="0"/>
                </a:endParaRPr>
              </a:p>
              <a:p>
                <a:r>
                  <a:rPr lang="tr-TR" sz="1600" dirty="0" smtClean="0">
                    <a:ea typeface="Cambria Math" panose="02040503050406030204" pitchFamily="18" charset="0"/>
                  </a:rPr>
                  <a:t>Counts of categories in train set : </a:t>
                </a:r>
                <a14:m>
                  <m:oMath xmlns:m="http://schemas.openxmlformats.org/officeDocument/2006/math">
                    <m:sSup>
                      <m:sSupPr>
                        <m:ctrlPr>
                          <a:rPr lang="el-GR" sz="1600" i="1">
                            <a:latin typeface="Cambria Math" panose="02040503050406030204" pitchFamily="18" charset="0"/>
                            <a:ea typeface="Cambria Math" panose="02040503050406030204" pitchFamily="18" charset="0"/>
                          </a:rPr>
                        </m:ctrlPr>
                      </m:sSupPr>
                      <m:e>
                        <m:r>
                          <m:rPr>
                            <m:sty m:val="p"/>
                          </m:rPr>
                          <a:rPr lang="el-GR" sz="1600" i="1">
                            <a:latin typeface="Cambria Math" panose="02040503050406030204" pitchFamily="18" charset="0"/>
                            <a:ea typeface="Cambria Math" panose="02040503050406030204" pitchFamily="18" charset="0"/>
                          </a:rPr>
                          <m:t>Σ</m:t>
                        </m:r>
                      </m:e>
                      <m:sup>
                        <m:r>
                          <a:rPr lang="tr-TR" sz="1600" b="0" i="1" smtClean="0">
                            <a:latin typeface="Cambria Math" panose="02040503050406030204" pitchFamily="18" charset="0"/>
                            <a:ea typeface="Cambria Math" panose="02040503050406030204" pitchFamily="18" charset="0"/>
                          </a:rPr>
                          <m:t>1</m:t>
                        </m:r>
                      </m:sup>
                    </m:sSup>
                    <m:r>
                      <a:rPr lang="tr-TR" sz="1600" b="0" i="1" smtClean="0">
                        <a:latin typeface="Cambria Math" panose="02040503050406030204" pitchFamily="18" charset="0"/>
                        <a:ea typeface="Cambria Math" panose="02040503050406030204" pitchFamily="18" charset="0"/>
                      </a:rPr>
                      <m:t>=7384,</m:t>
                    </m:r>
                    <m:sSup>
                      <m:sSupPr>
                        <m:ctrlPr>
                          <a:rPr lang="el-GR" sz="1600" i="1">
                            <a:latin typeface="Cambria Math" panose="02040503050406030204" pitchFamily="18" charset="0"/>
                            <a:ea typeface="Cambria Math" panose="02040503050406030204" pitchFamily="18" charset="0"/>
                          </a:rPr>
                        </m:ctrlPr>
                      </m:sSupPr>
                      <m:e>
                        <m:r>
                          <m:rPr>
                            <m:sty m:val="p"/>
                          </m:rPr>
                          <a:rPr lang="el-GR" sz="1600" i="1">
                            <a:latin typeface="Cambria Math" panose="02040503050406030204" pitchFamily="18" charset="0"/>
                            <a:ea typeface="Cambria Math" panose="02040503050406030204" pitchFamily="18" charset="0"/>
                          </a:rPr>
                          <m:t>Σ</m:t>
                        </m:r>
                      </m:e>
                      <m:sup>
                        <m:r>
                          <a:rPr lang="tr-TR" sz="1600" b="0" i="1" smtClean="0">
                            <a:latin typeface="Cambria Math" panose="02040503050406030204" pitchFamily="18" charset="0"/>
                            <a:ea typeface="Cambria Math" panose="02040503050406030204" pitchFamily="18" charset="0"/>
                          </a:rPr>
                          <m:t>2</m:t>
                        </m:r>
                      </m:sup>
                    </m:sSup>
                    <m:r>
                      <a:rPr lang="tr-TR" sz="1600" i="1">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1568</m:t>
                    </m:r>
                    <m:r>
                      <a:rPr lang="tr-TR" sz="1600" i="1">
                        <a:latin typeface="Cambria Math" panose="02040503050406030204" pitchFamily="18" charset="0"/>
                        <a:ea typeface="Cambria Math" panose="02040503050406030204" pitchFamily="18" charset="0"/>
                      </a:rPr>
                      <m:t>,</m:t>
                    </m:r>
                    <m:sSup>
                      <m:sSupPr>
                        <m:ctrlPr>
                          <a:rPr lang="el-GR" sz="1600" i="1">
                            <a:latin typeface="Cambria Math" panose="02040503050406030204" pitchFamily="18" charset="0"/>
                            <a:ea typeface="Cambria Math" panose="02040503050406030204" pitchFamily="18" charset="0"/>
                          </a:rPr>
                        </m:ctrlPr>
                      </m:sSupPr>
                      <m:e>
                        <m:r>
                          <m:rPr>
                            <m:sty m:val="p"/>
                          </m:rPr>
                          <a:rPr lang="el-GR" sz="1600" i="1">
                            <a:latin typeface="Cambria Math" panose="02040503050406030204" pitchFamily="18" charset="0"/>
                            <a:ea typeface="Cambria Math" panose="02040503050406030204" pitchFamily="18" charset="0"/>
                          </a:rPr>
                          <m:t>Σ</m:t>
                        </m:r>
                      </m:e>
                      <m:sup>
                        <m:r>
                          <a:rPr lang="tr-TR" sz="1600" b="0" i="1" smtClean="0">
                            <a:latin typeface="Cambria Math" panose="02040503050406030204" pitchFamily="18" charset="0"/>
                            <a:ea typeface="Cambria Math" panose="02040503050406030204" pitchFamily="18" charset="0"/>
                          </a:rPr>
                          <m:t>3</m:t>
                        </m:r>
                      </m:sup>
                    </m:sSup>
                    <m:r>
                      <a:rPr lang="tr-TR" sz="1600" i="1">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229 </m:t>
                    </m:r>
                    <m:r>
                      <a:rPr lang="tr-TR" sz="1600" b="0" i="1" smtClean="0">
                        <a:latin typeface="Cambria Math" panose="02040503050406030204" pitchFamily="18" charset="0"/>
                        <a:ea typeface="Cambria Math" panose="02040503050406030204" pitchFamily="18" charset="0"/>
                      </a:rPr>
                      <m:t>𝑎𝑛𝑑</m:t>
                    </m:r>
                    <m:sSup>
                      <m:sSupPr>
                        <m:ctrlPr>
                          <a:rPr lang="el-GR" sz="1600" i="1">
                            <a:latin typeface="Cambria Math" panose="02040503050406030204" pitchFamily="18" charset="0"/>
                            <a:ea typeface="Cambria Math" panose="02040503050406030204" pitchFamily="18" charset="0"/>
                          </a:rPr>
                        </m:ctrlPr>
                      </m:sSupPr>
                      <m:e>
                        <m:r>
                          <a:rPr lang="tr-TR" sz="1600" b="0" i="1" smtClean="0">
                            <a:latin typeface="Cambria Math" panose="02040503050406030204" pitchFamily="18" charset="0"/>
                            <a:ea typeface="Cambria Math" panose="02040503050406030204" pitchFamily="18" charset="0"/>
                          </a:rPr>
                          <m:t> </m:t>
                        </m:r>
                        <m:r>
                          <m:rPr>
                            <m:sty m:val="p"/>
                          </m:rPr>
                          <a:rPr lang="el-GR" sz="1600" i="1">
                            <a:latin typeface="Cambria Math" panose="02040503050406030204" pitchFamily="18" charset="0"/>
                            <a:ea typeface="Cambria Math" panose="02040503050406030204" pitchFamily="18" charset="0"/>
                          </a:rPr>
                          <m:t>Σ</m:t>
                        </m:r>
                      </m:e>
                      <m:sup>
                        <m:r>
                          <a:rPr lang="tr-TR" sz="1600" b="0" i="1" smtClean="0">
                            <a:latin typeface="Cambria Math" panose="02040503050406030204" pitchFamily="18" charset="0"/>
                            <a:ea typeface="Cambria Math" panose="02040503050406030204" pitchFamily="18" charset="0"/>
                          </a:rPr>
                          <m:t>4</m:t>
                        </m:r>
                      </m:sup>
                    </m:sSup>
                    <m:r>
                      <a:rPr lang="tr-TR" sz="1600" i="1">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ea typeface="Cambria Math" panose="02040503050406030204" pitchFamily="18" charset="0"/>
                      </a:rPr>
                      <m:t>116</m:t>
                    </m:r>
                  </m:oMath>
                </a14:m>
                <a:endParaRPr lang="tr-TR" sz="1600" dirty="0"/>
              </a:p>
              <a:p>
                <a:endParaRPr lang="tr-TR" sz="1600" dirty="0"/>
              </a:p>
              <a:p>
                <a:endParaRPr lang="tr-TR" sz="1600" dirty="0"/>
              </a:p>
              <a:p>
                <a:endParaRPr lang="tr-TR" sz="1600" b="0" dirty="0" smtClean="0"/>
              </a:p>
              <a:p>
                <a:endParaRPr lang="tr-TR"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1" t="-628"/>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4FD2CAE7-CEB2-471F-A221-A78A3E6DAC9C}"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22</a:t>
            </a:fld>
            <a:endParaRPr lang="tr-TR"/>
          </a:p>
        </p:txBody>
      </p:sp>
    </p:spTree>
    <p:extLst>
      <p:ext uri="{BB962C8B-B14F-4D97-AF65-F5344CB8AC3E}">
        <p14:creationId xmlns:p14="http://schemas.microsoft.com/office/powerpoint/2010/main" val="1014175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Application (computations)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tr-TR" sz="1200" dirty="0" smtClean="0"/>
                  <a:t>Now Let’s show an example and compute its parameters (or compounds of models). We deal with document with index number </a:t>
                </a:r>
                <a14:m>
                  <m:oMath xmlns:m="http://schemas.openxmlformats.org/officeDocument/2006/math">
                    <m:r>
                      <a:rPr lang="tr-TR" sz="1200" i="1" dirty="0" smtClean="0">
                        <a:latin typeface="Cambria Math" panose="02040503050406030204" pitchFamily="18" charset="0"/>
                      </a:rPr>
                      <m:t>𝑖</m:t>
                    </m:r>
                    <m:r>
                      <a:rPr lang="tr-TR" sz="1200" i="1" dirty="0" smtClean="0">
                        <a:latin typeface="Cambria Math" panose="02040503050406030204" pitchFamily="18" charset="0"/>
                      </a:rPr>
                      <m:t>=38296 , </m:t>
                    </m:r>
                    <m:r>
                      <a:rPr lang="tr-TR" sz="1200" b="0" i="1" dirty="0" smtClean="0">
                        <a:latin typeface="Cambria Math" panose="02040503050406030204" pitchFamily="18" charset="0"/>
                      </a:rPr>
                      <m:t>𝑟𝑎𝑛𝑘</m:t>
                    </m:r>
                    <m:r>
                      <a:rPr lang="tr-TR" sz="1200" b="0" i="1" dirty="0" smtClean="0">
                        <a:latin typeface="Cambria Math" panose="02040503050406030204" pitchFamily="18" charset="0"/>
                      </a:rPr>
                      <m:t> </m:t>
                    </m:r>
                    <m:d>
                      <m:dPr>
                        <m:ctrlPr>
                          <a:rPr lang="tr-TR" sz="1200" b="0" i="1" dirty="0" smtClean="0">
                            <a:latin typeface="Cambria Math" panose="02040503050406030204" pitchFamily="18" charset="0"/>
                          </a:rPr>
                        </m:ctrlPr>
                      </m:dPr>
                      <m:e>
                        <m:r>
                          <a:rPr lang="tr-TR" sz="1200" b="0" i="1" dirty="0" smtClean="0">
                            <a:latin typeface="Cambria Math" panose="02040503050406030204" pitchFamily="18" charset="0"/>
                          </a:rPr>
                          <m:t>𝑖𝑛</m:t>
                        </m:r>
                        <m:r>
                          <a:rPr lang="tr-TR" sz="1200" b="0" i="1" dirty="0" smtClean="0">
                            <a:latin typeface="Cambria Math" panose="02040503050406030204" pitchFamily="18" charset="0"/>
                          </a:rPr>
                          <m:t> </m:t>
                        </m:r>
                        <m:r>
                          <a:rPr lang="tr-TR" sz="1200" b="0" i="1" dirty="0" smtClean="0">
                            <a:latin typeface="Cambria Math" panose="02040503050406030204" pitchFamily="18" charset="0"/>
                          </a:rPr>
                          <m:t>𝑡𝑒𝑠𝑡</m:t>
                        </m:r>
                        <m:r>
                          <a:rPr lang="tr-TR" sz="1200" b="0" i="1" dirty="0" smtClean="0">
                            <a:latin typeface="Cambria Math" panose="02040503050406030204" pitchFamily="18" charset="0"/>
                          </a:rPr>
                          <m:t> </m:t>
                        </m:r>
                        <m:r>
                          <a:rPr lang="tr-TR" sz="1200" b="0" i="1" dirty="0" smtClean="0">
                            <a:latin typeface="Cambria Math" panose="02040503050406030204" pitchFamily="18" charset="0"/>
                          </a:rPr>
                          <m:t>𝑠𝑒𝑡</m:t>
                        </m:r>
                      </m:e>
                    </m:d>
                    <m:r>
                      <a:rPr lang="tr-TR" sz="1200" b="0" i="1" dirty="0" smtClean="0">
                        <a:latin typeface="Cambria Math" panose="02040503050406030204" pitchFamily="18" charset="0"/>
                      </a:rPr>
                      <m:t>=1356</m:t>
                    </m:r>
                  </m:oMath>
                </a14:m>
                <a:r>
                  <a:rPr lang="tr-TR" sz="1200" dirty="0" smtClean="0"/>
                  <a:t> (index number may not be  related to rank)</a:t>
                </a:r>
              </a:p>
              <a:p>
                <a14:m>
                  <m:oMath xmlns:m="http://schemas.openxmlformats.org/officeDocument/2006/math">
                    <m:sSub>
                      <m:sSubPr>
                        <m:ctrlPr>
                          <a:rPr lang="tr-TR" sz="1400" i="1" dirty="0" smtClean="0">
                            <a:latin typeface="Cambria Math" panose="02040503050406030204" pitchFamily="18" charset="0"/>
                          </a:rPr>
                        </m:ctrlPr>
                      </m:sSubPr>
                      <m:e>
                        <m:r>
                          <a:rPr lang="tr-TR" sz="1400" i="1" dirty="0">
                            <a:latin typeface="Cambria Math" panose="02040503050406030204" pitchFamily="18" charset="0"/>
                          </a:rPr>
                          <m:t>𝑑𝑜𝑐</m:t>
                        </m:r>
                      </m:e>
                      <m:sub>
                        <m:r>
                          <a:rPr lang="tr-TR" sz="1400" b="0" i="1" dirty="0" smtClean="0">
                            <a:latin typeface="Cambria Math" panose="02040503050406030204" pitchFamily="18" charset="0"/>
                          </a:rPr>
                          <m:t>𝑖</m:t>
                        </m:r>
                      </m:sub>
                    </m:sSub>
                    <m:r>
                      <a:rPr lang="tr-TR" sz="1400" i="1" dirty="0" smtClean="0">
                        <a:latin typeface="Cambria Math" panose="02040503050406030204" pitchFamily="18" charset="0"/>
                      </a:rPr>
                      <m:t>:</m:t>
                    </m:r>
                    <m:r>
                      <a:rPr lang="tr-TR" sz="1400" b="0" i="1" dirty="0" smtClean="0">
                        <a:latin typeface="Cambria Math" panose="02040503050406030204" pitchFamily="18" charset="0"/>
                      </a:rPr>
                      <m:t>2 </m:t>
                    </m:r>
                    <m:r>
                      <a:rPr lang="tr-TR" sz="1400" b="0" i="1" dirty="0" smtClean="0">
                        <a:latin typeface="Cambria Math" panose="02040503050406030204" pitchFamily="18" charset="0"/>
                      </a:rPr>
                      <m:t>𝑘𝑒𝑑𝑖</m:t>
                    </m:r>
                  </m:oMath>
                </a14:m>
                <a:r>
                  <a:rPr lang="tr-TR" sz="1400" b="0" i="1" dirty="0" smtClean="0">
                    <a:latin typeface="Cambria Math" panose="02040503050406030204" pitchFamily="18" charset="0"/>
                  </a:rPr>
                  <a:t> 2 yıldır sanat müzesine girmeye çalışıyor</a:t>
                </a:r>
              </a:p>
              <a:p>
                <a:pPr marL="0" indent="0">
                  <a:buNone/>
                </a:pPr>
                <a14:m>
                  <m:oMathPara xmlns:m="http://schemas.openxmlformats.org/officeDocument/2006/math">
                    <m:oMathParaPr>
                      <m:jc m:val="centerGroup"/>
                    </m:oMathParaPr>
                    <m:oMath xmlns:m="http://schemas.openxmlformats.org/officeDocument/2006/math">
                      <m:r>
                        <a:rPr lang="tr-TR" sz="1400" b="0" i="1" dirty="0" smtClean="0">
                          <a:latin typeface="Cambria Math" panose="02040503050406030204" pitchFamily="18" charset="0"/>
                        </a:rPr>
                        <m:t>(</m:t>
                      </m:r>
                      <m:r>
                        <a:rPr lang="tr-TR" sz="1400" b="0" i="1" dirty="0" smtClean="0">
                          <a:latin typeface="Cambria Math" panose="02040503050406030204" pitchFamily="18" charset="0"/>
                        </a:rPr>
                        <m:t>𝑒𝑛</m:t>
                      </m:r>
                      <m:r>
                        <a:rPr lang="tr-TR" sz="1400" b="0" i="1" dirty="0" smtClean="0">
                          <a:latin typeface="Cambria Math" panose="02040503050406030204" pitchFamily="18" charset="0"/>
                        </a:rPr>
                        <m:t>:2 </m:t>
                      </m:r>
                      <m:r>
                        <a:rPr lang="tr-TR" sz="1400" b="0" i="1" dirty="0" smtClean="0">
                          <a:latin typeface="Cambria Math" panose="02040503050406030204" pitchFamily="18" charset="0"/>
                        </a:rPr>
                        <m:t>𝑐𝑎𝑡𝑠</m:t>
                      </m:r>
                      <m:r>
                        <a:rPr lang="tr-TR" sz="1400" b="0" i="1" dirty="0" smtClean="0">
                          <a:latin typeface="Cambria Math" panose="02040503050406030204" pitchFamily="18" charset="0"/>
                        </a:rPr>
                        <m:t> </m:t>
                      </m:r>
                      <m:r>
                        <a:rPr lang="tr-TR" sz="1400" b="0" i="1" dirty="0" smtClean="0">
                          <a:latin typeface="Cambria Math" panose="02040503050406030204" pitchFamily="18" charset="0"/>
                        </a:rPr>
                        <m:t>𝑡𝑟𝑦</m:t>
                      </m:r>
                      <m:r>
                        <a:rPr lang="tr-TR" sz="1400" b="0" i="1" dirty="0" smtClean="0">
                          <a:latin typeface="Cambria Math" panose="02040503050406030204" pitchFamily="18" charset="0"/>
                        </a:rPr>
                        <m:t> </m:t>
                      </m:r>
                      <m:r>
                        <a:rPr lang="tr-TR" sz="1400" b="0" i="1" dirty="0" smtClean="0">
                          <a:latin typeface="Cambria Math" panose="02040503050406030204" pitchFamily="18" charset="0"/>
                        </a:rPr>
                        <m:t>𝑡𝑜</m:t>
                      </m:r>
                      <m:r>
                        <a:rPr lang="tr-TR" sz="1400" b="0" i="1" dirty="0" smtClean="0">
                          <a:latin typeface="Cambria Math" panose="02040503050406030204" pitchFamily="18" charset="0"/>
                        </a:rPr>
                        <m:t> </m:t>
                      </m:r>
                      <m:r>
                        <a:rPr lang="tr-TR" sz="1400" b="0" i="1" dirty="0" smtClean="0">
                          <a:latin typeface="Cambria Math" panose="02040503050406030204" pitchFamily="18" charset="0"/>
                        </a:rPr>
                        <m:t>𝑒𝑛𝑡𝑒𝑟</m:t>
                      </m:r>
                      <m:r>
                        <a:rPr lang="tr-TR" sz="1400" b="0" i="1" dirty="0" smtClean="0">
                          <a:latin typeface="Cambria Math" panose="02040503050406030204" pitchFamily="18" charset="0"/>
                        </a:rPr>
                        <m:t> </m:t>
                      </m:r>
                      <m:r>
                        <a:rPr lang="tr-TR" sz="1400" b="0" i="1" dirty="0" smtClean="0">
                          <a:latin typeface="Cambria Math" panose="02040503050406030204" pitchFamily="18" charset="0"/>
                        </a:rPr>
                        <m:t>𝑎𝑟𝑡</m:t>
                      </m:r>
                      <m:r>
                        <a:rPr lang="tr-TR" sz="1400" b="0" i="1" dirty="0" smtClean="0">
                          <a:latin typeface="Cambria Math" panose="02040503050406030204" pitchFamily="18" charset="0"/>
                        </a:rPr>
                        <m:t> </m:t>
                      </m:r>
                      <m:r>
                        <a:rPr lang="tr-TR" sz="1400" b="0" i="1" dirty="0" smtClean="0">
                          <a:latin typeface="Cambria Math" panose="02040503050406030204" pitchFamily="18" charset="0"/>
                        </a:rPr>
                        <m:t>𝑚𝑢𝑠𝑒𝑢𝑚</m:t>
                      </m:r>
                      <m:r>
                        <a:rPr lang="tr-TR" sz="1400" b="0" i="1" dirty="0" smtClean="0">
                          <a:latin typeface="Cambria Math" panose="02040503050406030204" pitchFamily="18" charset="0"/>
                        </a:rPr>
                        <m:t> </m:t>
                      </m:r>
                      <m:r>
                        <a:rPr lang="tr-TR" sz="1400" b="0" i="1" dirty="0" smtClean="0">
                          <a:latin typeface="Cambria Math" panose="02040503050406030204" pitchFamily="18" charset="0"/>
                        </a:rPr>
                        <m:t>𝑓𝑜𝑟</m:t>
                      </m:r>
                      <m:r>
                        <a:rPr lang="tr-TR" sz="1400" b="0" i="1" dirty="0" smtClean="0">
                          <a:latin typeface="Cambria Math" panose="02040503050406030204" pitchFamily="18" charset="0"/>
                        </a:rPr>
                        <m:t> 2 </m:t>
                      </m:r>
                      <m:r>
                        <a:rPr lang="tr-TR" sz="1400" b="0" i="1" dirty="0" smtClean="0">
                          <a:latin typeface="Cambria Math" panose="02040503050406030204" pitchFamily="18" charset="0"/>
                        </a:rPr>
                        <m:t>𝑦𝑒𝑎𝑟𝑠</m:t>
                      </m:r>
                      <m:r>
                        <a:rPr lang="tr-TR" sz="1400" b="0" i="1" dirty="0" smtClean="0">
                          <a:latin typeface="Cambria Math" panose="02040503050406030204" pitchFamily="18" charset="0"/>
                        </a:rPr>
                        <m:t>)</m:t>
                      </m:r>
                    </m:oMath>
                  </m:oMathPara>
                </a14:m>
                <a:endParaRPr lang="tr-TR" sz="1400" dirty="0"/>
              </a:p>
              <a:p>
                <a14:m>
                  <m:oMath xmlns:m="http://schemas.openxmlformats.org/officeDocument/2006/math">
                    <m:sSub>
                      <m:sSubPr>
                        <m:ctrlPr>
                          <a:rPr lang="tr-TR" sz="1400" i="1" dirty="0" smtClean="0">
                            <a:latin typeface="Cambria Math" panose="02040503050406030204" pitchFamily="18" charset="0"/>
                          </a:rPr>
                        </m:ctrlPr>
                      </m:sSubPr>
                      <m:e>
                        <m:r>
                          <a:rPr lang="tr-TR" sz="1400" b="0" i="1" dirty="0" smtClean="0">
                            <a:latin typeface="Cambria Math" panose="02040503050406030204" pitchFamily="18" charset="0"/>
                          </a:rPr>
                          <m:t>𝑙𝑎𝑏𝑒𝑙</m:t>
                        </m:r>
                      </m:e>
                      <m:sub>
                        <m:r>
                          <a:rPr lang="tr-TR" sz="1400" i="1" dirty="0">
                            <a:latin typeface="Cambria Math" panose="02040503050406030204" pitchFamily="18" charset="0"/>
                          </a:rPr>
                          <m:t>𝑖</m:t>
                        </m:r>
                      </m:sub>
                    </m:sSub>
                    <m:r>
                      <a:rPr lang="tr-TR" sz="1400" i="1" dirty="0" smtClean="0">
                        <a:latin typeface="Cambria Math" panose="02040503050406030204" pitchFamily="18" charset="0"/>
                      </a:rPr>
                      <m:t>: </m:t>
                    </m:r>
                    <m:r>
                      <a:rPr lang="tr-TR" sz="1400" i="1" dirty="0" smtClean="0">
                        <a:latin typeface="Cambria Math" panose="02040503050406030204" pitchFamily="18" charset="0"/>
                      </a:rPr>
                      <m:t>𝐷</m:t>
                    </m:r>
                    <m:r>
                      <a:rPr lang="tr-TR" sz="1400" i="1" dirty="0" smtClean="0">
                        <a:latin typeface="Cambria Math" panose="02040503050406030204" pitchFamily="18" charset="0"/>
                      </a:rPr>
                      <m:t>Ü</m:t>
                    </m:r>
                    <m:r>
                      <a:rPr lang="tr-TR" sz="1400" i="1" dirty="0" smtClean="0">
                        <a:latin typeface="Cambria Math" panose="02040503050406030204" pitchFamily="18" charset="0"/>
                      </a:rPr>
                      <m:t>𝑁𝑌𝐴</m:t>
                    </m:r>
                    <m:r>
                      <a:rPr lang="tr-TR" sz="1400" b="0" i="1" dirty="0" smtClean="0">
                        <a:latin typeface="Cambria Math" panose="02040503050406030204" pitchFamily="18" charset="0"/>
                      </a:rPr>
                      <m:t> (</m:t>
                    </m:r>
                    <m:r>
                      <a:rPr lang="tr-TR" sz="1400" b="0" i="1" dirty="0" smtClean="0">
                        <a:latin typeface="Cambria Math" panose="02040503050406030204" pitchFamily="18" charset="0"/>
                      </a:rPr>
                      <m:t>𝑒𝑛</m:t>
                    </m:r>
                    <m:r>
                      <a:rPr lang="tr-TR" sz="1400" b="0" i="1" dirty="0" smtClean="0">
                        <a:latin typeface="Cambria Math" panose="02040503050406030204" pitchFamily="18" charset="0"/>
                      </a:rPr>
                      <m:t>:</m:t>
                    </m:r>
                    <m:r>
                      <a:rPr lang="tr-TR" sz="1400" b="0" i="1" dirty="0" smtClean="0">
                        <a:latin typeface="Cambria Math" panose="02040503050406030204" pitchFamily="18" charset="0"/>
                      </a:rPr>
                      <m:t>𝑤𝑜𝑟𝑙𝑑</m:t>
                    </m:r>
                    <m:r>
                      <a:rPr lang="tr-TR" sz="1400" b="0" i="1" dirty="0" smtClean="0">
                        <a:latin typeface="Cambria Math" panose="02040503050406030204" pitchFamily="18" charset="0"/>
                      </a:rPr>
                      <m:t>)</m:t>
                    </m:r>
                  </m:oMath>
                </a14:m>
                <a:endParaRPr lang="tr-TR" sz="1400" dirty="0"/>
              </a:p>
              <a:p>
                <a14:m>
                  <m:oMath xmlns:m="http://schemas.openxmlformats.org/officeDocument/2006/math">
                    <m:r>
                      <a:rPr lang="tr-TR" sz="1400" b="0" i="1" dirty="0" smtClean="0">
                        <a:latin typeface="Cambria Math" panose="02040503050406030204" pitchFamily="18" charset="0"/>
                      </a:rPr>
                      <m:t>𝑠𝑡𝑒𝑚𝑠</m:t>
                    </m:r>
                    <m:r>
                      <a:rPr lang="tr-TR" sz="1400" b="0" i="1" dirty="0" smtClean="0">
                        <a:latin typeface="Cambria Math" panose="02040503050406030204" pitchFamily="18" charset="0"/>
                      </a:rPr>
                      <m:t>:[′</m:t>
                    </m:r>
                    <m:r>
                      <a:rPr lang="tr-TR" sz="1400" i="1" dirty="0">
                        <a:latin typeface="Cambria Math" panose="02040503050406030204" pitchFamily="18" charset="0"/>
                      </a:rPr>
                      <m:t>𝑘𝑒𝑑𝑖</m:t>
                    </m:r>
                    <m:r>
                      <a:rPr lang="tr-TR" sz="1400" i="1" dirty="0">
                        <a:latin typeface="Cambria Math" panose="02040503050406030204" pitchFamily="18" charset="0"/>
                      </a:rPr>
                      <m:t>′, ′</m:t>
                    </m:r>
                    <m:r>
                      <a:rPr lang="tr-TR" sz="1400" i="1" dirty="0">
                        <a:latin typeface="Cambria Math" panose="02040503050406030204" pitchFamily="18" charset="0"/>
                      </a:rPr>
                      <m:t>𝑦𝚤𝑙𝑑𝚤𝑟</m:t>
                    </m:r>
                    <m:r>
                      <a:rPr lang="tr-TR" sz="1400" i="1" dirty="0">
                        <a:latin typeface="Cambria Math" panose="02040503050406030204" pitchFamily="18" charset="0"/>
                      </a:rPr>
                      <m:t>′, ′</m:t>
                    </m:r>
                    <m:r>
                      <a:rPr lang="tr-TR" sz="1400" i="1" dirty="0">
                        <a:latin typeface="Cambria Math" panose="02040503050406030204" pitchFamily="18" charset="0"/>
                      </a:rPr>
                      <m:t>𝑠𝑎𝑛𝑎𝑡</m:t>
                    </m:r>
                    <m:r>
                      <a:rPr lang="tr-TR" sz="1400" i="1" dirty="0">
                        <a:latin typeface="Cambria Math" panose="02040503050406030204" pitchFamily="18" charset="0"/>
                      </a:rPr>
                      <m:t>′, ′</m:t>
                    </m:r>
                    <m:r>
                      <a:rPr lang="tr-TR" sz="1400" i="1" dirty="0">
                        <a:latin typeface="Cambria Math" panose="02040503050406030204" pitchFamily="18" charset="0"/>
                      </a:rPr>
                      <m:t>𝑚</m:t>
                    </m:r>
                    <m:r>
                      <a:rPr lang="tr-TR" sz="1400" i="1" dirty="0">
                        <a:latin typeface="Cambria Math" panose="02040503050406030204" pitchFamily="18" charset="0"/>
                      </a:rPr>
                      <m:t>ü</m:t>
                    </m:r>
                    <m:r>
                      <a:rPr lang="tr-TR" sz="1400" i="1" dirty="0">
                        <a:latin typeface="Cambria Math" panose="02040503050406030204" pitchFamily="18" charset="0"/>
                      </a:rPr>
                      <m:t>𝑧𝑒</m:t>
                    </m:r>
                    <m:r>
                      <a:rPr lang="tr-TR" sz="1400" i="1" dirty="0">
                        <a:latin typeface="Cambria Math" panose="02040503050406030204" pitchFamily="18" charset="0"/>
                      </a:rPr>
                      <m:t>′, ′</m:t>
                    </m:r>
                    <m:r>
                      <a:rPr lang="tr-TR" sz="1400" i="1" dirty="0">
                        <a:latin typeface="Cambria Math" panose="02040503050406030204" pitchFamily="18" charset="0"/>
                      </a:rPr>
                      <m:t>𝑔𝑖𝑟</m:t>
                    </m:r>
                    <m:r>
                      <a:rPr lang="tr-TR" sz="1400" i="1" dirty="0">
                        <a:latin typeface="Cambria Math" panose="02040503050406030204" pitchFamily="18" charset="0"/>
                      </a:rPr>
                      <m:t>′, ′ç</m:t>
                    </m:r>
                    <m:r>
                      <a:rPr lang="tr-TR" sz="1400" i="1" dirty="0">
                        <a:latin typeface="Cambria Math" panose="02040503050406030204" pitchFamily="18" charset="0"/>
                      </a:rPr>
                      <m:t>𝑎𝑙𝚤</m:t>
                    </m:r>
                    <m:r>
                      <a:rPr lang="tr-TR" sz="1400" i="1" dirty="0">
                        <a:latin typeface="Cambria Math" panose="02040503050406030204" pitchFamily="18" charset="0"/>
                      </a:rPr>
                      <m:t>′]</m:t>
                    </m:r>
                  </m:oMath>
                </a14:m>
                <a:endParaRPr lang="tr-TR" sz="1400" dirty="0" smtClean="0"/>
              </a:p>
              <a:p>
                <a:r>
                  <a:rPr lang="tr-TR" sz="1400" dirty="0"/>
                  <a:t>Output of </a:t>
                </a:r>
                <a:r>
                  <a:rPr lang="tr-TR" sz="1400" dirty="0" smtClean="0"/>
                  <a:t>analyze_doc(doc,X_train,y_train):</a:t>
                </a:r>
                <a14:m>
                  <m:oMath xmlns:m="http://schemas.openxmlformats.org/officeDocument/2006/math">
                    <m:r>
                      <a:rPr lang="tr-TR" sz="1400" b="0" i="0" smtClean="0">
                        <a:latin typeface="Cambria Math" panose="02040503050406030204" pitchFamily="18" charset="0"/>
                      </a:rPr>
                      <m:t> </m:t>
                    </m:r>
                    <m:r>
                      <a:rPr lang="tr-TR" sz="1400" b="0" i="1" smtClean="0">
                        <a:latin typeface="Cambria Math" panose="02040503050406030204" pitchFamily="18" charset="0"/>
                      </a:rPr>
                      <m:t>𝑗</m:t>
                    </m:r>
                    <m:r>
                      <a:rPr lang="tr-TR" sz="1400" b="0" i="1" smtClean="0">
                        <a:latin typeface="Cambria Math" panose="02040503050406030204" pitchFamily="18" charset="0"/>
                      </a:rPr>
                      <m:t>=1,…, </m:t>
                    </m:r>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𝑚</m:t>
                        </m:r>
                      </m:e>
                      <m:sub>
                        <m:r>
                          <a:rPr lang="tr-TR" sz="1400" b="0" i="1" smtClean="0">
                            <a:latin typeface="Cambria Math" panose="02040503050406030204" pitchFamily="18" charset="0"/>
                          </a:rPr>
                          <m:t>𝑖</m:t>
                        </m:r>
                      </m:sub>
                    </m:sSub>
                    <m:r>
                      <a:rPr lang="tr-TR" sz="1400" b="0" i="1" smtClean="0">
                        <a:latin typeface="Cambria Math" panose="02040503050406030204" pitchFamily="18" charset="0"/>
                      </a:rPr>
                      <m:t>=6</m:t>
                    </m:r>
                  </m:oMath>
                </a14:m>
                <a:endParaRPr lang="tr-TR" sz="1400" dirty="0" smtClean="0"/>
              </a:p>
              <a:p>
                <a:endParaRPr lang="tr-TR" sz="1400" dirty="0" smtClean="0"/>
              </a:p>
              <a:p>
                <a:endParaRPr lang="tr-TR" sz="1400" dirty="0" smtClean="0"/>
              </a:p>
              <a:p>
                <a:endParaRPr lang="tr-TR" dirty="0" smtClean="0"/>
              </a:p>
              <a:p>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tr-TR">
                    <a:noFill/>
                  </a:rPr>
                  <a:t> </a:t>
                </a:r>
              </a:p>
            </p:txBody>
          </p:sp>
        </mc:Fallback>
      </mc:AlternateContent>
      <p:cxnSp>
        <p:nvCxnSpPr>
          <p:cNvPr id="6" name="Straight Arrow Connector 5"/>
          <p:cNvCxnSpPr>
            <a:endCxn id="12" idx="0"/>
          </p:cNvCxnSpPr>
          <p:nvPr/>
        </p:nvCxnSpPr>
        <p:spPr>
          <a:xfrm flipH="1">
            <a:off x="1387356" y="5343273"/>
            <a:ext cx="306582" cy="31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998665" y="5658896"/>
                <a:ext cx="777382" cy="413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tr-TR" i="1" dirty="0" smtClean="0">
                              <a:latin typeface="Cambria Math" panose="02040503050406030204" pitchFamily="18" charset="0"/>
                            </a:rPr>
                          </m:ctrlPr>
                        </m:sSubPr>
                        <m:e>
                          <m:r>
                            <a:rPr lang="tr-TR" b="0" i="1" dirty="0" smtClean="0">
                              <a:latin typeface="Cambria Math" panose="02040503050406030204" pitchFamily="18" charset="0"/>
                            </a:rPr>
                            <m:t>𝑠𝑡𝑒𝑚</m:t>
                          </m:r>
                        </m:e>
                        <m:sub>
                          <m:r>
                            <a:rPr lang="tr-TR" i="1" dirty="0">
                              <a:latin typeface="Cambria Math" panose="02040503050406030204" pitchFamily="18" charset="0"/>
                            </a:rPr>
                            <m:t>𝑖</m:t>
                          </m:r>
                          <m:r>
                            <a:rPr lang="tr-TR" b="0" i="1" dirty="0" smtClean="0">
                              <a:latin typeface="Cambria Math" panose="02040503050406030204" pitchFamily="18" charset="0"/>
                            </a:rPr>
                            <m:t>𝑗</m:t>
                          </m:r>
                        </m:sub>
                      </m:sSub>
                    </m:oMath>
                  </m:oMathPara>
                </a14:m>
                <a:endParaRPr lang="tr-TR" dirty="0"/>
              </a:p>
            </p:txBody>
          </p:sp>
        </mc:Choice>
        <mc:Fallback xmlns="">
          <p:sp>
            <p:nvSpPr>
              <p:cNvPr id="12" name="Rectangle 11"/>
              <p:cNvSpPr>
                <a:spLocks noRot="1" noChangeAspect="1" noMove="1" noResize="1" noEditPoints="1" noAdjustHandles="1" noChangeArrowheads="1" noChangeShapeType="1" noTextEdit="1"/>
              </p:cNvSpPr>
              <p:nvPr/>
            </p:nvSpPr>
            <p:spPr>
              <a:xfrm>
                <a:off x="998665" y="5658896"/>
                <a:ext cx="777382" cy="413239"/>
              </a:xfrm>
              <a:prstGeom prst="rect">
                <a:avLst/>
              </a:prstGeom>
              <a:blipFill>
                <a:blip r:embed="rId4"/>
                <a:stretch>
                  <a:fillRect l="-5385" b="-2817"/>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2097378" y="5657743"/>
                <a:ext cx="777382" cy="413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ea typeface="Cambria Math" panose="02040503050406030204" pitchFamily="18" charset="0"/>
                            </a:rPr>
                          </m:ctrlPr>
                        </m:sSubPr>
                        <m:e>
                          <m:r>
                            <a:rPr lang="tr-TR" i="1">
                              <a:latin typeface="Cambria Math" panose="02040503050406030204" pitchFamily="18" charset="0"/>
                              <a:ea typeface="Cambria Math" panose="02040503050406030204" pitchFamily="18" charset="0"/>
                            </a:rPr>
                            <m:t>𝜆</m:t>
                          </m:r>
                        </m:e>
                        <m:sub>
                          <m:r>
                            <a:rPr lang="tr-TR" i="1">
                              <a:latin typeface="Cambria Math" panose="02040503050406030204" pitchFamily="18" charset="0"/>
                              <a:ea typeface="Cambria Math" panose="02040503050406030204" pitchFamily="18" charset="0"/>
                            </a:rPr>
                            <m:t>𝑖</m:t>
                          </m:r>
                          <m:r>
                            <a:rPr lang="tr-TR" b="0" i="1" smtClean="0">
                              <a:latin typeface="Cambria Math" panose="02040503050406030204" pitchFamily="18" charset="0"/>
                              <a:ea typeface="Cambria Math" panose="02040503050406030204" pitchFamily="18" charset="0"/>
                            </a:rPr>
                            <m:t>𝑗</m:t>
                          </m:r>
                        </m:sub>
                      </m:sSub>
                    </m:oMath>
                  </m:oMathPara>
                </a14:m>
                <a:endParaRPr lang="tr-TR" dirty="0"/>
              </a:p>
            </p:txBody>
          </p:sp>
        </mc:Choice>
        <mc:Fallback xmlns="">
          <p:sp>
            <p:nvSpPr>
              <p:cNvPr id="15" name="Rectangle 14"/>
              <p:cNvSpPr>
                <a:spLocks noRot="1" noChangeAspect="1" noMove="1" noResize="1" noEditPoints="1" noAdjustHandles="1" noChangeArrowheads="1" noChangeShapeType="1" noTextEdit="1"/>
              </p:cNvSpPr>
              <p:nvPr/>
            </p:nvSpPr>
            <p:spPr>
              <a:xfrm>
                <a:off x="2097378" y="5657743"/>
                <a:ext cx="777382" cy="413239"/>
              </a:xfrm>
              <a:prstGeom prst="rect">
                <a:avLst/>
              </a:prstGeom>
              <a:blipFill>
                <a:blip r:embed="rId5"/>
                <a:stretch>
                  <a:fillRect b="-2817"/>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3151210" y="5657743"/>
                <a:ext cx="777382" cy="413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Σ</m:t>
                          </m:r>
                        </m:e>
                        <m:sub>
                          <m:r>
                            <a:rPr lang="tr-TR" i="1">
                              <a:latin typeface="Cambria Math" panose="02040503050406030204" pitchFamily="18" charset="0"/>
                              <a:ea typeface="Cambria Math" panose="02040503050406030204" pitchFamily="18" charset="0"/>
                            </a:rPr>
                            <m:t>𝑖𝑗</m:t>
                          </m:r>
                        </m:sub>
                        <m:sup>
                          <m:r>
                            <a:rPr lang="tr-TR" i="1">
                              <a:latin typeface="Cambria Math" panose="02040503050406030204" pitchFamily="18" charset="0"/>
                              <a:ea typeface="Cambria Math" panose="02040503050406030204" pitchFamily="18" charset="0"/>
                            </a:rPr>
                            <m:t>𝑝</m:t>
                          </m:r>
                        </m:sup>
                      </m:sSubSup>
                    </m:oMath>
                  </m:oMathPara>
                </a14:m>
                <a:endParaRPr lang="tr-TR" dirty="0"/>
              </a:p>
            </p:txBody>
          </p:sp>
        </mc:Choice>
        <mc:Fallback xmlns="">
          <p:sp>
            <p:nvSpPr>
              <p:cNvPr id="16" name="Rectangle 15"/>
              <p:cNvSpPr>
                <a:spLocks noRot="1" noChangeAspect="1" noMove="1" noResize="1" noEditPoints="1" noAdjustHandles="1" noChangeArrowheads="1" noChangeShapeType="1" noTextEdit="1"/>
              </p:cNvSpPr>
              <p:nvPr/>
            </p:nvSpPr>
            <p:spPr>
              <a:xfrm>
                <a:off x="3151210" y="5657743"/>
                <a:ext cx="777382" cy="413239"/>
              </a:xfrm>
              <a:prstGeom prst="rect">
                <a:avLst/>
              </a:prstGeom>
              <a:blipFill>
                <a:blip r:embed="rId6"/>
                <a:stretch>
                  <a:fillRect b="-5634"/>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4205043" y="5657744"/>
                <a:ext cx="777382" cy="413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𝑖𝑗</m:t>
                          </m:r>
                        </m:sub>
                        <m:sup>
                          <m:r>
                            <a:rPr lang="tr-TR" i="1">
                              <a:latin typeface="Cambria Math" panose="02040503050406030204" pitchFamily="18" charset="0"/>
                            </a:rPr>
                            <m:t>𝑝</m:t>
                          </m:r>
                        </m:sup>
                      </m:sSubSup>
                    </m:oMath>
                  </m:oMathPara>
                </a14:m>
                <a:endParaRPr lang="tr-TR" dirty="0"/>
              </a:p>
            </p:txBody>
          </p:sp>
        </mc:Choice>
        <mc:Fallback xmlns="">
          <p:sp>
            <p:nvSpPr>
              <p:cNvPr id="17" name="Rectangle 16"/>
              <p:cNvSpPr>
                <a:spLocks noRot="1" noChangeAspect="1" noMove="1" noResize="1" noEditPoints="1" noAdjustHandles="1" noChangeArrowheads="1" noChangeShapeType="1" noTextEdit="1"/>
              </p:cNvSpPr>
              <p:nvPr/>
            </p:nvSpPr>
            <p:spPr>
              <a:xfrm>
                <a:off x="4205043" y="5657744"/>
                <a:ext cx="777382" cy="413239"/>
              </a:xfrm>
              <a:prstGeom prst="rect">
                <a:avLst/>
              </a:prstGeom>
              <a:blipFill>
                <a:blip r:embed="rId7"/>
                <a:stretch>
                  <a:fillRect b="-5634"/>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5307304" y="5657743"/>
                <a:ext cx="777382" cy="413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tr-TR" i="1">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Λ</m:t>
                          </m:r>
                        </m:e>
                        <m:sub>
                          <m:r>
                            <a:rPr lang="tr-TR" i="1">
                              <a:latin typeface="Cambria Math" panose="02040503050406030204" pitchFamily="18" charset="0"/>
                            </a:rPr>
                            <m:t>𝑖𝑗</m:t>
                          </m:r>
                        </m:sub>
                      </m:sSub>
                    </m:oMath>
                  </m:oMathPara>
                </a14:m>
                <a:endParaRPr lang="tr-TR" dirty="0"/>
              </a:p>
            </p:txBody>
          </p:sp>
        </mc:Choice>
        <mc:Fallback xmlns="">
          <p:sp>
            <p:nvSpPr>
              <p:cNvPr id="18" name="Rectangle 17"/>
              <p:cNvSpPr>
                <a:spLocks noRot="1" noChangeAspect="1" noMove="1" noResize="1" noEditPoints="1" noAdjustHandles="1" noChangeArrowheads="1" noChangeShapeType="1" noTextEdit="1"/>
              </p:cNvSpPr>
              <p:nvPr/>
            </p:nvSpPr>
            <p:spPr>
              <a:xfrm>
                <a:off x="5307304" y="5657743"/>
                <a:ext cx="777382" cy="413239"/>
              </a:xfrm>
              <a:prstGeom prst="rect">
                <a:avLst/>
              </a:prstGeom>
              <a:blipFill>
                <a:blip r:embed="rId8"/>
                <a:stretch>
                  <a:fillRect b="-2817"/>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6312708" y="5657743"/>
                <a:ext cx="1771316" cy="79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Category of 2nd </a:t>
                </a:r>
                <a:r>
                  <a:rPr lang="tr-TR" dirty="0" err="1" smtClean="0"/>
                  <a:t>max</a:t>
                </a:r>
                <a:r>
                  <a:rPr lang="tr-TR" dirty="0" smtClean="0"/>
                  <a:t> </a:t>
                </a:r>
                <a14:m>
                  <m:oMath xmlns:m="http://schemas.openxmlformats.org/officeDocument/2006/math">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Σ</m:t>
                        </m:r>
                      </m:e>
                      <m:sub>
                        <m:r>
                          <a:rPr lang="tr-TR" i="1">
                            <a:latin typeface="Cambria Math" panose="02040503050406030204" pitchFamily="18" charset="0"/>
                            <a:ea typeface="Cambria Math" panose="02040503050406030204" pitchFamily="18" charset="0"/>
                          </a:rPr>
                          <m:t>𝑖𝑗</m:t>
                        </m:r>
                      </m:sub>
                      <m:sup>
                        <m:r>
                          <a:rPr lang="tr-TR" i="1">
                            <a:latin typeface="Cambria Math" panose="02040503050406030204" pitchFamily="18" charset="0"/>
                            <a:ea typeface="Cambria Math" panose="02040503050406030204" pitchFamily="18" charset="0"/>
                          </a:rPr>
                          <m:t>𝑝</m:t>
                        </m:r>
                      </m:sup>
                    </m:sSubSup>
                  </m:oMath>
                </a14:m>
                <a:endParaRPr lang="tr-TR" dirty="0" smtClean="0"/>
              </a:p>
              <a:p>
                <a:pPr algn="ctr"/>
                <a:r>
                  <a:rPr lang="tr-TR" dirty="0" smtClean="0"/>
                  <a:t>(not used)</a:t>
                </a:r>
                <a:endParaRPr lang="tr-TR" dirty="0"/>
              </a:p>
            </p:txBody>
          </p:sp>
        </mc:Choice>
        <mc:Fallback xmlns="">
          <p:sp>
            <p:nvSpPr>
              <p:cNvPr id="19" name="Rectangle 18"/>
              <p:cNvSpPr>
                <a:spLocks noRot="1" noChangeAspect="1" noMove="1" noResize="1" noEditPoints="1" noAdjustHandles="1" noChangeArrowheads="1" noChangeShapeType="1" noTextEdit="1"/>
              </p:cNvSpPr>
              <p:nvPr/>
            </p:nvSpPr>
            <p:spPr>
              <a:xfrm>
                <a:off x="6312708" y="5657743"/>
                <a:ext cx="1771316" cy="797648"/>
              </a:xfrm>
              <a:prstGeom prst="rect">
                <a:avLst/>
              </a:prstGeom>
              <a:blipFill>
                <a:blip r:embed="rId9"/>
                <a:stretch>
                  <a:fillRect t="-14925" b="-20896"/>
                </a:stretch>
              </a:blipFill>
            </p:spPr>
            <p:txBody>
              <a:bodyPr/>
              <a:lstStyle/>
              <a:p>
                <a:r>
                  <a:rPr lang="tr-TR">
                    <a:noFill/>
                  </a:rPr>
                  <a:t> </a:t>
                </a:r>
              </a:p>
            </p:txBody>
          </p:sp>
        </mc:Fallback>
      </mc:AlternateContent>
      <p:cxnSp>
        <p:nvCxnSpPr>
          <p:cNvPr id="21" name="Straight Arrow Connector 20"/>
          <p:cNvCxnSpPr/>
          <p:nvPr/>
        </p:nvCxnSpPr>
        <p:spPr>
          <a:xfrm>
            <a:off x="2206869" y="5332364"/>
            <a:ext cx="279200" cy="325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941836" y="5343273"/>
            <a:ext cx="461506" cy="313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312708" y="5243714"/>
            <a:ext cx="905895" cy="377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695995" y="5332364"/>
            <a:ext cx="10838" cy="324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370737" y="5343273"/>
            <a:ext cx="291702" cy="285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10"/>
          <a:stretch>
            <a:fillRect/>
          </a:stretch>
        </p:blipFill>
        <p:spPr>
          <a:xfrm>
            <a:off x="1387356" y="4314573"/>
            <a:ext cx="5486400" cy="1028700"/>
          </a:xfrm>
          <a:prstGeom prst="rect">
            <a:avLst/>
          </a:prstGeom>
        </p:spPr>
      </p:pic>
      <p:sp>
        <p:nvSpPr>
          <p:cNvPr id="4" name="Date Placeholder 3"/>
          <p:cNvSpPr>
            <a:spLocks noGrp="1"/>
          </p:cNvSpPr>
          <p:nvPr>
            <p:ph type="dt" sz="half" idx="10"/>
          </p:nvPr>
        </p:nvSpPr>
        <p:spPr/>
        <p:txBody>
          <a:bodyPr/>
          <a:lstStyle/>
          <a:p>
            <a:fld id="{CF842C52-6A1B-4CCB-9EB9-7D1DC0D6AEEC}" type="datetime1">
              <a:rPr lang="en-US" smtClean="0"/>
              <a:t>3/29/2021</a:t>
            </a:fld>
            <a:endParaRPr lang="tr-TR"/>
          </a:p>
        </p:txBody>
      </p:sp>
      <p:sp>
        <p:nvSpPr>
          <p:cNvPr id="7" name="Footer Placeholder 6"/>
          <p:cNvSpPr>
            <a:spLocks noGrp="1"/>
          </p:cNvSpPr>
          <p:nvPr>
            <p:ph type="ftr" sz="quarter" idx="11"/>
          </p:nvPr>
        </p:nvSpPr>
        <p:spPr/>
        <p:txBody>
          <a:bodyPr/>
          <a:lstStyle/>
          <a:p>
            <a:r>
              <a:rPr lang="tr-TR" smtClean="0"/>
              <a:t>EMREHAN</a:t>
            </a:r>
            <a:endParaRPr lang="tr-TR"/>
          </a:p>
        </p:txBody>
      </p:sp>
      <p:sp>
        <p:nvSpPr>
          <p:cNvPr id="8" name="Slide Number Placeholder 7"/>
          <p:cNvSpPr>
            <a:spLocks noGrp="1"/>
          </p:cNvSpPr>
          <p:nvPr>
            <p:ph type="sldNum" sz="quarter" idx="12"/>
          </p:nvPr>
        </p:nvSpPr>
        <p:spPr/>
        <p:txBody>
          <a:bodyPr/>
          <a:lstStyle/>
          <a:p>
            <a:fld id="{F74E1598-E674-4AEE-8C6B-8AD6344A913E}" type="slidenum">
              <a:rPr lang="tr-TR" smtClean="0"/>
              <a:t>23</a:t>
            </a:fld>
            <a:endParaRPr lang="tr-TR"/>
          </a:p>
        </p:txBody>
      </p:sp>
    </p:spTree>
    <p:extLst>
      <p:ext uri="{BB962C8B-B14F-4D97-AF65-F5344CB8AC3E}">
        <p14:creationId xmlns:p14="http://schemas.microsoft.com/office/powerpoint/2010/main" val="487901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Application </a:t>
            </a:r>
            <a:r>
              <a:rPr lang="tr-TR" dirty="0"/>
              <a:t>(computations)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tr-TR" sz="1200" i="1" dirty="0" smtClean="0">
                        <a:latin typeface="Cambria Math" panose="02040503050406030204" pitchFamily="18" charset="0"/>
                      </a:rPr>
                      <m:t>𝑖</m:t>
                    </m:r>
                    <m:r>
                      <a:rPr lang="tr-TR" sz="1200" i="1" dirty="0" smtClean="0">
                        <a:latin typeface="Cambria Math" panose="02040503050406030204" pitchFamily="18" charset="0"/>
                      </a:rPr>
                      <m:t>=38296</m:t>
                    </m:r>
                  </m:oMath>
                </a14:m>
                <a:endParaRPr lang="tr-TR" sz="1200" i="1" dirty="0" smtClean="0">
                  <a:latin typeface="Cambria Math" panose="02040503050406030204" pitchFamily="18" charset="0"/>
                </a:endParaRPr>
              </a:p>
              <a:p>
                <a14:m>
                  <m:oMath xmlns:m="http://schemas.openxmlformats.org/officeDocument/2006/math">
                    <m:r>
                      <a:rPr lang="tr-TR" sz="1200" b="0" i="1" smtClean="0">
                        <a:latin typeface="Cambria Math" panose="02040503050406030204" pitchFamily="18" charset="0"/>
                      </a:rPr>
                      <m:t>𝑠𝑡𝑒𝑚𝑠</m:t>
                    </m:r>
                    <m:r>
                      <a:rPr lang="tr-TR" sz="1200" b="0" i="1" smtClean="0">
                        <a:latin typeface="Cambria Math" panose="02040503050406030204" pitchFamily="18" charset="0"/>
                      </a:rPr>
                      <m:t>: </m:t>
                    </m:r>
                    <m:sSub>
                      <m:sSubPr>
                        <m:ctrlPr>
                          <a:rPr lang="tr-TR" sz="1200" i="1" smtClean="0">
                            <a:latin typeface="Cambria Math" panose="02040503050406030204" pitchFamily="18" charset="0"/>
                          </a:rPr>
                        </m:ctrlPr>
                      </m:sSubPr>
                      <m:e>
                        <m:r>
                          <a:rPr lang="tr-TR" sz="1200" i="1">
                            <a:latin typeface="Cambria Math" panose="02040503050406030204" pitchFamily="18" charset="0"/>
                          </a:rPr>
                          <m:t>𝑠𝑡𝑒𝑚</m:t>
                        </m:r>
                      </m:e>
                      <m:sub>
                        <m:r>
                          <a:rPr lang="tr-TR" sz="1200" i="1">
                            <a:latin typeface="Cambria Math" panose="02040503050406030204" pitchFamily="18" charset="0"/>
                          </a:rPr>
                          <m:t>𝑖</m:t>
                        </m:r>
                        <m:r>
                          <a:rPr lang="tr-TR" sz="1200" b="0" i="1" smtClean="0">
                            <a:latin typeface="Cambria Math" panose="02040503050406030204" pitchFamily="18" charset="0"/>
                          </a:rPr>
                          <m:t>1</m:t>
                        </m:r>
                      </m:sub>
                    </m:sSub>
                    <m:r>
                      <a:rPr lang="tr-TR" sz="1200" b="0" i="1" smtClean="0">
                        <a:latin typeface="Cambria Math" panose="02040503050406030204" pitchFamily="18" charset="0"/>
                      </a:rPr>
                      <m:t>=</m:t>
                    </m:r>
                    <m:r>
                      <m:rPr>
                        <m:nor/>
                      </m:rPr>
                      <a:rPr lang="tr-TR" sz="1200" b="0" i="0" smtClean="0">
                        <a:latin typeface="Cambria Math" panose="02040503050406030204" pitchFamily="18" charset="0"/>
                      </a:rPr>
                      <m:t>"</m:t>
                    </m:r>
                    <m:r>
                      <a:rPr lang="tr-TR" sz="1200" b="0" i="1" smtClean="0">
                        <a:latin typeface="Cambria Math" panose="02040503050406030204" pitchFamily="18" charset="0"/>
                      </a:rPr>
                      <m:t>𝑘𝑒𝑑𝑖</m:t>
                    </m:r>
                    <m:r>
                      <a:rPr lang="tr-TR" sz="1200" b="0" i="1" smtClean="0">
                        <a:latin typeface="Cambria Math" panose="02040503050406030204" pitchFamily="18" charset="0"/>
                      </a:rPr>
                      <m:t>",  </m:t>
                    </m:r>
                    <m:sSub>
                      <m:sSubPr>
                        <m:ctrlPr>
                          <a:rPr lang="tr-TR" sz="1200" i="1">
                            <a:latin typeface="Cambria Math" panose="02040503050406030204" pitchFamily="18" charset="0"/>
                          </a:rPr>
                        </m:ctrlPr>
                      </m:sSubPr>
                      <m:e>
                        <m:r>
                          <a:rPr lang="tr-TR" sz="1200" i="1">
                            <a:latin typeface="Cambria Math" panose="02040503050406030204" pitchFamily="18" charset="0"/>
                          </a:rPr>
                          <m:t>𝑠𝑡𝑒𝑚</m:t>
                        </m:r>
                      </m:e>
                      <m:sub>
                        <m:r>
                          <a:rPr lang="tr-TR" sz="1200" i="1">
                            <a:latin typeface="Cambria Math" panose="02040503050406030204" pitchFamily="18" charset="0"/>
                          </a:rPr>
                          <m:t>𝑖</m:t>
                        </m:r>
                        <m:r>
                          <a:rPr lang="tr-TR" sz="1200" b="0" i="1" smtClean="0">
                            <a:latin typeface="Cambria Math" panose="02040503050406030204" pitchFamily="18" charset="0"/>
                          </a:rPr>
                          <m:t>2</m:t>
                        </m:r>
                      </m:sub>
                    </m:sSub>
                    <m:r>
                      <a:rPr lang="tr-TR" sz="1200" b="0" i="1" smtClean="0">
                        <a:latin typeface="Cambria Math" panose="02040503050406030204" pitchFamily="18" charset="0"/>
                      </a:rPr>
                      <m:t>=</m:t>
                    </m:r>
                    <m:r>
                      <m:rPr>
                        <m:nor/>
                      </m:rPr>
                      <a:rPr lang="tr-TR" sz="1200" b="0" i="0" smtClean="0">
                        <a:latin typeface="Cambria Math" panose="02040503050406030204" pitchFamily="18" charset="0"/>
                      </a:rPr>
                      <m:t>"</m:t>
                    </m:r>
                    <m:r>
                      <m:rPr>
                        <m:nor/>
                      </m:rPr>
                      <a:rPr lang="tr-TR" sz="1200" b="0" i="0" smtClean="0">
                        <a:latin typeface="Cambria Math" panose="02040503050406030204" pitchFamily="18" charset="0"/>
                      </a:rPr>
                      <m:t>y</m:t>
                    </m:r>
                    <m:r>
                      <m:rPr>
                        <m:nor/>
                      </m:rPr>
                      <a:rPr lang="tr-TR" sz="1200" b="0" i="0" smtClean="0">
                        <a:latin typeface="Cambria Math" panose="02040503050406030204" pitchFamily="18" charset="0"/>
                      </a:rPr>
                      <m:t>ı</m:t>
                    </m:r>
                    <m:r>
                      <m:rPr>
                        <m:nor/>
                      </m:rPr>
                      <a:rPr lang="tr-TR" sz="1200" b="0" i="0" smtClean="0">
                        <a:latin typeface="Cambria Math" panose="02040503050406030204" pitchFamily="18" charset="0"/>
                      </a:rPr>
                      <m:t>ld</m:t>
                    </m:r>
                    <m:r>
                      <m:rPr>
                        <m:nor/>
                      </m:rPr>
                      <a:rPr lang="tr-TR" sz="1200" b="0" i="0" smtClean="0">
                        <a:latin typeface="Cambria Math" panose="02040503050406030204" pitchFamily="18" charset="0"/>
                      </a:rPr>
                      <m:t>ı</m:t>
                    </m:r>
                    <m:r>
                      <m:rPr>
                        <m:nor/>
                      </m:rPr>
                      <a:rPr lang="tr-TR" sz="1200" b="0" i="0" smtClean="0">
                        <a:latin typeface="Cambria Math" panose="02040503050406030204" pitchFamily="18" charset="0"/>
                      </a:rPr>
                      <m:t>r</m:t>
                    </m:r>
                    <m:r>
                      <m:rPr>
                        <m:nor/>
                      </m:rPr>
                      <a:rPr lang="tr-TR" sz="1200" b="0" i="0" smtClean="0">
                        <a:latin typeface="Cambria Math" panose="02040503050406030204" pitchFamily="18" charset="0"/>
                      </a:rPr>
                      <m:t>" ,</m:t>
                    </m:r>
                    <m:sSub>
                      <m:sSubPr>
                        <m:ctrlPr>
                          <a:rPr lang="tr-TR" sz="1200" i="1">
                            <a:latin typeface="Cambria Math" panose="02040503050406030204" pitchFamily="18" charset="0"/>
                          </a:rPr>
                        </m:ctrlPr>
                      </m:sSubPr>
                      <m:e>
                        <m:r>
                          <a:rPr lang="tr-TR" sz="1200" b="0" i="1" smtClean="0">
                            <a:latin typeface="Cambria Math" panose="02040503050406030204" pitchFamily="18" charset="0"/>
                          </a:rPr>
                          <m:t> </m:t>
                        </m:r>
                        <m:r>
                          <a:rPr lang="tr-TR" sz="1200" i="1">
                            <a:latin typeface="Cambria Math" panose="02040503050406030204" pitchFamily="18" charset="0"/>
                          </a:rPr>
                          <m:t>𝑠𝑡𝑒𝑚</m:t>
                        </m:r>
                      </m:e>
                      <m:sub>
                        <m:r>
                          <a:rPr lang="tr-TR" sz="1200" i="1">
                            <a:latin typeface="Cambria Math" panose="02040503050406030204" pitchFamily="18" charset="0"/>
                          </a:rPr>
                          <m:t>𝑖</m:t>
                        </m:r>
                        <m:r>
                          <a:rPr lang="tr-TR" sz="1200" b="0" i="1" smtClean="0">
                            <a:latin typeface="Cambria Math" panose="02040503050406030204" pitchFamily="18" charset="0"/>
                          </a:rPr>
                          <m:t>3</m:t>
                        </m:r>
                      </m:sub>
                    </m:sSub>
                    <m:r>
                      <a:rPr lang="tr-TR" sz="1200" b="0" i="1" smtClean="0">
                        <a:latin typeface="Cambria Math" panose="02040503050406030204" pitchFamily="18" charset="0"/>
                      </a:rPr>
                      <m:t>=</m:t>
                    </m:r>
                    <m:r>
                      <m:rPr>
                        <m:nor/>
                      </m:rPr>
                      <a:rPr lang="tr-TR" sz="1200" b="0" i="0" smtClean="0">
                        <a:latin typeface="Cambria Math" panose="02040503050406030204" pitchFamily="18" charset="0"/>
                      </a:rPr>
                      <m:t>"</m:t>
                    </m:r>
                    <m:r>
                      <m:rPr>
                        <m:nor/>
                      </m:rPr>
                      <a:rPr lang="tr-TR" sz="1200" b="0" i="0" smtClean="0">
                        <a:latin typeface="Cambria Math" panose="02040503050406030204" pitchFamily="18" charset="0"/>
                      </a:rPr>
                      <m:t>sanat</m:t>
                    </m:r>
                    <m:r>
                      <m:rPr>
                        <m:nor/>
                      </m:rPr>
                      <a:rPr lang="tr-TR" sz="1200" b="0" i="0" smtClean="0">
                        <a:latin typeface="Cambria Math" panose="02040503050406030204" pitchFamily="18" charset="0"/>
                      </a:rPr>
                      <m:t>" ,</m:t>
                    </m:r>
                    <m:sSub>
                      <m:sSubPr>
                        <m:ctrlPr>
                          <a:rPr lang="tr-TR" sz="1200" i="1">
                            <a:latin typeface="Cambria Math" panose="02040503050406030204" pitchFamily="18" charset="0"/>
                          </a:rPr>
                        </m:ctrlPr>
                      </m:sSubPr>
                      <m:e>
                        <m:r>
                          <a:rPr lang="tr-TR" sz="1200" i="1">
                            <a:latin typeface="Cambria Math" panose="02040503050406030204" pitchFamily="18" charset="0"/>
                          </a:rPr>
                          <m:t> </m:t>
                        </m:r>
                        <m:r>
                          <a:rPr lang="tr-TR" sz="1200" i="1">
                            <a:latin typeface="Cambria Math" panose="02040503050406030204" pitchFamily="18" charset="0"/>
                          </a:rPr>
                          <m:t>𝑠𝑡𝑒𝑚</m:t>
                        </m:r>
                      </m:e>
                      <m:sub>
                        <m:r>
                          <a:rPr lang="tr-TR" sz="1200" i="1">
                            <a:latin typeface="Cambria Math" panose="02040503050406030204" pitchFamily="18" charset="0"/>
                          </a:rPr>
                          <m:t>𝑖</m:t>
                        </m:r>
                        <m:r>
                          <a:rPr lang="tr-TR" sz="1200" b="0" i="1" smtClean="0">
                            <a:latin typeface="Cambria Math" panose="02040503050406030204" pitchFamily="18" charset="0"/>
                          </a:rPr>
                          <m:t>4</m:t>
                        </m:r>
                      </m:sub>
                    </m:sSub>
                    <m:r>
                      <a:rPr lang="tr-TR" sz="1200" b="0" i="1" smtClean="0">
                        <a:latin typeface="Cambria Math" panose="02040503050406030204" pitchFamily="18" charset="0"/>
                      </a:rPr>
                      <m:t>=</m:t>
                    </m:r>
                    <m:r>
                      <m:rPr>
                        <m:nor/>
                      </m:rPr>
                      <a:rPr lang="tr-TR" sz="1200" b="0" i="0" smtClean="0">
                        <a:latin typeface="Cambria Math" panose="02040503050406030204" pitchFamily="18" charset="0"/>
                      </a:rPr>
                      <m:t>"</m:t>
                    </m:r>
                    <m:r>
                      <m:rPr>
                        <m:nor/>
                      </m:rPr>
                      <a:rPr lang="tr-TR" sz="1200" b="0" i="0" smtClean="0">
                        <a:latin typeface="Cambria Math" panose="02040503050406030204" pitchFamily="18" charset="0"/>
                      </a:rPr>
                      <m:t>m</m:t>
                    </m:r>
                    <m:r>
                      <m:rPr>
                        <m:nor/>
                      </m:rPr>
                      <a:rPr lang="tr-TR" sz="1200" b="0" i="0" smtClean="0">
                        <a:latin typeface="Cambria Math" panose="02040503050406030204" pitchFamily="18" charset="0"/>
                      </a:rPr>
                      <m:t>ü</m:t>
                    </m:r>
                    <m:r>
                      <m:rPr>
                        <m:nor/>
                      </m:rPr>
                      <a:rPr lang="tr-TR" sz="1200" b="0" i="0" smtClean="0">
                        <a:latin typeface="Cambria Math" panose="02040503050406030204" pitchFamily="18" charset="0"/>
                      </a:rPr>
                      <m:t>ze</m:t>
                    </m:r>
                    <m:r>
                      <m:rPr>
                        <m:nor/>
                      </m:rPr>
                      <a:rPr lang="tr-TR" sz="1200" b="0" i="0" smtClean="0">
                        <a:latin typeface="Cambria Math" panose="02040503050406030204" pitchFamily="18" charset="0"/>
                      </a:rPr>
                      <m:t>",</m:t>
                    </m:r>
                    <m:sSub>
                      <m:sSubPr>
                        <m:ctrlPr>
                          <a:rPr lang="tr-TR" sz="1200" i="1">
                            <a:latin typeface="Cambria Math" panose="02040503050406030204" pitchFamily="18" charset="0"/>
                          </a:rPr>
                        </m:ctrlPr>
                      </m:sSubPr>
                      <m:e>
                        <m:r>
                          <a:rPr lang="tr-TR" sz="1200" i="1">
                            <a:latin typeface="Cambria Math" panose="02040503050406030204" pitchFamily="18" charset="0"/>
                          </a:rPr>
                          <m:t> </m:t>
                        </m:r>
                        <m:r>
                          <a:rPr lang="tr-TR" sz="1200" i="1">
                            <a:latin typeface="Cambria Math" panose="02040503050406030204" pitchFamily="18" charset="0"/>
                          </a:rPr>
                          <m:t>𝑠𝑡𝑒𝑚</m:t>
                        </m:r>
                      </m:e>
                      <m:sub>
                        <m:r>
                          <a:rPr lang="tr-TR" sz="1200" i="1">
                            <a:latin typeface="Cambria Math" panose="02040503050406030204" pitchFamily="18" charset="0"/>
                          </a:rPr>
                          <m:t>𝑖</m:t>
                        </m:r>
                        <m:r>
                          <a:rPr lang="tr-TR" sz="1200" b="0" i="1" smtClean="0">
                            <a:latin typeface="Cambria Math" panose="02040503050406030204" pitchFamily="18" charset="0"/>
                          </a:rPr>
                          <m:t>5</m:t>
                        </m:r>
                      </m:sub>
                    </m:sSub>
                    <m:r>
                      <a:rPr lang="tr-TR" sz="1200" b="0" i="1" smtClean="0">
                        <a:latin typeface="Cambria Math" panose="02040503050406030204" pitchFamily="18" charset="0"/>
                      </a:rPr>
                      <m:t>=</m:t>
                    </m:r>
                    <m:r>
                      <m:rPr>
                        <m:nor/>
                      </m:rPr>
                      <a:rPr lang="tr-TR" sz="1200" b="0" i="0" smtClean="0">
                        <a:latin typeface="Cambria Math" panose="02040503050406030204" pitchFamily="18" charset="0"/>
                      </a:rPr>
                      <m:t>"</m:t>
                    </m:r>
                    <m:r>
                      <m:rPr>
                        <m:nor/>
                      </m:rPr>
                      <a:rPr lang="tr-TR" sz="1200" b="0" i="0" smtClean="0">
                        <a:latin typeface="Cambria Math" panose="02040503050406030204" pitchFamily="18" charset="0"/>
                      </a:rPr>
                      <m:t>gir</m:t>
                    </m:r>
                    <m:r>
                      <m:rPr>
                        <m:nor/>
                      </m:rPr>
                      <a:rPr lang="tr-TR" sz="1200" b="0" i="0" smtClean="0">
                        <a:latin typeface="Cambria Math" panose="02040503050406030204" pitchFamily="18" charset="0"/>
                      </a:rPr>
                      <m:t>" ,</m:t>
                    </m:r>
                    <m:sSub>
                      <m:sSubPr>
                        <m:ctrlPr>
                          <a:rPr lang="tr-TR" sz="1200" i="1">
                            <a:latin typeface="Cambria Math" panose="02040503050406030204" pitchFamily="18" charset="0"/>
                          </a:rPr>
                        </m:ctrlPr>
                      </m:sSubPr>
                      <m:e>
                        <m:r>
                          <a:rPr lang="tr-TR" sz="1200" i="1">
                            <a:latin typeface="Cambria Math" panose="02040503050406030204" pitchFamily="18" charset="0"/>
                          </a:rPr>
                          <m:t> </m:t>
                        </m:r>
                        <m:r>
                          <a:rPr lang="tr-TR" sz="1200" i="1">
                            <a:latin typeface="Cambria Math" panose="02040503050406030204" pitchFamily="18" charset="0"/>
                          </a:rPr>
                          <m:t>𝑠𝑡𝑒𝑚</m:t>
                        </m:r>
                      </m:e>
                      <m:sub>
                        <m:r>
                          <a:rPr lang="tr-TR" sz="1200" i="1">
                            <a:latin typeface="Cambria Math" panose="02040503050406030204" pitchFamily="18" charset="0"/>
                          </a:rPr>
                          <m:t>𝑖</m:t>
                        </m:r>
                        <m:r>
                          <a:rPr lang="tr-TR" sz="1200" b="0" i="1" smtClean="0">
                            <a:latin typeface="Cambria Math" panose="02040503050406030204" pitchFamily="18" charset="0"/>
                          </a:rPr>
                          <m:t>6</m:t>
                        </m:r>
                      </m:sub>
                    </m:sSub>
                    <m:r>
                      <a:rPr lang="tr-TR" sz="1200" b="0" i="1" smtClean="0">
                        <a:latin typeface="Cambria Math" panose="02040503050406030204" pitchFamily="18" charset="0"/>
                      </a:rPr>
                      <m:t>=</m:t>
                    </m:r>
                    <m:r>
                      <m:rPr>
                        <m:nor/>
                      </m:rPr>
                      <a:rPr lang="tr-TR" sz="1200" b="0" i="0" smtClean="0">
                        <a:latin typeface="Cambria Math" panose="02040503050406030204" pitchFamily="18" charset="0"/>
                      </a:rPr>
                      <m:t>"ç</m:t>
                    </m:r>
                    <m:r>
                      <m:rPr>
                        <m:nor/>
                      </m:rPr>
                      <a:rPr lang="tr-TR" sz="1200" b="0" i="0" smtClean="0">
                        <a:latin typeface="Cambria Math" panose="02040503050406030204" pitchFamily="18" charset="0"/>
                      </a:rPr>
                      <m:t>al</m:t>
                    </m:r>
                    <m:r>
                      <m:rPr>
                        <m:nor/>
                      </m:rPr>
                      <a:rPr lang="tr-TR" sz="1200" b="0" i="0" smtClean="0">
                        <a:latin typeface="Cambria Math" panose="02040503050406030204" pitchFamily="18" charset="0"/>
                      </a:rPr>
                      <m:t>ı"</m:t>
                    </m:r>
                  </m:oMath>
                </a14:m>
                <a:endParaRPr lang="tr-TR" sz="1200" b="0" dirty="0" smtClean="0"/>
              </a:p>
              <a:p>
                <a14:m>
                  <m:oMath xmlns:m="http://schemas.openxmlformats.org/officeDocument/2006/math">
                    <m:r>
                      <a:rPr lang="tr-TR" sz="1200" b="0" i="1" smtClean="0">
                        <a:latin typeface="Cambria Math" panose="02040503050406030204" pitchFamily="18" charset="0"/>
                        <a:ea typeface="Cambria Math" panose="02040503050406030204" pitchFamily="18" charset="0"/>
                      </a:rPr>
                      <m:t>𝑙𝑒𝑛𝑔𝑡h</m:t>
                    </m:r>
                    <m:r>
                      <a:rPr lang="tr-TR" sz="1200" b="0" i="1" smtClean="0">
                        <a:latin typeface="Cambria Math" panose="02040503050406030204" pitchFamily="18" charset="0"/>
                        <a:ea typeface="Cambria Math" panose="02040503050406030204" pitchFamily="18" charset="0"/>
                      </a:rPr>
                      <m:t> </m:t>
                    </m:r>
                    <m:r>
                      <a:rPr lang="tr-TR" sz="1200" b="0" i="1" smtClean="0">
                        <a:latin typeface="Cambria Math" panose="02040503050406030204" pitchFamily="18" charset="0"/>
                        <a:ea typeface="Cambria Math" panose="02040503050406030204" pitchFamily="18" charset="0"/>
                      </a:rPr>
                      <m:t>𝑜𝑓</m:t>
                    </m:r>
                    <m:r>
                      <a:rPr lang="tr-TR" sz="1200" b="0" i="1" smtClean="0">
                        <a:latin typeface="Cambria Math" panose="02040503050406030204" pitchFamily="18" charset="0"/>
                        <a:ea typeface="Cambria Math" panose="02040503050406030204" pitchFamily="18" charset="0"/>
                      </a:rPr>
                      <m:t> </m:t>
                    </m:r>
                    <m:r>
                      <a:rPr lang="tr-TR" sz="1200" b="0" i="1" smtClean="0">
                        <a:latin typeface="Cambria Math" panose="02040503050406030204" pitchFamily="18" charset="0"/>
                        <a:ea typeface="Cambria Math" panose="02040503050406030204" pitchFamily="18" charset="0"/>
                      </a:rPr>
                      <m:t>𝑠𝑡𝑒𝑚𝑠</m:t>
                    </m:r>
                    <m:r>
                      <a:rPr lang="tr-TR" sz="1200" b="0" i="1" smtClean="0">
                        <a:latin typeface="Cambria Math" panose="02040503050406030204" pitchFamily="18" charset="0"/>
                        <a:ea typeface="Cambria Math" panose="02040503050406030204" pitchFamily="18" charset="0"/>
                      </a:rPr>
                      <m:t> :</m:t>
                    </m:r>
                    <m:sSub>
                      <m:sSubPr>
                        <m:ctrlPr>
                          <a:rPr lang="tr-TR" sz="1200" i="1" smtClean="0">
                            <a:latin typeface="Cambria Math" panose="02040503050406030204" pitchFamily="18" charset="0"/>
                            <a:ea typeface="Cambria Math" panose="02040503050406030204" pitchFamily="18" charset="0"/>
                          </a:rPr>
                        </m:ctrlPr>
                      </m:sSubPr>
                      <m:e>
                        <m:r>
                          <a:rPr lang="tr-TR" sz="1200" i="1">
                            <a:latin typeface="Cambria Math" panose="02040503050406030204" pitchFamily="18" charset="0"/>
                            <a:ea typeface="Cambria Math" panose="02040503050406030204" pitchFamily="18" charset="0"/>
                          </a:rPr>
                          <m:t>𝜆</m:t>
                        </m:r>
                      </m:e>
                      <m:sub>
                        <m:r>
                          <a:rPr lang="tr-TR" sz="1200" i="1">
                            <a:latin typeface="Cambria Math" panose="02040503050406030204" pitchFamily="18" charset="0"/>
                            <a:ea typeface="Cambria Math" panose="02040503050406030204" pitchFamily="18" charset="0"/>
                          </a:rPr>
                          <m:t>𝑖</m:t>
                        </m:r>
                        <m:r>
                          <a:rPr lang="tr-TR" sz="1200" b="0" i="1" smtClean="0">
                            <a:latin typeface="Cambria Math" panose="02040503050406030204" pitchFamily="18" charset="0"/>
                            <a:ea typeface="Cambria Math" panose="02040503050406030204" pitchFamily="18" charset="0"/>
                          </a:rPr>
                          <m:t>1</m:t>
                        </m:r>
                      </m:sub>
                    </m:sSub>
                    <m:r>
                      <a:rPr lang="tr-TR" sz="1200" b="0" i="1" smtClean="0">
                        <a:latin typeface="Cambria Math" panose="02040503050406030204" pitchFamily="18" charset="0"/>
                        <a:ea typeface="Cambria Math" panose="02040503050406030204" pitchFamily="18" charset="0"/>
                      </a:rPr>
                      <m:t>=4,</m:t>
                    </m:r>
                    <m:sSub>
                      <m:sSubPr>
                        <m:ctrlPr>
                          <a:rPr lang="tr-TR" sz="1200" i="1">
                            <a:latin typeface="Cambria Math" panose="02040503050406030204" pitchFamily="18" charset="0"/>
                            <a:ea typeface="Cambria Math" panose="02040503050406030204" pitchFamily="18" charset="0"/>
                          </a:rPr>
                        </m:ctrlPr>
                      </m:sSubPr>
                      <m:e>
                        <m:r>
                          <a:rPr lang="tr-TR" sz="1200" i="1">
                            <a:latin typeface="Cambria Math" panose="02040503050406030204" pitchFamily="18" charset="0"/>
                            <a:ea typeface="Cambria Math" panose="02040503050406030204" pitchFamily="18" charset="0"/>
                          </a:rPr>
                          <m:t>𝜆</m:t>
                        </m:r>
                      </m:e>
                      <m:sub>
                        <m:r>
                          <a:rPr lang="tr-TR" sz="1200" i="1">
                            <a:latin typeface="Cambria Math" panose="02040503050406030204" pitchFamily="18" charset="0"/>
                            <a:ea typeface="Cambria Math" panose="02040503050406030204" pitchFamily="18" charset="0"/>
                          </a:rPr>
                          <m:t>𝑖</m:t>
                        </m:r>
                        <m:r>
                          <a:rPr lang="tr-TR" sz="1200" b="0" i="1" smtClean="0">
                            <a:latin typeface="Cambria Math" panose="02040503050406030204" pitchFamily="18" charset="0"/>
                            <a:ea typeface="Cambria Math" panose="02040503050406030204" pitchFamily="18" charset="0"/>
                          </a:rPr>
                          <m:t>2</m:t>
                        </m:r>
                      </m:sub>
                    </m:sSub>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6</m:t>
                    </m:r>
                    <m:r>
                      <a:rPr lang="tr-TR" sz="1200" i="1">
                        <a:latin typeface="Cambria Math" panose="02040503050406030204" pitchFamily="18" charset="0"/>
                        <a:ea typeface="Cambria Math" panose="02040503050406030204" pitchFamily="18" charset="0"/>
                      </a:rPr>
                      <m:t>,</m:t>
                    </m:r>
                    <m:sSub>
                      <m:sSubPr>
                        <m:ctrlPr>
                          <a:rPr lang="tr-TR" sz="1200" i="1">
                            <a:latin typeface="Cambria Math" panose="02040503050406030204" pitchFamily="18" charset="0"/>
                            <a:ea typeface="Cambria Math" panose="02040503050406030204" pitchFamily="18" charset="0"/>
                          </a:rPr>
                        </m:ctrlPr>
                      </m:sSubPr>
                      <m:e>
                        <m:r>
                          <a:rPr lang="tr-TR" sz="1200" i="1">
                            <a:latin typeface="Cambria Math" panose="02040503050406030204" pitchFamily="18" charset="0"/>
                            <a:ea typeface="Cambria Math" panose="02040503050406030204" pitchFamily="18" charset="0"/>
                          </a:rPr>
                          <m:t>𝜆</m:t>
                        </m:r>
                      </m:e>
                      <m:sub>
                        <m:r>
                          <a:rPr lang="tr-TR" sz="1200" i="1">
                            <a:latin typeface="Cambria Math" panose="02040503050406030204" pitchFamily="18" charset="0"/>
                            <a:ea typeface="Cambria Math" panose="02040503050406030204" pitchFamily="18" charset="0"/>
                          </a:rPr>
                          <m:t>𝑖</m:t>
                        </m:r>
                        <m:r>
                          <a:rPr lang="tr-TR" sz="1200" b="0" i="1" smtClean="0">
                            <a:latin typeface="Cambria Math" panose="02040503050406030204" pitchFamily="18" charset="0"/>
                            <a:ea typeface="Cambria Math" panose="02040503050406030204" pitchFamily="18" charset="0"/>
                          </a:rPr>
                          <m:t>3</m:t>
                        </m:r>
                      </m:sub>
                    </m:sSub>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5</m:t>
                    </m:r>
                    <m:r>
                      <a:rPr lang="tr-TR" sz="1200" i="1">
                        <a:latin typeface="Cambria Math" panose="02040503050406030204" pitchFamily="18" charset="0"/>
                        <a:ea typeface="Cambria Math" panose="02040503050406030204" pitchFamily="18" charset="0"/>
                      </a:rPr>
                      <m:t>,</m:t>
                    </m:r>
                    <m:sSub>
                      <m:sSubPr>
                        <m:ctrlPr>
                          <a:rPr lang="tr-TR" sz="1200" i="1">
                            <a:latin typeface="Cambria Math" panose="02040503050406030204" pitchFamily="18" charset="0"/>
                            <a:ea typeface="Cambria Math" panose="02040503050406030204" pitchFamily="18" charset="0"/>
                          </a:rPr>
                        </m:ctrlPr>
                      </m:sSubPr>
                      <m:e>
                        <m:r>
                          <a:rPr lang="tr-TR" sz="1200" i="1">
                            <a:latin typeface="Cambria Math" panose="02040503050406030204" pitchFamily="18" charset="0"/>
                            <a:ea typeface="Cambria Math" panose="02040503050406030204" pitchFamily="18" charset="0"/>
                          </a:rPr>
                          <m:t>𝜆</m:t>
                        </m:r>
                      </m:e>
                      <m:sub>
                        <m:r>
                          <a:rPr lang="tr-TR" sz="1200" i="1">
                            <a:latin typeface="Cambria Math" panose="02040503050406030204" pitchFamily="18" charset="0"/>
                            <a:ea typeface="Cambria Math" panose="02040503050406030204" pitchFamily="18" charset="0"/>
                          </a:rPr>
                          <m:t>𝑖</m:t>
                        </m:r>
                        <m:r>
                          <a:rPr lang="tr-TR" sz="1200" b="0" i="1" smtClean="0">
                            <a:latin typeface="Cambria Math" panose="02040503050406030204" pitchFamily="18" charset="0"/>
                            <a:ea typeface="Cambria Math" panose="02040503050406030204" pitchFamily="18" charset="0"/>
                          </a:rPr>
                          <m:t>4</m:t>
                        </m:r>
                      </m:sub>
                    </m:sSub>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4</m:t>
                    </m:r>
                    <m:r>
                      <a:rPr lang="tr-TR" sz="1200" i="1">
                        <a:latin typeface="Cambria Math" panose="02040503050406030204" pitchFamily="18" charset="0"/>
                        <a:ea typeface="Cambria Math" panose="02040503050406030204" pitchFamily="18" charset="0"/>
                      </a:rPr>
                      <m:t>,</m:t>
                    </m:r>
                    <m:sSub>
                      <m:sSubPr>
                        <m:ctrlPr>
                          <a:rPr lang="tr-TR" sz="1200" i="1">
                            <a:latin typeface="Cambria Math" panose="02040503050406030204" pitchFamily="18" charset="0"/>
                            <a:ea typeface="Cambria Math" panose="02040503050406030204" pitchFamily="18" charset="0"/>
                          </a:rPr>
                        </m:ctrlPr>
                      </m:sSubPr>
                      <m:e>
                        <m:r>
                          <a:rPr lang="tr-TR" sz="1200" i="1">
                            <a:latin typeface="Cambria Math" panose="02040503050406030204" pitchFamily="18" charset="0"/>
                            <a:ea typeface="Cambria Math" panose="02040503050406030204" pitchFamily="18" charset="0"/>
                          </a:rPr>
                          <m:t>𝜆</m:t>
                        </m:r>
                      </m:e>
                      <m:sub>
                        <m:r>
                          <a:rPr lang="tr-TR" sz="1200" i="1">
                            <a:latin typeface="Cambria Math" panose="02040503050406030204" pitchFamily="18" charset="0"/>
                            <a:ea typeface="Cambria Math" panose="02040503050406030204" pitchFamily="18" charset="0"/>
                          </a:rPr>
                          <m:t>𝑖</m:t>
                        </m:r>
                        <m:r>
                          <a:rPr lang="tr-TR" sz="1200" b="0" i="1" smtClean="0">
                            <a:latin typeface="Cambria Math" panose="02040503050406030204" pitchFamily="18" charset="0"/>
                            <a:ea typeface="Cambria Math" panose="02040503050406030204" pitchFamily="18" charset="0"/>
                          </a:rPr>
                          <m:t>5</m:t>
                        </m:r>
                      </m:sub>
                    </m:sSub>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3</m:t>
                    </m:r>
                    <m:r>
                      <a:rPr lang="tr-TR" sz="1200" i="1">
                        <a:latin typeface="Cambria Math" panose="02040503050406030204" pitchFamily="18" charset="0"/>
                        <a:ea typeface="Cambria Math" panose="02040503050406030204" pitchFamily="18" charset="0"/>
                      </a:rPr>
                      <m:t>,</m:t>
                    </m:r>
                    <m:sSub>
                      <m:sSubPr>
                        <m:ctrlPr>
                          <a:rPr lang="tr-TR" sz="1200" i="1">
                            <a:latin typeface="Cambria Math" panose="02040503050406030204" pitchFamily="18" charset="0"/>
                            <a:ea typeface="Cambria Math" panose="02040503050406030204" pitchFamily="18" charset="0"/>
                          </a:rPr>
                        </m:ctrlPr>
                      </m:sSubPr>
                      <m:e>
                        <m:r>
                          <a:rPr lang="tr-TR" sz="1200" i="1">
                            <a:latin typeface="Cambria Math" panose="02040503050406030204" pitchFamily="18" charset="0"/>
                            <a:ea typeface="Cambria Math" panose="02040503050406030204" pitchFamily="18" charset="0"/>
                          </a:rPr>
                          <m:t>𝜆</m:t>
                        </m:r>
                      </m:e>
                      <m:sub>
                        <m:r>
                          <a:rPr lang="tr-TR" sz="1200" i="1">
                            <a:latin typeface="Cambria Math" panose="02040503050406030204" pitchFamily="18" charset="0"/>
                            <a:ea typeface="Cambria Math" panose="02040503050406030204" pitchFamily="18" charset="0"/>
                          </a:rPr>
                          <m:t>𝑖</m:t>
                        </m:r>
                        <m:r>
                          <a:rPr lang="tr-TR" sz="1200" b="0" i="1" smtClean="0">
                            <a:latin typeface="Cambria Math" panose="02040503050406030204" pitchFamily="18" charset="0"/>
                            <a:ea typeface="Cambria Math" panose="02040503050406030204" pitchFamily="18" charset="0"/>
                          </a:rPr>
                          <m:t>6</m:t>
                        </m:r>
                      </m:sub>
                    </m:sSub>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4</m:t>
                    </m:r>
                  </m:oMath>
                </a14:m>
                <a:endParaRPr lang="tr-TR" sz="1200" dirty="0" smtClean="0"/>
              </a:p>
              <a:p>
                <a14:m>
                  <m:oMath xmlns:m="http://schemas.openxmlformats.org/officeDocument/2006/math">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Σ</m:t>
                        </m:r>
                      </m:e>
                      <m:sub>
                        <m:r>
                          <a:rPr lang="tr-TR" sz="1200" i="1">
                            <a:latin typeface="Cambria Math" panose="02040503050406030204" pitchFamily="18" charset="0"/>
                            <a:ea typeface="Cambria Math" panose="02040503050406030204" pitchFamily="18" charset="0"/>
                          </a:rPr>
                          <m:t>𝑖𝑗</m:t>
                        </m:r>
                      </m:sub>
                      <m:sup>
                        <m:r>
                          <a:rPr lang="tr-TR" sz="1200" i="1">
                            <a:latin typeface="Cambria Math" panose="02040503050406030204" pitchFamily="18" charset="0"/>
                            <a:ea typeface="Cambria Math" panose="02040503050406030204" pitchFamily="18" charset="0"/>
                          </a:rPr>
                          <m:t>𝑝</m:t>
                        </m:r>
                      </m:sup>
                    </m:sSubSup>
                    <m:r>
                      <a:rPr lang="tr-TR" sz="1200" i="1">
                        <a:latin typeface="Cambria Math" panose="02040503050406030204" pitchFamily="18" charset="0"/>
                      </a:rPr>
                      <m:t>:</m:t>
                    </m:r>
                    <m:r>
                      <a:rPr lang="tr-TR" sz="1200" i="1">
                        <a:latin typeface="Cambria Math" panose="02040503050406030204" pitchFamily="18" charset="0"/>
                      </a:rPr>
                      <m:t>𝑐𝑜𝑢𝑛𝑡𝑠</m:t>
                    </m:r>
                    <m:r>
                      <a:rPr lang="tr-TR" sz="1200" i="1">
                        <a:latin typeface="Cambria Math" panose="02040503050406030204" pitchFamily="18" charset="0"/>
                      </a:rPr>
                      <m:t> </m:t>
                    </m:r>
                    <m:r>
                      <a:rPr lang="tr-TR" sz="1200" i="1">
                        <a:latin typeface="Cambria Math" panose="02040503050406030204" pitchFamily="18" charset="0"/>
                      </a:rPr>
                      <m:t>𝑜𝑓</m:t>
                    </m:r>
                    <m:r>
                      <a:rPr lang="tr-TR" sz="1200" i="1">
                        <a:latin typeface="Cambria Math" panose="02040503050406030204" pitchFamily="18" charset="0"/>
                      </a:rPr>
                      <m:t> </m:t>
                    </m:r>
                    <m:r>
                      <a:rPr lang="tr-TR" sz="1200" i="1">
                        <a:latin typeface="Cambria Math" panose="02040503050406030204" pitchFamily="18" charset="0"/>
                      </a:rPr>
                      <m:t>𝑑𝑜𝑐𝑢𝑚𝑒𝑛𝑡𝑠</m:t>
                    </m:r>
                    <m:r>
                      <a:rPr lang="tr-TR" sz="1200" i="1">
                        <a:latin typeface="Cambria Math" panose="02040503050406030204" pitchFamily="18" charset="0"/>
                      </a:rPr>
                      <m:t>,  </m:t>
                    </m:r>
                    <m:r>
                      <a:rPr lang="tr-TR" sz="1200" i="1">
                        <a:latin typeface="Cambria Math" panose="02040503050406030204" pitchFamily="18" charset="0"/>
                      </a:rPr>
                      <m:t>𝑤h𝑖𝑐h</m:t>
                    </m:r>
                    <m:r>
                      <a:rPr lang="tr-TR" sz="1200" i="1">
                        <a:latin typeface="Cambria Math" panose="02040503050406030204" pitchFamily="18" charset="0"/>
                      </a:rPr>
                      <m:t> </m:t>
                    </m:r>
                    <m:r>
                      <a:rPr lang="tr-TR" sz="1200" i="1">
                        <a:latin typeface="Cambria Math" panose="02040503050406030204" pitchFamily="18" charset="0"/>
                      </a:rPr>
                      <m:t>𝑖𝑛𝑐𝑙𝑢𝑑𝑒</m:t>
                    </m:r>
                    <m:sSub>
                      <m:sSubPr>
                        <m:ctrlPr>
                          <a:rPr lang="tr-TR" sz="1200" i="1">
                            <a:latin typeface="Cambria Math" panose="02040503050406030204" pitchFamily="18" charset="0"/>
                          </a:rPr>
                        </m:ctrlPr>
                      </m:sSubPr>
                      <m:e>
                        <m:r>
                          <a:rPr lang="tr-TR" sz="1200" i="1">
                            <a:latin typeface="Cambria Math" panose="02040503050406030204" pitchFamily="18" charset="0"/>
                          </a:rPr>
                          <m:t> </m:t>
                        </m:r>
                        <m:r>
                          <a:rPr lang="tr-TR" sz="1200" i="1">
                            <a:latin typeface="Cambria Math" panose="02040503050406030204" pitchFamily="18" charset="0"/>
                          </a:rPr>
                          <m:t>𝑠𝑡𝑒𝑚</m:t>
                        </m:r>
                      </m:e>
                      <m:sub>
                        <m:r>
                          <a:rPr lang="tr-TR" sz="1200" i="1">
                            <a:latin typeface="Cambria Math" panose="02040503050406030204" pitchFamily="18" charset="0"/>
                          </a:rPr>
                          <m:t>𝑖𝑗</m:t>
                        </m:r>
                      </m:sub>
                    </m:sSub>
                    <m:r>
                      <a:rPr lang="tr-TR" sz="1200" i="1">
                        <a:latin typeface="Cambria Math" panose="02040503050406030204" pitchFamily="18" charset="0"/>
                      </a:rPr>
                      <m:t>,  </m:t>
                    </m:r>
                    <m:r>
                      <a:rPr lang="tr-TR" sz="1200" i="1">
                        <a:latin typeface="Cambria Math" panose="02040503050406030204" pitchFamily="18" charset="0"/>
                      </a:rPr>
                      <m:t>𝑙𝑎𝑏𝑒𝑙𝑙𝑒𝑑</m:t>
                    </m:r>
                    <m:r>
                      <a:rPr lang="tr-TR" sz="1200" i="1">
                        <a:latin typeface="Cambria Math" panose="02040503050406030204" pitchFamily="18" charset="0"/>
                      </a:rPr>
                      <m:t> </m:t>
                    </m:r>
                    <m:r>
                      <a:rPr lang="tr-TR" sz="1200" i="1">
                        <a:latin typeface="Cambria Math" panose="02040503050406030204" pitchFamily="18" charset="0"/>
                      </a:rPr>
                      <m:t>𝑤𝑖𝑡h</m:t>
                    </m:r>
                    <m:r>
                      <a:rPr lang="tr-TR" sz="1200" i="1">
                        <a:latin typeface="Cambria Math" panose="02040503050406030204" pitchFamily="18" charset="0"/>
                      </a:rPr>
                      <m:t> </m:t>
                    </m:r>
                    <m:r>
                      <a:rPr lang="tr-TR" sz="1200" i="1">
                        <a:latin typeface="Cambria Math" panose="02040503050406030204" pitchFamily="18" charset="0"/>
                      </a:rPr>
                      <m:t>𝑐𝑎𝑡𝑒𝑔𝑜𝑟𝑦</m:t>
                    </m:r>
                    <m:r>
                      <a:rPr lang="tr-TR" sz="1200" i="1">
                        <a:latin typeface="Cambria Math" panose="02040503050406030204" pitchFamily="18" charset="0"/>
                      </a:rPr>
                      <m:t> </m:t>
                    </m:r>
                    <m:r>
                      <a:rPr lang="tr-TR" sz="1200" i="1">
                        <a:latin typeface="Cambria Math" panose="02040503050406030204" pitchFamily="18" charset="0"/>
                      </a:rPr>
                      <m:t>𝑤𝑖𝑡h</m:t>
                    </m:r>
                    <m:r>
                      <a:rPr lang="tr-TR" sz="1200" i="1">
                        <a:latin typeface="Cambria Math" panose="02040503050406030204" pitchFamily="18" charset="0"/>
                      </a:rPr>
                      <m:t> </m:t>
                    </m:r>
                    <m:r>
                      <a:rPr lang="tr-TR" sz="1200" i="1">
                        <a:latin typeface="Cambria Math" panose="02040503050406030204" pitchFamily="18" charset="0"/>
                      </a:rPr>
                      <m:t>𝑖𝑛𝑑𝑒𝑥</m:t>
                    </m:r>
                    <m:r>
                      <a:rPr lang="tr-TR" sz="1200" i="1">
                        <a:latin typeface="Cambria Math" panose="02040503050406030204" pitchFamily="18" charset="0"/>
                      </a:rPr>
                      <m:t> </m:t>
                    </m:r>
                    <m:r>
                      <a:rPr lang="tr-TR" sz="1200" i="1">
                        <a:latin typeface="Cambria Math" panose="02040503050406030204" pitchFamily="18" charset="0"/>
                      </a:rPr>
                      <m:t>𝑝</m:t>
                    </m:r>
                    <m:r>
                      <a:rPr lang="tr-TR" sz="1200" i="1">
                        <a:latin typeface="Cambria Math" panose="02040503050406030204" pitchFamily="18" charset="0"/>
                      </a:rPr>
                      <m:t> </m:t>
                    </m:r>
                    <m:r>
                      <a:rPr lang="tr-TR" sz="1200" i="1">
                        <a:latin typeface="Cambria Math" panose="02040503050406030204" pitchFamily="18" charset="0"/>
                      </a:rPr>
                      <m:t>𝑖𝑛</m:t>
                    </m:r>
                    <m:r>
                      <a:rPr lang="tr-TR" sz="1200" i="1">
                        <a:latin typeface="Cambria Math" panose="02040503050406030204" pitchFamily="18" charset="0"/>
                      </a:rPr>
                      <m:t> </m:t>
                    </m:r>
                    <m:r>
                      <a:rPr lang="tr-TR" sz="1200" i="1">
                        <a:latin typeface="Cambria Math" panose="02040503050406030204" pitchFamily="18" charset="0"/>
                      </a:rPr>
                      <m:t>𝑡𝑟𝑎𝑖𝑛</m:t>
                    </m:r>
                    <m:r>
                      <a:rPr lang="tr-TR" sz="1200" i="1">
                        <a:latin typeface="Cambria Math" panose="02040503050406030204" pitchFamily="18" charset="0"/>
                      </a:rPr>
                      <m:t> </m:t>
                    </m:r>
                    <m:r>
                      <a:rPr lang="tr-TR" sz="1200" i="1">
                        <a:latin typeface="Cambria Math" panose="02040503050406030204" pitchFamily="18" charset="0"/>
                      </a:rPr>
                      <m:t>𝑠𝑒𝑡</m:t>
                    </m:r>
                  </m:oMath>
                </a14:m>
                <a:endParaRPr lang="tr-TR" sz="1200" dirty="0" smtClean="0"/>
              </a:p>
              <a:p>
                <a14:m>
                  <m:oMath xmlns:m="http://schemas.openxmlformats.org/officeDocument/2006/math">
                    <m:r>
                      <a:rPr lang="tr-TR" sz="1200" b="0" i="1" smtClean="0">
                        <a:latin typeface="Cambria Math" panose="02040503050406030204" pitchFamily="18" charset="0"/>
                        <a:ea typeface="Cambria Math" panose="02040503050406030204" pitchFamily="18" charset="0"/>
                      </a:rPr>
                      <m:t>𝑓𝑜𝑟</m:t>
                    </m:r>
                    <m:r>
                      <a:rPr lang="tr-TR" sz="1200" b="0" i="1" smtClean="0">
                        <a:latin typeface="Cambria Math" panose="02040503050406030204" pitchFamily="18" charset="0"/>
                        <a:ea typeface="Cambria Math" panose="02040503050406030204" pitchFamily="18" charset="0"/>
                      </a:rPr>
                      <m:t> </m:t>
                    </m:r>
                    <m:r>
                      <a:rPr lang="tr-TR" sz="1200" b="0" i="1" smtClean="0">
                        <a:latin typeface="Cambria Math" panose="02040503050406030204" pitchFamily="18" charset="0"/>
                        <a:ea typeface="Cambria Math" panose="02040503050406030204" pitchFamily="18" charset="0"/>
                      </a:rPr>
                      <m:t>𝑗</m:t>
                    </m:r>
                    <m:r>
                      <a:rPr lang="tr-TR" sz="1200" b="0" i="1" smtClean="0">
                        <a:latin typeface="Cambria Math" panose="02040503050406030204" pitchFamily="18" charset="0"/>
                        <a:ea typeface="Cambria Math" panose="02040503050406030204" pitchFamily="18" charset="0"/>
                      </a:rPr>
                      <m:t>=1 </m:t>
                    </m:r>
                    <m:r>
                      <a:rPr lang="tr-TR" sz="1200" b="0" i="1" smtClean="0">
                        <a:latin typeface="Cambria Math" panose="02040503050406030204" pitchFamily="18" charset="0"/>
                        <a:ea typeface="Cambria Math" panose="02040503050406030204" pitchFamily="18" charset="0"/>
                      </a:rPr>
                      <m:t>𝑎𝑛𝑑</m:t>
                    </m:r>
                    <m:r>
                      <a:rPr lang="tr-TR" sz="1200" b="0" i="1" smtClean="0">
                        <a:latin typeface="Cambria Math" panose="02040503050406030204" pitchFamily="18" charset="0"/>
                        <a:ea typeface="Cambria Math" panose="02040503050406030204" pitchFamily="18" charset="0"/>
                      </a:rPr>
                      <m:t> </m:t>
                    </m:r>
                    <m:r>
                      <a:rPr lang="tr-TR" sz="1200" b="0" i="1" smtClean="0">
                        <a:latin typeface="Cambria Math" panose="02040503050406030204" pitchFamily="18" charset="0"/>
                        <a:ea typeface="Cambria Math" panose="02040503050406030204" pitchFamily="18" charset="0"/>
                      </a:rPr>
                      <m:t>𝑗</m:t>
                    </m:r>
                    <m:r>
                      <a:rPr lang="tr-TR" sz="1200" b="0" i="1" smtClean="0">
                        <a:latin typeface="Cambria Math" panose="02040503050406030204" pitchFamily="18" charset="0"/>
                        <a:ea typeface="Cambria Math" panose="02040503050406030204" pitchFamily="18" charset="0"/>
                      </a:rPr>
                      <m:t>=6 </m:t>
                    </m:r>
                    <m:sSubSup>
                      <m:sSubSupPr>
                        <m:ctrlPr>
                          <a:rPr lang="el-GR" sz="1200" i="1">
                            <a:latin typeface="Cambria Math" panose="02040503050406030204" pitchFamily="18" charset="0"/>
                            <a:ea typeface="Cambria Math" panose="02040503050406030204" pitchFamily="18" charset="0"/>
                          </a:rPr>
                        </m:ctrlPr>
                      </m:sSubSupPr>
                      <m:e>
                        <m:r>
                          <a:rPr lang="tr-TR" sz="1200" b="0" i="1" smtClean="0">
                            <a:latin typeface="Cambria Math" panose="02040503050406030204" pitchFamily="18" charset="0"/>
                            <a:ea typeface="Cambria Math" panose="02040503050406030204" pitchFamily="18" charset="0"/>
                          </a:rPr>
                          <m:t>: </m:t>
                        </m:r>
                        <m:r>
                          <m:rPr>
                            <m:sty m:val="p"/>
                          </m:rPr>
                          <a:rPr lang="el-GR" sz="1200" i="1">
                            <a:latin typeface="Cambria Math" panose="02040503050406030204" pitchFamily="18" charset="0"/>
                            <a:ea typeface="Cambria Math" panose="02040503050406030204" pitchFamily="18" charset="0"/>
                          </a:rPr>
                          <m:t>Σ</m:t>
                        </m:r>
                      </m:e>
                      <m:sub>
                        <m:r>
                          <a:rPr lang="tr-TR" sz="1200" i="1">
                            <a:latin typeface="Cambria Math" panose="02040503050406030204" pitchFamily="18" charset="0"/>
                            <a:ea typeface="Cambria Math" panose="02040503050406030204" pitchFamily="18" charset="0"/>
                          </a:rPr>
                          <m:t>𝑖</m:t>
                        </m:r>
                        <m:r>
                          <a:rPr lang="tr-TR" sz="1200" b="0" i="1" smtClean="0">
                            <a:latin typeface="Cambria Math" panose="02040503050406030204" pitchFamily="18" charset="0"/>
                            <a:ea typeface="Cambria Math" panose="02040503050406030204" pitchFamily="18" charset="0"/>
                          </a:rPr>
                          <m:t>1</m:t>
                        </m:r>
                      </m:sub>
                      <m:sup>
                        <m:r>
                          <a:rPr lang="tr-TR" sz="1200" b="0" i="1" smtClean="0">
                            <a:latin typeface="Cambria Math" panose="02040503050406030204" pitchFamily="18" charset="0"/>
                            <a:ea typeface="Cambria Math" panose="02040503050406030204" pitchFamily="18" charset="0"/>
                          </a:rPr>
                          <m:t>1</m:t>
                        </m:r>
                      </m:sup>
                    </m:sSubSup>
                    <m:r>
                      <a:rPr lang="tr-TR" sz="1200" b="0" i="1" smtClean="0">
                        <a:latin typeface="Cambria Math" panose="02040503050406030204" pitchFamily="18" charset="0"/>
                        <a:ea typeface="Cambria Math" panose="02040503050406030204" pitchFamily="18" charset="0"/>
                      </a:rPr>
                      <m:t>=15</m:t>
                    </m:r>
                  </m:oMath>
                </a14:m>
                <a:r>
                  <a:rPr lang="tr-TR" sz="1200" dirty="0" smtClean="0"/>
                  <a:t>,</a:t>
                </a:r>
                <a:r>
                  <a:rPr lang="el-GR" sz="1200" dirty="0">
                    <a:ea typeface="Cambria Math" panose="02040503050406030204" pitchFamily="18" charset="0"/>
                  </a:rPr>
                  <a:t> </a:t>
                </a:r>
                <a14:m>
                  <m:oMath xmlns:m="http://schemas.openxmlformats.org/officeDocument/2006/math">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Σ</m:t>
                        </m:r>
                      </m:e>
                      <m:sub>
                        <m:r>
                          <a:rPr lang="tr-TR" sz="1200" i="1">
                            <a:latin typeface="Cambria Math" panose="02040503050406030204" pitchFamily="18" charset="0"/>
                            <a:ea typeface="Cambria Math" panose="02040503050406030204" pitchFamily="18" charset="0"/>
                          </a:rPr>
                          <m:t>𝑖</m:t>
                        </m:r>
                        <m:r>
                          <a:rPr lang="tr-TR" sz="1200" i="1">
                            <a:latin typeface="Cambria Math" panose="02040503050406030204" pitchFamily="18" charset="0"/>
                            <a:ea typeface="Cambria Math" panose="02040503050406030204" pitchFamily="18" charset="0"/>
                          </a:rPr>
                          <m:t>1</m:t>
                        </m:r>
                      </m:sub>
                      <m:sup>
                        <m:r>
                          <a:rPr lang="tr-TR" sz="1200" b="0" i="1" smtClean="0">
                            <a:latin typeface="Cambria Math" panose="02040503050406030204" pitchFamily="18" charset="0"/>
                            <a:ea typeface="Cambria Math" panose="02040503050406030204" pitchFamily="18" charset="0"/>
                          </a:rPr>
                          <m:t>2</m:t>
                        </m:r>
                      </m:sup>
                    </m:sSubSup>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2</m:t>
                    </m:r>
                  </m:oMath>
                </a14:m>
                <a:r>
                  <a:rPr lang="tr-TR" sz="1200" dirty="0" smtClean="0"/>
                  <a:t>,</a:t>
                </a:r>
                <a:r>
                  <a:rPr lang="el-GR" sz="1200" dirty="0">
                    <a:ea typeface="Cambria Math" panose="02040503050406030204" pitchFamily="18" charset="0"/>
                  </a:rPr>
                  <a:t> </a:t>
                </a:r>
                <a14:m>
                  <m:oMath xmlns:m="http://schemas.openxmlformats.org/officeDocument/2006/math">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Σ</m:t>
                        </m:r>
                      </m:e>
                      <m:sub>
                        <m:r>
                          <a:rPr lang="tr-TR" sz="1200" i="1">
                            <a:latin typeface="Cambria Math" panose="02040503050406030204" pitchFamily="18" charset="0"/>
                            <a:ea typeface="Cambria Math" panose="02040503050406030204" pitchFamily="18" charset="0"/>
                          </a:rPr>
                          <m:t>𝑖</m:t>
                        </m:r>
                        <m:r>
                          <a:rPr lang="tr-TR" sz="1200" i="1">
                            <a:latin typeface="Cambria Math" panose="02040503050406030204" pitchFamily="18" charset="0"/>
                            <a:ea typeface="Cambria Math" panose="02040503050406030204" pitchFamily="18" charset="0"/>
                          </a:rPr>
                          <m:t>1</m:t>
                        </m:r>
                      </m:sub>
                      <m:sup>
                        <m:r>
                          <a:rPr lang="tr-TR" sz="1200" b="0" i="1" smtClean="0">
                            <a:latin typeface="Cambria Math" panose="02040503050406030204" pitchFamily="18" charset="0"/>
                            <a:ea typeface="Cambria Math" panose="02040503050406030204" pitchFamily="18" charset="0"/>
                          </a:rPr>
                          <m:t>3</m:t>
                        </m:r>
                      </m:sup>
                    </m:sSubSup>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0</m:t>
                    </m:r>
                  </m:oMath>
                </a14:m>
                <a:r>
                  <a:rPr lang="tr-TR" sz="1200" dirty="0" smtClean="0"/>
                  <a:t>,</a:t>
                </a:r>
                <a:r>
                  <a:rPr lang="el-GR" sz="1200" dirty="0">
                    <a:ea typeface="Cambria Math" panose="02040503050406030204" pitchFamily="18" charset="0"/>
                  </a:rPr>
                  <a:t> </a:t>
                </a:r>
                <a14:m>
                  <m:oMath xmlns:m="http://schemas.openxmlformats.org/officeDocument/2006/math">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Σ</m:t>
                        </m:r>
                      </m:e>
                      <m:sub>
                        <m:r>
                          <a:rPr lang="tr-TR" sz="1200" i="1">
                            <a:latin typeface="Cambria Math" panose="02040503050406030204" pitchFamily="18" charset="0"/>
                            <a:ea typeface="Cambria Math" panose="02040503050406030204" pitchFamily="18" charset="0"/>
                          </a:rPr>
                          <m:t>𝑖</m:t>
                        </m:r>
                        <m:r>
                          <a:rPr lang="tr-TR" sz="1200" i="1">
                            <a:latin typeface="Cambria Math" panose="02040503050406030204" pitchFamily="18" charset="0"/>
                            <a:ea typeface="Cambria Math" panose="02040503050406030204" pitchFamily="18" charset="0"/>
                          </a:rPr>
                          <m:t>1</m:t>
                        </m:r>
                      </m:sub>
                      <m:sup>
                        <m:r>
                          <a:rPr lang="tr-TR" sz="1200" b="0" i="1" smtClean="0">
                            <a:latin typeface="Cambria Math" panose="02040503050406030204" pitchFamily="18" charset="0"/>
                            <a:ea typeface="Cambria Math" panose="02040503050406030204" pitchFamily="18" charset="0"/>
                          </a:rPr>
                          <m:t>4</m:t>
                        </m:r>
                      </m:sup>
                    </m:sSubSup>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0</m:t>
                    </m:r>
                  </m:oMath>
                </a14:m>
                <a:r>
                  <a:rPr lang="tr-TR" sz="1200" b="0" dirty="0" smtClean="0">
                    <a:ea typeface="Cambria Math" panose="02040503050406030204" pitchFamily="18" charset="0"/>
                  </a:rPr>
                  <a:t> </a:t>
                </a:r>
                <a14:m>
                  <m:oMath xmlns:m="http://schemas.openxmlformats.org/officeDocument/2006/math">
                    <m:r>
                      <a:rPr lang="tr-TR" sz="1200" b="0" i="0" smtClean="0">
                        <a:latin typeface="Cambria Math" panose="02040503050406030204" pitchFamily="18" charset="0"/>
                        <a:ea typeface="Cambria Math" panose="02040503050406030204" pitchFamily="18" charset="0"/>
                      </a:rPr>
                      <m:t>, </m:t>
                    </m:r>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Σ</m:t>
                        </m:r>
                      </m:e>
                      <m:sub>
                        <m:r>
                          <a:rPr lang="tr-TR" sz="1200" i="1">
                            <a:latin typeface="Cambria Math" panose="02040503050406030204" pitchFamily="18" charset="0"/>
                            <a:ea typeface="Cambria Math" panose="02040503050406030204" pitchFamily="18" charset="0"/>
                          </a:rPr>
                          <m:t>𝑖</m:t>
                        </m:r>
                        <m:r>
                          <a:rPr lang="tr-TR" sz="1200" b="0" i="1" smtClean="0">
                            <a:latin typeface="Cambria Math" panose="02040503050406030204" pitchFamily="18" charset="0"/>
                            <a:ea typeface="Cambria Math" panose="02040503050406030204" pitchFamily="18" charset="0"/>
                          </a:rPr>
                          <m:t>6</m:t>
                        </m:r>
                      </m:sub>
                      <m:sup>
                        <m:r>
                          <a:rPr lang="tr-TR" sz="1200" i="1">
                            <a:latin typeface="Cambria Math" panose="02040503050406030204" pitchFamily="18" charset="0"/>
                            <a:ea typeface="Cambria Math" panose="02040503050406030204" pitchFamily="18" charset="0"/>
                          </a:rPr>
                          <m:t>1</m:t>
                        </m:r>
                      </m:sup>
                    </m:sSubSup>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156</m:t>
                    </m:r>
                  </m:oMath>
                </a14:m>
                <a:r>
                  <a:rPr lang="tr-TR" sz="1200" dirty="0"/>
                  <a:t>,</a:t>
                </a:r>
                <a:r>
                  <a:rPr lang="el-GR" sz="1200" dirty="0">
                    <a:ea typeface="Cambria Math" panose="02040503050406030204" pitchFamily="18" charset="0"/>
                  </a:rPr>
                  <a:t> </a:t>
                </a:r>
                <a14:m>
                  <m:oMath xmlns:m="http://schemas.openxmlformats.org/officeDocument/2006/math">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Σ</m:t>
                        </m:r>
                      </m:e>
                      <m:sub>
                        <m:r>
                          <a:rPr lang="tr-TR" sz="1200" i="1">
                            <a:latin typeface="Cambria Math" panose="02040503050406030204" pitchFamily="18" charset="0"/>
                            <a:ea typeface="Cambria Math" panose="02040503050406030204" pitchFamily="18" charset="0"/>
                          </a:rPr>
                          <m:t>𝑖</m:t>
                        </m:r>
                        <m:r>
                          <a:rPr lang="tr-TR" sz="1200" b="0" i="1" smtClean="0">
                            <a:latin typeface="Cambria Math" panose="02040503050406030204" pitchFamily="18" charset="0"/>
                            <a:ea typeface="Cambria Math" panose="02040503050406030204" pitchFamily="18" charset="0"/>
                          </a:rPr>
                          <m:t>6</m:t>
                        </m:r>
                      </m:sub>
                      <m:sup>
                        <m:r>
                          <a:rPr lang="tr-TR" sz="1200" i="1">
                            <a:latin typeface="Cambria Math" panose="02040503050406030204" pitchFamily="18" charset="0"/>
                            <a:ea typeface="Cambria Math" panose="02040503050406030204" pitchFamily="18" charset="0"/>
                          </a:rPr>
                          <m:t>2</m:t>
                        </m:r>
                      </m:sup>
                    </m:sSubSup>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25</m:t>
                    </m:r>
                  </m:oMath>
                </a14:m>
                <a:r>
                  <a:rPr lang="tr-TR" sz="1200" dirty="0"/>
                  <a:t>,</a:t>
                </a:r>
                <a:r>
                  <a:rPr lang="el-GR" sz="1200" dirty="0">
                    <a:ea typeface="Cambria Math" panose="02040503050406030204" pitchFamily="18" charset="0"/>
                  </a:rPr>
                  <a:t> </a:t>
                </a:r>
                <a14:m>
                  <m:oMath xmlns:m="http://schemas.openxmlformats.org/officeDocument/2006/math">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Σ</m:t>
                        </m:r>
                      </m:e>
                      <m:sub>
                        <m:r>
                          <a:rPr lang="tr-TR" sz="1200" i="1">
                            <a:latin typeface="Cambria Math" panose="02040503050406030204" pitchFamily="18" charset="0"/>
                            <a:ea typeface="Cambria Math" panose="02040503050406030204" pitchFamily="18" charset="0"/>
                          </a:rPr>
                          <m:t>𝑖</m:t>
                        </m:r>
                        <m:r>
                          <a:rPr lang="tr-TR" sz="1200" b="0" i="1" smtClean="0">
                            <a:latin typeface="Cambria Math" panose="02040503050406030204" pitchFamily="18" charset="0"/>
                            <a:ea typeface="Cambria Math" panose="02040503050406030204" pitchFamily="18" charset="0"/>
                          </a:rPr>
                          <m:t>6</m:t>
                        </m:r>
                      </m:sub>
                      <m:sup>
                        <m:r>
                          <a:rPr lang="tr-TR" sz="1200" i="1">
                            <a:latin typeface="Cambria Math" panose="02040503050406030204" pitchFamily="18" charset="0"/>
                            <a:ea typeface="Cambria Math" panose="02040503050406030204" pitchFamily="18" charset="0"/>
                          </a:rPr>
                          <m:t>3</m:t>
                        </m:r>
                      </m:sup>
                    </m:sSubSup>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7</m:t>
                    </m:r>
                  </m:oMath>
                </a14:m>
                <a:r>
                  <a:rPr lang="tr-TR" sz="1200" dirty="0"/>
                  <a:t>,</a:t>
                </a:r>
                <a:r>
                  <a:rPr lang="el-GR" sz="1200" dirty="0">
                    <a:ea typeface="Cambria Math" panose="02040503050406030204" pitchFamily="18" charset="0"/>
                  </a:rPr>
                  <a:t> </a:t>
                </a:r>
                <a14:m>
                  <m:oMath xmlns:m="http://schemas.openxmlformats.org/officeDocument/2006/math">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Σ</m:t>
                        </m:r>
                      </m:e>
                      <m:sub>
                        <m:r>
                          <a:rPr lang="tr-TR" sz="1200" i="1">
                            <a:latin typeface="Cambria Math" panose="02040503050406030204" pitchFamily="18" charset="0"/>
                            <a:ea typeface="Cambria Math" panose="02040503050406030204" pitchFamily="18" charset="0"/>
                          </a:rPr>
                          <m:t>𝑖</m:t>
                        </m:r>
                        <m:r>
                          <a:rPr lang="tr-TR" sz="1200" b="0" i="1" smtClean="0">
                            <a:latin typeface="Cambria Math" panose="02040503050406030204" pitchFamily="18" charset="0"/>
                            <a:ea typeface="Cambria Math" panose="02040503050406030204" pitchFamily="18" charset="0"/>
                          </a:rPr>
                          <m:t>6</m:t>
                        </m:r>
                      </m:sub>
                      <m:sup>
                        <m:r>
                          <a:rPr lang="tr-TR" sz="1200" i="1">
                            <a:latin typeface="Cambria Math" panose="02040503050406030204" pitchFamily="18" charset="0"/>
                            <a:ea typeface="Cambria Math" panose="02040503050406030204" pitchFamily="18" charset="0"/>
                          </a:rPr>
                          <m:t>4</m:t>
                        </m:r>
                      </m:sup>
                    </m:sSubSup>
                    <m:r>
                      <a:rPr lang="tr-TR" sz="1200" i="1">
                        <a:latin typeface="Cambria Math" panose="02040503050406030204" pitchFamily="18" charset="0"/>
                        <a:ea typeface="Cambria Math" panose="02040503050406030204" pitchFamily="18" charset="0"/>
                      </a:rPr>
                      <m:t>=</m:t>
                    </m:r>
                    <m:r>
                      <a:rPr lang="tr-TR" sz="1200" b="0" i="1" smtClean="0">
                        <a:latin typeface="Cambria Math" panose="02040503050406030204" pitchFamily="18" charset="0"/>
                        <a:ea typeface="Cambria Math" panose="02040503050406030204" pitchFamily="18" charset="0"/>
                      </a:rPr>
                      <m:t>4</m:t>
                    </m:r>
                  </m:oMath>
                </a14:m>
                <a:endParaRPr lang="tr-TR" sz="1200" dirty="0" smtClean="0">
                  <a:ea typeface="Cambria Math" panose="02040503050406030204" pitchFamily="18" charset="0"/>
                </a:endParaRPr>
              </a:p>
              <a:p>
                <a14:m>
                  <m:oMath xmlns:m="http://schemas.openxmlformats.org/officeDocument/2006/math">
                    <m:sSub>
                      <m:sSubPr>
                        <m:ctrlPr>
                          <a:rPr lang="tr-TR" sz="1200" i="1">
                            <a:latin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Λ</m:t>
                        </m:r>
                      </m:e>
                      <m:sub>
                        <m:r>
                          <a:rPr lang="tr-TR" sz="1200" i="1">
                            <a:latin typeface="Cambria Math" panose="02040503050406030204" pitchFamily="18" charset="0"/>
                          </a:rPr>
                          <m:t>𝑖𝑗</m:t>
                        </m:r>
                      </m:sub>
                    </m:sSub>
                    <m:r>
                      <a:rPr lang="tr-TR" sz="1200" i="1">
                        <a:latin typeface="Cambria Math" panose="02040503050406030204" pitchFamily="18" charset="0"/>
                      </a:rPr>
                      <m:t>:=</m:t>
                    </m:r>
                    <m:sSup>
                      <m:sSupPr>
                        <m:ctrlPr>
                          <a:rPr lang="tr-TR" sz="1200" i="1">
                            <a:latin typeface="Cambria Math" panose="02040503050406030204" pitchFamily="18" charset="0"/>
                          </a:rPr>
                        </m:ctrlPr>
                      </m:sSupPr>
                      <m:e>
                        <m:r>
                          <a:rPr lang="tr-TR" sz="1200" i="1">
                            <a:latin typeface="Cambria Math" panose="02040503050406030204" pitchFamily="18" charset="0"/>
                          </a:rPr>
                          <m:t>𝐿𝑎𝑏𝑒𝑙</m:t>
                        </m:r>
                      </m:e>
                      <m:sup>
                        <m:r>
                          <a:rPr lang="tr-TR" sz="1200" i="1">
                            <a:latin typeface="Cambria Math" panose="02040503050406030204" pitchFamily="18" charset="0"/>
                          </a:rPr>
                          <m:t>𝑞</m:t>
                        </m:r>
                      </m:sup>
                    </m:sSup>
                    <m:r>
                      <a:rPr lang="tr-TR" sz="1200" i="1">
                        <a:latin typeface="Cambria Math" panose="02040503050406030204" pitchFamily="18" charset="0"/>
                      </a:rPr>
                      <m:t> </m:t>
                    </m:r>
                    <m:r>
                      <a:rPr lang="tr-TR" sz="1200" i="1">
                        <a:latin typeface="Cambria Math" panose="02040503050406030204" pitchFamily="18" charset="0"/>
                      </a:rPr>
                      <m:t>𝑤h𝑒𝑟𝑒</m:t>
                    </m:r>
                    <m:r>
                      <a:rPr lang="tr-TR" sz="1200" i="1">
                        <a:latin typeface="Cambria Math" panose="02040503050406030204" pitchFamily="18" charset="0"/>
                      </a:rPr>
                      <m:t> </m:t>
                    </m:r>
                    <m:r>
                      <a:rPr lang="tr-TR" sz="1200" i="1">
                        <a:latin typeface="Cambria Math" panose="02040503050406030204" pitchFamily="18" charset="0"/>
                      </a:rPr>
                      <m:t>𝑞</m:t>
                    </m:r>
                    <m:r>
                      <a:rPr lang="tr-TR" sz="1200" i="1">
                        <a:latin typeface="Cambria Math" panose="02040503050406030204" pitchFamily="18" charset="0"/>
                      </a:rPr>
                      <m:t>=</m:t>
                    </m:r>
                    <m:func>
                      <m:funcPr>
                        <m:ctrlPr>
                          <a:rPr lang="tr-TR" sz="1200" i="1">
                            <a:latin typeface="Cambria Math" panose="02040503050406030204" pitchFamily="18" charset="0"/>
                          </a:rPr>
                        </m:ctrlPr>
                      </m:funcPr>
                      <m:fName>
                        <m:limLow>
                          <m:limLowPr>
                            <m:ctrlPr>
                              <a:rPr lang="tr-TR" sz="1200" i="1">
                                <a:latin typeface="Cambria Math" panose="02040503050406030204" pitchFamily="18" charset="0"/>
                              </a:rPr>
                            </m:ctrlPr>
                          </m:limLowPr>
                          <m:e>
                            <m:r>
                              <m:rPr>
                                <m:sty m:val="p"/>
                              </m:rPr>
                              <a:rPr lang="tr-TR" sz="1200">
                                <a:latin typeface="Cambria Math" panose="02040503050406030204" pitchFamily="18" charset="0"/>
                              </a:rPr>
                              <m:t>arg</m:t>
                            </m:r>
                            <m:r>
                              <a:rPr lang="tr-TR" sz="1200">
                                <a:latin typeface="Cambria Math" panose="02040503050406030204" pitchFamily="18" charset="0"/>
                              </a:rPr>
                              <m:t> </m:t>
                            </m:r>
                            <m:r>
                              <m:rPr>
                                <m:sty m:val="p"/>
                              </m:rPr>
                              <a:rPr lang="tr-TR" sz="1200">
                                <a:latin typeface="Cambria Math" panose="02040503050406030204" pitchFamily="18" charset="0"/>
                              </a:rPr>
                              <m:t>max</m:t>
                            </m:r>
                          </m:e>
                          <m:lim>
                            <m:r>
                              <a:rPr lang="tr-TR" sz="1200" i="1">
                                <a:latin typeface="Cambria Math" panose="02040503050406030204" pitchFamily="18" charset="0"/>
                              </a:rPr>
                              <m:t>𝑝</m:t>
                            </m:r>
                          </m:lim>
                        </m:limLow>
                      </m:fName>
                      <m:e>
                        <m:sSubSup>
                          <m:sSubSupPr>
                            <m:ctrlPr>
                              <a:rPr lang="el-GR" sz="1200" i="1">
                                <a:latin typeface="Cambria Math" panose="02040503050406030204" pitchFamily="18" charset="0"/>
                                <a:ea typeface="Cambria Math" panose="02040503050406030204" pitchFamily="18" charset="0"/>
                              </a:rPr>
                            </m:ctrlPr>
                          </m:sSubSupPr>
                          <m:e>
                            <m:r>
                              <a:rPr lang="tr-TR" sz="1200" i="1">
                                <a:latin typeface="Cambria Math" panose="02040503050406030204" pitchFamily="18" charset="0"/>
                                <a:ea typeface="Cambria Math" panose="02040503050406030204" pitchFamily="18" charset="0"/>
                              </a:rPr>
                              <m:t> </m:t>
                            </m:r>
                            <m:r>
                              <m:rPr>
                                <m:sty m:val="p"/>
                              </m:rPr>
                              <a:rPr lang="el-GR" sz="1200" i="1">
                                <a:latin typeface="Cambria Math" panose="02040503050406030204" pitchFamily="18" charset="0"/>
                                <a:ea typeface="Cambria Math" panose="02040503050406030204" pitchFamily="18" charset="0"/>
                              </a:rPr>
                              <m:t>Σ</m:t>
                            </m:r>
                          </m:e>
                          <m:sub>
                            <m:r>
                              <a:rPr lang="tr-TR" sz="1200" i="1">
                                <a:latin typeface="Cambria Math" panose="02040503050406030204" pitchFamily="18" charset="0"/>
                                <a:ea typeface="Cambria Math" panose="02040503050406030204" pitchFamily="18" charset="0"/>
                              </a:rPr>
                              <m:t>𝑖𝑗</m:t>
                            </m:r>
                          </m:sub>
                          <m:sup>
                            <m:r>
                              <a:rPr lang="tr-TR" sz="1200" i="1">
                                <a:latin typeface="Cambria Math" panose="02040503050406030204" pitchFamily="18" charset="0"/>
                                <a:ea typeface="Cambria Math" panose="02040503050406030204" pitchFamily="18" charset="0"/>
                              </a:rPr>
                              <m:t>𝑝</m:t>
                            </m:r>
                          </m:sup>
                        </m:sSubSup>
                      </m:e>
                    </m:func>
                  </m:oMath>
                </a14:m>
                <a:r>
                  <a:rPr lang="tr-TR" sz="1200" dirty="0">
                    <a:ea typeface="Cambria Math" panose="02040503050406030204" pitchFamily="18" charset="0"/>
                  </a:rPr>
                  <a:t> : </a:t>
                </a:r>
                <a14:m>
                  <m:oMath xmlns:m="http://schemas.openxmlformats.org/officeDocument/2006/math">
                    <m:sSub>
                      <m:sSubPr>
                        <m:ctrlPr>
                          <a:rPr lang="tr-TR" sz="1200" i="1">
                            <a:latin typeface="Cambria Math" panose="02040503050406030204" pitchFamily="18" charset="0"/>
                          </a:rPr>
                        </m:ctrlPr>
                      </m:sSubPr>
                      <m:e>
                        <m:r>
                          <m:rPr>
                            <m:sty m:val="p"/>
                          </m:rPr>
                          <a:rPr lang="el-GR" sz="1200" i="0">
                            <a:latin typeface="Cambria Math" panose="02040503050406030204" pitchFamily="18" charset="0"/>
                          </a:rPr>
                          <m:t>Λ</m:t>
                        </m:r>
                      </m:e>
                      <m:sub>
                        <m:r>
                          <m:rPr>
                            <m:sty m:val="p"/>
                          </m:rPr>
                          <a:rPr lang="tr-TR" sz="1200" i="0">
                            <a:latin typeface="Cambria Math" panose="02040503050406030204" pitchFamily="18" charset="0"/>
                          </a:rPr>
                          <m:t>i</m:t>
                        </m:r>
                        <m:r>
                          <a:rPr lang="tr-TR" sz="1200" i="0">
                            <a:latin typeface="Cambria Math" panose="02040503050406030204" pitchFamily="18" charset="0"/>
                          </a:rPr>
                          <m:t>1</m:t>
                        </m:r>
                      </m:sub>
                    </m:sSub>
                    <m:r>
                      <a:rPr lang="tr-TR" sz="1200" i="0">
                        <a:latin typeface="Cambria Math" panose="02040503050406030204" pitchFamily="18" charset="0"/>
                      </a:rPr>
                      <m:t>=</m:t>
                    </m:r>
                    <m:r>
                      <m:rPr>
                        <m:nor/>
                      </m:rPr>
                      <a:rPr lang="tr-TR" sz="1200">
                        <a:latin typeface="Cambria Math" panose="02040503050406030204" pitchFamily="18" charset="0"/>
                      </a:rPr>
                      <m:t>"</m:t>
                    </m:r>
                    <m:r>
                      <m:rPr>
                        <m:nor/>
                      </m:rPr>
                      <a:rPr lang="tr-TR" sz="1200" b="0" smtClean="0">
                        <a:latin typeface="Cambria Math" panose="02040503050406030204" pitchFamily="18" charset="0"/>
                      </a:rPr>
                      <m:t>D</m:t>
                    </m:r>
                    <m:r>
                      <m:rPr>
                        <m:nor/>
                      </m:rPr>
                      <a:rPr lang="tr-TR" sz="1200" b="0" smtClean="0">
                        <a:latin typeface="Cambria Math" panose="02040503050406030204" pitchFamily="18" charset="0"/>
                      </a:rPr>
                      <m:t>Ü</m:t>
                    </m:r>
                    <m:r>
                      <m:rPr>
                        <m:nor/>
                      </m:rPr>
                      <a:rPr lang="tr-TR" sz="1200" b="0" smtClean="0">
                        <a:latin typeface="Cambria Math" panose="02040503050406030204" pitchFamily="18" charset="0"/>
                      </a:rPr>
                      <m:t>NYA</m:t>
                    </m:r>
                    <m:r>
                      <m:rPr>
                        <m:nor/>
                      </m:rPr>
                      <a:rPr lang="tr-TR" sz="1200">
                        <a:latin typeface="Cambria Math" panose="02040503050406030204" pitchFamily="18" charset="0"/>
                      </a:rPr>
                      <m:t>"</m:t>
                    </m:r>
                    <m:r>
                      <a:rPr lang="tr-TR" sz="1200" i="0">
                        <a:latin typeface="Cambria Math" panose="02040503050406030204" pitchFamily="18" charset="0"/>
                      </a:rPr>
                      <m:t>,</m:t>
                    </m:r>
                    <m:sSub>
                      <m:sSubPr>
                        <m:ctrlPr>
                          <a:rPr lang="tr-TR" sz="1200" i="1">
                            <a:latin typeface="Cambria Math" panose="02040503050406030204" pitchFamily="18" charset="0"/>
                          </a:rPr>
                        </m:ctrlPr>
                      </m:sSubPr>
                      <m:e>
                        <m:r>
                          <m:rPr>
                            <m:sty m:val="p"/>
                          </m:rPr>
                          <a:rPr lang="el-GR" sz="1200" i="0">
                            <a:latin typeface="Cambria Math" panose="02040503050406030204" pitchFamily="18" charset="0"/>
                          </a:rPr>
                          <m:t>Λ</m:t>
                        </m:r>
                      </m:e>
                      <m:sub>
                        <m:r>
                          <m:rPr>
                            <m:sty m:val="p"/>
                          </m:rPr>
                          <a:rPr lang="tr-TR" sz="1200" i="0">
                            <a:latin typeface="Cambria Math" panose="02040503050406030204" pitchFamily="18" charset="0"/>
                          </a:rPr>
                          <m:t>i</m:t>
                        </m:r>
                        <m:r>
                          <a:rPr lang="tr-TR" sz="1200" i="0">
                            <a:latin typeface="Cambria Math" panose="02040503050406030204" pitchFamily="18" charset="0"/>
                          </a:rPr>
                          <m:t>2</m:t>
                        </m:r>
                      </m:sub>
                    </m:sSub>
                    <m:r>
                      <a:rPr lang="tr-TR" sz="1200" i="0">
                        <a:latin typeface="Cambria Math" panose="02040503050406030204" pitchFamily="18" charset="0"/>
                      </a:rPr>
                      <m:t>=</m:t>
                    </m:r>
                    <m:r>
                      <m:rPr>
                        <m:nor/>
                      </m:rPr>
                      <a:rPr lang="tr-TR" sz="1200" b="0" smtClean="0">
                        <a:latin typeface="Cambria Math" panose="02040503050406030204" pitchFamily="18" charset="0"/>
                      </a:rPr>
                      <m:t>"</m:t>
                    </m:r>
                    <m:r>
                      <m:rPr>
                        <m:nor/>
                      </m:rPr>
                      <a:rPr lang="tr-TR" sz="1200">
                        <a:latin typeface="Cambria Math" panose="02040503050406030204" pitchFamily="18" charset="0"/>
                      </a:rPr>
                      <m:t>SPOR</m:t>
                    </m:r>
                    <m:r>
                      <a:rPr lang="tr-TR" sz="1200" b="0" i="0" smtClean="0">
                        <a:latin typeface="Cambria Math" panose="02040503050406030204" pitchFamily="18" charset="0"/>
                      </a:rPr>
                      <m:t>"</m:t>
                    </m:r>
                    <m:r>
                      <a:rPr lang="tr-TR" sz="1200" i="0">
                        <a:latin typeface="Cambria Math" panose="02040503050406030204" pitchFamily="18" charset="0"/>
                      </a:rPr>
                      <m:t>,</m:t>
                    </m:r>
                    <m:sSub>
                      <m:sSubPr>
                        <m:ctrlPr>
                          <a:rPr lang="tr-TR" sz="1200" i="1">
                            <a:latin typeface="Cambria Math" panose="02040503050406030204" pitchFamily="18" charset="0"/>
                          </a:rPr>
                        </m:ctrlPr>
                      </m:sSubPr>
                      <m:e>
                        <m:r>
                          <m:rPr>
                            <m:sty m:val="p"/>
                          </m:rPr>
                          <a:rPr lang="el-GR" sz="1200" i="0">
                            <a:latin typeface="Cambria Math" panose="02040503050406030204" pitchFamily="18" charset="0"/>
                          </a:rPr>
                          <m:t>Λ</m:t>
                        </m:r>
                      </m:e>
                      <m:sub>
                        <m:r>
                          <m:rPr>
                            <m:sty m:val="p"/>
                          </m:rPr>
                          <a:rPr lang="tr-TR" sz="1200" i="0">
                            <a:latin typeface="Cambria Math" panose="02040503050406030204" pitchFamily="18" charset="0"/>
                          </a:rPr>
                          <m:t>i</m:t>
                        </m:r>
                        <m:r>
                          <a:rPr lang="tr-TR" sz="1200" i="0">
                            <a:latin typeface="Cambria Math" panose="02040503050406030204" pitchFamily="18" charset="0"/>
                          </a:rPr>
                          <m:t>3</m:t>
                        </m:r>
                      </m:sub>
                    </m:sSub>
                    <m:r>
                      <a:rPr lang="tr-TR" sz="1200" i="0">
                        <a:latin typeface="Cambria Math" panose="02040503050406030204" pitchFamily="18" charset="0"/>
                      </a:rPr>
                      <m:t>=</m:t>
                    </m:r>
                    <m:r>
                      <m:rPr>
                        <m:nor/>
                      </m:rPr>
                      <a:rPr lang="tr-TR" sz="1200">
                        <a:latin typeface="Cambria Math" panose="02040503050406030204" pitchFamily="18" charset="0"/>
                      </a:rPr>
                      <m:t>"</m:t>
                    </m:r>
                    <m:r>
                      <m:rPr>
                        <m:nor/>
                      </m:rPr>
                      <a:rPr lang="tr-TR" sz="1200" b="0" smtClean="0">
                        <a:latin typeface="Cambria Math" panose="02040503050406030204" pitchFamily="18" charset="0"/>
                      </a:rPr>
                      <m:t>SANAT</m:t>
                    </m:r>
                    <m:r>
                      <m:rPr>
                        <m:nor/>
                      </m:rPr>
                      <a:rPr lang="tr-TR" sz="1200" b="0" smtClean="0">
                        <a:latin typeface="Cambria Math" panose="02040503050406030204" pitchFamily="18" charset="0"/>
                      </a:rPr>
                      <m:t>"</m:t>
                    </m:r>
                  </m:oMath>
                </a14:m>
                <a:endParaRPr lang="tr-TR" sz="12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tr-TR" sz="1200" i="1">
                              <a:latin typeface="Cambria Math" panose="02040503050406030204" pitchFamily="18" charset="0"/>
                            </a:rPr>
                          </m:ctrlPr>
                        </m:sSubPr>
                        <m:e>
                          <m:sSub>
                            <m:sSubPr>
                              <m:ctrlPr>
                                <a:rPr lang="tr-TR" sz="1200" i="1">
                                  <a:latin typeface="Cambria Math" panose="02040503050406030204" pitchFamily="18" charset="0"/>
                                </a:rPr>
                              </m:ctrlPr>
                            </m:sSubPr>
                            <m:e>
                              <m:r>
                                <m:rPr>
                                  <m:sty m:val="p"/>
                                </m:rPr>
                                <a:rPr lang="el-GR" sz="1200" i="0">
                                  <a:latin typeface="Cambria Math" panose="02040503050406030204" pitchFamily="18" charset="0"/>
                                </a:rPr>
                                <m:t>Λ</m:t>
                              </m:r>
                            </m:e>
                            <m:sub>
                              <m:r>
                                <m:rPr>
                                  <m:sty m:val="p"/>
                                </m:rPr>
                                <a:rPr lang="tr-TR" sz="1200" i="0">
                                  <a:latin typeface="Cambria Math" panose="02040503050406030204" pitchFamily="18" charset="0"/>
                                </a:rPr>
                                <m:t>i</m:t>
                              </m:r>
                              <m:r>
                                <a:rPr lang="tr-TR" sz="1200" i="0">
                                  <a:latin typeface="Cambria Math" panose="02040503050406030204" pitchFamily="18" charset="0"/>
                                </a:rPr>
                                <m:t>4</m:t>
                              </m:r>
                            </m:sub>
                          </m:sSub>
                          <m:r>
                            <m:rPr>
                              <m:nor/>
                            </m:rPr>
                            <a:rPr lang="tr-TR" sz="1200">
                              <a:latin typeface="Cambria Math" panose="02040503050406030204" pitchFamily="18" charset="0"/>
                            </a:rPr>
                            <m:t>="</m:t>
                          </m:r>
                          <m:r>
                            <m:rPr>
                              <m:nor/>
                            </m:rPr>
                            <a:rPr lang="tr-TR" sz="1200">
                              <a:latin typeface="Cambria Math" panose="02040503050406030204" pitchFamily="18" charset="0"/>
                            </a:rPr>
                            <m:t>D</m:t>
                          </m:r>
                          <m:r>
                            <m:rPr>
                              <m:nor/>
                            </m:rPr>
                            <a:rPr lang="tr-TR" sz="1200">
                              <a:latin typeface="Cambria Math" panose="02040503050406030204" pitchFamily="18" charset="0"/>
                            </a:rPr>
                            <m:t>Ü</m:t>
                          </m:r>
                          <m:r>
                            <m:rPr>
                              <m:nor/>
                            </m:rPr>
                            <a:rPr lang="tr-TR" sz="1200">
                              <a:latin typeface="Cambria Math" panose="02040503050406030204" pitchFamily="18" charset="0"/>
                            </a:rPr>
                            <m:t>NYA</m:t>
                          </m:r>
                          <m:r>
                            <a:rPr lang="tr-TR" sz="1200" i="0">
                              <a:latin typeface="Cambria Math" panose="02040503050406030204" pitchFamily="18" charset="0"/>
                            </a:rPr>
                            <m:t>",</m:t>
                          </m:r>
                          <m:r>
                            <m:rPr>
                              <m:sty m:val="p"/>
                            </m:rPr>
                            <a:rPr lang="el-GR" sz="1200" i="0">
                              <a:latin typeface="Cambria Math" panose="02040503050406030204" pitchFamily="18" charset="0"/>
                            </a:rPr>
                            <m:t>Λ</m:t>
                          </m:r>
                        </m:e>
                        <m:sub>
                          <m:r>
                            <m:rPr>
                              <m:sty m:val="p"/>
                            </m:rPr>
                            <a:rPr lang="tr-TR" sz="1200" i="0">
                              <a:latin typeface="Cambria Math" panose="02040503050406030204" pitchFamily="18" charset="0"/>
                            </a:rPr>
                            <m:t>i</m:t>
                          </m:r>
                          <m:r>
                            <a:rPr lang="tr-TR" sz="1200" i="0">
                              <a:latin typeface="Cambria Math" panose="02040503050406030204" pitchFamily="18" charset="0"/>
                            </a:rPr>
                            <m:t>5</m:t>
                          </m:r>
                        </m:sub>
                      </m:sSub>
                      <m:r>
                        <a:rPr lang="tr-TR" sz="1200" i="0">
                          <a:latin typeface="Cambria Math" panose="02040503050406030204" pitchFamily="18" charset="0"/>
                        </a:rPr>
                        <m:t>=</m:t>
                      </m:r>
                      <m:r>
                        <m:rPr>
                          <m:nor/>
                        </m:rPr>
                        <a:rPr lang="tr-TR" sz="1200">
                          <a:latin typeface="Cambria Math" panose="02040503050406030204" pitchFamily="18" charset="0"/>
                        </a:rPr>
                        <m:t>"</m:t>
                      </m:r>
                      <m:r>
                        <m:rPr>
                          <m:nor/>
                        </m:rPr>
                        <a:rPr lang="tr-TR" sz="1200">
                          <a:latin typeface="Cambria Math" panose="02040503050406030204" pitchFamily="18" charset="0"/>
                        </a:rPr>
                        <m:t>D</m:t>
                      </m:r>
                      <m:r>
                        <m:rPr>
                          <m:nor/>
                        </m:rPr>
                        <a:rPr lang="tr-TR" sz="1200">
                          <a:latin typeface="Cambria Math" panose="02040503050406030204" pitchFamily="18" charset="0"/>
                        </a:rPr>
                        <m:t>Ü</m:t>
                      </m:r>
                      <m:r>
                        <m:rPr>
                          <m:nor/>
                        </m:rPr>
                        <a:rPr lang="tr-TR" sz="1200">
                          <a:latin typeface="Cambria Math" panose="02040503050406030204" pitchFamily="18" charset="0"/>
                        </a:rPr>
                        <m:t>NYA</m:t>
                      </m:r>
                      <m:r>
                        <m:rPr>
                          <m:nor/>
                        </m:rPr>
                        <a:rPr lang="tr-TR" sz="1200">
                          <a:latin typeface="Cambria Math" panose="02040503050406030204" pitchFamily="18" charset="0"/>
                        </a:rPr>
                        <m:t>",</m:t>
                      </m:r>
                      <m:sSub>
                        <m:sSubPr>
                          <m:ctrlPr>
                            <a:rPr lang="tr-TR" sz="1200" i="1">
                              <a:latin typeface="Cambria Math" panose="02040503050406030204" pitchFamily="18" charset="0"/>
                            </a:rPr>
                          </m:ctrlPr>
                        </m:sSubPr>
                        <m:e>
                          <m:r>
                            <a:rPr lang="tr-TR" sz="1200" i="0">
                              <a:latin typeface="Cambria Math" panose="02040503050406030204" pitchFamily="18" charset="0"/>
                            </a:rPr>
                            <m:t> </m:t>
                          </m:r>
                          <m:r>
                            <m:rPr>
                              <m:sty m:val="p"/>
                            </m:rPr>
                            <a:rPr lang="el-GR" sz="1200" i="0">
                              <a:latin typeface="Cambria Math" panose="02040503050406030204" pitchFamily="18" charset="0"/>
                            </a:rPr>
                            <m:t>Λ</m:t>
                          </m:r>
                        </m:e>
                        <m:sub>
                          <m:r>
                            <m:rPr>
                              <m:sty m:val="p"/>
                            </m:rPr>
                            <a:rPr lang="tr-TR" sz="1200" i="0">
                              <a:latin typeface="Cambria Math" panose="02040503050406030204" pitchFamily="18" charset="0"/>
                            </a:rPr>
                            <m:t>i</m:t>
                          </m:r>
                          <m:r>
                            <a:rPr lang="tr-TR" sz="1200" i="0">
                              <a:latin typeface="Cambria Math" panose="02040503050406030204" pitchFamily="18" charset="0"/>
                            </a:rPr>
                            <m:t>6</m:t>
                          </m:r>
                        </m:sub>
                      </m:sSub>
                      <m:r>
                        <m:rPr>
                          <m:nor/>
                        </m:rPr>
                        <a:rPr lang="tr-TR" sz="1200">
                          <a:latin typeface="Cambria Math" panose="02040503050406030204" pitchFamily="18" charset="0"/>
                        </a:rPr>
                        <m:t>="</m:t>
                      </m:r>
                      <m:r>
                        <m:rPr>
                          <m:sty m:val="p"/>
                        </m:rPr>
                        <a:rPr lang="tr-TR" sz="1200" b="0" i="0" smtClean="0">
                          <a:latin typeface="Cambria Math" panose="02040503050406030204" pitchFamily="18" charset="0"/>
                        </a:rPr>
                        <m:t>D</m:t>
                      </m:r>
                      <m:r>
                        <a:rPr lang="tr-TR" sz="1200" b="0" i="0" smtClean="0">
                          <a:latin typeface="Cambria Math" panose="02040503050406030204" pitchFamily="18" charset="0"/>
                        </a:rPr>
                        <m:t>Ü</m:t>
                      </m:r>
                      <m:r>
                        <m:rPr>
                          <m:sty m:val="p"/>
                        </m:rPr>
                        <a:rPr lang="tr-TR" sz="1200" b="0" i="0" smtClean="0">
                          <a:latin typeface="Cambria Math" panose="02040503050406030204" pitchFamily="18" charset="0"/>
                        </a:rPr>
                        <m:t>NYA</m:t>
                      </m:r>
                      <m:r>
                        <a:rPr lang="tr-TR" sz="1200" b="0" i="0" smtClean="0">
                          <a:latin typeface="Cambria Math" panose="02040503050406030204" pitchFamily="18" charset="0"/>
                        </a:rPr>
                        <m:t>"</m:t>
                      </m:r>
                    </m:oMath>
                  </m:oMathPara>
                </a14:m>
                <a:endParaRPr lang="tr-TR" sz="1200" dirty="0">
                  <a:latin typeface="Cambria Math" panose="02040503050406030204" pitchFamily="18" charset="0"/>
                </a:endParaRPr>
              </a:p>
              <a:p>
                <a:endParaRPr lang="tr-TR" sz="1200" dirty="0">
                  <a:ea typeface="Cambria Math" panose="02040503050406030204" pitchFamily="18" charset="0"/>
                </a:endParaRPr>
              </a:p>
              <a:p>
                <a14:m>
                  <m:oMath xmlns:m="http://schemas.openxmlformats.org/officeDocument/2006/math">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Λ</m:t>
                        </m:r>
                      </m:e>
                      <m:sub>
                        <m:r>
                          <a:rPr lang="tr-TR" sz="1200" i="1">
                            <a:latin typeface="Cambria Math" panose="02040503050406030204" pitchFamily="18" charset="0"/>
                            <a:ea typeface="Cambria Math" panose="02040503050406030204" pitchFamily="18" charset="0"/>
                          </a:rPr>
                          <m:t>𝑖</m:t>
                        </m:r>
                      </m:sub>
                      <m:sup>
                        <m:r>
                          <a:rPr lang="tr-TR" sz="1200" i="1">
                            <a:latin typeface="Cambria Math" panose="02040503050406030204" pitchFamily="18" charset="0"/>
                            <a:ea typeface="Cambria Math" panose="02040503050406030204" pitchFamily="18" charset="0"/>
                          </a:rPr>
                          <m:t>𝑝</m:t>
                        </m:r>
                      </m:sup>
                    </m:sSubSup>
                    <m:r>
                      <a:rPr lang="tr-TR" sz="1200">
                        <a:latin typeface="Cambria Math" panose="02040503050406030204" pitchFamily="18" charset="0"/>
                        <a:ea typeface="Cambria Math" panose="02040503050406030204" pitchFamily="18" charset="0"/>
                      </a:rPr>
                      <m:t>:</m:t>
                    </m:r>
                    <m:r>
                      <m:rPr>
                        <m:sty m:val="p"/>
                      </m:rPr>
                      <a:rPr lang="tr-TR" sz="1200">
                        <a:latin typeface="Cambria Math" panose="02040503050406030204" pitchFamily="18" charset="0"/>
                        <a:ea typeface="Cambria Math" panose="02040503050406030204" pitchFamily="18" charset="0"/>
                      </a:rPr>
                      <m:t>counts</m:t>
                    </m:r>
                    <m:r>
                      <a:rPr lang="tr-TR" sz="1200">
                        <a:latin typeface="Cambria Math" panose="02040503050406030204" pitchFamily="18" charset="0"/>
                        <a:ea typeface="Cambria Math" panose="02040503050406030204" pitchFamily="18" charset="0"/>
                      </a:rPr>
                      <m:t> </m:t>
                    </m:r>
                    <m:r>
                      <m:rPr>
                        <m:sty m:val="p"/>
                      </m:rPr>
                      <a:rPr lang="tr-TR" sz="1200">
                        <a:latin typeface="Cambria Math" panose="02040503050406030204" pitchFamily="18" charset="0"/>
                        <a:ea typeface="Cambria Math" panose="02040503050406030204" pitchFamily="18" charset="0"/>
                      </a:rPr>
                      <m:t>of</m:t>
                    </m:r>
                    <m:sSub>
                      <m:sSubPr>
                        <m:ctrlPr>
                          <a:rPr lang="tr-TR" sz="1200" i="1">
                            <a:latin typeface="Cambria Math" panose="02040503050406030204" pitchFamily="18" charset="0"/>
                          </a:rPr>
                        </m:ctrlPr>
                      </m:sSubPr>
                      <m:e>
                        <m:r>
                          <a:rPr lang="tr-TR" sz="1200" i="1">
                            <a:latin typeface="Cambria Math" panose="02040503050406030204" pitchFamily="18" charset="0"/>
                          </a:rPr>
                          <m:t> </m:t>
                        </m:r>
                        <m:r>
                          <m:rPr>
                            <m:sty m:val="p"/>
                          </m:rPr>
                          <a:rPr lang="el-GR" sz="1200" i="1">
                            <a:latin typeface="Cambria Math" panose="02040503050406030204" pitchFamily="18" charset="0"/>
                            <a:ea typeface="Cambria Math" panose="02040503050406030204" pitchFamily="18" charset="0"/>
                          </a:rPr>
                          <m:t>Λ</m:t>
                        </m:r>
                      </m:e>
                      <m:sub>
                        <m:r>
                          <a:rPr lang="tr-TR" sz="1200" i="1">
                            <a:latin typeface="Cambria Math" panose="02040503050406030204" pitchFamily="18" charset="0"/>
                          </a:rPr>
                          <m:t>𝑖𝑗</m:t>
                        </m:r>
                      </m:sub>
                    </m:sSub>
                    <m:r>
                      <a:rPr lang="tr-TR" sz="1200" i="1">
                        <a:latin typeface="Cambria Math" panose="02040503050406030204" pitchFamily="18" charset="0"/>
                      </a:rPr>
                      <m:t> </m:t>
                    </m:r>
                    <m:r>
                      <a:rPr lang="tr-TR" sz="1200" i="1">
                        <a:latin typeface="Cambria Math" panose="02040503050406030204" pitchFamily="18" charset="0"/>
                      </a:rPr>
                      <m:t>𝑤h𝑖𝑐h</m:t>
                    </m:r>
                    <m:r>
                      <a:rPr lang="tr-TR" sz="1200" i="1">
                        <a:latin typeface="Cambria Math" panose="02040503050406030204" pitchFamily="18" charset="0"/>
                      </a:rPr>
                      <m:t> </m:t>
                    </m:r>
                    <m:r>
                      <a:rPr lang="tr-TR" sz="1200" i="1">
                        <a:latin typeface="Cambria Math" panose="02040503050406030204" pitchFamily="18" charset="0"/>
                      </a:rPr>
                      <m:t>𝑒𝑞𝑢𝑎𝑙𝑠</m:t>
                    </m:r>
                    <m:r>
                      <a:rPr lang="tr-TR" sz="1200" i="1">
                        <a:latin typeface="Cambria Math" panose="02040503050406030204" pitchFamily="18" charset="0"/>
                      </a:rPr>
                      <m:t> </m:t>
                    </m:r>
                    <m:r>
                      <a:rPr lang="tr-TR" sz="1200" i="1">
                        <a:latin typeface="Cambria Math" panose="02040503050406030204" pitchFamily="18" charset="0"/>
                      </a:rPr>
                      <m:t>𝑡𝑜</m:t>
                    </m:r>
                    <m:r>
                      <a:rPr lang="tr-TR" sz="1200" i="1">
                        <a:latin typeface="Cambria Math" panose="02040503050406030204" pitchFamily="18" charset="0"/>
                      </a:rPr>
                      <m:t> </m:t>
                    </m:r>
                    <m:sSup>
                      <m:sSupPr>
                        <m:ctrlPr>
                          <a:rPr lang="tr-TR" sz="1200" i="1">
                            <a:latin typeface="Cambria Math" panose="02040503050406030204" pitchFamily="18" charset="0"/>
                          </a:rPr>
                        </m:ctrlPr>
                      </m:sSupPr>
                      <m:e>
                        <m:r>
                          <a:rPr lang="tr-TR" sz="1200" i="1">
                            <a:latin typeface="Cambria Math" panose="02040503050406030204" pitchFamily="18" charset="0"/>
                          </a:rPr>
                          <m:t>𝐿𝑎𝑏𝑒𝑙</m:t>
                        </m:r>
                      </m:e>
                      <m:sup>
                        <m:r>
                          <a:rPr lang="tr-TR" sz="1200" i="1">
                            <a:latin typeface="Cambria Math" panose="02040503050406030204" pitchFamily="18" charset="0"/>
                          </a:rPr>
                          <m:t>𝑝</m:t>
                        </m:r>
                      </m:sup>
                    </m:sSup>
                  </m:oMath>
                </a14:m>
                <a:r>
                  <a:rPr lang="tr-TR" sz="1200" dirty="0" smtClean="0">
                    <a:ea typeface="Cambria Math" panose="02040503050406030204" pitchFamily="18" charset="0"/>
                  </a:rPr>
                  <a:t>, </a:t>
                </a:r>
                <a14:m>
                  <m:oMath xmlns:m="http://schemas.openxmlformats.org/officeDocument/2006/math">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Λ</m:t>
                        </m:r>
                      </m:e>
                      <m:sub>
                        <m:r>
                          <a:rPr lang="tr-TR" sz="1200" i="1">
                            <a:latin typeface="Cambria Math" panose="02040503050406030204" pitchFamily="18" charset="0"/>
                            <a:ea typeface="Cambria Math" panose="02040503050406030204" pitchFamily="18" charset="0"/>
                          </a:rPr>
                          <m:t>𝑖</m:t>
                        </m:r>
                      </m:sub>
                      <m:sup>
                        <m:r>
                          <a:rPr lang="tr-TR" sz="1200" b="0" i="1" smtClean="0">
                            <a:latin typeface="Cambria Math" panose="02040503050406030204" pitchFamily="18" charset="0"/>
                            <a:ea typeface="Cambria Math" panose="02040503050406030204" pitchFamily="18" charset="0"/>
                          </a:rPr>
                          <m:t>1</m:t>
                        </m:r>
                      </m:sup>
                    </m:sSubSup>
                    <m:r>
                      <a:rPr lang="tr-TR" sz="1200" b="0" i="1" smtClean="0">
                        <a:latin typeface="Cambria Math" panose="02040503050406030204" pitchFamily="18" charset="0"/>
                        <a:ea typeface="Cambria Math" panose="02040503050406030204" pitchFamily="18" charset="0"/>
                      </a:rPr>
                      <m:t>=4,</m:t>
                    </m:r>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Λ</m:t>
                        </m:r>
                      </m:e>
                      <m:sub>
                        <m:r>
                          <a:rPr lang="tr-TR" sz="1200" i="1">
                            <a:latin typeface="Cambria Math" panose="02040503050406030204" pitchFamily="18" charset="0"/>
                            <a:ea typeface="Cambria Math" panose="02040503050406030204" pitchFamily="18" charset="0"/>
                          </a:rPr>
                          <m:t>𝑖</m:t>
                        </m:r>
                      </m:sub>
                      <m:sup>
                        <m:r>
                          <a:rPr lang="tr-TR" sz="1200" b="0" i="1" smtClean="0">
                            <a:latin typeface="Cambria Math" panose="02040503050406030204" pitchFamily="18" charset="0"/>
                            <a:ea typeface="Cambria Math" panose="02040503050406030204" pitchFamily="18" charset="0"/>
                          </a:rPr>
                          <m:t>2</m:t>
                        </m:r>
                      </m:sup>
                    </m:sSubSup>
                    <m:r>
                      <a:rPr lang="tr-TR" sz="1200" b="0" i="1" smtClean="0">
                        <a:latin typeface="Cambria Math" panose="02040503050406030204" pitchFamily="18" charset="0"/>
                        <a:ea typeface="Cambria Math" panose="02040503050406030204" pitchFamily="18" charset="0"/>
                      </a:rPr>
                      <m:t>=1,</m:t>
                    </m:r>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Λ</m:t>
                        </m:r>
                      </m:e>
                      <m:sub>
                        <m:r>
                          <a:rPr lang="tr-TR" sz="1200" i="1">
                            <a:latin typeface="Cambria Math" panose="02040503050406030204" pitchFamily="18" charset="0"/>
                            <a:ea typeface="Cambria Math" panose="02040503050406030204" pitchFamily="18" charset="0"/>
                          </a:rPr>
                          <m:t>𝑖</m:t>
                        </m:r>
                      </m:sub>
                      <m:sup>
                        <m:r>
                          <a:rPr lang="tr-TR" sz="1200" b="0" i="1" smtClean="0">
                            <a:latin typeface="Cambria Math" panose="02040503050406030204" pitchFamily="18" charset="0"/>
                            <a:ea typeface="Cambria Math" panose="02040503050406030204" pitchFamily="18" charset="0"/>
                          </a:rPr>
                          <m:t>3</m:t>
                        </m:r>
                      </m:sup>
                    </m:sSubSup>
                    <m:r>
                      <a:rPr lang="tr-TR" sz="1200" b="0" i="1" smtClean="0">
                        <a:latin typeface="Cambria Math" panose="02040503050406030204" pitchFamily="18" charset="0"/>
                        <a:ea typeface="Cambria Math" panose="02040503050406030204" pitchFamily="18" charset="0"/>
                      </a:rPr>
                      <m:t>=1,</m:t>
                    </m:r>
                    <m:sSubSup>
                      <m:sSubSupPr>
                        <m:ctrlPr>
                          <a:rPr lang="el-GR" sz="1200" i="1">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Λ</m:t>
                        </m:r>
                      </m:e>
                      <m:sub>
                        <m:r>
                          <a:rPr lang="tr-TR" sz="1200" i="1">
                            <a:latin typeface="Cambria Math" panose="02040503050406030204" pitchFamily="18" charset="0"/>
                            <a:ea typeface="Cambria Math" panose="02040503050406030204" pitchFamily="18" charset="0"/>
                          </a:rPr>
                          <m:t>𝑖</m:t>
                        </m:r>
                      </m:sub>
                      <m:sup>
                        <m:r>
                          <a:rPr lang="tr-TR" sz="1200" b="0" i="1" smtClean="0">
                            <a:latin typeface="Cambria Math" panose="02040503050406030204" pitchFamily="18" charset="0"/>
                            <a:ea typeface="Cambria Math" panose="02040503050406030204" pitchFamily="18" charset="0"/>
                          </a:rPr>
                          <m:t>4</m:t>
                        </m:r>
                      </m:sup>
                    </m:sSubSup>
                    <m:r>
                      <a:rPr lang="tr-TR" sz="1200" b="0" i="1" smtClean="0">
                        <a:latin typeface="Cambria Math" panose="02040503050406030204" pitchFamily="18" charset="0"/>
                        <a:ea typeface="Cambria Math" panose="02040503050406030204" pitchFamily="18" charset="0"/>
                      </a:rPr>
                      <m:t>=0</m:t>
                    </m:r>
                  </m:oMath>
                </a14:m>
                <a:endParaRPr lang="tr-TR" sz="1200" dirty="0" smtClean="0">
                  <a:ea typeface="Cambria Math" panose="02040503050406030204" pitchFamily="18" charset="0"/>
                </a:endParaRPr>
              </a:p>
              <a:p>
                <a14:m>
                  <m:oMath xmlns:m="http://schemas.openxmlformats.org/officeDocument/2006/math">
                    <m:sSubSup>
                      <m:sSubSupPr>
                        <m:ctrlPr>
                          <a:rPr lang="tr-TR" sz="1200" i="1">
                            <a:latin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Π</m:t>
                        </m:r>
                      </m:e>
                      <m:sub>
                        <m:r>
                          <a:rPr lang="tr-TR" sz="1200" i="1">
                            <a:latin typeface="Cambria Math" panose="02040503050406030204" pitchFamily="18" charset="0"/>
                          </a:rPr>
                          <m:t>𝑖𝑗</m:t>
                        </m:r>
                      </m:sub>
                      <m:sup>
                        <m:r>
                          <a:rPr lang="tr-TR" sz="1200" i="1">
                            <a:latin typeface="Cambria Math" panose="02040503050406030204" pitchFamily="18" charset="0"/>
                          </a:rPr>
                          <m:t>𝑝</m:t>
                        </m:r>
                      </m:sup>
                    </m:sSubSup>
                    <m:r>
                      <m:rPr>
                        <m:sty m:val="p"/>
                      </m:rPr>
                      <a:rPr lang="tr-TR" sz="1200" b="0" i="0" smtClean="0">
                        <a:latin typeface="Cambria Math" panose="02040503050406030204" pitchFamily="18" charset="0"/>
                      </a:rPr>
                      <m:t>for</m:t>
                    </m:r>
                    <m:r>
                      <a:rPr lang="tr-TR" sz="1200" b="0" i="0" smtClean="0">
                        <a:latin typeface="Cambria Math" panose="02040503050406030204" pitchFamily="18" charset="0"/>
                      </a:rPr>
                      <m:t> </m:t>
                    </m:r>
                    <m:r>
                      <m:rPr>
                        <m:sty m:val="p"/>
                      </m:rPr>
                      <a:rPr lang="tr-TR" sz="1200" b="0" i="0" smtClean="0">
                        <a:latin typeface="Cambria Math" panose="02040503050406030204" pitchFamily="18" charset="0"/>
                      </a:rPr>
                      <m:t>j</m:t>
                    </m:r>
                    <m:r>
                      <a:rPr lang="tr-TR" sz="1200" b="0" i="0" smtClean="0">
                        <a:latin typeface="Cambria Math" panose="02040503050406030204" pitchFamily="18" charset="0"/>
                      </a:rPr>
                      <m:t>=2 </m:t>
                    </m:r>
                    <m:r>
                      <m:rPr>
                        <m:sty m:val="p"/>
                      </m:rPr>
                      <a:rPr lang="tr-TR" sz="1200" b="0" i="0" smtClean="0">
                        <a:latin typeface="Cambria Math" panose="02040503050406030204" pitchFamily="18" charset="0"/>
                      </a:rPr>
                      <m:t>and</m:t>
                    </m:r>
                    <m:r>
                      <a:rPr lang="tr-TR" sz="1200" b="0" i="0" smtClean="0">
                        <a:latin typeface="Cambria Math" panose="02040503050406030204" pitchFamily="18" charset="0"/>
                      </a:rPr>
                      <m:t> </m:t>
                    </m:r>
                    <m:r>
                      <m:rPr>
                        <m:sty m:val="p"/>
                      </m:rPr>
                      <a:rPr lang="tr-TR" sz="1200" b="0" i="0" smtClean="0">
                        <a:latin typeface="Cambria Math" panose="02040503050406030204" pitchFamily="18" charset="0"/>
                      </a:rPr>
                      <m:t>j</m:t>
                    </m:r>
                    <m:r>
                      <a:rPr lang="tr-TR" sz="1200" b="0" i="0" smtClean="0">
                        <a:latin typeface="Cambria Math" panose="02040503050406030204" pitchFamily="18" charset="0"/>
                      </a:rPr>
                      <m:t>=4 :</m:t>
                    </m:r>
                    <m:sSubSup>
                      <m:sSubSupPr>
                        <m:ctrlPr>
                          <a:rPr lang="tr-TR" sz="1200" i="1">
                            <a:latin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Π</m:t>
                        </m:r>
                      </m:e>
                      <m:sub>
                        <m:r>
                          <a:rPr lang="tr-TR" sz="1200" i="1">
                            <a:latin typeface="Cambria Math" panose="02040503050406030204" pitchFamily="18" charset="0"/>
                          </a:rPr>
                          <m:t>𝑖</m:t>
                        </m:r>
                        <m:r>
                          <a:rPr lang="tr-TR" sz="1200" b="0" i="1" smtClean="0">
                            <a:latin typeface="Cambria Math" panose="02040503050406030204" pitchFamily="18" charset="0"/>
                          </a:rPr>
                          <m:t>2</m:t>
                        </m:r>
                      </m:sub>
                      <m:sup>
                        <m:r>
                          <a:rPr lang="tr-TR" sz="1200" b="0" i="1" smtClean="0">
                            <a:latin typeface="Cambria Math" panose="02040503050406030204" pitchFamily="18" charset="0"/>
                          </a:rPr>
                          <m:t>1</m:t>
                        </m:r>
                      </m:sup>
                    </m:sSubSup>
                    <m:r>
                      <a:rPr lang="tr-TR" sz="1200" b="0" i="0" smtClean="0">
                        <a:latin typeface="Cambria Math" panose="02040503050406030204" pitchFamily="18" charset="0"/>
                      </a:rPr>
                      <m:t>=0.21,</m:t>
                    </m:r>
                    <m:sSubSup>
                      <m:sSubSupPr>
                        <m:ctrlPr>
                          <a:rPr lang="tr-TR" sz="1200" i="1">
                            <a:latin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Π</m:t>
                        </m:r>
                      </m:e>
                      <m:sub>
                        <m:r>
                          <a:rPr lang="tr-TR" sz="1200" i="1">
                            <a:latin typeface="Cambria Math" panose="02040503050406030204" pitchFamily="18" charset="0"/>
                          </a:rPr>
                          <m:t>𝑖</m:t>
                        </m:r>
                        <m:r>
                          <a:rPr lang="tr-TR" sz="1200" b="0" i="1" smtClean="0">
                            <a:latin typeface="Cambria Math" panose="02040503050406030204" pitchFamily="18" charset="0"/>
                          </a:rPr>
                          <m:t>2</m:t>
                        </m:r>
                      </m:sub>
                      <m:sup>
                        <m:r>
                          <a:rPr lang="tr-TR" sz="1200" b="0" i="1" smtClean="0">
                            <a:latin typeface="Cambria Math" panose="02040503050406030204" pitchFamily="18" charset="0"/>
                          </a:rPr>
                          <m:t>2</m:t>
                        </m:r>
                      </m:sup>
                    </m:sSubSup>
                    <m:r>
                      <a:rPr lang="tr-TR" sz="1200">
                        <a:latin typeface="Cambria Math" panose="02040503050406030204" pitchFamily="18" charset="0"/>
                      </a:rPr>
                      <m:t>=0.</m:t>
                    </m:r>
                    <m:r>
                      <a:rPr lang="tr-TR" sz="1200" b="0" i="0" smtClean="0">
                        <a:latin typeface="Cambria Math" panose="02040503050406030204" pitchFamily="18" charset="0"/>
                      </a:rPr>
                      <m:t>77</m:t>
                    </m:r>
                    <m:r>
                      <a:rPr lang="tr-TR" sz="1200">
                        <a:latin typeface="Cambria Math" panose="02040503050406030204" pitchFamily="18" charset="0"/>
                      </a:rPr>
                      <m:t>,</m:t>
                    </m:r>
                  </m:oMath>
                </a14:m>
                <a:r>
                  <a:rPr lang="tr-TR" sz="1200" dirty="0"/>
                  <a:t> </a:t>
                </a:r>
                <a14:m>
                  <m:oMath xmlns:m="http://schemas.openxmlformats.org/officeDocument/2006/math">
                    <m:sSubSup>
                      <m:sSubSupPr>
                        <m:ctrlPr>
                          <a:rPr lang="tr-TR" sz="1200" i="1">
                            <a:latin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Π</m:t>
                        </m:r>
                      </m:e>
                      <m:sub>
                        <m:r>
                          <a:rPr lang="tr-TR" sz="1200" i="1">
                            <a:latin typeface="Cambria Math" panose="02040503050406030204" pitchFamily="18" charset="0"/>
                          </a:rPr>
                          <m:t>𝑖</m:t>
                        </m:r>
                        <m:r>
                          <a:rPr lang="tr-TR" sz="1200" b="0" i="1" smtClean="0">
                            <a:latin typeface="Cambria Math" panose="02040503050406030204" pitchFamily="18" charset="0"/>
                          </a:rPr>
                          <m:t>2</m:t>
                        </m:r>
                      </m:sub>
                      <m:sup>
                        <m:r>
                          <a:rPr lang="tr-TR" sz="1200" b="0" i="1" smtClean="0">
                            <a:latin typeface="Cambria Math" panose="02040503050406030204" pitchFamily="18" charset="0"/>
                          </a:rPr>
                          <m:t>3</m:t>
                        </m:r>
                      </m:sup>
                    </m:sSubSup>
                    <m:r>
                      <a:rPr lang="tr-TR" sz="1200">
                        <a:latin typeface="Cambria Math" panose="02040503050406030204" pitchFamily="18" charset="0"/>
                      </a:rPr>
                      <m:t>=</m:t>
                    </m:r>
                    <m:r>
                      <a:rPr lang="tr-TR" sz="1200" b="0" i="0" smtClean="0">
                        <a:latin typeface="Cambria Math" panose="02040503050406030204" pitchFamily="18" charset="0"/>
                      </a:rPr>
                      <m:t>0.01</m:t>
                    </m:r>
                    <m:r>
                      <a:rPr lang="tr-TR" sz="1200">
                        <a:latin typeface="Cambria Math" panose="02040503050406030204" pitchFamily="18" charset="0"/>
                      </a:rPr>
                      <m:t>,</m:t>
                    </m:r>
                  </m:oMath>
                </a14:m>
                <a:r>
                  <a:rPr lang="tr-TR" sz="1200" dirty="0"/>
                  <a:t> </a:t>
                </a:r>
                <a14:m>
                  <m:oMath xmlns:m="http://schemas.openxmlformats.org/officeDocument/2006/math">
                    <m:sSubSup>
                      <m:sSubSupPr>
                        <m:ctrlPr>
                          <a:rPr lang="tr-TR" sz="1200" i="1">
                            <a:latin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Π</m:t>
                        </m:r>
                      </m:e>
                      <m:sub>
                        <m:r>
                          <a:rPr lang="tr-TR" sz="1200" i="1">
                            <a:latin typeface="Cambria Math" panose="02040503050406030204" pitchFamily="18" charset="0"/>
                          </a:rPr>
                          <m:t>𝑖</m:t>
                        </m:r>
                        <m:r>
                          <a:rPr lang="tr-TR" sz="1200" b="0" i="1" smtClean="0">
                            <a:latin typeface="Cambria Math" panose="02040503050406030204" pitchFamily="18" charset="0"/>
                          </a:rPr>
                          <m:t>2</m:t>
                        </m:r>
                      </m:sub>
                      <m:sup>
                        <m:r>
                          <a:rPr lang="tr-TR" sz="1200" b="0" i="1" smtClean="0">
                            <a:latin typeface="Cambria Math" panose="02040503050406030204" pitchFamily="18" charset="0"/>
                          </a:rPr>
                          <m:t>4</m:t>
                        </m:r>
                      </m:sup>
                    </m:sSubSup>
                    <m:r>
                      <a:rPr lang="tr-TR" sz="1200">
                        <a:latin typeface="Cambria Math" panose="02040503050406030204" pitchFamily="18" charset="0"/>
                      </a:rPr>
                      <m:t>=0,</m:t>
                    </m:r>
                  </m:oMath>
                </a14:m>
                <a:r>
                  <a:rPr lang="tr-TR" sz="1200" dirty="0" smtClean="0">
                    <a:ea typeface="Cambria Math" panose="02040503050406030204" pitchFamily="18" charset="0"/>
                  </a:rPr>
                  <a:t> </a:t>
                </a:r>
                <a14:m>
                  <m:oMath xmlns:m="http://schemas.openxmlformats.org/officeDocument/2006/math">
                    <m:sSubSup>
                      <m:sSubSupPr>
                        <m:ctrlPr>
                          <a:rPr lang="tr-TR" sz="1200" i="1">
                            <a:latin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Π</m:t>
                        </m:r>
                      </m:e>
                      <m:sub>
                        <m:r>
                          <a:rPr lang="tr-TR" sz="1200" i="1">
                            <a:latin typeface="Cambria Math" panose="02040503050406030204" pitchFamily="18" charset="0"/>
                          </a:rPr>
                          <m:t>𝑖</m:t>
                        </m:r>
                        <m:r>
                          <a:rPr lang="tr-TR" sz="1200" b="0" i="1" smtClean="0">
                            <a:latin typeface="Cambria Math" panose="02040503050406030204" pitchFamily="18" charset="0"/>
                          </a:rPr>
                          <m:t>4</m:t>
                        </m:r>
                      </m:sub>
                      <m:sup>
                        <m:r>
                          <a:rPr lang="tr-TR" sz="1200" i="1">
                            <a:latin typeface="Cambria Math" panose="02040503050406030204" pitchFamily="18" charset="0"/>
                          </a:rPr>
                          <m:t>1</m:t>
                        </m:r>
                      </m:sup>
                    </m:sSubSup>
                    <m:r>
                      <a:rPr lang="tr-TR" sz="1200">
                        <a:latin typeface="Cambria Math" panose="02040503050406030204" pitchFamily="18" charset="0"/>
                      </a:rPr>
                      <m:t>=0.</m:t>
                    </m:r>
                    <m:r>
                      <a:rPr lang="tr-TR" sz="1200" b="0" i="0" smtClean="0">
                        <a:latin typeface="Cambria Math" panose="02040503050406030204" pitchFamily="18" charset="0"/>
                      </a:rPr>
                      <m:t>53</m:t>
                    </m:r>
                    <m:r>
                      <a:rPr lang="tr-TR" sz="1200">
                        <a:latin typeface="Cambria Math" panose="02040503050406030204" pitchFamily="18" charset="0"/>
                      </a:rPr>
                      <m:t>,</m:t>
                    </m:r>
                    <m:sSubSup>
                      <m:sSubSupPr>
                        <m:ctrlPr>
                          <a:rPr lang="tr-TR" sz="1200" i="1">
                            <a:latin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Π</m:t>
                        </m:r>
                      </m:e>
                      <m:sub>
                        <m:r>
                          <a:rPr lang="tr-TR" sz="1200" i="1">
                            <a:latin typeface="Cambria Math" panose="02040503050406030204" pitchFamily="18" charset="0"/>
                          </a:rPr>
                          <m:t>𝑖</m:t>
                        </m:r>
                        <m:r>
                          <a:rPr lang="tr-TR" sz="1200" b="0" i="1" smtClean="0">
                            <a:latin typeface="Cambria Math" panose="02040503050406030204" pitchFamily="18" charset="0"/>
                          </a:rPr>
                          <m:t>4</m:t>
                        </m:r>
                      </m:sub>
                      <m:sup>
                        <m:r>
                          <a:rPr lang="tr-TR" sz="1200" i="1">
                            <a:latin typeface="Cambria Math" panose="02040503050406030204" pitchFamily="18" charset="0"/>
                          </a:rPr>
                          <m:t>2</m:t>
                        </m:r>
                      </m:sup>
                    </m:sSubSup>
                    <m:r>
                      <a:rPr lang="tr-TR" sz="1200">
                        <a:latin typeface="Cambria Math" panose="02040503050406030204" pitchFamily="18" charset="0"/>
                      </a:rPr>
                      <m:t>=0.</m:t>
                    </m:r>
                    <m:r>
                      <a:rPr lang="tr-TR" sz="1200" b="0" i="0" smtClean="0">
                        <a:latin typeface="Cambria Math" panose="02040503050406030204" pitchFamily="18" charset="0"/>
                      </a:rPr>
                      <m:t>06</m:t>
                    </m:r>
                    <m:r>
                      <a:rPr lang="tr-TR" sz="1200">
                        <a:latin typeface="Cambria Math" panose="02040503050406030204" pitchFamily="18" charset="0"/>
                      </a:rPr>
                      <m:t>,</m:t>
                    </m:r>
                  </m:oMath>
                </a14:m>
                <a:r>
                  <a:rPr lang="tr-TR" sz="1200" dirty="0"/>
                  <a:t> </a:t>
                </a:r>
                <a14:m>
                  <m:oMath xmlns:m="http://schemas.openxmlformats.org/officeDocument/2006/math">
                    <m:sSubSup>
                      <m:sSubSupPr>
                        <m:ctrlPr>
                          <a:rPr lang="tr-TR" sz="1200" i="1">
                            <a:latin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Π</m:t>
                        </m:r>
                      </m:e>
                      <m:sub>
                        <m:r>
                          <a:rPr lang="tr-TR" sz="1200" i="1">
                            <a:latin typeface="Cambria Math" panose="02040503050406030204" pitchFamily="18" charset="0"/>
                          </a:rPr>
                          <m:t>𝑖</m:t>
                        </m:r>
                        <m:r>
                          <a:rPr lang="tr-TR" sz="1200" b="0" i="1" smtClean="0">
                            <a:latin typeface="Cambria Math" panose="02040503050406030204" pitchFamily="18" charset="0"/>
                          </a:rPr>
                          <m:t>4</m:t>
                        </m:r>
                      </m:sub>
                      <m:sup>
                        <m:r>
                          <a:rPr lang="tr-TR" sz="1200" i="1">
                            <a:latin typeface="Cambria Math" panose="02040503050406030204" pitchFamily="18" charset="0"/>
                          </a:rPr>
                          <m:t>3</m:t>
                        </m:r>
                      </m:sup>
                    </m:sSubSup>
                    <m:r>
                      <a:rPr lang="tr-TR" sz="1200">
                        <a:latin typeface="Cambria Math" panose="02040503050406030204" pitchFamily="18" charset="0"/>
                      </a:rPr>
                      <m:t>=0</m:t>
                    </m:r>
                    <m:r>
                      <a:rPr lang="tr-TR" sz="1200" b="0" i="0" smtClean="0">
                        <a:latin typeface="Cambria Math" panose="02040503050406030204" pitchFamily="18" charset="0"/>
                      </a:rPr>
                      <m:t>.41</m:t>
                    </m:r>
                    <m:r>
                      <a:rPr lang="tr-TR" sz="1200">
                        <a:latin typeface="Cambria Math" panose="02040503050406030204" pitchFamily="18" charset="0"/>
                      </a:rPr>
                      <m:t>,</m:t>
                    </m:r>
                  </m:oMath>
                </a14:m>
                <a:r>
                  <a:rPr lang="tr-TR" sz="1200" dirty="0"/>
                  <a:t> </a:t>
                </a:r>
                <a14:m>
                  <m:oMath xmlns:m="http://schemas.openxmlformats.org/officeDocument/2006/math">
                    <m:sSubSup>
                      <m:sSubSupPr>
                        <m:ctrlPr>
                          <a:rPr lang="tr-TR" sz="1200" i="1">
                            <a:latin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Π</m:t>
                        </m:r>
                      </m:e>
                      <m:sub>
                        <m:r>
                          <a:rPr lang="tr-TR" sz="1200" i="1">
                            <a:latin typeface="Cambria Math" panose="02040503050406030204" pitchFamily="18" charset="0"/>
                          </a:rPr>
                          <m:t>𝑖</m:t>
                        </m:r>
                        <m:r>
                          <a:rPr lang="tr-TR" sz="1200" b="0" i="1" smtClean="0">
                            <a:latin typeface="Cambria Math" panose="02040503050406030204" pitchFamily="18" charset="0"/>
                          </a:rPr>
                          <m:t>4</m:t>
                        </m:r>
                      </m:sub>
                      <m:sup>
                        <m:r>
                          <a:rPr lang="tr-TR" sz="1200" i="1">
                            <a:latin typeface="Cambria Math" panose="02040503050406030204" pitchFamily="18" charset="0"/>
                          </a:rPr>
                          <m:t>4</m:t>
                        </m:r>
                      </m:sup>
                    </m:sSubSup>
                    <m:r>
                      <a:rPr lang="tr-TR" sz="1200">
                        <a:latin typeface="Cambria Math" panose="02040503050406030204" pitchFamily="18" charset="0"/>
                      </a:rPr>
                      <m:t>=0</m:t>
                    </m:r>
                  </m:oMath>
                </a14:m>
                <a:endParaRPr lang="tr-TR" sz="1200" dirty="0" smtClean="0">
                  <a:ea typeface="Cambria Math" panose="02040503050406030204" pitchFamily="18" charset="0"/>
                </a:endParaRPr>
              </a:p>
              <a:p>
                <a:endParaRPr lang="tr-TR" sz="1200" dirty="0" smtClean="0">
                  <a:ea typeface="Cambria Math" panose="02040503050406030204" pitchFamily="18" charset="0"/>
                </a:endParaRPr>
              </a:p>
              <a:p>
                <a:endParaRPr lang="tr-TR" sz="1200" dirty="0" smtClean="0">
                  <a:ea typeface="Cambria Math" panose="02040503050406030204" pitchFamily="18" charset="0"/>
                </a:endParaRPr>
              </a:p>
              <a:p>
                <a:pPr marL="0" indent="0">
                  <a:buNone/>
                </a:pPr>
                <a:endParaRPr lang="tr-TR" sz="1200" dirty="0">
                  <a:latin typeface="Cambria Math" panose="02040503050406030204" pitchFamily="18" charset="0"/>
                </a:endParaRPr>
              </a:p>
              <a:p>
                <a:pPr marL="0" indent="0">
                  <a:buNone/>
                </a:pPr>
                <a:endParaRPr lang="tr-TR" sz="1200" dirty="0" smtClean="0">
                  <a:latin typeface="Cambria Math" panose="02040503050406030204" pitchFamily="18" charset="0"/>
                </a:endParaRPr>
              </a:p>
              <a:p>
                <a:pPr marL="0" indent="0">
                  <a:buNone/>
                </a:pPr>
                <a:endParaRPr lang="tr-TR" sz="1200" dirty="0">
                  <a:latin typeface="Cambria Math" panose="02040503050406030204" pitchFamily="18" charset="0"/>
                </a:endParaRPr>
              </a:p>
              <a:p>
                <a:pPr marL="0" indent="0">
                  <a:buNone/>
                </a:pPr>
                <a:endParaRPr lang="tr-TR" sz="1200" dirty="0"/>
              </a:p>
              <a:p>
                <a:endParaRPr lang="tr-TR" sz="1200" dirty="0" smtClean="0">
                  <a:ea typeface="Cambria Math" panose="02040503050406030204" pitchFamily="18" charset="0"/>
                </a:endParaRPr>
              </a:p>
              <a:p>
                <a:endParaRPr lang="tr-TR" sz="1200" dirty="0">
                  <a:ea typeface="Cambria Math" panose="02040503050406030204" pitchFamily="18" charset="0"/>
                </a:endParaRPr>
              </a:p>
              <a:p>
                <a:endParaRPr lang="tr-TR" sz="1200" b="0" dirty="0" smtClean="0">
                  <a:ea typeface="Cambria Math" panose="02040503050406030204" pitchFamily="18" charset="0"/>
                </a:endParaRPr>
              </a:p>
              <a:p>
                <a:endParaRPr lang="tr-TR" sz="1200" dirty="0" smtClean="0"/>
              </a:p>
              <a:p>
                <a:endParaRPr lang="tr-TR" sz="1200" dirty="0" smtClean="0"/>
              </a:p>
              <a:p>
                <a:endParaRPr lang="tr-TR" sz="1200" dirty="0" smtClean="0"/>
              </a:p>
              <a:p>
                <a:endParaRPr lang="tr-TR"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245AEB88-69C5-4EBC-9330-BA1E0AA91C83}"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24</a:t>
            </a:fld>
            <a:endParaRPr lang="tr-TR"/>
          </a:p>
        </p:txBody>
      </p:sp>
    </p:spTree>
    <p:extLst>
      <p:ext uri="{BB962C8B-B14F-4D97-AF65-F5344CB8AC3E}">
        <p14:creationId xmlns:p14="http://schemas.microsoft.com/office/powerpoint/2010/main" val="30413612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Application </a:t>
            </a:r>
            <a:r>
              <a:rPr lang="tr-TR" dirty="0"/>
              <a:t>(computations)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Sup>
                      <m:sSubSupPr>
                        <m:ctrlPr>
                          <a:rPr lang="tr-TR" sz="1600" i="1" smtClean="0">
                            <a:latin typeface="Cambria Math" panose="02040503050406030204" pitchFamily="18" charset="0"/>
                          </a:rPr>
                        </m:ctrlPr>
                      </m:sSubSupPr>
                      <m:e>
                        <m:r>
                          <a:rPr lang="tr-TR" sz="1600" i="1">
                            <a:latin typeface="Cambria Math" panose="02040503050406030204" pitchFamily="18" charset="0"/>
                            <a:ea typeface="Cambria Math" panose="02040503050406030204" pitchFamily="18" charset="0"/>
                          </a:rPr>
                          <m:t>𝜌</m:t>
                        </m:r>
                      </m:e>
                      <m:sub>
                        <m:r>
                          <a:rPr lang="tr-TR" sz="1600" i="1">
                            <a:latin typeface="Cambria Math" panose="02040503050406030204" pitchFamily="18" charset="0"/>
                          </a:rPr>
                          <m:t>𝑖</m:t>
                        </m:r>
                      </m:sub>
                      <m:sup>
                        <m:r>
                          <a:rPr lang="tr-TR" sz="1600" i="1">
                            <a:latin typeface="Cambria Math" panose="02040503050406030204" pitchFamily="18" charset="0"/>
                          </a:rPr>
                          <m:t>𝑝</m:t>
                        </m:r>
                      </m:sup>
                    </m:sSubSup>
                    <m:r>
                      <a:rPr lang="tr-TR" sz="1600" b="0" i="0" smtClean="0">
                        <a:latin typeface="Cambria Math" panose="02040503050406030204" pitchFamily="18" charset="0"/>
                      </a:rPr>
                      <m:t>: </m:t>
                    </m:r>
                    <m:sSubSup>
                      <m:sSubSupPr>
                        <m:ctrlPr>
                          <a:rPr lang="tr-TR" sz="1600" i="1">
                            <a:latin typeface="Cambria Math" panose="02040503050406030204" pitchFamily="18" charset="0"/>
                          </a:rPr>
                        </m:ctrlPr>
                      </m:sSubSupPr>
                      <m:e>
                        <m:r>
                          <a:rPr lang="tr-TR" sz="1600" i="1">
                            <a:latin typeface="Cambria Math" panose="02040503050406030204" pitchFamily="18" charset="0"/>
                            <a:ea typeface="Cambria Math" panose="02040503050406030204" pitchFamily="18" charset="0"/>
                          </a:rPr>
                          <m:t>𝜌</m:t>
                        </m:r>
                      </m:e>
                      <m:sub>
                        <m:r>
                          <a:rPr lang="tr-TR" sz="1600" i="1">
                            <a:latin typeface="Cambria Math" panose="02040503050406030204" pitchFamily="18" charset="0"/>
                          </a:rPr>
                          <m:t>𝑖</m:t>
                        </m:r>
                      </m:sub>
                      <m:sup>
                        <m:r>
                          <a:rPr lang="tr-TR" sz="1600" b="0" i="1" smtClean="0">
                            <a:latin typeface="Cambria Math" panose="02040503050406030204" pitchFamily="18" charset="0"/>
                          </a:rPr>
                          <m:t>1</m:t>
                        </m:r>
                      </m:sup>
                    </m:sSubSup>
                    <m:r>
                      <a:rPr lang="tr-TR" sz="1600" b="0" i="1" smtClean="0">
                        <a:latin typeface="Cambria Math" panose="02040503050406030204" pitchFamily="18" charset="0"/>
                      </a:rPr>
                      <m:t>=</m:t>
                    </m:r>
                    <m:f>
                      <m:fPr>
                        <m:ctrlPr>
                          <a:rPr lang="tr-TR" sz="1600" b="0" i="1" smtClean="0">
                            <a:latin typeface="Cambria Math" panose="02040503050406030204" pitchFamily="18" charset="0"/>
                          </a:rPr>
                        </m:ctrlPr>
                      </m:fPr>
                      <m:num>
                        <m:r>
                          <a:rPr lang="tr-TR" sz="1600" b="0" i="1" smtClean="0">
                            <a:latin typeface="Cambria Math" panose="02040503050406030204" pitchFamily="18" charset="0"/>
                          </a:rPr>
                          <m:t>311</m:t>
                        </m:r>
                      </m:num>
                      <m:den>
                        <m:r>
                          <a:rPr lang="tr-TR" sz="1600" i="1">
                            <a:latin typeface="Cambria Math" panose="02040503050406030204" pitchFamily="18" charset="0"/>
                            <a:ea typeface="Cambria Math" panose="02040503050406030204" pitchFamily="18" charset="0"/>
                          </a:rPr>
                          <m:t>7384</m:t>
                        </m:r>
                      </m:den>
                    </m:f>
                    <m:r>
                      <a:rPr lang="tr-TR" sz="1600" b="0" i="1" smtClean="0">
                        <a:latin typeface="Cambria Math" panose="02040503050406030204" pitchFamily="18" charset="0"/>
                      </a:rPr>
                      <m:t>=0.042</m:t>
                    </m:r>
                  </m:oMath>
                </a14:m>
                <a:r>
                  <a:rPr lang="tr-TR" sz="1600" dirty="0" smtClean="0"/>
                  <a:t>, </a:t>
                </a:r>
                <a14:m>
                  <m:oMath xmlns:m="http://schemas.openxmlformats.org/officeDocument/2006/math">
                    <m:sSubSup>
                      <m:sSubSupPr>
                        <m:ctrlPr>
                          <a:rPr lang="tr-TR" sz="1600" i="1">
                            <a:latin typeface="Cambria Math" panose="02040503050406030204" pitchFamily="18" charset="0"/>
                          </a:rPr>
                        </m:ctrlPr>
                      </m:sSubSupPr>
                      <m:e>
                        <m:r>
                          <a:rPr lang="tr-TR" sz="1600" i="1">
                            <a:latin typeface="Cambria Math" panose="02040503050406030204" pitchFamily="18" charset="0"/>
                            <a:ea typeface="Cambria Math" panose="02040503050406030204" pitchFamily="18" charset="0"/>
                          </a:rPr>
                          <m:t>𝜌</m:t>
                        </m:r>
                      </m:e>
                      <m:sub>
                        <m:r>
                          <a:rPr lang="tr-TR" sz="1600" i="1">
                            <a:latin typeface="Cambria Math" panose="02040503050406030204" pitchFamily="18" charset="0"/>
                          </a:rPr>
                          <m:t>𝑖</m:t>
                        </m:r>
                      </m:sub>
                      <m:sup>
                        <m:r>
                          <a:rPr lang="tr-TR" sz="1600" b="0" i="1" smtClean="0">
                            <a:latin typeface="Cambria Math" panose="02040503050406030204" pitchFamily="18" charset="0"/>
                          </a:rPr>
                          <m:t>2</m:t>
                        </m:r>
                      </m:sup>
                    </m:sSubSup>
                    <m:r>
                      <a:rPr lang="tr-TR" sz="1600" i="1">
                        <a:latin typeface="Cambria Math" panose="02040503050406030204" pitchFamily="18" charset="0"/>
                      </a:rPr>
                      <m:t>=</m:t>
                    </m:r>
                    <m:f>
                      <m:fPr>
                        <m:ctrlPr>
                          <a:rPr lang="tr-TR" sz="1600" i="1">
                            <a:latin typeface="Cambria Math" panose="02040503050406030204" pitchFamily="18" charset="0"/>
                          </a:rPr>
                        </m:ctrlPr>
                      </m:fPr>
                      <m:num>
                        <m:r>
                          <a:rPr lang="tr-TR" sz="1600" b="0" i="1" smtClean="0">
                            <a:latin typeface="Cambria Math" panose="02040503050406030204" pitchFamily="18" charset="0"/>
                          </a:rPr>
                          <m:t>99</m:t>
                        </m:r>
                      </m:num>
                      <m:den>
                        <m:r>
                          <a:rPr lang="tr-TR" sz="1600" b="0" i="1" smtClean="0">
                            <a:latin typeface="Cambria Math" panose="02040503050406030204" pitchFamily="18" charset="0"/>
                          </a:rPr>
                          <m:t>1568</m:t>
                        </m:r>
                      </m:den>
                    </m:f>
                    <m:r>
                      <a:rPr lang="tr-TR" sz="1600" i="1">
                        <a:latin typeface="Cambria Math" panose="02040503050406030204" pitchFamily="18" charset="0"/>
                      </a:rPr>
                      <m:t>=0.</m:t>
                    </m:r>
                    <m:r>
                      <a:rPr lang="tr-TR" sz="1600" b="0" i="1" smtClean="0">
                        <a:latin typeface="Cambria Math" panose="02040503050406030204" pitchFamily="18" charset="0"/>
                      </a:rPr>
                      <m:t>063,</m:t>
                    </m:r>
                    <m:sSubSup>
                      <m:sSubSupPr>
                        <m:ctrlPr>
                          <a:rPr lang="tr-TR" sz="1600" i="1">
                            <a:latin typeface="Cambria Math" panose="02040503050406030204" pitchFamily="18" charset="0"/>
                          </a:rPr>
                        </m:ctrlPr>
                      </m:sSubSupPr>
                      <m:e>
                        <m:r>
                          <a:rPr lang="tr-TR" sz="1600" i="1">
                            <a:latin typeface="Cambria Math" panose="02040503050406030204" pitchFamily="18" charset="0"/>
                            <a:ea typeface="Cambria Math" panose="02040503050406030204" pitchFamily="18" charset="0"/>
                          </a:rPr>
                          <m:t>𝜌</m:t>
                        </m:r>
                      </m:e>
                      <m:sub>
                        <m:r>
                          <a:rPr lang="tr-TR" sz="1600" i="1">
                            <a:latin typeface="Cambria Math" panose="02040503050406030204" pitchFamily="18" charset="0"/>
                          </a:rPr>
                          <m:t>𝑖</m:t>
                        </m:r>
                      </m:sub>
                      <m:sup>
                        <m:r>
                          <a:rPr lang="tr-TR" sz="1600" b="0" i="1" smtClean="0">
                            <a:latin typeface="Cambria Math" panose="02040503050406030204" pitchFamily="18" charset="0"/>
                          </a:rPr>
                          <m:t>3</m:t>
                        </m:r>
                      </m:sup>
                    </m:sSubSup>
                    <m:r>
                      <a:rPr lang="tr-TR" sz="1600" i="1">
                        <a:latin typeface="Cambria Math" panose="02040503050406030204" pitchFamily="18" charset="0"/>
                      </a:rPr>
                      <m:t>=</m:t>
                    </m:r>
                    <m:f>
                      <m:fPr>
                        <m:ctrlPr>
                          <a:rPr lang="tr-TR" sz="1600" i="1">
                            <a:latin typeface="Cambria Math" panose="02040503050406030204" pitchFamily="18" charset="0"/>
                          </a:rPr>
                        </m:ctrlPr>
                      </m:fPr>
                      <m:num>
                        <m:r>
                          <a:rPr lang="tr-TR" sz="1600" b="0" i="1" smtClean="0">
                            <a:latin typeface="Cambria Math" panose="02040503050406030204" pitchFamily="18" charset="0"/>
                          </a:rPr>
                          <m:t>29</m:t>
                        </m:r>
                      </m:num>
                      <m:den>
                        <m:r>
                          <a:rPr lang="tr-TR" sz="1600" b="0" i="1" smtClean="0">
                            <a:latin typeface="Cambria Math" panose="02040503050406030204" pitchFamily="18" charset="0"/>
                          </a:rPr>
                          <m:t>229</m:t>
                        </m:r>
                      </m:den>
                    </m:f>
                    <m:r>
                      <a:rPr lang="tr-TR" sz="1600" i="1">
                        <a:latin typeface="Cambria Math" panose="02040503050406030204" pitchFamily="18" charset="0"/>
                      </a:rPr>
                      <m:t>=0.</m:t>
                    </m:r>
                    <m:r>
                      <m:rPr>
                        <m:nor/>
                      </m:rPr>
                      <a:rPr lang="tr-TR" sz="1600" b="0" i="0" smtClean="0">
                        <a:latin typeface="Cambria Math" panose="02040503050406030204" pitchFamily="18" charset="0"/>
                      </a:rPr>
                      <m:t>127</m:t>
                    </m:r>
                    <m:r>
                      <m:rPr>
                        <m:nor/>
                      </m:rPr>
                      <a:rPr lang="tr-TR" sz="1600" dirty="0"/>
                      <m:t>, </m:t>
                    </m:r>
                    <m:sSubSup>
                      <m:sSubSupPr>
                        <m:ctrlPr>
                          <a:rPr lang="tr-TR" sz="1600" i="1">
                            <a:latin typeface="Cambria Math" panose="02040503050406030204" pitchFamily="18" charset="0"/>
                          </a:rPr>
                        </m:ctrlPr>
                      </m:sSubSupPr>
                      <m:e>
                        <m:r>
                          <a:rPr lang="tr-TR" sz="1600" i="1">
                            <a:latin typeface="Cambria Math" panose="02040503050406030204" pitchFamily="18" charset="0"/>
                            <a:ea typeface="Cambria Math" panose="02040503050406030204" pitchFamily="18" charset="0"/>
                          </a:rPr>
                          <m:t>𝜌</m:t>
                        </m:r>
                      </m:e>
                      <m:sub>
                        <m:r>
                          <a:rPr lang="tr-TR" sz="1600" i="1">
                            <a:latin typeface="Cambria Math" panose="02040503050406030204" pitchFamily="18" charset="0"/>
                          </a:rPr>
                          <m:t>𝑖</m:t>
                        </m:r>
                      </m:sub>
                      <m:sup>
                        <m:r>
                          <a:rPr lang="tr-TR" sz="1600" b="0" i="1" smtClean="0">
                            <a:latin typeface="Cambria Math" panose="02040503050406030204" pitchFamily="18" charset="0"/>
                          </a:rPr>
                          <m:t>4</m:t>
                        </m:r>
                      </m:sup>
                    </m:sSubSup>
                    <m:r>
                      <a:rPr lang="tr-TR" sz="1600" i="1">
                        <a:latin typeface="Cambria Math" panose="02040503050406030204" pitchFamily="18" charset="0"/>
                      </a:rPr>
                      <m:t>=</m:t>
                    </m:r>
                    <m:f>
                      <m:fPr>
                        <m:ctrlPr>
                          <a:rPr lang="tr-TR" sz="1600" i="1">
                            <a:latin typeface="Cambria Math" panose="02040503050406030204" pitchFamily="18" charset="0"/>
                          </a:rPr>
                        </m:ctrlPr>
                      </m:fPr>
                      <m:num>
                        <m:r>
                          <a:rPr lang="tr-TR" sz="1600" b="0" i="1" smtClean="0">
                            <a:latin typeface="Cambria Math" panose="02040503050406030204" pitchFamily="18" charset="0"/>
                          </a:rPr>
                          <m:t>8</m:t>
                        </m:r>
                      </m:num>
                      <m:den>
                        <m:r>
                          <a:rPr lang="tr-TR" sz="1600" i="1">
                            <a:latin typeface="Cambria Math" panose="02040503050406030204" pitchFamily="18" charset="0"/>
                          </a:rPr>
                          <m:t>1</m:t>
                        </m:r>
                        <m:r>
                          <a:rPr lang="tr-TR" sz="1600" b="0" i="1" smtClean="0">
                            <a:latin typeface="Cambria Math" panose="02040503050406030204" pitchFamily="18" charset="0"/>
                          </a:rPr>
                          <m:t>16</m:t>
                        </m:r>
                      </m:den>
                    </m:f>
                    <m:r>
                      <a:rPr lang="tr-TR" sz="1600" i="1">
                        <a:latin typeface="Cambria Math" panose="02040503050406030204" pitchFamily="18" charset="0"/>
                      </a:rPr>
                      <m:t>=0.</m:t>
                    </m:r>
                    <m:r>
                      <a:rPr lang="tr-TR" sz="1600" b="0" i="1" smtClean="0">
                        <a:latin typeface="Cambria Math" panose="02040503050406030204" pitchFamily="18" charset="0"/>
                      </a:rPr>
                      <m:t>069</m:t>
                    </m:r>
                  </m:oMath>
                </a14:m>
                <a:endParaRPr lang="tr-TR" sz="1600" b="0" dirty="0" smtClean="0"/>
              </a:p>
              <a:p>
                <a14:m>
                  <m:oMath xmlns:m="http://schemas.openxmlformats.org/officeDocument/2006/math">
                    <m:acc>
                      <m:accPr>
                        <m:chr m:val="̅"/>
                        <m:ctrlPr>
                          <a:rPr lang="tr-TR" sz="1600" i="1">
                            <a:latin typeface="Cambria Math" panose="02040503050406030204" pitchFamily="18" charset="0"/>
                          </a:rPr>
                        </m:ctrlPr>
                      </m:accPr>
                      <m:e>
                        <m:sSubSup>
                          <m:sSubSupPr>
                            <m:ctrlPr>
                              <a:rPr lang="tr-TR" sz="1600" i="1">
                                <a:latin typeface="Cambria Math" panose="02040503050406030204" pitchFamily="18" charset="0"/>
                              </a:rPr>
                            </m:ctrlPr>
                          </m:sSubSupPr>
                          <m:e>
                            <m:r>
                              <m:rPr>
                                <m:sty m:val="p"/>
                              </m:rPr>
                              <a:rPr lang="el-GR" sz="1600" i="1">
                                <a:latin typeface="Cambria Math" panose="02040503050406030204" pitchFamily="18" charset="0"/>
                                <a:ea typeface="Cambria Math" panose="02040503050406030204" pitchFamily="18" charset="0"/>
                              </a:rPr>
                              <m:t>Π</m:t>
                            </m:r>
                          </m:e>
                          <m:sub>
                            <m:r>
                              <a:rPr lang="tr-TR" sz="1600" i="1">
                                <a:latin typeface="Cambria Math" panose="02040503050406030204" pitchFamily="18" charset="0"/>
                              </a:rPr>
                              <m:t>𝑖</m:t>
                            </m:r>
                          </m:sub>
                          <m:sup>
                            <m:r>
                              <a:rPr lang="tr-TR" sz="1600" i="1">
                                <a:latin typeface="Cambria Math" panose="02040503050406030204" pitchFamily="18" charset="0"/>
                              </a:rPr>
                              <m:t>𝑝</m:t>
                            </m:r>
                          </m:sup>
                        </m:sSubSup>
                      </m:e>
                    </m:acc>
                    <m:r>
                      <a:rPr lang="tr-TR" sz="1600" b="0" i="1" smtClean="0">
                        <a:latin typeface="Cambria Math" panose="02040503050406030204" pitchFamily="18" charset="0"/>
                      </a:rPr>
                      <m:t>:</m:t>
                    </m:r>
                  </m:oMath>
                </a14:m>
                <a:r>
                  <a:rPr lang="tr-TR" sz="1600" b="0" dirty="0" smtClean="0"/>
                  <a:t> </a:t>
                </a:r>
                <a14:m>
                  <m:oMath xmlns:m="http://schemas.openxmlformats.org/officeDocument/2006/math">
                    <m:acc>
                      <m:accPr>
                        <m:chr m:val="̅"/>
                        <m:ctrlPr>
                          <a:rPr lang="tr-TR" sz="1600" i="1">
                            <a:latin typeface="Cambria Math" panose="02040503050406030204" pitchFamily="18" charset="0"/>
                          </a:rPr>
                        </m:ctrlPr>
                      </m:accPr>
                      <m:e>
                        <m:sSubSup>
                          <m:sSubSupPr>
                            <m:ctrlPr>
                              <a:rPr lang="tr-TR" sz="1600" i="1">
                                <a:latin typeface="Cambria Math" panose="02040503050406030204" pitchFamily="18" charset="0"/>
                              </a:rPr>
                            </m:ctrlPr>
                          </m:sSubSupPr>
                          <m:e>
                            <m:r>
                              <m:rPr>
                                <m:sty m:val="p"/>
                              </m:rPr>
                              <a:rPr lang="el-GR" sz="1600" i="1">
                                <a:latin typeface="Cambria Math" panose="02040503050406030204" pitchFamily="18" charset="0"/>
                                <a:ea typeface="Cambria Math" panose="02040503050406030204" pitchFamily="18" charset="0"/>
                              </a:rPr>
                              <m:t>Π</m:t>
                            </m:r>
                          </m:e>
                          <m:sub>
                            <m:r>
                              <a:rPr lang="tr-TR" sz="1600" i="1">
                                <a:latin typeface="Cambria Math" panose="02040503050406030204" pitchFamily="18" charset="0"/>
                              </a:rPr>
                              <m:t>𝑖</m:t>
                            </m:r>
                          </m:sub>
                          <m:sup>
                            <m:r>
                              <a:rPr lang="tr-TR" sz="1600" b="0" i="1" smtClean="0">
                                <a:latin typeface="Cambria Math" panose="02040503050406030204" pitchFamily="18" charset="0"/>
                              </a:rPr>
                              <m:t>1</m:t>
                            </m:r>
                          </m:sup>
                        </m:sSubSup>
                      </m:e>
                    </m:acc>
                    <m:r>
                      <a:rPr lang="tr-TR" sz="1600" b="0" i="1" smtClean="0">
                        <a:latin typeface="Cambria Math" panose="02040503050406030204" pitchFamily="18" charset="0"/>
                      </a:rPr>
                      <m:t>=</m:t>
                    </m:r>
                    <m:f>
                      <m:fPr>
                        <m:ctrlPr>
                          <a:rPr lang="tr-TR" sz="1600" b="0" i="1" smtClean="0">
                            <a:latin typeface="Cambria Math" panose="02040503050406030204" pitchFamily="18" charset="0"/>
                          </a:rPr>
                        </m:ctrlPr>
                      </m:fPr>
                      <m:num>
                        <m:r>
                          <a:rPr lang="tr-TR" sz="1600" b="0" i="1" smtClean="0">
                            <a:latin typeface="Cambria Math" panose="02040503050406030204" pitchFamily="18" charset="0"/>
                          </a:rPr>
                          <m:t>0.88+0.21+0.43+0.53+0.81+0.81</m:t>
                        </m:r>
                      </m:num>
                      <m:den>
                        <m:r>
                          <a:rPr lang="tr-TR" sz="1600" b="0" i="1" smtClean="0">
                            <a:latin typeface="Cambria Math" panose="02040503050406030204" pitchFamily="18" charset="0"/>
                          </a:rPr>
                          <m:t>6</m:t>
                        </m:r>
                      </m:den>
                    </m:f>
                    <m:r>
                      <a:rPr lang="tr-TR" sz="1600" b="0" i="1" smtClean="0">
                        <a:latin typeface="Cambria Math" panose="02040503050406030204" pitchFamily="18" charset="0"/>
                      </a:rPr>
                      <m:t>=0.612,  </m:t>
                    </m:r>
                    <m:acc>
                      <m:accPr>
                        <m:chr m:val="̅"/>
                        <m:ctrlPr>
                          <a:rPr lang="tr-TR" sz="1600" i="1">
                            <a:latin typeface="Cambria Math" panose="02040503050406030204" pitchFamily="18" charset="0"/>
                          </a:rPr>
                        </m:ctrlPr>
                      </m:accPr>
                      <m:e>
                        <m:sSubSup>
                          <m:sSubSupPr>
                            <m:ctrlPr>
                              <a:rPr lang="tr-TR" sz="1600" i="1">
                                <a:latin typeface="Cambria Math" panose="02040503050406030204" pitchFamily="18" charset="0"/>
                              </a:rPr>
                            </m:ctrlPr>
                          </m:sSubSupPr>
                          <m:e>
                            <m:r>
                              <m:rPr>
                                <m:sty m:val="p"/>
                              </m:rPr>
                              <a:rPr lang="el-GR" sz="1600" i="1">
                                <a:latin typeface="Cambria Math" panose="02040503050406030204" pitchFamily="18" charset="0"/>
                                <a:ea typeface="Cambria Math" panose="02040503050406030204" pitchFamily="18" charset="0"/>
                              </a:rPr>
                              <m:t>Π</m:t>
                            </m:r>
                          </m:e>
                          <m:sub>
                            <m:r>
                              <a:rPr lang="tr-TR" sz="1600" i="1">
                                <a:latin typeface="Cambria Math" panose="02040503050406030204" pitchFamily="18" charset="0"/>
                              </a:rPr>
                              <m:t>𝑖</m:t>
                            </m:r>
                          </m:sub>
                          <m:sup>
                            <m:r>
                              <a:rPr lang="tr-TR" sz="1600" b="0" i="1" smtClean="0">
                                <a:latin typeface="Cambria Math" panose="02040503050406030204" pitchFamily="18" charset="0"/>
                              </a:rPr>
                              <m:t>2</m:t>
                            </m:r>
                          </m:sup>
                        </m:sSubSup>
                      </m:e>
                    </m:acc>
                    <m:r>
                      <a:rPr lang="tr-TR" sz="1600" i="1">
                        <a:latin typeface="Cambria Math" panose="02040503050406030204" pitchFamily="18" charset="0"/>
                      </a:rPr>
                      <m:t>=</m:t>
                    </m:r>
                    <m:f>
                      <m:fPr>
                        <m:ctrlPr>
                          <a:rPr lang="tr-TR" sz="1600" i="1">
                            <a:latin typeface="Cambria Math" panose="02040503050406030204" pitchFamily="18" charset="0"/>
                          </a:rPr>
                        </m:ctrlPr>
                      </m:fPr>
                      <m:num>
                        <m:r>
                          <a:rPr lang="tr-TR" sz="1600" b="0" i="1" smtClean="0">
                            <a:latin typeface="Cambria Math" panose="02040503050406030204" pitchFamily="18" charset="0"/>
                          </a:rPr>
                          <m:t>0.12+0.77+0.06+0.12+0.13</m:t>
                        </m:r>
                      </m:num>
                      <m:den>
                        <m:r>
                          <a:rPr lang="tr-TR" sz="1600" b="0" i="1" smtClean="0">
                            <a:latin typeface="Cambria Math" panose="02040503050406030204" pitchFamily="18" charset="0"/>
                          </a:rPr>
                          <m:t>5</m:t>
                        </m:r>
                      </m:den>
                    </m:f>
                    <m:r>
                      <a:rPr lang="tr-TR" sz="1600" i="1">
                        <a:latin typeface="Cambria Math" panose="02040503050406030204" pitchFamily="18" charset="0"/>
                      </a:rPr>
                      <m:t>=0.</m:t>
                    </m:r>
                    <m:r>
                      <a:rPr lang="tr-TR" sz="1600" b="0" i="1" smtClean="0">
                        <a:latin typeface="Cambria Math" panose="02040503050406030204" pitchFamily="18" charset="0"/>
                      </a:rPr>
                      <m:t>24</m:t>
                    </m:r>
                  </m:oMath>
                </a14:m>
                <a:endParaRPr lang="tr-TR" sz="1600" b="0" dirty="0" smtClean="0"/>
              </a:p>
              <a:p>
                <a:pPr marL="0" indent="0">
                  <a:buNone/>
                </a:pPr>
                <a14:m>
                  <m:oMathPara xmlns:m="http://schemas.openxmlformats.org/officeDocument/2006/math">
                    <m:oMathParaPr>
                      <m:jc m:val="centerGroup"/>
                    </m:oMathParaPr>
                    <m:oMath xmlns:m="http://schemas.openxmlformats.org/officeDocument/2006/math">
                      <m:acc>
                        <m:accPr>
                          <m:chr m:val="̅"/>
                          <m:ctrlPr>
                            <a:rPr lang="tr-TR" sz="1600" i="1">
                              <a:latin typeface="Cambria Math" panose="02040503050406030204" pitchFamily="18" charset="0"/>
                            </a:rPr>
                          </m:ctrlPr>
                        </m:accPr>
                        <m:e>
                          <m:sSubSup>
                            <m:sSubSupPr>
                              <m:ctrlPr>
                                <a:rPr lang="tr-TR" sz="1600" i="1">
                                  <a:latin typeface="Cambria Math" panose="02040503050406030204" pitchFamily="18" charset="0"/>
                                </a:rPr>
                              </m:ctrlPr>
                            </m:sSubSupPr>
                            <m:e>
                              <m:r>
                                <m:rPr>
                                  <m:sty m:val="p"/>
                                </m:rPr>
                                <a:rPr lang="el-GR" sz="1600" i="1">
                                  <a:latin typeface="Cambria Math" panose="02040503050406030204" pitchFamily="18" charset="0"/>
                                  <a:ea typeface="Cambria Math" panose="02040503050406030204" pitchFamily="18" charset="0"/>
                                </a:rPr>
                                <m:t>Π</m:t>
                              </m:r>
                            </m:e>
                            <m:sub>
                              <m:r>
                                <a:rPr lang="tr-TR" sz="1600" i="1">
                                  <a:latin typeface="Cambria Math" panose="02040503050406030204" pitchFamily="18" charset="0"/>
                                </a:rPr>
                                <m:t>𝑖</m:t>
                              </m:r>
                            </m:sub>
                            <m:sup>
                              <m:r>
                                <a:rPr lang="tr-TR" sz="1600" b="0" i="1" smtClean="0">
                                  <a:latin typeface="Cambria Math" panose="02040503050406030204" pitchFamily="18" charset="0"/>
                                </a:rPr>
                                <m:t>3</m:t>
                              </m:r>
                            </m:sup>
                          </m:sSubSup>
                        </m:e>
                      </m:acc>
                      <m:r>
                        <a:rPr lang="tr-TR" sz="1600" i="1">
                          <a:latin typeface="Cambria Math" panose="02040503050406030204" pitchFamily="18" charset="0"/>
                        </a:rPr>
                        <m:t>=</m:t>
                      </m:r>
                      <m:f>
                        <m:fPr>
                          <m:ctrlPr>
                            <a:rPr lang="tr-TR" sz="1600" i="1">
                              <a:latin typeface="Cambria Math" panose="02040503050406030204" pitchFamily="18" charset="0"/>
                            </a:rPr>
                          </m:ctrlPr>
                        </m:fPr>
                        <m:num>
                          <m:r>
                            <a:rPr lang="tr-TR" sz="1600" b="0" i="1" smtClean="0">
                              <a:latin typeface="Cambria Math" panose="02040503050406030204" pitchFamily="18" charset="0"/>
                            </a:rPr>
                            <m:t>0.01+0.57+0.41+0.04+0.04</m:t>
                          </m:r>
                        </m:num>
                        <m:den>
                          <m:r>
                            <a:rPr lang="tr-TR" sz="1600" b="0" i="1" smtClean="0">
                              <a:latin typeface="Cambria Math" panose="02040503050406030204" pitchFamily="18" charset="0"/>
                            </a:rPr>
                            <m:t>5</m:t>
                          </m:r>
                        </m:den>
                      </m:f>
                      <m:r>
                        <a:rPr lang="tr-TR" sz="1600" i="1">
                          <a:latin typeface="Cambria Math" panose="02040503050406030204" pitchFamily="18" charset="0"/>
                        </a:rPr>
                        <m:t>=0.</m:t>
                      </m:r>
                      <m:r>
                        <a:rPr lang="tr-TR" sz="1600" b="0" i="1" smtClean="0">
                          <a:latin typeface="Cambria Math" panose="02040503050406030204" pitchFamily="18" charset="0"/>
                        </a:rPr>
                        <m:t>214</m:t>
                      </m:r>
                      <m:r>
                        <a:rPr lang="tr-TR" sz="1600" i="1">
                          <a:latin typeface="Cambria Math" panose="02040503050406030204" pitchFamily="18" charset="0"/>
                        </a:rPr>
                        <m:t>,</m:t>
                      </m:r>
                      <m:acc>
                        <m:accPr>
                          <m:chr m:val="̅"/>
                          <m:ctrlPr>
                            <a:rPr lang="tr-TR" sz="1600" i="1">
                              <a:latin typeface="Cambria Math" panose="02040503050406030204" pitchFamily="18" charset="0"/>
                            </a:rPr>
                          </m:ctrlPr>
                        </m:accPr>
                        <m:e>
                          <m:sSubSup>
                            <m:sSubSupPr>
                              <m:ctrlPr>
                                <a:rPr lang="tr-TR" sz="1600" i="1">
                                  <a:latin typeface="Cambria Math" panose="02040503050406030204" pitchFamily="18" charset="0"/>
                                </a:rPr>
                              </m:ctrlPr>
                            </m:sSubSupPr>
                            <m:e>
                              <m:r>
                                <m:rPr>
                                  <m:sty m:val="p"/>
                                </m:rPr>
                                <a:rPr lang="el-GR" sz="1600" i="1">
                                  <a:latin typeface="Cambria Math" panose="02040503050406030204" pitchFamily="18" charset="0"/>
                                  <a:ea typeface="Cambria Math" panose="02040503050406030204" pitchFamily="18" charset="0"/>
                                </a:rPr>
                                <m:t>Π</m:t>
                              </m:r>
                            </m:e>
                            <m:sub>
                              <m:r>
                                <a:rPr lang="tr-TR" sz="1600" i="1">
                                  <a:latin typeface="Cambria Math" panose="02040503050406030204" pitchFamily="18" charset="0"/>
                                </a:rPr>
                                <m:t>𝑖</m:t>
                              </m:r>
                            </m:sub>
                            <m:sup>
                              <m:r>
                                <a:rPr lang="tr-TR" sz="1600" b="0" i="1" smtClean="0">
                                  <a:latin typeface="Cambria Math" panose="02040503050406030204" pitchFamily="18" charset="0"/>
                                </a:rPr>
                                <m:t>4</m:t>
                              </m:r>
                            </m:sup>
                          </m:sSubSup>
                        </m:e>
                      </m:acc>
                      <m:r>
                        <a:rPr lang="tr-TR" sz="1600" i="1">
                          <a:latin typeface="Cambria Math" panose="02040503050406030204" pitchFamily="18" charset="0"/>
                        </a:rPr>
                        <m:t>=</m:t>
                      </m:r>
                      <m:f>
                        <m:fPr>
                          <m:ctrlPr>
                            <a:rPr lang="tr-TR" sz="1600" i="1">
                              <a:latin typeface="Cambria Math" panose="02040503050406030204" pitchFamily="18" charset="0"/>
                            </a:rPr>
                          </m:ctrlPr>
                        </m:fPr>
                        <m:num>
                          <m:r>
                            <a:rPr lang="tr-TR" sz="1600" b="0" i="1" smtClean="0">
                              <a:latin typeface="Cambria Math" panose="02040503050406030204" pitchFamily="18" charset="0"/>
                            </a:rPr>
                            <m:t>0.03+0.02</m:t>
                          </m:r>
                        </m:num>
                        <m:den>
                          <m:r>
                            <a:rPr lang="tr-TR" sz="1600" b="0" i="1" smtClean="0">
                              <a:latin typeface="Cambria Math" panose="02040503050406030204" pitchFamily="18" charset="0"/>
                            </a:rPr>
                            <m:t>2</m:t>
                          </m:r>
                        </m:den>
                      </m:f>
                      <m:r>
                        <a:rPr lang="tr-TR" sz="1600" i="1">
                          <a:latin typeface="Cambria Math" panose="02040503050406030204" pitchFamily="18" charset="0"/>
                        </a:rPr>
                        <m:t>=0</m:t>
                      </m:r>
                      <m:r>
                        <a:rPr lang="tr-TR" sz="1600" b="0" i="1" smtClean="0">
                          <a:latin typeface="Cambria Math" panose="02040503050406030204" pitchFamily="18" charset="0"/>
                        </a:rPr>
                        <m:t>.0.025</m:t>
                      </m:r>
                    </m:oMath>
                  </m:oMathPara>
                </a14:m>
                <a:endParaRPr lang="tr-TR" sz="1600" b="0" dirty="0" smtClean="0"/>
              </a:p>
              <a:p>
                <a:endParaRPr lang="tr-TR" sz="1600" dirty="0"/>
              </a:p>
              <a:p>
                <a14:m>
                  <m:oMath xmlns:m="http://schemas.openxmlformats.org/officeDocument/2006/math">
                    <m:acc>
                      <m:accPr>
                        <m:chr m:val="̂"/>
                        <m:ctrlPr>
                          <a:rPr lang="tr-TR" i="1">
                            <a:latin typeface="Cambria Math" panose="02040503050406030204" pitchFamily="18" charset="0"/>
                          </a:rPr>
                        </m:ctrlPr>
                      </m:accPr>
                      <m:e>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m:t>
                            </m:r>
                          </m:sub>
                          <m:sup>
                            <m:r>
                              <a:rPr lang="tr-TR" i="1">
                                <a:latin typeface="Cambria Math" panose="02040503050406030204" pitchFamily="18" charset="0"/>
                              </a:rPr>
                              <m:t>𝑝</m:t>
                            </m:r>
                          </m:sup>
                        </m:sSubSup>
                      </m:e>
                    </m:acc>
                    <m:r>
                      <a:rPr lang="tr-TR" b="0" i="1" smtClean="0">
                        <a:latin typeface="Cambria Math" panose="02040503050406030204" pitchFamily="18" charset="0"/>
                      </a:rPr>
                      <m:t>: </m:t>
                    </m:r>
                    <m:acc>
                      <m:accPr>
                        <m:chr m:val="̂"/>
                        <m:ctrlPr>
                          <a:rPr lang="tr-TR" i="1">
                            <a:latin typeface="Cambria Math" panose="02040503050406030204" pitchFamily="18" charset="0"/>
                          </a:rPr>
                        </m:ctrlPr>
                      </m:accPr>
                      <m:e>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m:t>
                            </m:r>
                          </m:sub>
                          <m:sup>
                            <m:r>
                              <a:rPr lang="tr-TR" b="0" i="1" smtClean="0">
                                <a:latin typeface="Cambria Math" panose="02040503050406030204" pitchFamily="18" charset="0"/>
                              </a:rPr>
                              <m:t>1</m:t>
                            </m:r>
                          </m:sup>
                        </m:sSubSup>
                      </m:e>
                    </m:acc>
                    <m:r>
                      <a:rPr lang="tr-TR" b="0" i="1" smtClean="0">
                        <a:latin typeface="Cambria Math" panose="02040503050406030204" pitchFamily="18" charset="0"/>
                      </a:rPr>
                      <m:t>=0.88,</m:t>
                    </m:r>
                  </m:oMath>
                </a14:m>
                <a:r>
                  <a:rPr lang="tr-TR" dirty="0"/>
                  <a:t> </a:t>
                </a:r>
                <a14:m>
                  <m:oMath xmlns:m="http://schemas.openxmlformats.org/officeDocument/2006/math">
                    <m:acc>
                      <m:accPr>
                        <m:chr m:val="̂"/>
                        <m:ctrlPr>
                          <a:rPr lang="tr-TR" i="1">
                            <a:latin typeface="Cambria Math" panose="02040503050406030204" pitchFamily="18" charset="0"/>
                          </a:rPr>
                        </m:ctrlPr>
                      </m:accPr>
                      <m:e>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m:t>
                            </m:r>
                          </m:sub>
                          <m:sup>
                            <m:r>
                              <a:rPr lang="tr-TR" b="0" i="1" smtClean="0">
                                <a:latin typeface="Cambria Math" panose="02040503050406030204" pitchFamily="18" charset="0"/>
                              </a:rPr>
                              <m:t>2</m:t>
                            </m:r>
                          </m:sup>
                        </m:sSubSup>
                      </m:e>
                    </m:acc>
                    <m:r>
                      <a:rPr lang="tr-TR" i="1">
                        <a:latin typeface="Cambria Math" panose="02040503050406030204" pitchFamily="18" charset="0"/>
                      </a:rPr>
                      <m:t>=0.</m:t>
                    </m:r>
                    <m:r>
                      <a:rPr lang="tr-TR" b="0" i="1" smtClean="0">
                        <a:latin typeface="Cambria Math" panose="02040503050406030204" pitchFamily="18" charset="0"/>
                      </a:rPr>
                      <m:t>77</m:t>
                    </m:r>
                  </m:oMath>
                </a14:m>
                <a:r>
                  <a:rPr lang="tr-TR" dirty="0" smtClean="0"/>
                  <a:t>,</a:t>
                </a:r>
                <a:r>
                  <a:rPr lang="tr-TR" dirty="0"/>
                  <a:t> </a:t>
                </a:r>
                <a14:m>
                  <m:oMath xmlns:m="http://schemas.openxmlformats.org/officeDocument/2006/math">
                    <m:acc>
                      <m:accPr>
                        <m:chr m:val="̂"/>
                        <m:ctrlPr>
                          <a:rPr lang="tr-TR" i="1">
                            <a:latin typeface="Cambria Math" panose="02040503050406030204" pitchFamily="18" charset="0"/>
                          </a:rPr>
                        </m:ctrlPr>
                      </m:accPr>
                      <m:e>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m:t>
                            </m:r>
                          </m:sub>
                          <m:sup>
                            <m:r>
                              <a:rPr lang="tr-TR" b="0" i="1" smtClean="0">
                                <a:latin typeface="Cambria Math" panose="02040503050406030204" pitchFamily="18" charset="0"/>
                              </a:rPr>
                              <m:t>3</m:t>
                            </m:r>
                          </m:sup>
                        </m:sSubSup>
                      </m:e>
                    </m:acc>
                    <m:r>
                      <a:rPr lang="tr-TR" i="1">
                        <a:latin typeface="Cambria Math" panose="02040503050406030204" pitchFamily="18" charset="0"/>
                      </a:rPr>
                      <m:t>=0.</m:t>
                    </m:r>
                    <m:r>
                      <a:rPr lang="tr-TR" b="0" i="1" smtClean="0">
                        <a:latin typeface="Cambria Math" panose="02040503050406030204" pitchFamily="18" charset="0"/>
                      </a:rPr>
                      <m:t>57</m:t>
                    </m:r>
                    <m:r>
                      <a:rPr lang="tr-TR" i="1">
                        <a:latin typeface="Cambria Math" panose="02040503050406030204" pitchFamily="18" charset="0"/>
                      </a:rPr>
                      <m:t>,</m:t>
                    </m:r>
                  </m:oMath>
                </a14:m>
                <a:r>
                  <a:rPr lang="tr-TR" dirty="0"/>
                  <a:t> </a:t>
                </a:r>
                <a14:m>
                  <m:oMath xmlns:m="http://schemas.openxmlformats.org/officeDocument/2006/math">
                    <m:acc>
                      <m:accPr>
                        <m:chr m:val="̂"/>
                        <m:ctrlPr>
                          <a:rPr lang="tr-TR" i="1">
                            <a:latin typeface="Cambria Math" panose="02040503050406030204" pitchFamily="18" charset="0"/>
                          </a:rPr>
                        </m:ctrlPr>
                      </m:accPr>
                      <m:e>
                        <m:sSubSup>
                          <m:sSubSupPr>
                            <m:ctrlPr>
                              <a:rPr lang="tr-TR" i="1">
                                <a:latin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Π</m:t>
                            </m:r>
                          </m:e>
                          <m:sub>
                            <m:r>
                              <a:rPr lang="tr-TR" i="1">
                                <a:latin typeface="Cambria Math" panose="02040503050406030204" pitchFamily="18" charset="0"/>
                              </a:rPr>
                              <m:t>𝑖</m:t>
                            </m:r>
                          </m:sub>
                          <m:sup>
                            <m:r>
                              <a:rPr lang="tr-TR" b="0" i="1" smtClean="0">
                                <a:latin typeface="Cambria Math" panose="02040503050406030204" pitchFamily="18" charset="0"/>
                              </a:rPr>
                              <m:t>4</m:t>
                            </m:r>
                          </m:sup>
                        </m:sSubSup>
                      </m:e>
                    </m:acc>
                    <m:r>
                      <a:rPr lang="tr-TR" i="1">
                        <a:latin typeface="Cambria Math" panose="02040503050406030204" pitchFamily="18" charset="0"/>
                      </a:rPr>
                      <m:t>=0.</m:t>
                    </m:r>
                    <m:r>
                      <a:rPr lang="tr-TR" b="0" i="1" smtClean="0">
                        <a:latin typeface="Cambria Math" panose="02040503050406030204" pitchFamily="18" charset="0"/>
                      </a:rPr>
                      <m:t>03</m:t>
                    </m:r>
                  </m:oMath>
                </a14:m>
                <a:endParaRPr lang="tr-TR" dirty="0" smtClean="0"/>
              </a:p>
              <a:p>
                <a:pPr marL="0" indent="0">
                  <a:buNone/>
                </a:pPr>
                <a:endParaRPr lang="tr-TR" dirty="0"/>
              </a:p>
              <a:p>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C5003468-ADF4-44CC-A85A-AAD6E4E6FB74}"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25</a:t>
            </a:fld>
            <a:endParaRPr lang="tr-TR"/>
          </a:p>
        </p:txBody>
      </p:sp>
    </p:spTree>
    <p:extLst>
      <p:ext uri="{BB962C8B-B14F-4D97-AF65-F5344CB8AC3E}">
        <p14:creationId xmlns:p14="http://schemas.microsoft.com/office/powerpoint/2010/main" val="4286412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Application (computations)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tr-TR" sz="1200" smtClean="0"/>
                  <a:t>Some </a:t>
                </a:r>
                <a:r>
                  <a:rPr lang="tr-TR" sz="1200" smtClean="0"/>
                  <a:t>Notes:</a:t>
                </a:r>
                <a:endParaRPr lang="tr-TR" sz="1200" dirty="0" smtClean="0"/>
              </a:p>
              <a:p>
                <a:pPr marL="0" indent="0">
                  <a:buNone/>
                </a:pPr>
                <a:r>
                  <a:rPr lang="tr-TR" sz="1200" dirty="0" smtClean="0"/>
                  <a:t>Algorithm to find stem of word is not be said to </a:t>
                </a:r>
                <a:r>
                  <a:rPr lang="tr-TR" sz="1200" dirty="0" err="1" smtClean="0"/>
                  <a:t>work</a:t>
                </a:r>
                <a:r>
                  <a:rPr lang="tr-TR" sz="1200" dirty="0" smtClean="0"/>
                  <a:t> </a:t>
                </a:r>
                <a:r>
                  <a:rPr lang="tr-TR" sz="1200" dirty="0" err="1" smtClean="0"/>
                  <a:t>perfectly</a:t>
                </a:r>
                <a:r>
                  <a:rPr lang="tr-TR" sz="1200" dirty="0" smtClean="0"/>
                  <a:t> </a:t>
                </a:r>
                <a:r>
                  <a:rPr lang="tr-TR" sz="1200" dirty="0" err="1" smtClean="0"/>
                  <a:t>due</a:t>
                </a:r>
                <a:r>
                  <a:rPr lang="tr-TR" sz="1200" dirty="0" smtClean="0"/>
                  <a:t> </a:t>
                </a:r>
                <a:r>
                  <a:rPr lang="tr-TR" sz="1200" dirty="0" err="1" smtClean="0"/>
                  <a:t>to</a:t>
                </a:r>
                <a:r>
                  <a:rPr lang="tr-TR" sz="1200" dirty="0" smtClean="0"/>
                  <a:t> </a:t>
                </a:r>
                <a:r>
                  <a:rPr lang="tr-TR" sz="1200" dirty="0" err="1" smtClean="0"/>
                  <a:t>morphological</a:t>
                </a:r>
                <a:r>
                  <a:rPr lang="tr-TR" sz="1200" dirty="0" smtClean="0"/>
                  <a:t> </a:t>
                </a:r>
                <a:r>
                  <a:rPr lang="tr-TR" sz="1200" dirty="0" err="1" smtClean="0"/>
                  <a:t>nature</a:t>
                </a:r>
                <a:r>
                  <a:rPr lang="tr-TR" sz="1200" dirty="0" smtClean="0"/>
                  <a:t> of </a:t>
                </a:r>
                <a:r>
                  <a:rPr lang="tr-TR" sz="1200" dirty="0" err="1" smtClean="0"/>
                  <a:t>Turkish</a:t>
                </a:r>
                <a:r>
                  <a:rPr lang="tr-TR" sz="1200" dirty="0" smtClean="0"/>
                  <a:t> </a:t>
                </a:r>
                <a:r>
                  <a:rPr lang="tr-TR" sz="1200" dirty="0" err="1" smtClean="0"/>
                  <a:t>language</a:t>
                </a:r>
                <a:r>
                  <a:rPr lang="tr-TR" sz="1200" dirty="0" smtClean="0"/>
                  <a:t>:</a:t>
                </a:r>
              </a:p>
              <a:p>
                <a:pPr marL="0" indent="0">
                  <a:buNone/>
                </a:pPr>
                <a:r>
                  <a:rPr lang="tr-TR" sz="1000" dirty="0" smtClean="0"/>
                  <a:t>word: yıldır[….for a year] </a:t>
                </a:r>
                <a14:m>
                  <m:oMath xmlns:m="http://schemas.openxmlformats.org/officeDocument/2006/math">
                    <m:r>
                      <a:rPr lang="tr-TR" sz="1000" i="1" smtClean="0">
                        <a:latin typeface="Cambria Math" panose="02040503050406030204" pitchFamily="18" charset="0"/>
                        <a:ea typeface="Cambria Math" panose="02040503050406030204" pitchFamily="18" charset="0"/>
                      </a:rPr>
                      <m:t>→</m:t>
                    </m:r>
                  </m:oMath>
                </a14:m>
                <a:r>
                  <a:rPr lang="tr-TR" sz="1000" dirty="0" smtClean="0"/>
                  <a:t> stem: yıl[year</a:t>
                </a:r>
                <a:r>
                  <a:rPr lang="tr-TR" sz="1000" dirty="0"/>
                  <a:t>]</a:t>
                </a:r>
                <a:r>
                  <a:rPr lang="tr-TR" sz="1000" dirty="0" smtClean="0"/>
                  <a:t> but algorithm gives: yıldır(mak)[(to)discourage]</a:t>
                </a:r>
              </a:p>
              <a:p>
                <a:pPr marL="0" indent="0">
                  <a:buNone/>
                </a:pPr>
                <a:r>
                  <a:rPr lang="tr-TR" sz="1000" dirty="0" smtClean="0"/>
                  <a:t>word</a:t>
                </a:r>
                <a:r>
                  <a:rPr lang="tr-TR" sz="1000" dirty="0"/>
                  <a:t>: </a:t>
                </a:r>
                <a:r>
                  <a:rPr lang="tr-TR" sz="1000" dirty="0" smtClean="0"/>
                  <a:t>çalışıyor [(They) try to ] </a:t>
                </a:r>
                <a14:m>
                  <m:oMath xmlns:m="http://schemas.openxmlformats.org/officeDocument/2006/math">
                    <m:r>
                      <a:rPr lang="tr-TR" sz="1000" i="1">
                        <a:latin typeface="Cambria Math" panose="02040503050406030204" pitchFamily="18" charset="0"/>
                        <a:ea typeface="Cambria Math" panose="02040503050406030204" pitchFamily="18" charset="0"/>
                      </a:rPr>
                      <m:t>→</m:t>
                    </m:r>
                  </m:oMath>
                </a14:m>
                <a:r>
                  <a:rPr lang="tr-TR" sz="1000" dirty="0"/>
                  <a:t> stem: </a:t>
                </a:r>
                <a:r>
                  <a:rPr lang="tr-TR" sz="1000" dirty="0" smtClean="0"/>
                  <a:t>çalış(mak)[(to) try (to do something)] </a:t>
                </a:r>
                <a:r>
                  <a:rPr lang="tr-TR" sz="1000" b="1" dirty="0"/>
                  <a:t>but algorithm gives: </a:t>
                </a:r>
                <a:r>
                  <a:rPr lang="tr-TR" sz="1000" b="1" dirty="0" smtClean="0"/>
                  <a:t>çalı [bush]</a:t>
                </a:r>
              </a:p>
              <a:p>
                <a:pPr marL="0" indent="0">
                  <a:buNone/>
                </a:pPr>
                <a:r>
                  <a:rPr lang="tr-TR" sz="1200" dirty="0" smtClean="0"/>
                  <a:t>But it is reasonably well:</a:t>
                </a:r>
              </a:p>
              <a:p>
                <a:pPr marL="0" indent="0">
                  <a:buNone/>
                </a:pPr>
                <a:r>
                  <a:rPr lang="tr-TR" sz="1000" dirty="0"/>
                  <a:t>w</a:t>
                </a:r>
                <a:r>
                  <a:rPr lang="tr-TR" sz="1000" dirty="0" smtClean="0"/>
                  <a:t>ord: müzesine [to museum]</a:t>
                </a:r>
                <a:r>
                  <a:rPr lang="tr-TR" sz="1000" dirty="0" smtClean="0">
                    <a:ea typeface="Cambria Math" panose="02040503050406030204" pitchFamily="18" charset="0"/>
                  </a:rPr>
                  <a:t> </a:t>
                </a:r>
                <a14:m>
                  <m:oMath xmlns:m="http://schemas.openxmlformats.org/officeDocument/2006/math">
                    <m:r>
                      <a:rPr lang="tr-TR" sz="1000" i="1">
                        <a:latin typeface="Cambria Math" panose="02040503050406030204" pitchFamily="18" charset="0"/>
                        <a:ea typeface="Cambria Math" panose="02040503050406030204" pitchFamily="18" charset="0"/>
                      </a:rPr>
                      <m:t>→</m:t>
                    </m:r>
                  </m:oMath>
                </a14:m>
                <a:r>
                  <a:rPr lang="tr-TR" sz="1000" dirty="0"/>
                  <a:t> </a:t>
                </a:r>
                <a:r>
                  <a:rPr lang="tr-TR" sz="1000" dirty="0" smtClean="0"/>
                  <a:t>stem: müze </a:t>
                </a:r>
                <a:r>
                  <a:rPr lang="tr-TR" sz="1000" dirty="0"/>
                  <a:t>[</a:t>
                </a:r>
                <a:r>
                  <a:rPr lang="tr-TR" sz="1000" dirty="0" smtClean="0"/>
                  <a:t>museum]</a:t>
                </a:r>
              </a:p>
              <a:p>
                <a:pPr marL="0" indent="0">
                  <a:buNone/>
                </a:pPr>
                <a:r>
                  <a:rPr lang="tr-TR" sz="1000" dirty="0"/>
                  <a:t>w</a:t>
                </a:r>
                <a:r>
                  <a:rPr lang="tr-TR" sz="1000" dirty="0" smtClean="0"/>
                  <a:t>ord: girmeye [for the purpose of entering] </a:t>
                </a:r>
                <a14:m>
                  <m:oMath xmlns:m="http://schemas.openxmlformats.org/officeDocument/2006/math">
                    <m:r>
                      <a:rPr lang="tr-TR" sz="1000" i="1">
                        <a:latin typeface="Cambria Math" panose="02040503050406030204" pitchFamily="18" charset="0"/>
                        <a:ea typeface="Cambria Math" panose="02040503050406030204" pitchFamily="18" charset="0"/>
                      </a:rPr>
                      <m:t>→</m:t>
                    </m:r>
                  </m:oMath>
                </a14:m>
                <a:r>
                  <a:rPr lang="tr-TR" sz="1000" dirty="0"/>
                  <a:t> stem: </a:t>
                </a:r>
                <a:r>
                  <a:rPr lang="tr-TR" sz="1000" dirty="0" smtClean="0"/>
                  <a:t>gir(mek) [(to) enter]</a:t>
                </a:r>
              </a:p>
              <a:p>
                <a:pPr marL="0" indent="0">
                  <a:buNone/>
                </a:pPr>
                <a:r>
                  <a:rPr lang="tr-TR" sz="1200" dirty="0" smtClean="0"/>
                  <a:t>The reason of imperfect cases is turkish stem list which algorithm uses. Because excluding derivational forms in turkish stem list may give rise to losing of true stem: </a:t>
                </a:r>
              </a:p>
              <a:p>
                <a:pPr marL="0" indent="0">
                  <a:buNone/>
                </a:pPr>
                <a:r>
                  <a:rPr lang="tr-TR" sz="1000" dirty="0" smtClean="0"/>
                  <a:t>for example çalışıyor </a:t>
                </a:r>
                <a14:m>
                  <m:oMath xmlns:m="http://schemas.openxmlformats.org/officeDocument/2006/math">
                    <m:r>
                      <a:rPr lang="tr-TR" sz="1000" i="1">
                        <a:latin typeface="Cambria Math" panose="02040503050406030204" pitchFamily="18" charset="0"/>
                        <a:ea typeface="Cambria Math" panose="02040503050406030204" pitchFamily="18" charset="0"/>
                      </a:rPr>
                      <m:t>→</m:t>
                    </m:r>
                  </m:oMath>
                </a14:m>
                <a:r>
                  <a:rPr lang="tr-TR" sz="1000" dirty="0" smtClean="0"/>
                  <a:t> çalış(mak) (true stem but in derivational form then excluded) </a:t>
                </a:r>
                <a14:m>
                  <m:oMath xmlns:m="http://schemas.openxmlformats.org/officeDocument/2006/math">
                    <m:r>
                      <a:rPr lang="tr-TR" sz="1000" i="1">
                        <a:latin typeface="Cambria Math" panose="02040503050406030204" pitchFamily="18" charset="0"/>
                        <a:ea typeface="Cambria Math" panose="02040503050406030204" pitchFamily="18" charset="0"/>
                      </a:rPr>
                      <m:t>→</m:t>
                    </m:r>
                  </m:oMath>
                </a14:m>
                <a:r>
                  <a:rPr lang="tr-TR" sz="1000" dirty="0" smtClean="0"/>
                  <a:t> çal(mak) (original stem but not related modern meaning of </a:t>
                </a:r>
                <a:r>
                  <a:rPr lang="tr-TR" sz="1000" dirty="0"/>
                  <a:t>çalış(mak</a:t>
                </a:r>
                <a:r>
                  <a:rPr lang="tr-TR" sz="1000" dirty="0" smtClean="0"/>
                  <a:t>).Among these structures, algorithm gives «çalı», having different meaning but covered by «çalış(mak)». However it is not big deal that is why nearly all documents including «çalı» related to «çalış(mak)», because «çalı» is not popular word in modern turkish. </a:t>
                </a:r>
              </a:p>
              <a:p>
                <a:pPr marL="0" indent="0">
                  <a:buNone/>
                </a:pPr>
                <a:r>
                  <a:rPr lang="tr-TR" sz="1200" dirty="0" err="1" smtClean="0"/>
                  <a:t>This</a:t>
                </a:r>
                <a:r>
                  <a:rPr lang="tr-TR" sz="1200" dirty="0" smtClean="0"/>
                  <a:t> </a:t>
                </a:r>
                <a:r>
                  <a:rPr lang="tr-TR" sz="1200" dirty="0" err="1" smtClean="0"/>
                  <a:t>morphological</a:t>
                </a:r>
                <a:r>
                  <a:rPr lang="tr-TR" sz="1200" dirty="0" smtClean="0"/>
                  <a:t> </a:t>
                </a:r>
                <a:r>
                  <a:rPr lang="tr-TR" sz="1200" dirty="0"/>
                  <a:t>problem in this point is related to computing «larger meaning scope than it should be» , not «narrower than it should </a:t>
                </a:r>
                <a:r>
                  <a:rPr lang="tr-TR" sz="1200" dirty="0" smtClean="0"/>
                  <a:t>be».  </a:t>
                </a:r>
                <a:endParaRPr lang="tr-TR" sz="1200" dirty="0"/>
              </a:p>
              <a:p>
                <a:pPr marL="0" indent="0">
                  <a:buNone/>
                </a:pPr>
                <a:endParaRPr lang="tr-TR" sz="1200" dirty="0" smtClean="0"/>
              </a:p>
              <a:p>
                <a:pPr marL="0" indent="0">
                  <a:buNone/>
                </a:pPr>
                <a:endParaRPr lang="tr-TR" sz="1200" dirty="0" smtClean="0"/>
              </a:p>
              <a:p>
                <a:pPr marL="0" indent="0">
                  <a:buNone/>
                </a:pPr>
                <a:endParaRPr lang="tr-TR" sz="1200" dirty="0"/>
              </a:p>
              <a:p>
                <a:pPr marL="0" indent="0">
                  <a:buNone/>
                </a:pPr>
                <a:endParaRPr lang="tr-TR" sz="1200" dirty="0"/>
              </a:p>
              <a:p>
                <a:pPr marL="0" indent="0">
                  <a:buNone/>
                </a:pPr>
                <a:endParaRPr lang="tr-TR" sz="12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71"/>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9BA348FC-A503-4C8D-9CC2-233C5FC29CE0}"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26</a:t>
            </a:fld>
            <a:endParaRPr lang="tr-TR"/>
          </a:p>
        </p:txBody>
      </p:sp>
    </p:spTree>
    <p:extLst>
      <p:ext uri="{BB962C8B-B14F-4D97-AF65-F5344CB8AC3E}">
        <p14:creationId xmlns:p14="http://schemas.microsoft.com/office/powerpoint/2010/main" val="2761929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Application (prediction)</a:t>
            </a:r>
            <a:endParaRPr lang="tr-T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tr-TR" b="0" i="1" smtClean="0">
                        <a:latin typeface="Cambria Math" panose="02040503050406030204" pitchFamily="18" charset="0"/>
                      </a:rPr>
                      <m:t>𝑓𝑜𝑟</m:t>
                    </m:r>
                    <m:r>
                      <a:rPr lang="tr-TR" b="0" i="1" smtClean="0">
                        <a:latin typeface="Cambria Math" panose="02040503050406030204" pitchFamily="18" charset="0"/>
                      </a:rPr>
                      <m:t> </m:t>
                    </m:r>
                    <m:r>
                      <a:rPr lang="tr-TR" i="1" dirty="0">
                        <a:latin typeface="Cambria Math" panose="02040503050406030204" pitchFamily="18" charset="0"/>
                      </a:rPr>
                      <m:t>𝑖</m:t>
                    </m:r>
                    <m:r>
                      <a:rPr lang="tr-TR" i="1" dirty="0">
                        <a:latin typeface="Cambria Math" panose="02040503050406030204" pitchFamily="18" charset="0"/>
                      </a:rPr>
                      <m:t>=38296</m:t>
                    </m:r>
                  </m:oMath>
                </a14:m>
                <a:endParaRPr lang="tr-TR" i="1" dirty="0" smtClean="0">
                  <a:latin typeface="Cambria Math" panose="02040503050406030204" pitchFamily="18" charset="0"/>
                </a:endParaRPr>
              </a:p>
              <a:p>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𝑝𝑟𝑒𝑑𝑖𝑐𝑡</m:t>
                        </m:r>
                      </m:e>
                      <m:sub>
                        <m:r>
                          <a:rPr lang="tr-TR" i="1">
                            <a:latin typeface="Cambria Math" panose="02040503050406030204" pitchFamily="18" charset="0"/>
                          </a:rPr>
                          <m:t>1</m:t>
                        </m:r>
                      </m:sub>
                    </m:sSub>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e>
                    </m:d>
                    <m:r>
                      <a:rPr lang="tr-TR" b="0" i="1" smtClean="0">
                        <a:latin typeface="Cambria Math" panose="02040503050406030204" pitchFamily="18" charset="0"/>
                      </a:rPr>
                      <m:t>="</m:t>
                    </m:r>
                    <m:r>
                      <a:rPr lang="tr-TR" b="0" i="1" smtClean="0">
                        <a:latin typeface="Cambria Math" panose="02040503050406030204" pitchFamily="18" charset="0"/>
                      </a:rPr>
                      <m:t>𝑆𝑃𝑂𝑅</m:t>
                    </m:r>
                    <m:r>
                      <a:rPr lang="tr-TR" b="0" i="1" smtClean="0">
                        <a:latin typeface="Cambria Math" panose="02040503050406030204" pitchFamily="18" charset="0"/>
                      </a:rPr>
                      <m:t>"</m:t>
                    </m:r>
                  </m:oMath>
                </a14:m>
                <a:endParaRPr lang="tr-TR" i="1" dirty="0" smtClean="0">
                  <a:latin typeface="Cambria Math" panose="02040503050406030204" pitchFamily="18" charset="0"/>
                </a:endParaRPr>
              </a:p>
              <a:p>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𝑝𝑟𝑒𝑑𝑖𝑐𝑡</m:t>
                        </m:r>
                      </m:e>
                      <m:sub>
                        <m:r>
                          <a:rPr lang="tr-TR" b="0" i="1" smtClean="0">
                            <a:latin typeface="Cambria Math" panose="02040503050406030204" pitchFamily="18" charset="0"/>
                          </a:rPr>
                          <m:t>2</m:t>
                        </m:r>
                      </m:sub>
                    </m:sSub>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e>
                    </m:d>
                    <m:r>
                      <a:rPr lang="tr-TR" i="1">
                        <a:latin typeface="Cambria Math" panose="02040503050406030204" pitchFamily="18" charset="0"/>
                      </a:rPr>
                      <m:t>="</m:t>
                    </m:r>
                    <m:r>
                      <a:rPr lang="tr-TR" i="1">
                        <a:latin typeface="Cambria Math" panose="02040503050406030204" pitchFamily="18" charset="0"/>
                      </a:rPr>
                      <m:t>𝑆𝐴𝑁𝐴𝑇</m:t>
                    </m:r>
                    <m:r>
                      <a:rPr lang="tr-TR" i="1">
                        <a:latin typeface="Cambria Math" panose="02040503050406030204" pitchFamily="18" charset="0"/>
                      </a:rPr>
                      <m:t>"</m:t>
                    </m:r>
                  </m:oMath>
                </a14:m>
                <a:endParaRPr lang="tr-TR" i="1" dirty="0">
                  <a:latin typeface="Cambria Math" panose="02040503050406030204" pitchFamily="18" charset="0"/>
                </a:endParaRPr>
              </a:p>
              <a:p>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𝑝𝑟𝑒𝑑𝑖𝑐𝑡</m:t>
                        </m:r>
                      </m:e>
                      <m:sub>
                        <m:r>
                          <a:rPr lang="tr-TR" b="0" i="1" smtClean="0">
                            <a:latin typeface="Cambria Math" panose="02040503050406030204" pitchFamily="18" charset="0"/>
                          </a:rPr>
                          <m:t>3</m:t>
                        </m:r>
                      </m:sub>
                    </m:sSub>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e>
                    </m:d>
                  </m:oMath>
                </a14:m>
                <a:r>
                  <a:rPr lang="tr-TR" dirty="0"/>
                  <a:t> </a:t>
                </a:r>
                <a14:m>
                  <m:oMath xmlns:m="http://schemas.openxmlformats.org/officeDocument/2006/math">
                    <m:r>
                      <a:rPr lang="tr-TR" i="1">
                        <a:latin typeface="Cambria Math" panose="02040503050406030204" pitchFamily="18" charset="0"/>
                      </a:rPr>
                      <m:t>="</m:t>
                    </m:r>
                    <m:r>
                      <a:rPr lang="tr-TR" b="0" i="1" smtClean="0">
                        <a:latin typeface="Cambria Math" panose="02040503050406030204" pitchFamily="18" charset="0"/>
                      </a:rPr>
                      <m:t>𝐷</m:t>
                    </m:r>
                    <m:r>
                      <a:rPr lang="tr-TR" b="0" i="1" smtClean="0">
                        <a:latin typeface="Cambria Math" panose="02040503050406030204" pitchFamily="18" charset="0"/>
                      </a:rPr>
                      <m:t>Ü</m:t>
                    </m:r>
                    <m:r>
                      <a:rPr lang="tr-TR" b="0" i="1" smtClean="0">
                        <a:latin typeface="Cambria Math" panose="02040503050406030204" pitchFamily="18" charset="0"/>
                      </a:rPr>
                      <m:t>𝑁𝑌𝐴</m:t>
                    </m:r>
                    <m:r>
                      <a:rPr lang="tr-TR" i="1">
                        <a:latin typeface="Cambria Math" panose="02040503050406030204" pitchFamily="18" charset="0"/>
                      </a:rPr>
                      <m:t>"</m:t>
                    </m:r>
                  </m:oMath>
                </a14:m>
                <a:endParaRPr lang="tr-TR" i="1" dirty="0">
                  <a:latin typeface="Cambria Math" panose="02040503050406030204" pitchFamily="18" charset="0"/>
                </a:endParaRPr>
              </a:p>
              <a:p>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𝑝𝑟𝑒𝑑𝑖𝑐𝑡</m:t>
                        </m:r>
                      </m:e>
                      <m:sub>
                        <m:r>
                          <a:rPr lang="tr-TR" b="0" i="1" smtClean="0">
                            <a:latin typeface="Cambria Math" panose="02040503050406030204" pitchFamily="18" charset="0"/>
                          </a:rPr>
                          <m:t>4</m:t>
                        </m:r>
                      </m:sub>
                    </m:sSub>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e>
                    </m:d>
                    <m:r>
                      <a:rPr lang="tr-TR" i="1">
                        <a:latin typeface="Cambria Math" panose="02040503050406030204" pitchFamily="18" charset="0"/>
                      </a:rPr>
                      <m:t>="</m:t>
                    </m:r>
                    <m:r>
                      <a:rPr lang="tr-TR" i="1">
                        <a:latin typeface="Cambria Math" panose="02040503050406030204" pitchFamily="18" charset="0"/>
                      </a:rPr>
                      <m:t>𝐷</m:t>
                    </m:r>
                    <m:r>
                      <a:rPr lang="tr-TR" i="1">
                        <a:latin typeface="Cambria Math" panose="02040503050406030204" pitchFamily="18" charset="0"/>
                      </a:rPr>
                      <m:t>Ü</m:t>
                    </m:r>
                    <m:r>
                      <a:rPr lang="tr-TR" i="1">
                        <a:latin typeface="Cambria Math" panose="02040503050406030204" pitchFamily="18" charset="0"/>
                      </a:rPr>
                      <m:t>𝑁𝑌𝐴</m:t>
                    </m:r>
                    <m:r>
                      <a:rPr lang="tr-TR" i="1">
                        <a:latin typeface="Cambria Math" panose="02040503050406030204" pitchFamily="18" charset="0"/>
                      </a:rPr>
                      <m:t>"</m:t>
                    </m:r>
                  </m:oMath>
                </a14:m>
                <a:endParaRPr lang="tr-TR" i="1" dirty="0">
                  <a:latin typeface="Cambria Math" panose="02040503050406030204" pitchFamily="18" charset="0"/>
                </a:endParaRPr>
              </a:p>
              <a:p>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𝑝𝑟𝑒𝑑𝑖𝑐𝑡</m:t>
                        </m:r>
                      </m:e>
                      <m:sub>
                        <m:r>
                          <a:rPr lang="tr-TR" b="0" i="1" smtClean="0">
                            <a:latin typeface="Cambria Math" panose="02040503050406030204" pitchFamily="18" charset="0"/>
                          </a:rPr>
                          <m:t>5</m:t>
                        </m:r>
                      </m:sub>
                    </m:sSub>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e>
                    </m:d>
                    <m:r>
                      <a:rPr lang="tr-TR" i="1">
                        <a:latin typeface="Cambria Math" panose="02040503050406030204" pitchFamily="18" charset="0"/>
                      </a:rPr>
                      <m:t>="</m:t>
                    </m:r>
                    <m:r>
                      <a:rPr lang="tr-TR" i="1">
                        <a:latin typeface="Cambria Math" panose="02040503050406030204" pitchFamily="18" charset="0"/>
                      </a:rPr>
                      <m:t>𝑆𝑃𝑂𝑅</m:t>
                    </m:r>
                    <m:r>
                      <a:rPr lang="tr-TR" i="1">
                        <a:latin typeface="Cambria Math" panose="02040503050406030204" pitchFamily="18" charset="0"/>
                      </a:rPr>
                      <m:t>"</m:t>
                    </m:r>
                  </m:oMath>
                </a14:m>
                <a:endParaRPr lang="tr-TR" i="1" dirty="0">
                  <a:latin typeface="Cambria Math" panose="02040503050406030204" pitchFamily="18" charset="0"/>
                </a:endParaRPr>
              </a:p>
              <a:p>
                <a:endParaRPr lang="tr-TR" i="1" dirty="0">
                  <a:latin typeface="Cambria Math" panose="02040503050406030204" pitchFamily="18" charset="0"/>
                </a:endParaRPr>
              </a:p>
              <a:p>
                <a:endParaRPr lang="tr-TR" i="1" dirty="0" smtClean="0">
                  <a:latin typeface="Cambria Math" panose="02040503050406030204" pitchFamily="18" charset="0"/>
                </a:endParaRPr>
              </a:p>
              <a:p>
                <a:endParaRPr lang="tr-TR" i="1" dirty="0">
                  <a:latin typeface="Cambria Math" panose="02040503050406030204" pitchFamily="18" charset="0"/>
                </a:endParaRPr>
              </a:p>
              <a:p>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D64A19B9-2366-4196-B47C-DB42F70CB466}"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27</a:t>
            </a:fld>
            <a:endParaRPr lang="tr-TR"/>
          </a:p>
        </p:txBody>
      </p:sp>
    </p:spTree>
    <p:extLst>
      <p:ext uri="{BB962C8B-B14F-4D97-AF65-F5344CB8AC3E}">
        <p14:creationId xmlns:p14="http://schemas.microsoft.com/office/powerpoint/2010/main" val="2254673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a:t>
            </a:r>
            <a:r>
              <a:rPr lang="tr-TR" dirty="0" smtClean="0"/>
              <a:t>(results)</a:t>
            </a:r>
            <a:endParaRPr lang="tr-TR"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550523989"/>
              </p:ext>
            </p:extLst>
          </p:nvPr>
        </p:nvGraphicFramePr>
        <p:xfrm>
          <a:off x="677334" y="1838037"/>
          <a:ext cx="7315200" cy="1714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649522462"/>
                    </a:ext>
                  </a:extLst>
                </a:gridCol>
                <a:gridCol w="609600">
                  <a:extLst>
                    <a:ext uri="{9D8B030D-6E8A-4147-A177-3AD203B41FA5}">
                      <a16:colId xmlns:a16="http://schemas.microsoft.com/office/drawing/2014/main" val="3393499150"/>
                    </a:ext>
                  </a:extLst>
                </a:gridCol>
                <a:gridCol w="609600">
                  <a:extLst>
                    <a:ext uri="{9D8B030D-6E8A-4147-A177-3AD203B41FA5}">
                      <a16:colId xmlns:a16="http://schemas.microsoft.com/office/drawing/2014/main" val="2480080587"/>
                    </a:ext>
                  </a:extLst>
                </a:gridCol>
                <a:gridCol w="609600">
                  <a:extLst>
                    <a:ext uri="{9D8B030D-6E8A-4147-A177-3AD203B41FA5}">
                      <a16:colId xmlns:a16="http://schemas.microsoft.com/office/drawing/2014/main" val="2335180250"/>
                    </a:ext>
                  </a:extLst>
                </a:gridCol>
                <a:gridCol w="609600">
                  <a:extLst>
                    <a:ext uri="{9D8B030D-6E8A-4147-A177-3AD203B41FA5}">
                      <a16:colId xmlns:a16="http://schemas.microsoft.com/office/drawing/2014/main" val="2569162015"/>
                    </a:ext>
                  </a:extLst>
                </a:gridCol>
                <a:gridCol w="609600">
                  <a:extLst>
                    <a:ext uri="{9D8B030D-6E8A-4147-A177-3AD203B41FA5}">
                      <a16:colId xmlns:a16="http://schemas.microsoft.com/office/drawing/2014/main" val="3057068213"/>
                    </a:ext>
                  </a:extLst>
                </a:gridCol>
                <a:gridCol w="609600">
                  <a:extLst>
                    <a:ext uri="{9D8B030D-6E8A-4147-A177-3AD203B41FA5}">
                      <a16:colId xmlns:a16="http://schemas.microsoft.com/office/drawing/2014/main" val="742972741"/>
                    </a:ext>
                  </a:extLst>
                </a:gridCol>
                <a:gridCol w="609600">
                  <a:extLst>
                    <a:ext uri="{9D8B030D-6E8A-4147-A177-3AD203B41FA5}">
                      <a16:colId xmlns:a16="http://schemas.microsoft.com/office/drawing/2014/main" val="3376787166"/>
                    </a:ext>
                  </a:extLst>
                </a:gridCol>
                <a:gridCol w="609600">
                  <a:extLst>
                    <a:ext uri="{9D8B030D-6E8A-4147-A177-3AD203B41FA5}">
                      <a16:colId xmlns:a16="http://schemas.microsoft.com/office/drawing/2014/main" val="3740551866"/>
                    </a:ext>
                  </a:extLst>
                </a:gridCol>
                <a:gridCol w="609600">
                  <a:extLst>
                    <a:ext uri="{9D8B030D-6E8A-4147-A177-3AD203B41FA5}">
                      <a16:colId xmlns:a16="http://schemas.microsoft.com/office/drawing/2014/main" val="4262868705"/>
                    </a:ext>
                  </a:extLst>
                </a:gridCol>
                <a:gridCol w="609600">
                  <a:extLst>
                    <a:ext uri="{9D8B030D-6E8A-4147-A177-3AD203B41FA5}">
                      <a16:colId xmlns:a16="http://schemas.microsoft.com/office/drawing/2014/main" val="1642441371"/>
                    </a:ext>
                  </a:extLst>
                </a:gridCol>
                <a:gridCol w="609600">
                  <a:extLst>
                    <a:ext uri="{9D8B030D-6E8A-4147-A177-3AD203B41FA5}">
                      <a16:colId xmlns:a16="http://schemas.microsoft.com/office/drawing/2014/main" val="1842909281"/>
                    </a:ext>
                  </a:extLst>
                </a:gridCol>
              </a:tblGrid>
              <a:tr h="190500">
                <a:tc rowSpan="3" gridSpan="2">
                  <a:txBody>
                    <a:bodyPr/>
                    <a:lstStyle/>
                    <a:p>
                      <a:pPr algn="ctr" fontAlgn="b"/>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rowSpan="3" hMerge="1">
                  <a:txBody>
                    <a:bodyPr/>
                    <a:lstStyle/>
                    <a:p>
                      <a:endParaRPr lang="tr-TR"/>
                    </a:p>
                  </a:txBody>
                  <a:tcPr/>
                </a:tc>
                <a:tc gridSpan="5">
                  <a:txBody>
                    <a:bodyPr/>
                    <a:lstStyle/>
                    <a:p>
                      <a:pPr algn="ctr" fontAlgn="b"/>
                      <a:r>
                        <a:rPr lang="en-US" sz="1100" u="none" strike="noStrike" dirty="0">
                          <a:effectLst/>
                        </a:rPr>
                        <a:t>Confusion Matrix for Model 1 (count)</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gridSpan="5">
                  <a:txBody>
                    <a:bodyPr/>
                    <a:lstStyle/>
                    <a:p>
                      <a:pPr algn="ctr" fontAlgn="b"/>
                      <a:r>
                        <a:rPr lang="fr-FR" sz="1100" u="none" strike="noStrike">
                          <a:effectLst/>
                        </a:rPr>
                        <a:t>Confusion Matrix for Model 1 (percentage)</a:t>
                      </a:r>
                      <a:endParaRPr lang="fr-FR" sz="1100" b="0" i="0" u="none" strike="noStrike">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2024919277"/>
                  </a:ext>
                </a:extLst>
              </a:tr>
              <a:tr h="190500">
                <a:tc gridSpan="2" vMerge="1">
                  <a:txBody>
                    <a:bodyPr/>
                    <a:lstStyle/>
                    <a:p>
                      <a:endParaRPr lang="tr-TR"/>
                    </a:p>
                  </a:txBody>
                  <a:tcPr/>
                </a:tc>
                <a:tc hMerge="1" vMerge="1">
                  <a:txBody>
                    <a:bodyPr/>
                    <a:lstStyle/>
                    <a:p>
                      <a:endParaRPr lang="tr-TR"/>
                    </a:p>
                  </a:txBody>
                  <a:tcPr/>
                </a:tc>
                <a:tc gridSpan="5">
                  <a:txBody>
                    <a:bodyPr/>
                    <a:lstStyle/>
                    <a:p>
                      <a:pPr algn="ctr" fontAlgn="b"/>
                      <a:r>
                        <a:rPr lang="tr-TR" sz="1100" u="none" strike="noStrike" dirty="0">
                          <a:effectLst/>
                        </a:rPr>
                        <a:t>Prediction</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gridSpan="5">
                  <a:txBody>
                    <a:bodyPr/>
                    <a:lstStyle/>
                    <a:p>
                      <a:pPr algn="ctr" fontAlgn="b"/>
                      <a:r>
                        <a:rPr lang="en-US" sz="1100" u="none" strike="noStrike">
                          <a:effectLst/>
                        </a:rPr>
                        <a:t>Prediction (rounded to 2 digits)</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515559352"/>
                  </a:ext>
                </a:extLst>
              </a:tr>
              <a:tr h="190500">
                <a:tc gridSpan="2" vMerge="1">
                  <a:txBody>
                    <a:bodyPr/>
                    <a:lstStyle/>
                    <a:p>
                      <a:endParaRPr lang="tr-TR"/>
                    </a:p>
                  </a:txBody>
                  <a:tcPr/>
                </a:tc>
                <a:tc hMerge="1" vMerge="1">
                  <a:txBody>
                    <a:bodyPr/>
                    <a:lstStyle/>
                    <a:p>
                      <a:endParaRPr lang="tr-TR"/>
                    </a:p>
                  </a:txBody>
                  <a:tcPr/>
                </a:tc>
                <a:tc>
                  <a:txBody>
                    <a:bodyPr/>
                    <a:lstStyle/>
                    <a:p>
                      <a:pPr algn="ctr" fontAlgn="ctr"/>
                      <a:r>
                        <a:rPr lang="tr-TR" sz="1100" u="none" strike="noStrike">
                          <a:effectLst/>
                        </a:rPr>
                        <a:t>DÜNYA</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a:effectLst/>
                        </a:rPr>
                        <a:t>SANAT</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a:effectLst/>
                        </a:rPr>
                        <a:t>SPOR</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Total</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SANAT</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SPOR</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Total</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extLst>
                  <a:ext uri="{0D108BD9-81ED-4DB2-BD59-A6C34878D82A}">
                    <a16:rowId xmlns:a16="http://schemas.microsoft.com/office/drawing/2014/main" val="1836559945"/>
                  </a:ext>
                </a:extLst>
              </a:tr>
              <a:tr h="190500">
                <a:tc rowSpan="4">
                  <a:txBody>
                    <a:bodyPr/>
                    <a:lstStyle/>
                    <a:p>
                      <a:pPr algn="ctr" fontAlgn="ctr"/>
                      <a:r>
                        <a:rPr lang="tr-TR" sz="1000" u="none" strike="noStrike" dirty="0">
                          <a:effectLst/>
                        </a:rPr>
                        <a:t>Observed</a:t>
                      </a:r>
                      <a:endParaRPr lang="tr-TR" sz="1000" b="0" i="0" u="none" strike="noStrike" dirty="0">
                        <a:solidFill>
                          <a:srgbClr val="000000"/>
                        </a:solidFill>
                        <a:effectLst/>
                        <a:latin typeface="Calibri" panose="020F0502020204030204" pitchFamily="34" charset="0"/>
                      </a:endParaRPr>
                    </a:p>
                  </a:txBody>
                  <a:tcPr marL="9525" marR="9525" marT="9525" marB="0" vert="vert" anchor="ctr">
                    <a:solidFill>
                      <a:schemeClr val="accent1">
                        <a:lumMod val="75000"/>
                      </a:schemeClr>
                    </a:solidFill>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b"/>
                      <a:r>
                        <a:rPr lang="tr-TR" sz="1100" u="none" strike="noStrike" dirty="0">
                          <a:effectLst/>
                        </a:rPr>
                        <a:t>1509</a:t>
                      </a:r>
                      <a:endParaRPr lang="tr-T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20</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302</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11</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1842</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tr-TR" sz="1100" u="none" strike="noStrike" dirty="0">
                          <a:solidFill>
                            <a:srgbClr val="FF0000"/>
                          </a:solidFill>
                          <a:effectLst/>
                        </a:rPr>
                        <a:t>0.82</a:t>
                      </a:r>
                      <a:endParaRPr lang="tr-TR"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0.01</a:t>
                      </a:r>
                      <a:endParaRPr lang="tr-T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0.16</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0.01</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1</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1679708561"/>
                  </a:ext>
                </a:extLst>
              </a:tr>
              <a:tr h="190500">
                <a:tc vMerge="1">
                  <a:txBody>
                    <a:bodyPr/>
                    <a:lstStyle/>
                    <a:p>
                      <a:endParaRPr lang="tr-TR"/>
                    </a:p>
                  </a:txBody>
                  <a:tcPr/>
                </a:tc>
                <a:tc>
                  <a:txBody>
                    <a:bodyPr/>
                    <a:lstStyle/>
                    <a:p>
                      <a:pPr algn="ctr" fontAlgn="ctr"/>
                      <a:r>
                        <a:rPr lang="tr-TR" sz="1100" u="none" strike="noStrike" dirty="0">
                          <a:effectLst/>
                        </a:rPr>
                        <a:t>SANAT</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b"/>
                      <a:r>
                        <a:rPr lang="tr-TR" sz="1100" u="none" strike="noStrike">
                          <a:effectLst/>
                        </a:rPr>
                        <a:t>21</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21</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14</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0</a:t>
                      </a:r>
                      <a:endParaRPr lang="tr-T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56</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tr-TR" sz="1100" u="none" strike="noStrike">
                          <a:effectLst/>
                        </a:rPr>
                        <a:t>0.38</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solidFill>
                            <a:srgbClr val="FF0000"/>
                          </a:solidFill>
                          <a:effectLst/>
                        </a:rPr>
                        <a:t>0.38</a:t>
                      </a:r>
                      <a:endParaRPr lang="tr-TR"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0.25</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1</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1522411183"/>
                  </a:ext>
                </a:extLst>
              </a:tr>
              <a:tr h="190500">
                <a:tc vMerge="1">
                  <a:txBody>
                    <a:bodyPr/>
                    <a:lstStyle/>
                    <a:p>
                      <a:endParaRPr lang="tr-TR"/>
                    </a:p>
                  </a:txBody>
                  <a:tcPr/>
                </a:tc>
                <a:tc>
                  <a:txBody>
                    <a:bodyPr/>
                    <a:lstStyle/>
                    <a:p>
                      <a:pPr algn="ctr" fontAlgn="ctr"/>
                      <a:r>
                        <a:rPr lang="tr-TR" sz="1100" u="none" strike="noStrike" dirty="0">
                          <a:effectLst/>
                        </a:rPr>
                        <a:t>SPOR</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b"/>
                      <a:r>
                        <a:rPr lang="tr-TR" sz="1100" u="none" strike="noStrike">
                          <a:effectLst/>
                        </a:rPr>
                        <a:t>86</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312</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1</a:t>
                      </a:r>
                      <a:endParaRPr lang="tr-T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399</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tr-TR" sz="1100" u="none" strike="noStrike" dirty="0">
                          <a:effectLst/>
                        </a:rPr>
                        <a:t>0.22</a:t>
                      </a:r>
                      <a:endParaRPr lang="tr-T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solidFill>
                            <a:srgbClr val="FF0000"/>
                          </a:solidFill>
                          <a:effectLst/>
                        </a:rPr>
                        <a:t>0.78</a:t>
                      </a:r>
                      <a:endParaRPr lang="tr-TR"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1</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2258105120"/>
                  </a:ext>
                </a:extLst>
              </a:tr>
              <a:tr h="190500">
                <a:tc vMerge="1">
                  <a:txBody>
                    <a:bodyPr/>
                    <a:lstStyle/>
                    <a:p>
                      <a:endParaRPr lang="tr-TR"/>
                    </a:p>
                  </a:txBody>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b"/>
                      <a:r>
                        <a:rPr lang="tr-TR" sz="1100" u="none" strike="noStrike">
                          <a:effectLst/>
                        </a:rPr>
                        <a:t>25</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2</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1</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28</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tr-TR" sz="1100" u="none" strike="noStrike" dirty="0">
                          <a:effectLst/>
                        </a:rPr>
                        <a:t>0.89</a:t>
                      </a:r>
                      <a:endParaRPr lang="tr-T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0</a:t>
                      </a:r>
                      <a:endParaRPr lang="tr-T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0.07</a:t>
                      </a:r>
                      <a:endParaRPr lang="tr-T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solidFill>
                            <a:srgbClr val="FF0000"/>
                          </a:solidFill>
                          <a:effectLst/>
                        </a:rPr>
                        <a:t>0.04</a:t>
                      </a:r>
                      <a:endParaRPr lang="tr-TR"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tr-TR" sz="1100" u="none" strike="noStrike" dirty="0">
                          <a:effectLst/>
                        </a:rPr>
                        <a:t>1</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763087478"/>
                  </a:ext>
                </a:extLst>
              </a:tr>
              <a:tr h="190500">
                <a:tc gridSpan="12">
                  <a:txBody>
                    <a:bodyPr/>
                    <a:lstStyle/>
                    <a:p>
                      <a:pPr algn="ctr" fontAlgn="b"/>
                      <a:r>
                        <a:rPr lang="en-US" sz="1100" u="none" strike="noStrike" dirty="0">
                          <a:effectLst/>
                        </a:rPr>
                        <a:t>Accuracy Rate For Model </a:t>
                      </a:r>
                      <a:r>
                        <a:rPr lang="tr-TR" sz="1100" u="none" strike="noStrike" dirty="0" smtClean="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154045821"/>
                  </a:ext>
                </a:extLst>
              </a:tr>
              <a:tr h="190500">
                <a:tc gridSpan="12">
                  <a:txBody>
                    <a:bodyPr/>
                    <a:lstStyle/>
                    <a:p>
                      <a:pPr algn="ctr" fontAlgn="b"/>
                      <a:r>
                        <a:rPr lang="tr-TR" sz="1100" u="none" strike="noStrike" dirty="0">
                          <a:solidFill>
                            <a:srgbClr val="FF0000"/>
                          </a:solidFill>
                          <a:effectLst/>
                        </a:rPr>
                        <a:t>0.79</a:t>
                      </a:r>
                      <a:endParaRPr lang="tr-TR" sz="1100" b="0" i="0" u="none" strike="noStrike" dirty="0">
                        <a:solidFill>
                          <a:srgbClr val="FF0000"/>
                        </a:solidFill>
                        <a:effectLst/>
                        <a:latin typeface="Calibri" panose="020F0502020204030204" pitchFamily="34" charset="0"/>
                      </a:endParaRPr>
                    </a:p>
                  </a:txBody>
                  <a:tcPr marL="9525" marR="9525" marT="9525"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307241719"/>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93756327"/>
              </p:ext>
            </p:extLst>
          </p:nvPr>
        </p:nvGraphicFramePr>
        <p:xfrm>
          <a:off x="677334" y="4118698"/>
          <a:ext cx="7315200" cy="1714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76686123"/>
                    </a:ext>
                  </a:extLst>
                </a:gridCol>
                <a:gridCol w="609600">
                  <a:extLst>
                    <a:ext uri="{9D8B030D-6E8A-4147-A177-3AD203B41FA5}">
                      <a16:colId xmlns:a16="http://schemas.microsoft.com/office/drawing/2014/main" val="3959568735"/>
                    </a:ext>
                  </a:extLst>
                </a:gridCol>
                <a:gridCol w="609600">
                  <a:extLst>
                    <a:ext uri="{9D8B030D-6E8A-4147-A177-3AD203B41FA5}">
                      <a16:colId xmlns:a16="http://schemas.microsoft.com/office/drawing/2014/main" val="2541405899"/>
                    </a:ext>
                  </a:extLst>
                </a:gridCol>
                <a:gridCol w="609600">
                  <a:extLst>
                    <a:ext uri="{9D8B030D-6E8A-4147-A177-3AD203B41FA5}">
                      <a16:colId xmlns:a16="http://schemas.microsoft.com/office/drawing/2014/main" val="4096649307"/>
                    </a:ext>
                  </a:extLst>
                </a:gridCol>
                <a:gridCol w="609600">
                  <a:extLst>
                    <a:ext uri="{9D8B030D-6E8A-4147-A177-3AD203B41FA5}">
                      <a16:colId xmlns:a16="http://schemas.microsoft.com/office/drawing/2014/main" val="3843734095"/>
                    </a:ext>
                  </a:extLst>
                </a:gridCol>
                <a:gridCol w="609600">
                  <a:extLst>
                    <a:ext uri="{9D8B030D-6E8A-4147-A177-3AD203B41FA5}">
                      <a16:colId xmlns:a16="http://schemas.microsoft.com/office/drawing/2014/main" val="4256093972"/>
                    </a:ext>
                  </a:extLst>
                </a:gridCol>
                <a:gridCol w="609600">
                  <a:extLst>
                    <a:ext uri="{9D8B030D-6E8A-4147-A177-3AD203B41FA5}">
                      <a16:colId xmlns:a16="http://schemas.microsoft.com/office/drawing/2014/main" val="385155411"/>
                    </a:ext>
                  </a:extLst>
                </a:gridCol>
                <a:gridCol w="609600">
                  <a:extLst>
                    <a:ext uri="{9D8B030D-6E8A-4147-A177-3AD203B41FA5}">
                      <a16:colId xmlns:a16="http://schemas.microsoft.com/office/drawing/2014/main" val="381844190"/>
                    </a:ext>
                  </a:extLst>
                </a:gridCol>
                <a:gridCol w="609600">
                  <a:extLst>
                    <a:ext uri="{9D8B030D-6E8A-4147-A177-3AD203B41FA5}">
                      <a16:colId xmlns:a16="http://schemas.microsoft.com/office/drawing/2014/main" val="3089213507"/>
                    </a:ext>
                  </a:extLst>
                </a:gridCol>
                <a:gridCol w="609600">
                  <a:extLst>
                    <a:ext uri="{9D8B030D-6E8A-4147-A177-3AD203B41FA5}">
                      <a16:colId xmlns:a16="http://schemas.microsoft.com/office/drawing/2014/main" val="850422668"/>
                    </a:ext>
                  </a:extLst>
                </a:gridCol>
                <a:gridCol w="609600">
                  <a:extLst>
                    <a:ext uri="{9D8B030D-6E8A-4147-A177-3AD203B41FA5}">
                      <a16:colId xmlns:a16="http://schemas.microsoft.com/office/drawing/2014/main" val="3838295342"/>
                    </a:ext>
                  </a:extLst>
                </a:gridCol>
                <a:gridCol w="609600">
                  <a:extLst>
                    <a:ext uri="{9D8B030D-6E8A-4147-A177-3AD203B41FA5}">
                      <a16:colId xmlns:a16="http://schemas.microsoft.com/office/drawing/2014/main" val="416111236"/>
                    </a:ext>
                  </a:extLst>
                </a:gridCol>
              </a:tblGrid>
              <a:tr h="190500">
                <a:tc rowSpan="3" gridSpan="2">
                  <a:txBody>
                    <a:bodyPr/>
                    <a:lstStyle/>
                    <a:p>
                      <a:pPr algn="ctr" fontAlgn="b"/>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rowSpan="3" hMerge="1">
                  <a:txBody>
                    <a:bodyPr/>
                    <a:lstStyle/>
                    <a:p>
                      <a:endParaRPr lang="tr-TR"/>
                    </a:p>
                  </a:txBody>
                  <a:tcPr/>
                </a:tc>
                <a:tc gridSpan="5">
                  <a:txBody>
                    <a:bodyPr/>
                    <a:lstStyle/>
                    <a:p>
                      <a:pPr algn="ctr" fontAlgn="b"/>
                      <a:r>
                        <a:rPr lang="en-US" sz="1100" u="none" strike="noStrike" dirty="0">
                          <a:effectLst/>
                        </a:rPr>
                        <a:t>Confusion Matrix for Model </a:t>
                      </a:r>
                      <a:r>
                        <a:rPr lang="tr-TR" sz="1100" u="none" strike="noStrike" dirty="0" smtClean="0">
                          <a:effectLst/>
                        </a:rPr>
                        <a:t>2</a:t>
                      </a:r>
                      <a:r>
                        <a:rPr lang="en-US" sz="1100" u="none" strike="noStrike" dirty="0" smtClean="0">
                          <a:effectLst/>
                        </a:rPr>
                        <a:t> </a:t>
                      </a:r>
                      <a:r>
                        <a:rPr lang="en-US" sz="1100" u="none" strike="noStrike" dirty="0">
                          <a:effectLst/>
                        </a:rPr>
                        <a:t>(count)</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gridSpan="5">
                  <a:txBody>
                    <a:bodyPr/>
                    <a:lstStyle/>
                    <a:p>
                      <a:pPr algn="ctr" fontAlgn="b"/>
                      <a:r>
                        <a:rPr lang="fr-FR" sz="1100" u="none" strike="noStrike" dirty="0">
                          <a:effectLst/>
                        </a:rPr>
                        <a:t>Confusion Matrix for Model </a:t>
                      </a:r>
                      <a:r>
                        <a:rPr lang="tr-TR" sz="1100" u="none" strike="noStrike" dirty="0" smtClean="0">
                          <a:effectLst/>
                        </a:rPr>
                        <a:t>2</a:t>
                      </a:r>
                      <a:r>
                        <a:rPr lang="fr-FR" sz="1100" u="none" strike="noStrike" dirty="0" smtClean="0">
                          <a:effectLst/>
                        </a:rPr>
                        <a:t> </a:t>
                      </a:r>
                      <a:r>
                        <a:rPr lang="fr-FR" sz="1100" u="none" strike="noStrike" dirty="0">
                          <a:effectLst/>
                        </a:rPr>
                        <a:t>(</a:t>
                      </a:r>
                      <a:r>
                        <a:rPr lang="fr-FR" sz="1100" u="none" strike="noStrike" dirty="0" err="1">
                          <a:effectLst/>
                        </a:rPr>
                        <a:t>percentage</a:t>
                      </a:r>
                      <a:r>
                        <a:rPr lang="fr-FR" sz="1100" u="none" strike="noStrike" dirty="0">
                          <a:effectLst/>
                        </a:rPr>
                        <a:t>)</a:t>
                      </a:r>
                      <a:endParaRPr lang="fr-F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960302123"/>
                  </a:ext>
                </a:extLst>
              </a:tr>
              <a:tr h="190500">
                <a:tc gridSpan="2" vMerge="1">
                  <a:txBody>
                    <a:bodyPr/>
                    <a:lstStyle/>
                    <a:p>
                      <a:endParaRPr lang="tr-TR"/>
                    </a:p>
                  </a:txBody>
                  <a:tcPr/>
                </a:tc>
                <a:tc hMerge="1" vMerge="1">
                  <a:txBody>
                    <a:bodyPr/>
                    <a:lstStyle/>
                    <a:p>
                      <a:endParaRPr lang="tr-TR"/>
                    </a:p>
                  </a:txBody>
                  <a:tcPr/>
                </a:tc>
                <a:tc gridSpan="5">
                  <a:txBody>
                    <a:bodyPr/>
                    <a:lstStyle/>
                    <a:p>
                      <a:pPr algn="ctr" fontAlgn="b"/>
                      <a:r>
                        <a:rPr lang="tr-TR" sz="1100" u="none" strike="noStrike" dirty="0">
                          <a:effectLst/>
                        </a:rPr>
                        <a:t>Prediction</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gridSpan="5">
                  <a:txBody>
                    <a:bodyPr/>
                    <a:lstStyle/>
                    <a:p>
                      <a:pPr algn="ctr" fontAlgn="b"/>
                      <a:r>
                        <a:rPr lang="en-US" sz="1100" u="none" strike="noStrike">
                          <a:effectLst/>
                        </a:rPr>
                        <a:t>Prediction (rounded to 2 digits)</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943919847"/>
                  </a:ext>
                </a:extLst>
              </a:tr>
              <a:tr h="190500">
                <a:tc gridSpan="2" vMerge="1">
                  <a:txBody>
                    <a:bodyPr/>
                    <a:lstStyle/>
                    <a:p>
                      <a:endParaRPr lang="tr-TR"/>
                    </a:p>
                  </a:txBody>
                  <a:tcPr/>
                </a:tc>
                <a:tc hMerge="1" vMerge="1">
                  <a:txBody>
                    <a:bodyPr/>
                    <a:lstStyle/>
                    <a:p>
                      <a:endParaRPr lang="tr-TR"/>
                    </a:p>
                  </a:txBody>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a:effectLst/>
                        </a:rPr>
                        <a:t>SANAT</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a:effectLst/>
                        </a:rPr>
                        <a:t>SPOR</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Total</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SANAT</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SPOR</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Total</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extLst>
                  <a:ext uri="{0D108BD9-81ED-4DB2-BD59-A6C34878D82A}">
                    <a16:rowId xmlns:a16="http://schemas.microsoft.com/office/drawing/2014/main" val="1166355373"/>
                  </a:ext>
                </a:extLst>
              </a:tr>
              <a:tr h="190500">
                <a:tc rowSpan="4">
                  <a:txBody>
                    <a:bodyPr/>
                    <a:lstStyle/>
                    <a:p>
                      <a:pPr algn="ctr" fontAlgn="ctr"/>
                      <a:r>
                        <a:rPr lang="tr-TR" sz="1000" u="none" strike="noStrike" dirty="0">
                          <a:effectLst/>
                        </a:rPr>
                        <a:t>Observed</a:t>
                      </a:r>
                      <a:endParaRPr lang="tr-TR" sz="1000" b="0" i="0" u="none" strike="noStrike" dirty="0">
                        <a:solidFill>
                          <a:srgbClr val="000000"/>
                        </a:solidFill>
                        <a:effectLst/>
                        <a:latin typeface="Calibri" panose="020F0502020204030204" pitchFamily="34" charset="0"/>
                      </a:endParaRPr>
                    </a:p>
                  </a:txBody>
                  <a:tcPr marL="9525" marR="9525" marT="9525" marB="0" vert="vert" anchor="ctr">
                    <a:solidFill>
                      <a:schemeClr val="accent1">
                        <a:lumMod val="75000"/>
                      </a:schemeClr>
                    </a:solidFill>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1189</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196</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165</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292</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1842</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0.65</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0.11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0.09</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0.16</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1680575849"/>
                  </a:ext>
                </a:extLst>
              </a:tr>
              <a:tr h="190500">
                <a:tc vMerge="1">
                  <a:txBody>
                    <a:bodyPr/>
                    <a:lstStyle/>
                    <a:p>
                      <a:endParaRPr lang="tr-TR"/>
                    </a:p>
                  </a:txBody>
                  <a:tcPr/>
                </a:tc>
                <a:tc>
                  <a:txBody>
                    <a:bodyPr/>
                    <a:lstStyle/>
                    <a:p>
                      <a:pPr algn="ctr" fontAlgn="ctr"/>
                      <a:r>
                        <a:rPr lang="tr-TR" sz="1100" u="none" strike="noStrike" dirty="0">
                          <a:effectLst/>
                        </a:rPr>
                        <a:t>SANAT</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5</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39</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7</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5</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56</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0.09</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0.7</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0.13</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0.09</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2581940382"/>
                  </a:ext>
                </a:extLst>
              </a:tr>
              <a:tr h="190500">
                <a:tc vMerge="1">
                  <a:txBody>
                    <a:bodyPr/>
                    <a:lstStyle/>
                    <a:p>
                      <a:endParaRPr lang="tr-TR"/>
                    </a:p>
                  </a:txBody>
                  <a:tcPr/>
                </a:tc>
                <a:tc>
                  <a:txBody>
                    <a:bodyPr/>
                    <a:lstStyle/>
                    <a:p>
                      <a:pPr algn="ctr" fontAlgn="ctr"/>
                      <a:r>
                        <a:rPr lang="tr-TR" sz="1100" u="none" strike="noStrike" dirty="0">
                          <a:effectLst/>
                        </a:rPr>
                        <a:t>SPOR</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41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26</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319</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13</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399</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0.1</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0.07</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0.8</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0.03</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3019388437"/>
                  </a:ext>
                </a:extLst>
              </a:tr>
              <a:tr h="190500">
                <a:tc vMerge="1">
                  <a:txBody>
                    <a:bodyPr/>
                    <a:lstStyle/>
                    <a:p>
                      <a:endParaRPr lang="tr-TR"/>
                    </a:p>
                  </a:txBody>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6</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3</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17</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28</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0.21</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0.11</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0.07</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0.61</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216625909"/>
                  </a:ext>
                </a:extLst>
              </a:tr>
              <a:tr h="190500">
                <a:tc gridSpan="12">
                  <a:txBody>
                    <a:bodyPr/>
                    <a:lstStyle/>
                    <a:p>
                      <a:pPr marL="0" algn="ctr" defTabSz="457200" rtl="0" eaLnBrk="1" fontAlgn="b" latinLnBrk="0" hangingPunct="1"/>
                      <a:r>
                        <a:rPr lang="en-US" sz="1100" u="none" strike="noStrike" kern="1200" dirty="0">
                          <a:solidFill>
                            <a:schemeClr val="dk1"/>
                          </a:solidFill>
                          <a:effectLst/>
                          <a:latin typeface="+mn-lt"/>
                          <a:ea typeface="+mn-ea"/>
                          <a:cs typeface="+mn-cs"/>
                        </a:rPr>
                        <a:t>Accuracy Rate For Model 2</a:t>
                      </a: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848062255"/>
                  </a:ext>
                </a:extLst>
              </a:tr>
              <a:tr h="190500">
                <a:tc gridSpan="12">
                  <a:txBody>
                    <a:bodyPr/>
                    <a:lstStyle/>
                    <a:p>
                      <a:pPr marL="0" algn="ctr" defTabSz="457200" rtl="0" eaLnBrk="1" fontAlgn="b" latinLnBrk="0" hangingPunct="1"/>
                      <a:r>
                        <a:rPr lang="tr-TR" sz="1100" u="none" strike="noStrike" kern="1200" dirty="0" smtClean="0">
                          <a:solidFill>
                            <a:srgbClr val="FF0000"/>
                          </a:solidFill>
                          <a:effectLst/>
                          <a:latin typeface="+mn-lt"/>
                          <a:ea typeface="+mn-ea"/>
                          <a:cs typeface="+mn-cs"/>
                        </a:rPr>
                        <a:t>0.67</a:t>
                      </a:r>
                      <a:endParaRPr lang="tr-TR" sz="1100" u="none" strike="noStrike" kern="1200" dirty="0">
                        <a:solidFill>
                          <a:srgbClr val="FF0000"/>
                        </a:solidFill>
                        <a:effectLst/>
                        <a:latin typeface="+mn-lt"/>
                        <a:ea typeface="+mn-ea"/>
                        <a:cs typeface="+mn-cs"/>
                      </a:endParaRPr>
                    </a:p>
                  </a:txBody>
                  <a:tcPr marL="9525" marR="9525" marT="9525"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263332130"/>
                  </a:ext>
                </a:extLst>
              </a:tr>
            </a:tbl>
          </a:graphicData>
        </a:graphic>
      </p:graphicFrame>
      <p:sp>
        <p:nvSpPr>
          <p:cNvPr id="3" name="Date Placeholder 2"/>
          <p:cNvSpPr>
            <a:spLocks noGrp="1"/>
          </p:cNvSpPr>
          <p:nvPr>
            <p:ph type="dt" sz="half" idx="10"/>
          </p:nvPr>
        </p:nvSpPr>
        <p:spPr/>
        <p:txBody>
          <a:bodyPr/>
          <a:lstStyle/>
          <a:p>
            <a:fld id="{0C6E8C3A-8A13-4A32-B5DB-903F9766C03B}" type="datetime1">
              <a:rPr lang="en-US" smtClean="0"/>
              <a:t>3/29/2021</a:t>
            </a:fld>
            <a:endParaRPr lang="tr-TR"/>
          </a:p>
        </p:txBody>
      </p:sp>
      <p:sp>
        <p:nvSpPr>
          <p:cNvPr id="4" name="Footer Placeholder 3"/>
          <p:cNvSpPr>
            <a:spLocks noGrp="1"/>
          </p:cNvSpPr>
          <p:nvPr>
            <p:ph type="ftr" sz="quarter" idx="11"/>
          </p:nvPr>
        </p:nvSpPr>
        <p:spPr/>
        <p:txBody>
          <a:bodyPr/>
          <a:lstStyle/>
          <a:p>
            <a:r>
              <a:rPr lang="tr-TR" smtClean="0"/>
              <a:t>EMREHAN</a:t>
            </a:r>
            <a:endParaRPr lang="tr-TR"/>
          </a:p>
        </p:txBody>
      </p:sp>
      <p:sp>
        <p:nvSpPr>
          <p:cNvPr id="5" name="Slide Number Placeholder 4"/>
          <p:cNvSpPr>
            <a:spLocks noGrp="1"/>
          </p:cNvSpPr>
          <p:nvPr>
            <p:ph type="sldNum" sz="quarter" idx="12"/>
          </p:nvPr>
        </p:nvSpPr>
        <p:spPr/>
        <p:txBody>
          <a:bodyPr/>
          <a:lstStyle/>
          <a:p>
            <a:fld id="{F74E1598-E674-4AEE-8C6B-8AD6344A913E}" type="slidenum">
              <a:rPr lang="tr-TR" smtClean="0"/>
              <a:t>28</a:t>
            </a:fld>
            <a:endParaRPr lang="tr-TR"/>
          </a:p>
        </p:txBody>
      </p:sp>
    </p:spTree>
    <p:extLst>
      <p:ext uri="{BB962C8B-B14F-4D97-AF65-F5344CB8AC3E}">
        <p14:creationId xmlns:p14="http://schemas.microsoft.com/office/powerpoint/2010/main" val="1014107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a:t>
            </a:r>
            <a:r>
              <a:rPr lang="tr-TR" dirty="0" smtClean="0"/>
              <a:t>(results)</a:t>
            </a:r>
            <a:endParaRPr lang="tr-TR"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775589561"/>
              </p:ext>
            </p:extLst>
          </p:nvPr>
        </p:nvGraphicFramePr>
        <p:xfrm>
          <a:off x="677334" y="1838037"/>
          <a:ext cx="7315200" cy="1714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649522462"/>
                    </a:ext>
                  </a:extLst>
                </a:gridCol>
                <a:gridCol w="609600">
                  <a:extLst>
                    <a:ext uri="{9D8B030D-6E8A-4147-A177-3AD203B41FA5}">
                      <a16:colId xmlns:a16="http://schemas.microsoft.com/office/drawing/2014/main" val="3393499150"/>
                    </a:ext>
                  </a:extLst>
                </a:gridCol>
                <a:gridCol w="609600">
                  <a:extLst>
                    <a:ext uri="{9D8B030D-6E8A-4147-A177-3AD203B41FA5}">
                      <a16:colId xmlns:a16="http://schemas.microsoft.com/office/drawing/2014/main" val="2480080587"/>
                    </a:ext>
                  </a:extLst>
                </a:gridCol>
                <a:gridCol w="609600">
                  <a:extLst>
                    <a:ext uri="{9D8B030D-6E8A-4147-A177-3AD203B41FA5}">
                      <a16:colId xmlns:a16="http://schemas.microsoft.com/office/drawing/2014/main" val="2335180250"/>
                    </a:ext>
                  </a:extLst>
                </a:gridCol>
                <a:gridCol w="609600">
                  <a:extLst>
                    <a:ext uri="{9D8B030D-6E8A-4147-A177-3AD203B41FA5}">
                      <a16:colId xmlns:a16="http://schemas.microsoft.com/office/drawing/2014/main" val="2569162015"/>
                    </a:ext>
                  </a:extLst>
                </a:gridCol>
                <a:gridCol w="609600">
                  <a:extLst>
                    <a:ext uri="{9D8B030D-6E8A-4147-A177-3AD203B41FA5}">
                      <a16:colId xmlns:a16="http://schemas.microsoft.com/office/drawing/2014/main" val="3057068213"/>
                    </a:ext>
                  </a:extLst>
                </a:gridCol>
                <a:gridCol w="609600">
                  <a:extLst>
                    <a:ext uri="{9D8B030D-6E8A-4147-A177-3AD203B41FA5}">
                      <a16:colId xmlns:a16="http://schemas.microsoft.com/office/drawing/2014/main" val="742972741"/>
                    </a:ext>
                  </a:extLst>
                </a:gridCol>
                <a:gridCol w="609600">
                  <a:extLst>
                    <a:ext uri="{9D8B030D-6E8A-4147-A177-3AD203B41FA5}">
                      <a16:colId xmlns:a16="http://schemas.microsoft.com/office/drawing/2014/main" val="3376787166"/>
                    </a:ext>
                  </a:extLst>
                </a:gridCol>
                <a:gridCol w="609600">
                  <a:extLst>
                    <a:ext uri="{9D8B030D-6E8A-4147-A177-3AD203B41FA5}">
                      <a16:colId xmlns:a16="http://schemas.microsoft.com/office/drawing/2014/main" val="3740551866"/>
                    </a:ext>
                  </a:extLst>
                </a:gridCol>
                <a:gridCol w="609600">
                  <a:extLst>
                    <a:ext uri="{9D8B030D-6E8A-4147-A177-3AD203B41FA5}">
                      <a16:colId xmlns:a16="http://schemas.microsoft.com/office/drawing/2014/main" val="4262868705"/>
                    </a:ext>
                  </a:extLst>
                </a:gridCol>
                <a:gridCol w="609600">
                  <a:extLst>
                    <a:ext uri="{9D8B030D-6E8A-4147-A177-3AD203B41FA5}">
                      <a16:colId xmlns:a16="http://schemas.microsoft.com/office/drawing/2014/main" val="1642441371"/>
                    </a:ext>
                  </a:extLst>
                </a:gridCol>
                <a:gridCol w="609600">
                  <a:extLst>
                    <a:ext uri="{9D8B030D-6E8A-4147-A177-3AD203B41FA5}">
                      <a16:colId xmlns:a16="http://schemas.microsoft.com/office/drawing/2014/main" val="1842909281"/>
                    </a:ext>
                  </a:extLst>
                </a:gridCol>
              </a:tblGrid>
              <a:tr h="190500">
                <a:tc rowSpan="3" gridSpan="2">
                  <a:txBody>
                    <a:bodyPr/>
                    <a:lstStyle/>
                    <a:p>
                      <a:pPr algn="ctr" fontAlgn="b"/>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rowSpan="3" hMerge="1">
                  <a:txBody>
                    <a:bodyPr/>
                    <a:lstStyle/>
                    <a:p>
                      <a:endParaRPr lang="tr-TR"/>
                    </a:p>
                  </a:txBody>
                  <a:tcPr/>
                </a:tc>
                <a:tc gridSpan="5">
                  <a:txBody>
                    <a:bodyPr/>
                    <a:lstStyle/>
                    <a:p>
                      <a:pPr algn="ctr" fontAlgn="b"/>
                      <a:r>
                        <a:rPr lang="en-US" sz="1100" u="none" strike="noStrike" dirty="0">
                          <a:effectLst/>
                        </a:rPr>
                        <a:t>Confusion Matrix for Model </a:t>
                      </a:r>
                      <a:r>
                        <a:rPr lang="tr-TR" sz="1100" u="none" strike="noStrike" dirty="0" smtClean="0">
                          <a:effectLst/>
                        </a:rPr>
                        <a:t>3</a:t>
                      </a:r>
                      <a:r>
                        <a:rPr lang="en-US" sz="1100" u="none" strike="noStrike" dirty="0" smtClean="0">
                          <a:effectLst/>
                        </a:rPr>
                        <a:t> </a:t>
                      </a:r>
                      <a:r>
                        <a:rPr lang="en-US" sz="1100" u="none" strike="noStrike" dirty="0">
                          <a:effectLst/>
                        </a:rPr>
                        <a:t>(count)</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gridSpan="5">
                  <a:txBody>
                    <a:bodyPr/>
                    <a:lstStyle/>
                    <a:p>
                      <a:pPr algn="ctr" fontAlgn="b"/>
                      <a:r>
                        <a:rPr lang="fr-FR" sz="1100" u="none" strike="noStrike" dirty="0">
                          <a:effectLst/>
                        </a:rPr>
                        <a:t>Confusion Matrix for Model </a:t>
                      </a:r>
                      <a:r>
                        <a:rPr lang="tr-TR" sz="1100" u="none" strike="noStrike" dirty="0" smtClean="0">
                          <a:effectLst/>
                        </a:rPr>
                        <a:t>3</a:t>
                      </a:r>
                      <a:r>
                        <a:rPr lang="fr-FR" sz="1100" u="none" strike="noStrike" dirty="0" smtClean="0">
                          <a:effectLst/>
                        </a:rPr>
                        <a:t> </a:t>
                      </a:r>
                      <a:r>
                        <a:rPr lang="fr-FR" sz="1100" u="none" strike="noStrike" dirty="0">
                          <a:effectLst/>
                        </a:rPr>
                        <a:t>(</a:t>
                      </a:r>
                      <a:r>
                        <a:rPr lang="fr-FR" sz="1100" u="none" strike="noStrike" dirty="0" err="1">
                          <a:effectLst/>
                        </a:rPr>
                        <a:t>percentage</a:t>
                      </a:r>
                      <a:r>
                        <a:rPr lang="fr-FR" sz="1100" u="none" strike="noStrike" dirty="0">
                          <a:effectLst/>
                        </a:rPr>
                        <a:t>)</a:t>
                      </a:r>
                      <a:endParaRPr lang="fr-F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2024919277"/>
                  </a:ext>
                </a:extLst>
              </a:tr>
              <a:tr h="190500">
                <a:tc gridSpan="2" vMerge="1">
                  <a:txBody>
                    <a:bodyPr/>
                    <a:lstStyle/>
                    <a:p>
                      <a:endParaRPr lang="tr-TR"/>
                    </a:p>
                  </a:txBody>
                  <a:tcPr/>
                </a:tc>
                <a:tc hMerge="1" vMerge="1">
                  <a:txBody>
                    <a:bodyPr/>
                    <a:lstStyle/>
                    <a:p>
                      <a:endParaRPr lang="tr-TR"/>
                    </a:p>
                  </a:txBody>
                  <a:tcPr/>
                </a:tc>
                <a:tc gridSpan="5">
                  <a:txBody>
                    <a:bodyPr/>
                    <a:lstStyle/>
                    <a:p>
                      <a:pPr algn="ctr" fontAlgn="b"/>
                      <a:r>
                        <a:rPr lang="tr-TR" sz="1100" u="none" strike="noStrike" dirty="0">
                          <a:effectLst/>
                        </a:rPr>
                        <a:t>Prediction</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gridSpan="5">
                  <a:txBody>
                    <a:bodyPr/>
                    <a:lstStyle/>
                    <a:p>
                      <a:pPr algn="ctr" fontAlgn="b"/>
                      <a:r>
                        <a:rPr lang="en-US" sz="1100" u="none" strike="noStrike">
                          <a:effectLst/>
                        </a:rPr>
                        <a:t>Prediction (rounded to 2 digits)</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515559352"/>
                  </a:ext>
                </a:extLst>
              </a:tr>
              <a:tr h="190500">
                <a:tc gridSpan="2" vMerge="1">
                  <a:txBody>
                    <a:bodyPr/>
                    <a:lstStyle/>
                    <a:p>
                      <a:endParaRPr lang="tr-TR"/>
                    </a:p>
                  </a:txBody>
                  <a:tcPr/>
                </a:tc>
                <a:tc hMerge="1" vMerge="1">
                  <a:txBody>
                    <a:bodyPr/>
                    <a:lstStyle/>
                    <a:p>
                      <a:endParaRPr lang="tr-TR"/>
                    </a:p>
                  </a:txBody>
                  <a:tcPr/>
                </a:tc>
                <a:tc>
                  <a:txBody>
                    <a:bodyPr/>
                    <a:lstStyle/>
                    <a:p>
                      <a:pPr algn="ctr" fontAlgn="ctr"/>
                      <a:r>
                        <a:rPr lang="tr-TR" sz="1100" u="none" strike="noStrike">
                          <a:effectLst/>
                        </a:rPr>
                        <a:t>DÜNYA</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a:effectLst/>
                        </a:rPr>
                        <a:t>SANAT</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a:effectLst/>
                        </a:rPr>
                        <a:t>SPOR</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Total</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SANAT</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SPOR</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Total</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extLst>
                  <a:ext uri="{0D108BD9-81ED-4DB2-BD59-A6C34878D82A}">
                    <a16:rowId xmlns:a16="http://schemas.microsoft.com/office/drawing/2014/main" val="1836559945"/>
                  </a:ext>
                </a:extLst>
              </a:tr>
              <a:tr h="190500">
                <a:tc rowSpan="4">
                  <a:txBody>
                    <a:bodyPr/>
                    <a:lstStyle/>
                    <a:p>
                      <a:pPr algn="ctr" fontAlgn="ctr"/>
                      <a:r>
                        <a:rPr lang="tr-TR" sz="1000" u="none" strike="noStrike" dirty="0">
                          <a:effectLst/>
                        </a:rPr>
                        <a:t>Observed</a:t>
                      </a:r>
                      <a:endParaRPr lang="tr-TR" sz="1000" b="0" i="0" u="none" strike="noStrike" dirty="0">
                        <a:solidFill>
                          <a:srgbClr val="000000"/>
                        </a:solidFill>
                        <a:effectLst/>
                        <a:latin typeface="Calibri" panose="020F0502020204030204" pitchFamily="34" charset="0"/>
                      </a:endParaRPr>
                    </a:p>
                  </a:txBody>
                  <a:tcPr marL="9525" marR="9525" marT="9525" marB="0" vert="vert" anchor="ctr">
                    <a:solidFill>
                      <a:schemeClr val="accent1">
                        <a:lumMod val="75000"/>
                      </a:schemeClr>
                    </a:solidFill>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1838</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2</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1842</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smtClean="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1679708561"/>
                  </a:ext>
                </a:extLst>
              </a:tr>
              <a:tr h="190500">
                <a:tc vMerge="1">
                  <a:txBody>
                    <a:bodyPr/>
                    <a:lstStyle/>
                    <a:p>
                      <a:endParaRPr lang="tr-TR"/>
                    </a:p>
                  </a:txBody>
                  <a:tcPr/>
                </a:tc>
                <a:tc>
                  <a:txBody>
                    <a:bodyPr/>
                    <a:lstStyle/>
                    <a:p>
                      <a:pPr algn="ctr" fontAlgn="ctr"/>
                      <a:r>
                        <a:rPr lang="tr-TR" sz="1100" u="none" strike="noStrike" dirty="0">
                          <a:effectLst/>
                        </a:rPr>
                        <a:t>SANAT</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55</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56</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0.98</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0.02</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smtClean="0">
                          <a:solidFill>
                            <a:schemeClr val="dk1"/>
                          </a:solidFill>
                          <a:effectLst/>
                          <a:latin typeface="+mn-lt"/>
                          <a:ea typeface="+mn-ea"/>
                          <a:cs typeface="+mn-cs"/>
                        </a:rPr>
                        <a:t>1</a:t>
                      </a:r>
                      <a:endParaRPr lang="tr-TR" sz="1100" u="none" strike="noStrike" kern="1200" dirty="0">
                        <a:solidFill>
                          <a:schemeClr val="dk1"/>
                        </a:solidFill>
                        <a:effectLst/>
                        <a:latin typeface="+mn-lt"/>
                        <a:ea typeface="+mn-ea"/>
                        <a:cs typeface="+mn-cs"/>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1522411183"/>
                  </a:ext>
                </a:extLst>
              </a:tr>
              <a:tr h="190500">
                <a:tc vMerge="1">
                  <a:txBody>
                    <a:bodyPr/>
                    <a:lstStyle/>
                    <a:p>
                      <a:endParaRPr lang="tr-TR"/>
                    </a:p>
                  </a:txBody>
                  <a:tcPr/>
                </a:tc>
                <a:tc>
                  <a:txBody>
                    <a:bodyPr/>
                    <a:lstStyle/>
                    <a:p>
                      <a:pPr algn="ctr" fontAlgn="ctr"/>
                      <a:r>
                        <a:rPr lang="tr-TR" sz="1100" u="none" strike="noStrike" dirty="0">
                          <a:effectLst/>
                        </a:rPr>
                        <a:t>SPOR</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291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107</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399</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0.73</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0.27</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smtClean="0">
                          <a:solidFill>
                            <a:schemeClr val="dk1"/>
                          </a:solidFill>
                          <a:effectLst/>
                          <a:latin typeface="+mn-lt"/>
                          <a:ea typeface="+mn-ea"/>
                          <a:cs typeface="+mn-cs"/>
                        </a:rPr>
                        <a:t>1</a:t>
                      </a:r>
                      <a:endParaRPr lang="tr-TR" sz="1100" u="none" strike="noStrike" kern="1200" dirty="0">
                        <a:solidFill>
                          <a:schemeClr val="dk1"/>
                        </a:solidFill>
                        <a:effectLst/>
                        <a:latin typeface="+mn-lt"/>
                        <a:ea typeface="+mn-ea"/>
                        <a:cs typeface="+mn-cs"/>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2258105120"/>
                  </a:ext>
                </a:extLst>
              </a:tr>
              <a:tr h="190500">
                <a:tc vMerge="1">
                  <a:txBody>
                    <a:bodyPr/>
                    <a:lstStyle/>
                    <a:p>
                      <a:endParaRPr lang="tr-TR"/>
                    </a:p>
                  </a:txBody>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28</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28</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smtClean="0">
                          <a:solidFill>
                            <a:schemeClr val="dk1"/>
                          </a:solidFill>
                          <a:effectLst/>
                          <a:latin typeface="+mn-lt"/>
                          <a:ea typeface="+mn-ea"/>
                          <a:cs typeface="+mn-cs"/>
                        </a:rPr>
                        <a:t>1</a:t>
                      </a:r>
                      <a:endParaRPr lang="tr-TR" sz="1100" u="none" strike="noStrike" kern="1200" dirty="0">
                        <a:solidFill>
                          <a:schemeClr val="dk1"/>
                        </a:solidFill>
                        <a:effectLst/>
                        <a:latin typeface="+mn-lt"/>
                        <a:ea typeface="+mn-ea"/>
                        <a:cs typeface="+mn-cs"/>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763087478"/>
                  </a:ext>
                </a:extLst>
              </a:tr>
              <a:tr h="190500">
                <a:tc gridSpan="12">
                  <a:txBody>
                    <a:bodyPr/>
                    <a:lstStyle/>
                    <a:p>
                      <a:pPr algn="ctr" fontAlgn="b"/>
                      <a:r>
                        <a:rPr lang="en-US" sz="1100" u="none" strike="noStrike" dirty="0">
                          <a:effectLst/>
                        </a:rPr>
                        <a:t>Accuracy Rate For Model </a:t>
                      </a:r>
                      <a:r>
                        <a:rPr lang="tr-TR" sz="1100" u="none" strike="noStrike" dirty="0" smtClean="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154045821"/>
                  </a:ext>
                </a:extLst>
              </a:tr>
              <a:tr h="190500">
                <a:tc gridSpan="12">
                  <a:txBody>
                    <a:bodyPr/>
                    <a:lstStyle/>
                    <a:p>
                      <a:pPr algn="ctr" fontAlgn="b"/>
                      <a:r>
                        <a:rPr lang="tr-TR" sz="1100" u="none" strike="noStrike" dirty="0" smtClean="0">
                          <a:solidFill>
                            <a:srgbClr val="FF0000"/>
                          </a:solidFill>
                          <a:effectLst/>
                        </a:rPr>
                        <a:t>0.84</a:t>
                      </a:r>
                      <a:endParaRPr lang="tr-TR" sz="1100" b="0" i="0" u="none" strike="noStrike" dirty="0">
                        <a:solidFill>
                          <a:srgbClr val="FF0000"/>
                        </a:solidFill>
                        <a:effectLst/>
                        <a:latin typeface="Calibri" panose="020F0502020204030204" pitchFamily="34" charset="0"/>
                      </a:endParaRPr>
                    </a:p>
                  </a:txBody>
                  <a:tcPr marL="9525" marR="9525" marT="9525"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307241719"/>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961924329"/>
              </p:ext>
            </p:extLst>
          </p:nvPr>
        </p:nvGraphicFramePr>
        <p:xfrm>
          <a:off x="677334" y="4118698"/>
          <a:ext cx="7315200" cy="1714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76686123"/>
                    </a:ext>
                  </a:extLst>
                </a:gridCol>
                <a:gridCol w="609600">
                  <a:extLst>
                    <a:ext uri="{9D8B030D-6E8A-4147-A177-3AD203B41FA5}">
                      <a16:colId xmlns:a16="http://schemas.microsoft.com/office/drawing/2014/main" val="3959568735"/>
                    </a:ext>
                  </a:extLst>
                </a:gridCol>
                <a:gridCol w="609600">
                  <a:extLst>
                    <a:ext uri="{9D8B030D-6E8A-4147-A177-3AD203B41FA5}">
                      <a16:colId xmlns:a16="http://schemas.microsoft.com/office/drawing/2014/main" val="2541405899"/>
                    </a:ext>
                  </a:extLst>
                </a:gridCol>
                <a:gridCol w="609600">
                  <a:extLst>
                    <a:ext uri="{9D8B030D-6E8A-4147-A177-3AD203B41FA5}">
                      <a16:colId xmlns:a16="http://schemas.microsoft.com/office/drawing/2014/main" val="4096649307"/>
                    </a:ext>
                  </a:extLst>
                </a:gridCol>
                <a:gridCol w="609600">
                  <a:extLst>
                    <a:ext uri="{9D8B030D-6E8A-4147-A177-3AD203B41FA5}">
                      <a16:colId xmlns:a16="http://schemas.microsoft.com/office/drawing/2014/main" val="3843734095"/>
                    </a:ext>
                  </a:extLst>
                </a:gridCol>
                <a:gridCol w="609600">
                  <a:extLst>
                    <a:ext uri="{9D8B030D-6E8A-4147-A177-3AD203B41FA5}">
                      <a16:colId xmlns:a16="http://schemas.microsoft.com/office/drawing/2014/main" val="4256093972"/>
                    </a:ext>
                  </a:extLst>
                </a:gridCol>
                <a:gridCol w="609600">
                  <a:extLst>
                    <a:ext uri="{9D8B030D-6E8A-4147-A177-3AD203B41FA5}">
                      <a16:colId xmlns:a16="http://schemas.microsoft.com/office/drawing/2014/main" val="385155411"/>
                    </a:ext>
                  </a:extLst>
                </a:gridCol>
                <a:gridCol w="609600">
                  <a:extLst>
                    <a:ext uri="{9D8B030D-6E8A-4147-A177-3AD203B41FA5}">
                      <a16:colId xmlns:a16="http://schemas.microsoft.com/office/drawing/2014/main" val="381844190"/>
                    </a:ext>
                  </a:extLst>
                </a:gridCol>
                <a:gridCol w="609600">
                  <a:extLst>
                    <a:ext uri="{9D8B030D-6E8A-4147-A177-3AD203B41FA5}">
                      <a16:colId xmlns:a16="http://schemas.microsoft.com/office/drawing/2014/main" val="3089213507"/>
                    </a:ext>
                  </a:extLst>
                </a:gridCol>
                <a:gridCol w="609600">
                  <a:extLst>
                    <a:ext uri="{9D8B030D-6E8A-4147-A177-3AD203B41FA5}">
                      <a16:colId xmlns:a16="http://schemas.microsoft.com/office/drawing/2014/main" val="850422668"/>
                    </a:ext>
                  </a:extLst>
                </a:gridCol>
                <a:gridCol w="609600">
                  <a:extLst>
                    <a:ext uri="{9D8B030D-6E8A-4147-A177-3AD203B41FA5}">
                      <a16:colId xmlns:a16="http://schemas.microsoft.com/office/drawing/2014/main" val="3838295342"/>
                    </a:ext>
                  </a:extLst>
                </a:gridCol>
                <a:gridCol w="609600">
                  <a:extLst>
                    <a:ext uri="{9D8B030D-6E8A-4147-A177-3AD203B41FA5}">
                      <a16:colId xmlns:a16="http://schemas.microsoft.com/office/drawing/2014/main" val="416111236"/>
                    </a:ext>
                  </a:extLst>
                </a:gridCol>
              </a:tblGrid>
              <a:tr h="190500">
                <a:tc rowSpan="3" gridSpan="2">
                  <a:txBody>
                    <a:bodyPr/>
                    <a:lstStyle/>
                    <a:p>
                      <a:pPr algn="ctr" fontAlgn="b"/>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rowSpan="3" hMerge="1">
                  <a:txBody>
                    <a:bodyPr/>
                    <a:lstStyle/>
                    <a:p>
                      <a:endParaRPr lang="tr-TR"/>
                    </a:p>
                  </a:txBody>
                  <a:tcPr/>
                </a:tc>
                <a:tc gridSpan="5">
                  <a:txBody>
                    <a:bodyPr/>
                    <a:lstStyle/>
                    <a:p>
                      <a:pPr algn="ctr" fontAlgn="b"/>
                      <a:r>
                        <a:rPr lang="en-US" sz="1100" u="none" strike="noStrike" dirty="0">
                          <a:effectLst/>
                        </a:rPr>
                        <a:t>Confusion Matrix for Model </a:t>
                      </a:r>
                      <a:r>
                        <a:rPr lang="tr-TR" sz="1100" u="none" strike="noStrike" dirty="0" smtClean="0">
                          <a:effectLst/>
                        </a:rPr>
                        <a:t>4</a:t>
                      </a:r>
                      <a:r>
                        <a:rPr lang="en-US" sz="1100" u="none" strike="noStrike" dirty="0" smtClean="0">
                          <a:effectLst/>
                        </a:rPr>
                        <a:t> </a:t>
                      </a:r>
                      <a:r>
                        <a:rPr lang="en-US" sz="1100" u="none" strike="noStrike" dirty="0">
                          <a:effectLst/>
                        </a:rPr>
                        <a:t>(count)</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gridSpan="5">
                  <a:txBody>
                    <a:bodyPr/>
                    <a:lstStyle/>
                    <a:p>
                      <a:pPr algn="ctr" fontAlgn="b"/>
                      <a:r>
                        <a:rPr lang="fr-FR" sz="1100" u="none" strike="noStrike" dirty="0">
                          <a:effectLst/>
                        </a:rPr>
                        <a:t>Confusion Matrix for Model </a:t>
                      </a:r>
                      <a:r>
                        <a:rPr lang="tr-TR" sz="1100" u="none" strike="noStrike" dirty="0" smtClean="0">
                          <a:effectLst/>
                        </a:rPr>
                        <a:t>4</a:t>
                      </a:r>
                      <a:r>
                        <a:rPr lang="fr-FR" sz="1100" u="none" strike="noStrike" dirty="0" smtClean="0">
                          <a:effectLst/>
                        </a:rPr>
                        <a:t> </a:t>
                      </a:r>
                      <a:r>
                        <a:rPr lang="fr-FR" sz="1100" u="none" strike="noStrike" dirty="0">
                          <a:effectLst/>
                        </a:rPr>
                        <a:t>(</a:t>
                      </a:r>
                      <a:r>
                        <a:rPr lang="fr-FR" sz="1100" u="none" strike="noStrike" dirty="0" err="1">
                          <a:effectLst/>
                        </a:rPr>
                        <a:t>percentage</a:t>
                      </a:r>
                      <a:r>
                        <a:rPr lang="fr-FR" sz="1100" u="none" strike="noStrike" dirty="0">
                          <a:effectLst/>
                        </a:rPr>
                        <a:t>)</a:t>
                      </a:r>
                      <a:endParaRPr lang="fr-F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960302123"/>
                  </a:ext>
                </a:extLst>
              </a:tr>
              <a:tr h="190500">
                <a:tc gridSpan="2" vMerge="1">
                  <a:txBody>
                    <a:bodyPr/>
                    <a:lstStyle/>
                    <a:p>
                      <a:endParaRPr lang="tr-TR"/>
                    </a:p>
                  </a:txBody>
                  <a:tcPr/>
                </a:tc>
                <a:tc hMerge="1" vMerge="1">
                  <a:txBody>
                    <a:bodyPr/>
                    <a:lstStyle/>
                    <a:p>
                      <a:endParaRPr lang="tr-TR"/>
                    </a:p>
                  </a:txBody>
                  <a:tcPr/>
                </a:tc>
                <a:tc gridSpan="5">
                  <a:txBody>
                    <a:bodyPr/>
                    <a:lstStyle/>
                    <a:p>
                      <a:pPr algn="ctr" fontAlgn="b"/>
                      <a:r>
                        <a:rPr lang="tr-TR" sz="1100" u="none" strike="noStrike" dirty="0">
                          <a:effectLst/>
                        </a:rPr>
                        <a:t>Prediction</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gridSpan="5">
                  <a:txBody>
                    <a:bodyPr/>
                    <a:lstStyle/>
                    <a:p>
                      <a:pPr algn="ctr" fontAlgn="b"/>
                      <a:r>
                        <a:rPr lang="en-US" sz="1100" u="none" strike="noStrike">
                          <a:effectLst/>
                        </a:rPr>
                        <a:t>Prediction (rounded to 2 digits)</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943919847"/>
                  </a:ext>
                </a:extLst>
              </a:tr>
              <a:tr h="190500">
                <a:tc gridSpan="2" vMerge="1">
                  <a:txBody>
                    <a:bodyPr/>
                    <a:lstStyle/>
                    <a:p>
                      <a:endParaRPr lang="tr-TR"/>
                    </a:p>
                  </a:txBody>
                  <a:tcPr/>
                </a:tc>
                <a:tc hMerge="1" vMerge="1">
                  <a:txBody>
                    <a:bodyPr/>
                    <a:lstStyle/>
                    <a:p>
                      <a:endParaRPr lang="tr-TR"/>
                    </a:p>
                  </a:txBody>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a:effectLst/>
                        </a:rPr>
                        <a:t>SANAT</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a:effectLst/>
                        </a:rPr>
                        <a:t>SPOR</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Total</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SANAT</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SPOR</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Total</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extLst>
                  <a:ext uri="{0D108BD9-81ED-4DB2-BD59-A6C34878D82A}">
                    <a16:rowId xmlns:a16="http://schemas.microsoft.com/office/drawing/2014/main" val="1166355373"/>
                  </a:ext>
                </a:extLst>
              </a:tr>
              <a:tr h="190500">
                <a:tc rowSpan="4">
                  <a:txBody>
                    <a:bodyPr/>
                    <a:lstStyle/>
                    <a:p>
                      <a:pPr algn="ctr" fontAlgn="ctr"/>
                      <a:r>
                        <a:rPr lang="tr-TR" sz="1000" u="none" strike="noStrike" dirty="0">
                          <a:effectLst/>
                        </a:rPr>
                        <a:t>Observed</a:t>
                      </a:r>
                      <a:endParaRPr lang="tr-TR" sz="1000" b="0" i="0" u="none" strike="noStrike" dirty="0">
                        <a:solidFill>
                          <a:srgbClr val="000000"/>
                        </a:solidFill>
                        <a:effectLst/>
                        <a:latin typeface="Calibri" panose="020F0502020204030204" pitchFamily="34" charset="0"/>
                      </a:endParaRPr>
                    </a:p>
                  </a:txBody>
                  <a:tcPr marL="9525" marR="9525" marT="9525" marB="0" vert="vert" anchor="ctr">
                    <a:solidFill>
                      <a:schemeClr val="accent1">
                        <a:lumMod val="75000"/>
                      </a:schemeClr>
                    </a:solidFill>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1824</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16</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2</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1842</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0.99</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0.01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1680575849"/>
                  </a:ext>
                </a:extLst>
              </a:tr>
              <a:tr h="190500">
                <a:tc vMerge="1">
                  <a:txBody>
                    <a:bodyPr/>
                    <a:lstStyle/>
                    <a:p>
                      <a:endParaRPr lang="tr-TR"/>
                    </a:p>
                  </a:txBody>
                  <a:tcPr/>
                </a:tc>
                <a:tc>
                  <a:txBody>
                    <a:bodyPr/>
                    <a:lstStyle/>
                    <a:p>
                      <a:pPr algn="ctr" fontAlgn="ctr"/>
                      <a:r>
                        <a:rPr lang="tr-TR" sz="1100" u="none" strike="noStrike" dirty="0">
                          <a:effectLst/>
                        </a:rPr>
                        <a:t>SANAT</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44</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9</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3</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56</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0.79</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0.16</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0.05</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2581940382"/>
                  </a:ext>
                </a:extLst>
              </a:tr>
              <a:tr h="190500">
                <a:tc vMerge="1">
                  <a:txBody>
                    <a:bodyPr/>
                    <a:lstStyle/>
                    <a:p>
                      <a:endParaRPr lang="tr-TR"/>
                    </a:p>
                  </a:txBody>
                  <a:tcPr/>
                </a:tc>
                <a:tc>
                  <a:txBody>
                    <a:bodyPr/>
                    <a:lstStyle/>
                    <a:p>
                      <a:pPr algn="ctr" fontAlgn="ctr"/>
                      <a:r>
                        <a:rPr lang="tr-TR" sz="1100" u="none" strike="noStrike" dirty="0">
                          <a:effectLst/>
                        </a:rPr>
                        <a:t>SPOR</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153</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245</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399</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0.38</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0.61</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3019388437"/>
                  </a:ext>
                </a:extLst>
              </a:tr>
              <a:tr h="190500">
                <a:tc vMerge="1">
                  <a:txBody>
                    <a:bodyPr/>
                    <a:lstStyle/>
                    <a:p>
                      <a:endParaRPr lang="tr-TR"/>
                    </a:p>
                  </a:txBody>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28</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28</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216625909"/>
                  </a:ext>
                </a:extLst>
              </a:tr>
              <a:tr h="190500">
                <a:tc gridSpan="12">
                  <a:txBody>
                    <a:bodyPr/>
                    <a:lstStyle/>
                    <a:p>
                      <a:pPr marL="0" algn="ctr" defTabSz="457200" rtl="0" eaLnBrk="1" fontAlgn="b" latinLnBrk="0" hangingPunct="1"/>
                      <a:r>
                        <a:rPr lang="en-US" sz="1100" u="none" strike="noStrike" kern="1200" dirty="0">
                          <a:solidFill>
                            <a:schemeClr val="dk1"/>
                          </a:solidFill>
                          <a:effectLst/>
                          <a:latin typeface="+mn-lt"/>
                          <a:ea typeface="+mn-ea"/>
                          <a:cs typeface="+mn-cs"/>
                        </a:rPr>
                        <a:t>Accuracy Rate For Model </a:t>
                      </a:r>
                      <a:r>
                        <a:rPr lang="tr-TR" sz="1100" u="none" strike="noStrike" kern="1200" dirty="0" smtClean="0">
                          <a:solidFill>
                            <a:schemeClr val="dk1"/>
                          </a:solidFill>
                          <a:effectLst/>
                          <a:latin typeface="+mn-lt"/>
                          <a:ea typeface="+mn-ea"/>
                          <a:cs typeface="+mn-cs"/>
                        </a:rPr>
                        <a:t>4</a:t>
                      </a:r>
                      <a:endParaRPr lang="en-US" sz="1100" u="none" strike="noStrike" kern="1200" dirty="0">
                        <a:solidFill>
                          <a:schemeClr val="dk1"/>
                        </a:solidFill>
                        <a:effectLst/>
                        <a:latin typeface="+mn-lt"/>
                        <a:ea typeface="+mn-ea"/>
                        <a:cs typeface="+mn-cs"/>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848062255"/>
                  </a:ext>
                </a:extLst>
              </a:tr>
              <a:tr h="190500">
                <a:tc gridSpan="12">
                  <a:txBody>
                    <a:bodyPr/>
                    <a:lstStyle/>
                    <a:p>
                      <a:pPr marL="0" algn="ctr" defTabSz="457200" rtl="0" eaLnBrk="1" fontAlgn="b" latinLnBrk="0" hangingPunct="1"/>
                      <a:r>
                        <a:rPr lang="tr-TR" sz="1100" u="none" strike="noStrike" kern="1200" dirty="0" smtClean="0">
                          <a:solidFill>
                            <a:srgbClr val="FF0000"/>
                          </a:solidFill>
                          <a:effectLst/>
                          <a:latin typeface="+mn-lt"/>
                          <a:ea typeface="+mn-ea"/>
                          <a:cs typeface="+mn-cs"/>
                        </a:rPr>
                        <a:t>0.89</a:t>
                      </a:r>
                      <a:endParaRPr lang="tr-TR" sz="1100" u="none" strike="noStrike" kern="1200" dirty="0">
                        <a:solidFill>
                          <a:srgbClr val="FF0000"/>
                        </a:solidFill>
                        <a:effectLst/>
                        <a:latin typeface="+mn-lt"/>
                        <a:ea typeface="+mn-ea"/>
                        <a:cs typeface="+mn-cs"/>
                      </a:endParaRPr>
                    </a:p>
                  </a:txBody>
                  <a:tcPr marL="9525" marR="9525" marT="9525"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263332130"/>
                  </a:ext>
                </a:extLst>
              </a:tr>
            </a:tbl>
          </a:graphicData>
        </a:graphic>
      </p:graphicFrame>
      <p:sp>
        <p:nvSpPr>
          <p:cNvPr id="3" name="Date Placeholder 2"/>
          <p:cNvSpPr>
            <a:spLocks noGrp="1"/>
          </p:cNvSpPr>
          <p:nvPr>
            <p:ph type="dt" sz="half" idx="10"/>
          </p:nvPr>
        </p:nvSpPr>
        <p:spPr/>
        <p:txBody>
          <a:bodyPr/>
          <a:lstStyle/>
          <a:p>
            <a:fld id="{49DF5630-F135-4E26-A34E-204D67540570}" type="datetime1">
              <a:rPr lang="en-US" smtClean="0"/>
              <a:t>3/29/2021</a:t>
            </a:fld>
            <a:endParaRPr lang="tr-TR"/>
          </a:p>
        </p:txBody>
      </p:sp>
      <p:sp>
        <p:nvSpPr>
          <p:cNvPr id="4" name="Footer Placeholder 3"/>
          <p:cNvSpPr>
            <a:spLocks noGrp="1"/>
          </p:cNvSpPr>
          <p:nvPr>
            <p:ph type="ftr" sz="quarter" idx="11"/>
          </p:nvPr>
        </p:nvSpPr>
        <p:spPr/>
        <p:txBody>
          <a:bodyPr/>
          <a:lstStyle/>
          <a:p>
            <a:r>
              <a:rPr lang="tr-TR" smtClean="0"/>
              <a:t>EMREHAN</a:t>
            </a:r>
            <a:endParaRPr lang="tr-TR"/>
          </a:p>
        </p:txBody>
      </p:sp>
      <p:sp>
        <p:nvSpPr>
          <p:cNvPr id="5" name="Slide Number Placeholder 4"/>
          <p:cNvSpPr>
            <a:spLocks noGrp="1"/>
          </p:cNvSpPr>
          <p:nvPr>
            <p:ph type="sldNum" sz="quarter" idx="12"/>
          </p:nvPr>
        </p:nvSpPr>
        <p:spPr/>
        <p:txBody>
          <a:bodyPr/>
          <a:lstStyle/>
          <a:p>
            <a:fld id="{F74E1598-E674-4AEE-8C6B-8AD6344A913E}" type="slidenum">
              <a:rPr lang="tr-TR" smtClean="0"/>
              <a:t>29</a:t>
            </a:fld>
            <a:endParaRPr lang="tr-TR"/>
          </a:p>
        </p:txBody>
      </p:sp>
    </p:spTree>
    <p:extLst>
      <p:ext uri="{BB962C8B-B14F-4D97-AF65-F5344CB8AC3E}">
        <p14:creationId xmlns:p14="http://schemas.microsoft.com/office/powerpoint/2010/main" val="46644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INTRODUCTION</a:t>
            </a:r>
            <a:endParaRPr lang="tr-TR" dirty="0"/>
          </a:p>
        </p:txBody>
      </p:sp>
      <p:sp>
        <p:nvSpPr>
          <p:cNvPr id="3" name="İçerik Yer Tutucusu 2"/>
          <p:cNvSpPr>
            <a:spLocks noGrp="1"/>
          </p:cNvSpPr>
          <p:nvPr>
            <p:ph idx="1"/>
          </p:nvPr>
        </p:nvSpPr>
        <p:spPr/>
        <p:txBody>
          <a:bodyPr/>
          <a:lstStyle/>
          <a:p>
            <a:pPr algn="just"/>
            <a:r>
              <a:rPr lang="tr-TR" dirty="0"/>
              <a:t>As is seen, quantity of information is grown in a rampant manner. </a:t>
            </a:r>
            <a:r>
              <a:rPr lang="tr-TR" dirty="0" smtClean="0"/>
              <a:t>Correspondingly </a:t>
            </a:r>
            <a:r>
              <a:rPr lang="tr-TR" dirty="0"/>
              <a:t>written information </a:t>
            </a:r>
            <a:r>
              <a:rPr lang="tr-TR" dirty="0" smtClean="0"/>
              <a:t>soars with </a:t>
            </a:r>
            <a:r>
              <a:rPr lang="tr-TR" dirty="0"/>
              <a:t>social media apps day by </a:t>
            </a:r>
            <a:r>
              <a:rPr lang="tr-TR" dirty="0" smtClean="0"/>
              <a:t>day. </a:t>
            </a:r>
            <a:r>
              <a:rPr lang="tr-TR" dirty="0" err="1"/>
              <a:t>Tweets</a:t>
            </a:r>
            <a:r>
              <a:rPr lang="tr-TR" dirty="0"/>
              <a:t>, </a:t>
            </a:r>
            <a:r>
              <a:rPr lang="tr-TR" dirty="0" err="1"/>
              <a:t>comments</a:t>
            </a:r>
            <a:r>
              <a:rPr lang="tr-TR" dirty="0"/>
              <a:t>, </a:t>
            </a:r>
            <a:r>
              <a:rPr lang="tr-TR" dirty="0" err="1"/>
              <a:t>tags</a:t>
            </a:r>
            <a:r>
              <a:rPr lang="tr-TR" dirty="0"/>
              <a:t> </a:t>
            </a:r>
            <a:r>
              <a:rPr lang="tr-TR" dirty="0" err="1"/>
              <a:t>give</a:t>
            </a:r>
            <a:r>
              <a:rPr lang="tr-TR" dirty="0"/>
              <a:t> a </a:t>
            </a:r>
            <a:r>
              <a:rPr lang="tr-TR" dirty="0" err="1"/>
              <a:t>great</a:t>
            </a:r>
            <a:r>
              <a:rPr lang="tr-TR" dirty="0"/>
              <a:t> </a:t>
            </a:r>
            <a:r>
              <a:rPr lang="tr-TR" dirty="0" err="1"/>
              <a:t>contribution</a:t>
            </a:r>
            <a:r>
              <a:rPr lang="tr-TR" dirty="0"/>
              <a:t> </a:t>
            </a:r>
            <a:r>
              <a:rPr lang="tr-TR" dirty="0" err="1"/>
              <a:t>to</a:t>
            </a:r>
            <a:r>
              <a:rPr lang="tr-TR" dirty="0"/>
              <a:t> </a:t>
            </a:r>
            <a:r>
              <a:rPr lang="tr-TR" dirty="0" err="1"/>
              <a:t>that</a:t>
            </a:r>
            <a:r>
              <a:rPr lang="tr-TR" dirty="0"/>
              <a:t> </a:t>
            </a:r>
            <a:r>
              <a:rPr lang="tr-TR" dirty="0" err="1"/>
              <a:t>bulk</a:t>
            </a:r>
            <a:r>
              <a:rPr lang="tr-TR" dirty="0"/>
              <a:t> of </a:t>
            </a:r>
            <a:r>
              <a:rPr lang="tr-TR" dirty="0" err="1"/>
              <a:t>written</a:t>
            </a:r>
            <a:r>
              <a:rPr lang="tr-TR" dirty="0"/>
              <a:t> </a:t>
            </a:r>
            <a:r>
              <a:rPr lang="tr-TR" dirty="0" err="1"/>
              <a:t>information</a:t>
            </a:r>
            <a:r>
              <a:rPr lang="tr-TR" dirty="0"/>
              <a:t>.</a:t>
            </a:r>
          </a:p>
          <a:p>
            <a:pPr algn="just"/>
            <a:endParaRPr lang="tr-TR" dirty="0"/>
          </a:p>
        </p:txBody>
      </p:sp>
      <p:sp>
        <p:nvSpPr>
          <p:cNvPr id="4" name="Date Placeholder 3"/>
          <p:cNvSpPr>
            <a:spLocks noGrp="1"/>
          </p:cNvSpPr>
          <p:nvPr>
            <p:ph type="dt" sz="half" idx="10"/>
          </p:nvPr>
        </p:nvSpPr>
        <p:spPr/>
        <p:txBody>
          <a:bodyPr/>
          <a:lstStyle/>
          <a:p>
            <a:fld id="{061B5296-6EB9-4CAA-A3E7-7F80FCD7037D}"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3</a:t>
            </a:fld>
            <a:endParaRPr lang="tr-TR"/>
          </a:p>
        </p:txBody>
      </p:sp>
    </p:spTree>
    <p:extLst>
      <p:ext uri="{BB962C8B-B14F-4D97-AF65-F5344CB8AC3E}">
        <p14:creationId xmlns:p14="http://schemas.microsoft.com/office/powerpoint/2010/main" val="2927038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Application </a:t>
            </a:r>
            <a:r>
              <a:rPr lang="tr-TR" dirty="0" smtClean="0"/>
              <a:t>(results)</a:t>
            </a:r>
            <a:endParaRPr lang="tr-TR"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641738184"/>
              </p:ext>
            </p:extLst>
          </p:nvPr>
        </p:nvGraphicFramePr>
        <p:xfrm>
          <a:off x="677334" y="1838037"/>
          <a:ext cx="7315200" cy="1714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649522462"/>
                    </a:ext>
                  </a:extLst>
                </a:gridCol>
                <a:gridCol w="609600">
                  <a:extLst>
                    <a:ext uri="{9D8B030D-6E8A-4147-A177-3AD203B41FA5}">
                      <a16:colId xmlns:a16="http://schemas.microsoft.com/office/drawing/2014/main" val="3393499150"/>
                    </a:ext>
                  </a:extLst>
                </a:gridCol>
                <a:gridCol w="609600">
                  <a:extLst>
                    <a:ext uri="{9D8B030D-6E8A-4147-A177-3AD203B41FA5}">
                      <a16:colId xmlns:a16="http://schemas.microsoft.com/office/drawing/2014/main" val="2480080587"/>
                    </a:ext>
                  </a:extLst>
                </a:gridCol>
                <a:gridCol w="609600">
                  <a:extLst>
                    <a:ext uri="{9D8B030D-6E8A-4147-A177-3AD203B41FA5}">
                      <a16:colId xmlns:a16="http://schemas.microsoft.com/office/drawing/2014/main" val="2335180250"/>
                    </a:ext>
                  </a:extLst>
                </a:gridCol>
                <a:gridCol w="609600">
                  <a:extLst>
                    <a:ext uri="{9D8B030D-6E8A-4147-A177-3AD203B41FA5}">
                      <a16:colId xmlns:a16="http://schemas.microsoft.com/office/drawing/2014/main" val="2569162015"/>
                    </a:ext>
                  </a:extLst>
                </a:gridCol>
                <a:gridCol w="609600">
                  <a:extLst>
                    <a:ext uri="{9D8B030D-6E8A-4147-A177-3AD203B41FA5}">
                      <a16:colId xmlns:a16="http://schemas.microsoft.com/office/drawing/2014/main" val="3057068213"/>
                    </a:ext>
                  </a:extLst>
                </a:gridCol>
                <a:gridCol w="609600">
                  <a:extLst>
                    <a:ext uri="{9D8B030D-6E8A-4147-A177-3AD203B41FA5}">
                      <a16:colId xmlns:a16="http://schemas.microsoft.com/office/drawing/2014/main" val="742972741"/>
                    </a:ext>
                  </a:extLst>
                </a:gridCol>
                <a:gridCol w="609600">
                  <a:extLst>
                    <a:ext uri="{9D8B030D-6E8A-4147-A177-3AD203B41FA5}">
                      <a16:colId xmlns:a16="http://schemas.microsoft.com/office/drawing/2014/main" val="3376787166"/>
                    </a:ext>
                  </a:extLst>
                </a:gridCol>
                <a:gridCol w="609600">
                  <a:extLst>
                    <a:ext uri="{9D8B030D-6E8A-4147-A177-3AD203B41FA5}">
                      <a16:colId xmlns:a16="http://schemas.microsoft.com/office/drawing/2014/main" val="3740551866"/>
                    </a:ext>
                  </a:extLst>
                </a:gridCol>
                <a:gridCol w="609600">
                  <a:extLst>
                    <a:ext uri="{9D8B030D-6E8A-4147-A177-3AD203B41FA5}">
                      <a16:colId xmlns:a16="http://schemas.microsoft.com/office/drawing/2014/main" val="4262868705"/>
                    </a:ext>
                  </a:extLst>
                </a:gridCol>
                <a:gridCol w="609600">
                  <a:extLst>
                    <a:ext uri="{9D8B030D-6E8A-4147-A177-3AD203B41FA5}">
                      <a16:colId xmlns:a16="http://schemas.microsoft.com/office/drawing/2014/main" val="1642441371"/>
                    </a:ext>
                  </a:extLst>
                </a:gridCol>
                <a:gridCol w="609600">
                  <a:extLst>
                    <a:ext uri="{9D8B030D-6E8A-4147-A177-3AD203B41FA5}">
                      <a16:colId xmlns:a16="http://schemas.microsoft.com/office/drawing/2014/main" val="1842909281"/>
                    </a:ext>
                  </a:extLst>
                </a:gridCol>
              </a:tblGrid>
              <a:tr h="190500">
                <a:tc rowSpan="3" gridSpan="2">
                  <a:txBody>
                    <a:bodyPr/>
                    <a:lstStyle/>
                    <a:p>
                      <a:pPr algn="ctr" fontAlgn="b"/>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rowSpan="3" hMerge="1">
                  <a:txBody>
                    <a:bodyPr/>
                    <a:lstStyle/>
                    <a:p>
                      <a:endParaRPr lang="tr-TR"/>
                    </a:p>
                  </a:txBody>
                  <a:tcPr/>
                </a:tc>
                <a:tc gridSpan="5">
                  <a:txBody>
                    <a:bodyPr/>
                    <a:lstStyle/>
                    <a:p>
                      <a:pPr algn="ctr" fontAlgn="b"/>
                      <a:r>
                        <a:rPr lang="en-US" sz="1100" u="none" strike="noStrike" dirty="0">
                          <a:effectLst/>
                        </a:rPr>
                        <a:t>Confusion Matrix for Model </a:t>
                      </a:r>
                      <a:r>
                        <a:rPr lang="tr-TR" sz="1100" u="none" strike="noStrike" dirty="0" smtClean="0">
                          <a:effectLst/>
                        </a:rPr>
                        <a:t>5</a:t>
                      </a:r>
                      <a:r>
                        <a:rPr lang="en-US" sz="1100" u="none" strike="noStrike" dirty="0" smtClean="0">
                          <a:effectLst/>
                        </a:rPr>
                        <a:t> </a:t>
                      </a:r>
                      <a:r>
                        <a:rPr lang="en-US" sz="1100" u="none" strike="noStrike" dirty="0">
                          <a:effectLst/>
                        </a:rPr>
                        <a:t>(count)</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gridSpan="5">
                  <a:txBody>
                    <a:bodyPr/>
                    <a:lstStyle/>
                    <a:p>
                      <a:pPr algn="ctr" fontAlgn="b"/>
                      <a:r>
                        <a:rPr lang="fr-FR" sz="1100" u="none" strike="noStrike" dirty="0">
                          <a:effectLst/>
                        </a:rPr>
                        <a:t>Confusion Matrix for Model </a:t>
                      </a:r>
                      <a:r>
                        <a:rPr lang="tr-TR" sz="1100" u="none" strike="noStrike" dirty="0" smtClean="0">
                          <a:effectLst/>
                        </a:rPr>
                        <a:t>5</a:t>
                      </a:r>
                      <a:r>
                        <a:rPr lang="fr-FR" sz="1100" u="none" strike="noStrike" dirty="0" smtClean="0">
                          <a:effectLst/>
                        </a:rPr>
                        <a:t> </a:t>
                      </a:r>
                      <a:r>
                        <a:rPr lang="fr-FR" sz="1100" u="none" strike="noStrike" dirty="0">
                          <a:effectLst/>
                        </a:rPr>
                        <a:t>(</a:t>
                      </a:r>
                      <a:r>
                        <a:rPr lang="fr-FR" sz="1100" u="none" strike="noStrike" dirty="0" err="1">
                          <a:effectLst/>
                        </a:rPr>
                        <a:t>percentage</a:t>
                      </a:r>
                      <a:r>
                        <a:rPr lang="fr-FR" sz="1100" u="none" strike="noStrike" dirty="0">
                          <a:effectLst/>
                        </a:rPr>
                        <a:t>)</a:t>
                      </a:r>
                      <a:endParaRPr lang="fr-F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2024919277"/>
                  </a:ext>
                </a:extLst>
              </a:tr>
              <a:tr h="190500">
                <a:tc gridSpan="2" vMerge="1">
                  <a:txBody>
                    <a:bodyPr/>
                    <a:lstStyle/>
                    <a:p>
                      <a:endParaRPr lang="tr-TR"/>
                    </a:p>
                  </a:txBody>
                  <a:tcPr/>
                </a:tc>
                <a:tc hMerge="1" vMerge="1">
                  <a:txBody>
                    <a:bodyPr/>
                    <a:lstStyle/>
                    <a:p>
                      <a:endParaRPr lang="tr-TR"/>
                    </a:p>
                  </a:txBody>
                  <a:tcPr/>
                </a:tc>
                <a:tc gridSpan="5">
                  <a:txBody>
                    <a:bodyPr/>
                    <a:lstStyle/>
                    <a:p>
                      <a:pPr algn="ctr" fontAlgn="b"/>
                      <a:r>
                        <a:rPr lang="tr-TR" sz="1100" u="none" strike="noStrike" dirty="0">
                          <a:effectLst/>
                        </a:rPr>
                        <a:t>Prediction</a:t>
                      </a:r>
                      <a:endParaRPr lang="tr-TR"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gridSpan="5">
                  <a:txBody>
                    <a:bodyPr/>
                    <a:lstStyle/>
                    <a:p>
                      <a:pPr algn="ctr" fontAlgn="b"/>
                      <a:r>
                        <a:rPr lang="en-US" sz="1100" u="none" strike="noStrike">
                          <a:effectLst/>
                        </a:rPr>
                        <a:t>Prediction (rounded to 2 digits)</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515559352"/>
                  </a:ext>
                </a:extLst>
              </a:tr>
              <a:tr h="190500">
                <a:tc gridSpan="2" vMerge="1">
                  <a:txBody>
                    <a:bodyPr/>
                    <a:lstStyle/>
                    <a:p>
                      <a:endParaRPr lang="tr-TR"/>
                    </a:p>
                  </a:txBody>
                  <a:tcPr/>
                </a:tc>
                <a:tc hMerge="1" vMerge="1">
                  <a:txBody>
                    <a:bodyPr/>
                    <a:lstStyle/>
                    <a:p>
                      <a:endParaRPr lang="tr-TR"/>
                    </a:p>
                  </a:txBody>
                  <a:tcPr/>
                </a:tc>
                <a:tc>
                  <a:txBody>
                    <a:bodyPr/>
                    <a:lstStyle/>
                    <a:p>
                      <a:pPr algn="ctr" fontAlgn="ctr"/>
                      <a:r>
                        <a:rPr lang="tr-TR" sz="1100" u="none" strike="noStrike">
                          <a:effectLst/>
                        </a:rPr>
                        <a:t>DÜNYA</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a:effectLst/>
                        </a:rPr>
                        <a:t>SANAT</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a:effectLst/>
                        </a:rPr>
                        <a:t>SPOR</a:t>
                      </a:r>
                      <a:endParaRPr lang="tr-TR" sz="1100" b="0" i="0" u="none" strike="noStrike">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Total</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SANAT</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SPOR</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algn="ctr" fontAlgn="ctr"/>
                      <a:r>
                        <a:rPr lang="tr-TR" sz="1100" u="none" strike="noStrike" dirty="0">
                          <a:effectLst/>
                        </a:rPr>
                        <a:t>Total</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extLst>
                  <a:ext uri="{0D108BD9-81ED-4DB2-BD59-A6C34878D82A}">
                    <a16:rowId xmlns:a16="http://schemas.microsoft.com/office/drawing/2014/main" val="1836559945"/>
                  </a:ext>
                </a:extLst>
              </a:tr>
              <a:tr h="190500">
                <a:tc rowSpan="4">
                  <a:txBody>
                    <a:bodyPr/>
                    <a:lstStyle/>
                    <a:p>
                      <a:pPr algn="ctr" fontAlgn="ctr"/>
                      <a:r>
                        <a:rPr lang="tr-TR" sz="1000" u="none" strike="noStrike" dirty="0">
                          <a:effectLst/>
                        </a:rPr>
                        <a:t>Observed</a:t>
                      </a:r>
                      <a:endParaRPr lang="tr-TR" sz="1000" b="0" i="0" u="none" strike="noStrike" dirty="0">
                        <a:solidFill>
                          <a:srgbClr val="000000"/>
                        </a:solidFill>
                        <a:effectLst/>
                        <a:latin typeface="Calibri" panose="020F0502020204030204" pitchFamily="34" charset="0"/>
                      </a:endParaRPr>
                    </a:p>
                  </a:txBody>
                  <a:tcPr marL="9525" marR="9525" marT="9525" marB="0" vert="vert" anchor="ctr">
                    <a:solidFill>
                      <a:schemeClr val="accent1">
                        <a:lumMod val="75000"/>
                      </a:schemeClr>
                    </a:solidFill>
                  </a:tcPr>
                </a:tc>
                <a:tc>
                  <a:txBody>
                    <a:bodyPr/>
                    <a:lstStyle/>
                    <a:p>
                      <a:pPr algn="ctr" fontAlgn="ctr"/>
                      <a:r>
                        <a:rPr lang="tr-TR" sz="1100" u="none" strike="noStrike" dirty="0">
                          <a:effectLst/>
                        </a:rPr>
                        <a:t>DÜNYA</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963</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241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243</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395</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1842</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0.52</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0.13</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0.13</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0.21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1679708561"/>
                  </a:ext>
                </a:extLst>
              </a:tr>
              <a:tr h="190500">
                <a:tc vMerge="1">
                  <a:txBody>
                    <a:bodyPr/>
                    <a:lstStyle/>
                    <a:p>
                      <a:endParaRPr lang="tr-TR"/>
                    </a:p>
                  </a:txBody>
                  <a:tcPr/>
                </a:tc>
                <a:tc>
                  <a:txBody>
                    <a:bodyPr/>
                    <a:lstStyle/>
                    <a:p>
                      <a:pPr algn="ctr" fontAlgn="ctr"/>
                      <a:r>
                        <a:rPr lang="tr-TR" sz="1100" u="none" strike="noStrike" dirty="0">
                          <a:effectLst/>
                        </a:rPr>
                        <a:t>SANAT</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8</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33</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7</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8</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56</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0.14</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0.59</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0.13</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0.14</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1522411183"/>
                  </a:ext>
                </a:extLst>
              </a:tr>
              <a:tr h="190500">
                <a:tc vMerge="1">
                  <a:txBody>
                    <a:bodyPr/>
                    <a:lstStyle/>
                    <a:p>
                      <a:endParaRPr lang="tr-TR"/>
                    </a:p>
                  </a:txBody>
                  <a:tcPr/>
                </a:tc>
                <a:tc>
                  <a:txBody>
                    <a:bodyPr/>
                    <a:lstStyle/>
                    <a:p>
                      <a:pPr algn="ctr" fontAlgn="ctr"/>
                      <a:r>
                        <a:rPr lang="tr-TR" sz="1100" u="none" strike="noStrike" dirty="0">
                          <a:effectLst/>
                        </a:rPr>
                        <a:t>SPOR</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56</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33</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275</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35</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399</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0.14</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0.08</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0.69</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0.09</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2258105120"/>
                  </a:ext>
                </a:extLst>
              </a:tr>
              <a:tr h="190500">
                <a:tc vMerge="1">
                  <a:txBody>
                    <a:bodyPr/>
                    <a:lstStyle/>
                    <a:p>
                      <a:endParaRPr lang="tr-TR"/>
                    </a:p>
                  </a:txBody>
                  <a:tcPr/>
                </a:tc>
                <a:tc>
                  <a:txBody>
                    <a:bodyPr/>
                    <a:lstStyle/>
                    <a:p>
                      <a:pPr algn="ctr" fontAlgn="ctr"/>
                      <a:r>
                        <a:rPr lang="tr-TR" sz="1100" u="none" strike="noStrike" dirty="0">
                          <a:effectLst/>
                        </a:rPr>
                        <a:t>Teknoloji</a:t>
                      </a:r>
                      <a:endParaRPr lang="tr-TR"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75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6</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3</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3</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16</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28</a:t>
                      </a:r>
                    </a:p>
                  </a:txBody>
                  <a:tcPr marL="9525" marR="9525" marT="9525" marB="0" anchor="b">
                    <a:solidFill>
                      <a:schemeClr val="accent1">
                        <a:lumMod val="60000"/>
                        <a:lumOff val="40000"/>
                      </a:schemeClr>
                    </a:solidFill>
                  </a:tcPr>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0.21</a:t>
                      </a:r>
                    </a:p>
                  </a:txBody>
                  <a:tcPr marL="9525" marR="9525" marT="9525" marB="0" anchor="b"/>
                </a:tc>
                <a:tc>
                  <a:txBody>
                    <a:bodyPr/>
                    <a:lstStyle/>
                    <a:p>
                      <a:pPr marL="0" algn="ctr" defTabSz="457200" rtl="0" eaLnBrk="1" fontAlgn="b" latinLnBrk="0" hangingPunct="1"/>
                      <a:r>
                        <a:rPr lang="tr-TR" sz="1100" u="none" strike="noStrike" kern="1200">
                          <a:solidFill>
                            <a:schemeClr val="dk1"/>
                          </a:solidFill>
                          <a:effectLst/>
                          <a:latin typeface="+mn-lt"/>
                          <a:ea typeface="+mn-ea"/>
                          <a:cs typeface="+mn-cs"/>
                        </a:rPr>
                        <a:t>0.11</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0.11</a:t>
                      </a:r>
                    </a:p>
                  </a:txBody>
                  <a:tcPr marL="9525" marR="9525" marT="9525" marB="0" anchor="b"/>
                </a:tc>
                <a:tc>
                  <a:txBody>
                    <a:bodyPr/>
                    <a:lstStyle/>
                    <a:p>
                      <a:pPr marL="0" algn="ctr" defTabSz="457200" rtl="0" eaLnBrk="1" fontAlgn="b" latinLnBrk="0" hangingPunct="1"/>
                      <a:r>
                        <a:rPr lang="tr-TR" sz="1100" u="none" strike="noStrike" kern="1200" dirty="0">
                          <a:solidFill>
                            <a:srgbClr val="FF0000"/>
                          </a:solidFill>
                          <a:effectLst/>
                          <a:latin typeface="+mn-lt"/>
                          <a:ea typeface="+mn-ea"/>
                          <a:cs typeface="+mn-cs"/>
                        </a:rPr>
                        <a:t>0.57</a:t>
                      </a:r>
                    </a:p>
                  </a:txBody>
                  <a:tcPr marL="9525" marR="9525" marT="9525" marB="0" anchor="b"/>
                </a:tc>
                <a:tc>
                  <a:txBody>
                    <a:bodyPr/>
                    <a:lstStyle/>
                    <a:p>
                      <a:pPr marL="0" algn="ctr" defTabSz="457200" rtl="0" eaLnBrk="1" fontAlgn="b" latinLnBrk="0" hangingPunct="1"/>
                      <a:r>
                        <a:rPr lang="tr-TR" sz="1100" u="none" strike="noStrike" kern="1200" dirty="0">
                          <a:solidFill>
                            <a:schemeClr val="dk1"/>
                          </a:solidFill>
                          <a:effectLst/>
                          <a:latin typeface="+mn-lt"/>
                          <a:ea typeface="+mn-ea"/>
                          <a:cs typeface="+mn-cs"/>
                        </a:rPr>
                        <a:t>1</a:t>
                      </a:r>
                    </a:p>
                  </a:txBody>
                  <a:tcPr marL="9525" marR="9525" marT="9525" marB="0" anchor="b">
                    <a:solidFill>
                      <a:schemeClr val="accent1">
                        <a:lumMod val="60000"/>
                        <a:lumOff val="40000"/>
                      </a:schemeClr>
                    </a:solidFill>
                  </a:tcPr>
                </a:tc>
                <a:extLst>
                  <a:ext uri="{0D108BD9-81ED-4DB2-BD59-A6C34878D82A}">
                    <a16:rowId xmlns:a16="http://schemas.microsoft.com/office/drawing/2014/main" val="763087478"/>
                  </a:ext>
                </a:extLst>
              </a:tr>
              <a:tr h="190500">
                <a:tc gridSpan="12">
                  <a:txBody>
                    <a:bodyPr/>
                    <a:lstStyle/>
                    <a:p>
                      <a:pPr algn="ctr" fontAlgn="b"/>
                      <a:r>
                        <a:rPr lang="en-US" sz="1100" u="none" strike="noStrike" dirty="0">
                          <a:effectLst/>
                        </a:rPr>
                        <a:t>Accuracy Rate For Model </a:t>
                      </a:r>
                      <a:r>
                        <a:rPr lang="tr-TR" sz="1100" u="none" strike="noStrike" dirty="0" smtClean="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154045821"/>
                  </a:ext>
                </a:extLst>
              </a:tr>
              <a:tr h="190500">
                <a:tc gridSpan="12">
                  <a:txBody>
                    <a:bodyPr/>
                    <a:lstStyle/>
                    <a:p>
                      <a:pPr algn="ctr" fontAlgn="b"/>
                      <a:r>
                        <a:rPr lang="tr-TR" sz="1100" u="none" strike="noStrike" dirty="0" smtClean="0">
                          <a:solidFill>
                            <a:srgbClr val="FF0000"/>
                          </a:solidFill>
                          <a:effectLst/>
                        </a:rPr>
                        <a:t>0.55</a:t>
                      </a:r>
                      <a:endParaRPr lang="tr-TR" sz="1100" b="0" i="0" u="none" strike="noStrike" dirty="0">
                        <a:solidFill>
                          <a:srgbClr val="FF0000"/>
                        </a:solidFill>
                        <a:effectLst/>
                        <a:latin typeface="Calibri" panose="020F0502020204030204" pitchFamily="34" charset="0"/>
                      </a:endParaRPr>
                    </a:p>
                  </a:txBody>
                  <a:tcPr marL="9525" marR="9525" marT="9525"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307241719"/>
                  </a:ext>
                </a:extLst>
              </a:tr>
            </a:tbl>
          </a:graphicData>
        </a:graphic>
      </p:graphicFrame>
      <p:sp>
        <p:nvSpPr>
          <p:cNvPr id="3" name="Metin kutusu 2"/>
          <p:cNvSpPr txBox="1"/>
          <p:nvPr/>
        </p:nvSpPr>
        <p:spPr>
          <a:xfrm>
            <a:off x="3602181" y="4411642"/>
            <a:ext cx="3228109" cy="369332"/>
          </a:xfrm>
          <a:prstGeom prst="rect">
            <a:avLst/>
          </a:prstGeom>
          <a:noFill/>
        </p:spPr>
        <p:txBody>
          <a:bodyPr wrap="square" rtlCol="0">
            <a:spAutoFit/>
          </a:bodyPr>
          <a:lstStyle/>
          <a:p>
            <a:pPr algn="ctr"/>
            <a:r>
              <a:rPr lang="tr-TR" i="1" dirty="0" smtClean="0"/>
              <a:t>End of Episode One</a:t>
            </a:r>
            <a:endParaRPr lang="tr-TR" i="1" dirty="0"/>
          </a:p>
        </p:txBody>
      </p:sp>
      <p:sp>
        <p:nvSpPr>
          <p:cNvPr id="4" name="Date Placeholder 3"/>
          <p:cNvSpPr>
            <a:spLocks noGrp="1"/>
          </p:cNvSpPr>
          <p:nvPr>
            <p:ph type="dt" sz="half" idx="10"/>
          </p:nvPr>
        </p:nvSpPr>
        <p:spPr/>
        <p:txBody>
          <a:bodyPr/>
          <a:lstStyle/>
          <a:p>
            <a:fld id="{3514D183-BA83-4C29-80AE-47A45772D962}"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30</a:t>
            </a:fld>
            <a:endParaRPr lang="tr-TR"/>
          </a:p>
        </p:txBody>
      </p:sp>
    </p:spTree>
    <p:extLst>
      <p:ext uri="{BB962C8B-B14F-4D97-AF65-F5344CB8AC3E}">
        <p14:creationId xmlns:p14="http://schemas.microsoft.com/office/powerpoint/2010/main" val="3425364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PROBLEM</a:t>
            </a:r>
            <a:endParaRPr lang="tr-TR" dirty="0"/>
          </a:p>
        </p:txBody>
      </p:sp>
      <p:sp>
        <p:nvSpPr>
          <p:cNvPr id="3" name="İçerik Yer Tutucusu 2"/>
          <p:cNvSpPr>
            <a:spLocks noGrp="1"/>
          </p:cNvSpPr>
          <p:nvPr>
            <p:ph idx="1"/>
          </p:nvPr>
        </p:nvSpPr>
        <p:spPr/>
        <p:txBody>
          <a:bodyPr>
            <a:normAutofit/>
          </a:bodyPr>
          <a:lstStyle/>
          <a:p>
            <a:pPr algn="just"/>
            <a:r>
              <a:rPr lang="tr-TR" dirty="0" smtClean="0"/>
              <a:t>Labelling written information, sentences in practical sense, is a problem in Supervised Learning for Text Mining Literature. </a:t>
            </a:r>
          </a:p>
          <a:p>
            <a:pPr algn="just"/>
            <a:r>
              <a:rPr lang="tr-TR" dirty="0" smtClean="0"/>
              <a:t>Moreover frequencies of </a:t>
            </a:r>
            <a:r>
              <a:rPr lang="tr-TR" dirty="0" err="1" smtClean="0"/>
              <a:t>labels</a:t>
            </a:r>
            <a:r>
              <a:rPr lang="tr-TR" dirty="0" smtClean="0"/>
              <a:t> </a:t>
            </a:r>
            <a:r>
              <a:rPr lang="tr-TR" dirty="0" err="1" smtClean="0"/>
              <a:t>are</a:t>
            </a:r>
            <a:r>
              <a:rPr lang="tr-TR" dirty="0" smtClean="0"/>
              <a:t> </a:t>
            </a:r>
            <a:r>
              <a:rPr lang="tr-TR" dirty="0" err="1" smtClean="0"/>
              <a:t>imbalanced</a:t>
            </a:r>
            <a:r>
              <a:rPr lang="tr-TR" dirty="0" smtClean="0"/>
              <a:t> in most cases. For example, most headlines of news in a news portal are labelled as «breaking news» or «news flash» in order to get attraction.  </a:t>
            </a:r>
          </a:p>
          <a:p>
            <a:endParaRPr lang="tr-TR" dirty="0"/>
          </a:p>
        </p:txBody>
      </p:sp>
      <p:sp>
        <p:nvSpPr>
          <p:cNvPr id="4" name="Date Placeholder 3"/>
          <p:cNvSpPr>
            <a:spLocks noGrp="1"/>
          </p:cNvSpPr>
          <p:nvPr>
            <p:ph type="dt" sz="half" idx="10"/>
          </p:nvPr>
        </p:nvSpPr>
        <p:spPr/>
        <p:txBody>
          <a:bodyPr/>
          <a:lstStyle/>
          <a:p>
            <a:fld id="{CC0AE5C9-3132-4847-9CB7-71FA26F6413C}"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4</a:t>
            </a:fld>
            <a:endParaRPr lang="tr-TR"/>
          </a:p>
        </p:txBody>
      </p:sp>
    </p:spTree>
    <p:extLst>
      <p:ext uri="{BB962C8B-B14F-4D97-AF65-F5344CB8AC3E}">
        <p14:creationId xmlns:p14="http://schemas.microsoft.com/office/powerpoint/2010/main" val="1884318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MOTIVATION</a:t>
            </a:r>
            <a:endParaRPr lang="tr-TR" dirty="0"/>
          </a:p>
        </p:txBody>
      </p:sp>
      <p:sp>
        <p:nvSpPr>
          <p:cNvPr id="3" name="İçerik Yer Tutucusu 2"/>
          <p:cNvSpPr>
            <a:spLocks noGrp="1"/>
          </p:cNvSpPr>
          <p:nvPr>
            <p:ph idx="1"/>
          </p:nvPr>
        </p:nvSpPr>
        <p:spPr/>
        <p:txBody>
          <a:bodyPr/>
          <a:lstStyle/>
          <a:p>
            <a:pPr algn="just"/>
            <a:r>
              <a:rPr lang="tr-TR" dirty="0" smtClean="0"/>
              <a:t>Documents (docs) in this context are sentences. Sentences are composed of ordered words. One computes </a:t>
            </a:r>
            <a:r>
              <a:rPr lang="tr-TR" dirty="0"/>
              <a:t>f</a:t>
            </a:r>
            <a:r>
              <a:rPr lang="tr-TR" dirty="0" smtClean="0"/>
              <a:t>requency of a word in sentences with known label (in train set) by labels.</a:t>
            </a:r>
          </a:p>
          <a:p>
            <a:pPr algn="just"/>
            <a:r>
              <a:rPr lang="tr-TR" dirty="0" smtClean="0"/>
              <a:t>Frequency of words can give an idea about label of sentences in which they are. My models in this study are based on that </a:t>
            </a:r>
            <a:r>
              <a:rPr lang="tr-TR" dirty="0" err="1" smtClean="0"/>
              <a:t>approach</a:t>
            </a:r>
            <a:r>
              <a:rPr lang="tr-TR" dirty="0" smtClean="0"/>
              <a:t>.</a:t>
            </a:r>
          </a:p>
          <a:p>
            <a:pPr algn="just"/>
            <a:r>
              <a:rPr lang="tr-TR" dirty="0"/>
              <a:t> A set of </a:t>
            </a:r>
            <a:r>
              <a:rPr lang="tr-TR" dirty="0" err="1"/>
              <a:t>solutions</a:t>
            </a:r>
            <a:r>
              <a:rPr lang="tr-TR" dirty="0"/>
              <a:t> </a:t>
            </a:r>
            <a:r>
              <a:rPr lang="tr-TR" dirty="0" err="1"/>
              <a:t>for</a:t>
            </a:r>
            <a:r>
              <a:rPr lang="tr-TR" dirty="0"/>
              <a:t> </a:t>
            </a:r>
            <a:r>
              <a:rPr lang="tr-TR" dirty="0" err="1"/>
              <a:t>those</a:t>
            </a:r>
            <a:r>
              <a:rPr lang="tr-TR" dirty="0"/>
              <a:t> </a:t>
            </a:r>
            <a:r>
              <a:rPr lang="tr-TR" dirty="0" err="1"/>
              <a:t>problems</a:t>
            </a:r>
            <a:r>
              <a:rPr lang="tr-TR" dirty="0"/>
              <a:t> (</a:t>
            </a:r>
            <a:r>
              <a:rPr lang="tr-TR" dirty="0" err="1"/>
              <a:t>labelling</a:t>
            </a:r>
            <a:r>
              <a:rPr lang="tr-TR" dirty="0"/>
              <a:t> </a:t>
            </a:r>
            <a:r>
              <a:rPr lang="tr-TR" dirty="0" err="1"/>
              <a:t>and</a:t>
            </a:r>
            <a:r>
              <a:rPr lang="tr-TR" dirty="0"/>
              <a:t> </a:t>
            </a:r>
            <a:r>
              <a:rPr lang="tr-TR" dirty="0" err="1"/>
              <a:t>imbalanced</a:t>
            </a:r>
            <a:r>
              <a:rPr lang="tr-TR" dirty="0"/>
              <a:t> data) is </a:t>
            </a:r>
            <a:r>
              <a:rPr lang="tr-TR" dirty="0" err="1"/>
              <a:t>proposed</a:t>
            </a:r>
            <a:r>
              <a:rPr lang="tr-TR" dirty="0"/>
              <a:t> in </a:t>
            </a:r>
            <a:r>
              <a:rPr lang="tr-TR" dirty="0" err="1"/>
              <a:t>this</a:t>
            </a:r>
            <a:r>
              <a:rPr lang="tr-TR" dirty="0"/>
              <a:t> </a:t>
            </a:r>
            <a:r>
              <a:rPr lang="tr-TR" dirty="0" err="1"/>
              <a:t>study</a:t>
            </a:r>
            <a:r>
              <a:rPr lang="tr-TR" dirty="0"/>
              <a:t>.</a:t>
            </a:r>
          </a:p>
          <a:p>
            <a:pPr algn="just"/>
            <a:r>
              <a:rPr lang="tr-TR" dirty="0"/>
              <a:t>This study is aimed to be a contribution to Supervised Learning Literature as </a:t>
            </a:r>
            <a:r>
              <a:rPr lang="tr-TR" dirty="0" smtClean="0"/>
              <a:t>a bunch of Prediction </a:t>
            </a:r>
            <a:r>
              <a:rPr lang="tr-TR" dirty="0"/>
              <a:t>models for Text Mining.</a:t>
            </a:r>
          </a:p>
          <a:p>
            <a:endParaRPr lang="tr-TR" dirty="0" smtClean="0"/>
          </a:p>
          <a:p>
            <a:pPr marL="0" indent="0">
              <a:buNone/>
            </a:pPr>
            <a:r>
              <a:rPr lang="tr-TR" dirty="0" smtClean="0"/>
              <a:t>      </a:t>
            </a:r>
            <a:endParaRPr lang="tr-TR" dirty="0"/>
          </a:p>
        </p:txBody>
      </p:sp>
      <p:sp>
        <p:nvSpPr>
          <p:cNvPr id="4" name="Date Placeholder 3"/>
          <p:cNvSpPr>
            <a:spLocks noGrp="1"/>
          </p:cNvSpPr>
          <p:nvPr>
            <p:ph type="dt" sz="half" idx="10"/>
          </p:nvPr>
        </p:nvSpPr>
        <p:spPr/>
        <p:txBody>
          <a:bodyPr/>
          <a:lstStyle/>
          <a:p>
            <a:fld id="{732FD4A1-3DFD-4DFF-AB75-C24BA97D1749}"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5</a:t>
            </a:fld>
            <a:endParaRPr lang="tr-TR"/>
          </a:p>
        </p:txBody>
      </p:sp>
    </p:spTree>
    <p:extLst>
      <p:ext uri="{BB962C8B-B14F-4D97-AF65-F5344CB8AC3E}">
        <p14:creationId xmlns:p14="http://schemas.microsoft.com/office/powerpoint/2010/main" val="1557467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METHOD (Word </a:t>
            </a:r>
            <a:r>
              <a:rPr lang="tr-TR" dirty="0" err="1" smtClean="0"/>
              <a:t>to</a:t>
            </a:r>
            <a:r>
              <a:rPr lang="tr-TR" dirty="0" smtClean="0"/>
              <a:t> </a:t>
            </a:r>
            <a:r>
              <a:rPr lang="tr-TR" dirty="0" err="1" smtClean="0"/>
              <a:t>Stem</a:t>
            </a:r>
            <a:r>
              <a:rPr lang="tr-TR" dirty="0" smtClean="0"/>
              <a:t>)</a:t>
            </a:r>
            <a:endParaRPr lang="tr-TR" dirty="0"/>
          </a:p>
        </p:txBody>
      </p:sp>
      <p:sp>
        <p:nvSpPr>
          <p:cNvPr id="3" name="Content Placeholder 2"/>
          <p:cNvSpPr>
            <a:spLocks noGrp="1"/>
          </p:cNvSpPr>
          <p:nvPr>
            <p:ph idx="1"/>
          </p:nvPr>
        </p:nvSpPr>
        <p:spPr/>
        <p:txBody>
          <a:bodyPr/>
          <a:lstStyle/>
          <a:p>
            <a:pPr algn="just"/>
            <a:r>
              <a:rPr lang="tr-TR" dirty="0" smtClean="0"/>
              <a:t>Using </a:t>
            </a:r>
            <a:r>
              <a:rPr lang="tr-TR" dirty="0" err="1" smtClean="0"/>
              <a:t>words</a:t>
            </a:r>
            <a:r>
              <a:rPr lang="tr-TR" dirty="0" smtClean="0"/>
              <a:t> </a:t>
            </a:r>
            <a:r>
              <a:rPr lang="tr-TR" dirty="0" err="1" smtClean="0"/>
              <a:t>for</a:t>
            </a:r>
            <a:r>
              <a:rPr lang="tr-TR" dirty="0" smtClean="0"/>
              <a:t> </a:t>
            </a:r>
            <a:r>
              <a:rPr lang="tr-TR" dirty="0" err="1" smtClean="0"/>
              <a:t>prediction</a:t>
            </a:r>
            <a:r>
              <a:rPr lang="tr-TR" dirty="0" smtClean="0"/>
              <a:t> of a </a:t>
            </a:r>
            <a:r>
              <a:rPr lang="tr-TR" dirty="0" err="1" smtClean="0"/>
              <a:t>sentence</a:t>
            </a:r>
            <a:r>
              <a:rPr lang="tr-TR" dirty="0" smtClean="0"/>
              <a:t> </a:t>
            </a:r>
            <a:r>
              <a:rPr lang="tr-TR" dirty="0" err="1" smtClean="0"/>
              <a:t>entails</a:t>
            </a:r>
            <a:r>
              <a:rPr lang="tr-TR" dirty="0" smtClean="0"/>
              <a:t> an </a:t>
            </a:r>
            <a:r>
              <a:rPr lang="tr-TR" dirty="0" err="1" smtClean="0"/>
              <a:t>approach</a:t>
            </a:r>
            <a:r>
              <a:rPr lang="tr-TR" dirty="0" smtClean="0"/>
              <a:t> </a:t>
            </a:r>
            <a:r>
              <a:rPr lang="tr-TR" dirty="0" err="1" smtClean="0"/>
              <a:t>based</a:t>
            </a:r>
            <a:r>
              <a:rPr lang="tr-TR" dirty="0" smtClean="0"/>
              <a:t> on </a:t>
            </a:r>
            <a:r>
              <a:rPr lang="tr-TR" dirty="0" err="1" smtClean="0"/>
              <a:t>structure</a:t>
            </a:r>
            <a:r>
              <a:rPr lang="tr-TR" dirty="0" smtClean="0"/>
              <a:t> of </a:t>
            </a:r>
            <a:r>
              <a:rPr lang="tr-TR" dirty="0" err="1" smtClean="0"/>
              <a:t>relevant</a:t>
            </a:r>
            <a:r>
              <a:rPr lang="tr-TR" dirty="0" smtClean="0"/>
              <a:t> </a:t>
            </a:r>
            <a:r>
              <a:rPr lang="tr-TR" dirty="0" err="1" smtClean="0"/>
              <a:t>language</a:t>
            </a:r>
            <a:r>
              <a:rPr lang="tr-TR" dirty="0" smtClean="0"/>
              <a:t>. </a:t>
            </a:r>
            <a:r>
              <a:rPr lang="tr-TR" dirty="0" err="1" smtClean="0"/>
              <a:t>This</a:t>
            </a:r>
            <a:r>
              <a:rPr lang="tr-TR" dirty="0" smtClean="0"/>
              <a:t> </a:t>
            </a:r>
            <a:r>
              <a:rPr lang="tr-TR" dirty="0" err="1" smtClean="0"/>
              <a:t>study</a:t>
            </a:r>
            <a:r>
              <a:rPr lang="tr-TR" dirty="0" smtClean="0"/>
              <a:t> </a:t>
            </a:r>
            <a:r>
              <a:rPr lang="tr-TR" dirty="0" err="1" smtClean="0"/>
              <a:t>focuses</a:t>
            </a:r>
            <a:r>
              <a:rPr lang="tr-TR" dirty="0" smtClean="0"/>
              <a:t> on </a:t>
            </a:r>
            <a:r>
              <a:rPr lang="tr-TR" dirty="0" err="1" smtClean="0"/>
              <a:t>the</a:t>
            </a:r>
            <a:r>
              <a:rPr lang="tr-TR" dirty="0"/>
              <a:t> </a:t>
            </a:r>
            <a:r>
              <a:rPr lang="tr-TR" dirty="0" err="1" smtClean="0"/>
              <a:t>agglutinative</a:t>
            </a:r>
            <a:r>
              <a:rPr lang="tr-TR" dirty="0" smtClean="0"/>
              <a:t> </a:t>
            </a:r>
            <a:r>
              <a:rPr lang="tr-TR" dirty="0" err="1" smtClean="0"/>
              <a:t>language</a:t>
            </a:r>
            <a:r>
              <a:rPr lang="tr-TR" dirty="0"/>
              <a:t> </a:t>
            </a:r>
            <a:r>
              <a:rPr lang="tr-TR" dirty="0" smtClean="0"/>
              <a:t>(</a:t>
            </a:r>
            <a:r>
              <a:rPr lang="tr-TR" dirty="0" err="1" smtClean="0"/>
              <a:t>ex</a:t>
            </a:r>
            <a:r>
              <a:rPr lang="tr-TR" dirty="0" smtClean="0"/>
              <a:t>. Turkish, Hungarian, Estonian, Basque, Japanese, Korean etc.)</a:t>
            </a:r>
          </a:p>
          <a:p>
            <a:pPr algn="just"/>
            <a:r>
              <a:rPr lang="tr-TR" dirty="0" smtClean="0"/>
              <a:t>Naturally</a:t>
            </a:r>
            <a:r>
              <a:rPr lang="tr-TR" dirty="0"/>
              <a:t>,</a:t>
            </a:r>
            <a:r>
              <a:rPr lang="tr-TR" dirty="0" smtClean="0"/>
              <a:t>in agglutinative language, stem of a word</a:t>
            </a:r>
            <a:r>
              <a:rPr lang="tr-TR" dirty="0"/>
              <a:t> is </a:t>
            </a:r>
            <a:r>
              <a:rPr lang="tr-TR" dirty="0" smtClean="0"/>
              <a:t>core part to create «meaning». In most cases, word is in form of stem with derivational or/and inflectional affixes (morphemes).</a:t>
            </a:r>
          </a:p>
          <a:p>
            <a:pPr algn="just"/>
            <a:r>
              <a:rPr lang="tr-TR" dirty="0" smtClean="0"/>
              <a:t>But to use word for computing frequencies may not be efficient on account of specific derivational and inflectional forms of word.</a:t>
            </a:r>
          </a:p>
          <a:p>
            <a:pPr algn="just"/>
            <a:r>
              <a:rPr lang="tr-TR" dirty="0" smtClean="0"/>
              <a:t>For this reason, to use stem is more convenient than to use word because the stem involves meaning or concept which word bear in pure form (without fixes).     </a:t>
            </a:r>
          </a:p>
          <a:p>
            <a:endParaRPr lang="tr-TR" dirty="0"/>
          </a:p>
        </p:txBody>
      </p:sp>
      <p:sp>
        <p:nvSpPr>
          <p:cNvPr id="4" name="Date Placeholder 3"/>
          <p:cNvSpPr>
            <a:spLocks noGrp="1"/>
          </p:cNvSpPr>
          <p:nvPr>
            <p:ph type="dt" sz="half" idx="10"/>
          </p:nvPr>
        </p:nvSpPr>
        <p:spPr/>
        <p:txBody>
          <a:bodyPr/>
          <a:lstStyle/>
          <a:p>
            <a:fld id="{BED35687-0607-4C06-8BBE-1ECEBB9A48D3}"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6</a:t>
            </a:fld>
            <a:endParaRPr lang="tr-TR"/>
          </a:p>
        </p:txBody>
      </p:sp>
    </p:spTree>
    <p:extLst>
      <p:ext uri="{BB962C8B-B14F-4D97-AF65-F5344CB8AC3E}">
        <p14:creationId xmlns:p14="http://schemas.microsoft.com/office/powerpoint/2010/main" val="1370175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METHOD (</a:t>
            </a:r>
            <a:r>
              <a:rPr lang="tr-TR" dirty="0" err="1" smtClean="0"/>
              <a:t>Stem</a:t>
            </a:r>
            <a:r>
              <a:rPr lang="tr-TR" dirty="0" smtClean="0"/>
              <a:t> </a:t>
            </a:r>
            <a:r>
              <a:rPr lang="tr-TR" dirty="0" err="1" smtClean="0"/>
              <a:t>to</a:t>
            </a:r>
            <a:r>
              <a:rPr lang="tr-TR" dirty="0" smtClean="0"/>
              <a:t> </a:t>
            </a:r>
            <a:r>
              <a:rPr lang="tr-TR" dirty="0" err="1" smtClean="0"/>
              <a:t>Max-Stem</a:t>
            </a:r>
            <a:r>
              <a:rPr lang="tr-TR" dirty="0" smtClean="0"/>
              <a:t>)</a:t>
            </a:r>
            <a:endParaRPr lang="tr-TR" dirty="0"/>
          </a:p>
        </p:txBody>
      </p:sp>
      <p:sp>
        <p:nvSpPr>
          <p:cNvPr id="3" name="Content Placeholder 2"/>
          <p:cNvSpPr>
            <a:spLocks noGrp="1"/>
          </p:cNvSpPr>
          <p:nvPr>
            <p:ph idx="1"/>
          </p:nvPr>
        </p:nvSpPr>
        <p:spPr/>
        <p:txBody>
          <a:bodyPr/>
          <a:lstStyle/>
          <a:p>
            <a:r>
              <a:rPr lang="tr-TR" dirty="0"/>
              <a:t>A</a:t>
            </a:r>
            <a:r>
              <a:rPr lang="tr-TR" dirty="0" smtClean="0"/>
              <a:t>s length of a stem decreases,  its meaning scope of the stem </a:t>
            </a:r>
            <a:r>
              <a:rPr lang="tr-TR" dirty="0"/>
              <a:t>expands </a:t>
            </a:r>
            <a:r>
              <a:rPr lang="tr-TR" dirty="0" smtClean="0"/>
              <a:t>semantically. Stem may involve broad which goes over the limit of scope of word. </a:t>
            </a:r>
          </a:p>
          <a:p>
            <a:r>
              <a:rPr lang="tr-TR" dirty="0" smtClean="0"/>
              <a:t>In such cases, to choose derivational form of the stem with maximum length but which the word includes fits for purpose in terms of reasonably marking off scope of meaning of the word. </a:t>
            </a:r>
          </a:p>
          <a:p>
            <a:r>
              <a:rPr lang="tr-TR" dirty="0" err="1" smtClean="0"/>
              <a:t>That</a:t>
            </a:r>
            <a:r>
              <a:rPr lang="tr-TR" dirty="0" smtClean="0"/>
              <a:t> </a:t>
            </a:r>
            <a:r>
              <a:rPr lang="tr-TR" dirty="0" err="1" smtClean="0"/>
              <a:t>approach</a:t>
            </a:r>
            <a:r>
              <a:rPr lang="tr-TR" dirty="0" smtClean="0"/>
              <a:t> is </a:t>
            </a:r>
            <a:r>
              <a:rPr lang="tr-TR" dirty="0" err="1" smtClean="0"/>
              <a:t>extended</a:t>
            </a:r>
            <a:r>
              <a:rPr lang="tr-TR" dirty="0" smtClean="0"/>
              <a:t> </a:t>
            </a:r>
            <a:r>
              <a:rPr lang="tr-TR" dirty="0" err="1" smtClean="0"/>
              <a:t>to</a:t>
            </a:r>
            <a:r>
              <a:rPr lang="tr-TR" dirty="0" smtClean="0"/>
              <a:t> </a:t>
            </a:r>
            <a:r>
              <a:rPr lang="tr-TR" dirty="0" err="1" smtClean="0"/>
              <a:t>whole</a:t>
            </a:r>
            <a:r>
              <a:rPr lang="tr-TR" dirty="0" smtClean="0"/>
              <a:t> </a:t>
            </a:r>
            <a:r>
              <a:rPr lang="tr-TR" dirty="0" err="1" smtClean="0"/>
              <a:t>cases</a:t>
            </a:r>
            <a:r>
              <a:rPr lang="tr-TR" dirty="0" smtClean="0"/>
              <a:t> in </a:t>
            </a:r>
            <a:r>
              <a:rPr lang="tr-TR" dirty="0" err="1" smtClean="0"/>
              <a:t>order</a:t>
            </a:r>
            <a:r>
              <a:rPr lang="tr-TR" dirty="0" smtClean="0"/>
              <a:t> </a:t>
            </a:r>
            <a:r>
              <a:rPr lang="tr-TR" dirty="0" err="1" smtClean="0"/>
              <a:t>to</a:t>
            </a:r>
            <a:r>
              <a:rPr lang="tr-TR" dirty="0" smtClean="0"/>
              <a:t> </a:t>
            </a:r>
            <a:r>
              <a:rPr lang="tr-TR" dirty="0" err="1" smtClean="0"/>
              <a:t>guarantee</a:t>
            </a:r>
            <a:r>
              <a:rPr lang="tr-TR" dirty="0" smtClean="0"/>
              <a:t> </a:t>
            </a:r>
            <a:r>
              <a:rPr lang="tr-TR" dirty="0" err="1" smtClean="0"/>
              <a:t>saving</a:t>
            </a:r>
            <a:r>
              <a:rPr lang="tr-TR" dirty="0" smtClean="0"/>
              <a:t> </a:t>
            </a:r>
            <a:r>
              <a:rPr lang="tr-TR" dirty="0" err="1" smtClean="0"/>
              <a:t>the</a:t>
            </a:r>
            <a:r>
              <a:rPr lang="tr-TR" dirty="0" smtClean="0"/>
              <a:t> </a:t>
            </a:r>
            <a:r>
              <a:rPr lang="tr-TR" dirty="0" err="1" smtClean="0"/>
              <a:t>meaning</a:t>
            </a:r>
            <a:r>
              <a:rPr lang="tr-TR" dirty="0"/>
              <a:t> </a:t>
            </a:r>
            <a:r>
              <a:rPr lang="tr-TR" dirty="0" smtClean="0"/>
              <a:t>of </a:t>
            </a:r>
            <a:r>
              <a:rPr lang="tr-TR" dirty="0" err="1" smtClean="0"/>
              <a:t>the</a:t>
            </a:r>
            <a:r>
              <a:rPr lang="tr-TR" dirty="0" smtClean="0"/>
              <a:t> </a:t>
            </a:r>
            <a:r>
              <a:rPr lang="tr-TR" dirty="0" err="1" smtClean="0"/>
              <a:t>word</a:t>
            </a:r>
            <a:r>
              <a:rPr lang="tr-TR" sz="1200" dirty="0" smtClean="0"/>
              <a:t>.  (</a:t>
            </a:r>
            <a:r>
              <a:rPr lang="tr-TR" sz="1200" dirty="0" err="1" smtClean="0"/>
              <a:t>for</a:t>
            </a:r>
            <a:r>
              <a:rPr lang="tr-TR" sz="1200" dirty="0" smtClean="0"/>
              <a:t> </a:t>
            </a:r>
            <a:r>
              <a:rPr lang="tr-TR" sz="1200" dirty="0" err="1" smtClean="0"/>
              <a:t>more</a:t>
            </a:r>
            <a:r>
              <a:rPr lang="tr-TR" sz="1200" dirty="0" smtClean="0"/>
              <a:t> </a:t>
            </a:r>
            <a:r>
              <a:rPr lang="tr-TR" sz="1200" dirty="0" err="1" smtClean="0"/>
              <a:t>discussion</a:t>
            </a:r>
            <a:r>
              <a:rPr lang="tr-TR" sz="1200" dirty="0"/>
              <a:t>: </a:t>
            </a:r>
            <a:r>
              <a:rPr lang="tr-TR" sz="1200" dirty="0" smtClean="0"/>
              <a:t>Step1_turkish_stems_ReadMe.txt)</a:t>
            </a:r>
            <a:endParaRPr lang="tr-TR" sz="1200" dirty="0"/>
          </a:p>
          <a:p>
            <a:endParaRPr lang="tr-TR" dirty="0" smtClean="0"/>
          </a:p>
          <a:p>
            <a:endParaRPr lang="tr-TR" dirty="0"/>
          </a:p>
        </p:txBody>
      </p:sp>
      <p:sp>
        <p:nvSpPr>
          <p:cNvPr id="4" name="Date Placeholder 3"/>
          <p:cNvSpPr>
            <a:spLocks noGrp="1"/>
          </p:cNvSpPr>
          <p:nvPr>
            <p:ph type="dt" sz="half" idx="10"/>
          </p:nvPr>
        </p:nvSpPr>
        <p:spPr/>
        <p:txBody>
          <a:bodyPr/>
          <a:lstStyle/>
          <a:p>
            <a:fld id="{FAF31099-33A2-4B74-BE15-F2B39C821945}"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7</a:t>
            </a:fld>
            <a:endParaRPr lang="tr-TR"/>
          </a:p>
        </p:txBody>
      </p:sp>
    </p:spTree>
    <p:extLst>
      <p:ext uri="{BB962C8B-B14F-4D97-AF65-F5344CB8AC3E}">
        <p14:creationId xmlns:p14="http://schemas.microsoft.com/office/powerpoint/2010/main" val="132169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COMPONENTS OF MODELS</a:t>
            </a:r>
            <a:endParaRPr lang="tr-T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r>
                      <a:rPr lang="tr-TR" i="1" smtClean="0">
                        <a:latin typeface="Cambria Math" panose="02040503050406030204" pitchFamily="18" charset="0"/>
                      </a:rPr>
                      <m:t>𝑝</m:t>
                    </m:r>
                    <m:r>
                      <a:rPr lang="tr-TR" i="1" smtClean="0">
                        <a:latin typeface="Cambria Math" panose="02040503050406030204" pitchFamily="18" charset="0"/>
                      </a:rPr>
                      <m:t>: </m:t>
                    </m:r>
                    <m:r>
                      <a:rPr lang="tr-TR" i="1" smtClean="0">
                        <a:latin typeface="Cambria Math" panose="02040503050406030204" pitchFamily="18" charset="0"/>
                      </a:rPr>
                      <m:t>𝑖𝑛𝑑𝑒𝑥</m:t>
                    </m:r>
                    <m:r>
                      <a:rPr lang="tr-TR" i="1" smtClean="0">
                        <a:latin typeface="Cambria Math" panose="02040503050406030204" pitchFamily="18" charset="0"/>
                      </a:rPr>
                      <m:t> </m:t>
                    </m:r>
                    <m:r>
                      <a:rPr lang="tr-TR" i="1" smtClean="0">
                        <a:latin typeface="Cambria Math" panose="02040503050406030204" pitchFamily="18" charset="0"/>
                      </a:rPr>
                      <m:t>𝑜𝑓</m:t>
                    </m:r>
                    <m:r>
                      <a:rPr lang="tr-TR" i="1" smtClean="0">
                        <a:latin typeface="Cambria Math" panose="02040503050406030204" pitchFamily="18" charset="0"/>
                      </a:rPr>
                      <m:t> </m:t>
                    </m:r>
                    <m:r>
                      <a:rPr lang="tr-TR" i="1" smtClean="0">
                        <a:latin typeface="Cambria Math" panose="02040503050406030204" pitchFamily="18" charset="0"/>
                      </a:rPr>
                      <m:t>𝑐𝑎𝑡𝑒𝑔𝑜𝑟𝑖𝑒𝑠</m:t>
                    </m:r>
                    <m:r>
                      <a:rPr lang="tr-TR" i="1" smtClean="0">
                        <a:latin typeface="Cambria Math" panose="02040503050406030204" pitchFamily="18" charset="0"/>
                      </a:rPr>
                      <m:t> </m:t>
                    </m:r>
                    <m:d>
                      <m:dPr>
                        <m:ctrlPr>
                          <a:rPr lang="tr-TR" i="1">
                            <a:latin typeface="Cambria Math" panose="02040503050406030204" pitchFamily="18" charset="0"/>
                          </a:rPr>
                        </m:ctrlPr>
                      </m:dPr>
                      <m:e>
                        <m:r>
                          <a:rPr lang="tr-TR" i="1">
                            <a:latin typeface="Cambria Math" panose="02040503050406030204" pitchFamily="18" charset="0"/>
                          </a:rPr>
                          <m:t>𝑜𝑟</m:t>
                        </m:r>
                        <m:r>
                          <a:rPr lang="tr-TR" i="1">
                            <a:latin typeface="Cambria Math" panose="02040503050406030204" pitchFamily="18" charset="0"/>
                          </a:rPr>
                          <m:t> </m:t>
                        </m:r>
                        <m:r>
                          <a:rPr lang="tr-TR" i="1">
                            <a:latin typeface="Cambria Math" panose="02040503050406030204" pitchFamily="18" charset="0"/>
                          </a:rPr>
                          <m:t>𝑙𝑎𝑏𝑒𝑙𝑠</m:t>
                        </m:r>
                      </m:e>
                    </m:d>
                  </m:oMath>
                </a14:m>
                <a:endParaRPr lang="tr-TR" b="0" dirty="0" smtClean="0"/>
              </a:p>
              <a:p>
                <a14:m>
                  <m:oMath xmlns:m="http://schemas.openxmlformats.org/officeDocument/2006/math">
                    <m:sSup>
                      <m:sSupPr>
                        <m:ctrlPr>
                          <a:rPr lang="tr-TR" i="1">
                            <a:latin typeface="Cambria Math" panose="02040503050406030204" pitchFamily="18" charset="0"/>
                          </a:rPr>
                        </m:ctrlPr>
                      </m:sSupPr>
                      <m:e>
                        <m:r>
                          <a:rPr lang="tr-TR" b="0" i="1" smtClean="0">
                            <a:latin typeface="Cambria Math" panose="02040503050406030204" pitchFamily="18" charset="0"/>
                          </a:rPr>
                          <m:t>𝐿</m:t>
                        </m:r>
                        <m:r>
                          <a:rPr lang="tr-TR" i="1">
                            <a:latin typeface="Cambria Math" panose="02040503050406030204" pitchFamily="18" charset="0"/>
                          </a:rPr>
                          <m:t>𝑎𝑏𝑒𝑙</m:t>
                        </m:r>
                      </m:e>
                      <m:sup>
                        <m:r>
                          <a:rPr lang="tr-TR" i="1">
                            <a:latin typeface="Cambria Math" panose="02040503050406030204" pitchFamily="18" charset="0"/>
                          </a:rPr>
                          <m:t>𝑝</m:t>
                        </m:r>
                      </m:sup>
                    </m:sSup>
                    <m:r>
                      <a:rPr lang="tr-TR" i="1">
                        <a:latin typeface="Cambria Math" panose="02040503050406030204" pitchFamily="18" charset="0"/>
                      </a:rPr>
                      <m:t>:</m:t>
                    </m:r>
                    <m:r>
                      <a:rPr lang="tr-TR" b="0" i="1" smtClean="0">
                        <a:latin typeface="Cambria Math" panose="02040503050406030204" pitchFamily="18" charset="0"/>
                      </a:rPr>
                      <m:t>𝑐𝑎𝑡𝑒𝑔𝑜𝑟𝑦</m:t>
                    </m:r>
                    <m:r>
                      <a:rPr lang="tr-TR" i="1">
                        <a:latin typeface="Cambria Math" panose="02040503050406030204" pitchFamily="18" charset="0"/>
                      </a:rPr>
                      <m:t> </m:t>
                    </m:r>
                    <m:r>
                      <a:rPr lang="tr-TR" i="1">
                        <a:latin typeface="Cambria Math" panose="02040503050406030204" pitchFamily="18" charset="0"/>
                      </a:rPr>
                      <m:t>𝑤𝑖𝑡h</m:t>
                    </m:r>
                    <m:r>
                      <a:rPr lang="tr-TR" i="1">
                        <a:latin typeface="Cambria Math" panose="02040503050406030204" pitchFamily="18" charset="0"/>
                      </a:rPr>
                      <m:t> </m:t>
                    </m:r>
                    <m:r>
                      <a:rPr lang="tr-TR" i="1">
                        <a:latin typeface="Cambria Math" panose="02040503050406030204" pitchFamily="18" charset="0"/>
                      </a:rPr>
                      <m:t>𝑝</m:t>
                    </m:r>
                    <m:r>
                      <a:rPr lang="tr-TR" i="1">
                        <a:latin typeface="Cambria Math" panose="02040503050406030204" pitchFamily="18" charset="0"/>
                      </a:rPr>
                      <m:t> </m:t>
                    </m:r>
                    <m:r>
                      <a:rPr lang="tr-TR" i="1">
                        <a:latin typeface="Cambria Math" panose="02040503050406030204" pitchFamily="18" charset="0"/>
                      </a:rPr>
                      <m:t>𝑖𝑛𝑑𝑒𝑥</m:t>
                    </m:r>
                  </m:oMath>
                </a14:m>
                <a:endParaRPr lang="tr-TR" b="0" dirty="0" smtClean="0"/>
              </a:p>
              <a:p>
                <a14:m>
                  <m:oMath xmlns:m="http://schemas.openxmlformats.org/officeDocument/2006/math">
                    <m:r>
                      <a:rPr lang="tr-TR" i="1">
                        <a:latin typeface="Cambria Math" panose="02040503050406030204" pitchFamily="18" charset="0"/>
                      </a:rPr>
                      <m:t>𝑛</m:t>
                    </m:r>
                    <m:r>
                      <a:rPr lang="tr-TR" i="1">
                        <a:latin typeface="Cambria Math" panose="02040503050406030204" pitchFamily="18" charset="0"/>
                      </a:rPr>
                      <m:t>:</m:t>
                    </m:r>
                    <m:r>
                      <a:rPr lang="tr-TR" b="0" i="1" smtClean="0">
                        <a:latin typeface="Cambria Math" panose="02040503050406030204" pitchFamily="18" charset="0"/>
                      </a:rPr>
                      <m:t>𝑐𝑜𝑢𝑛𝑡𝑠</m:t>
                    </m:r>
                    <m:r>
                      <a:rPr lang="tr-TR" i="1">
                        <a:latin typeface="Cambria Math" panose="02040503050406030204" pitchFamily="18" charset="0"/>
                      </a:rPr>
                      <m:t> </m:t>
                    </m:r>
                    <m:r>
                      <a:rPr lang="tr-TR" i="1">
                        <a:latin typeface="Cambria Math" panose="02040503050406030204" pitchFamily="18" charset="0"/>
                      </a:rPr>
                      <m:t>𝑜𝑓</m:t>
                    </m:r>
                    <m:r>
                      <a:rPr lang="tr-TR" i="1">
                        <a:latin typeface="Cambria Math" panose="02040503050406030204" pitchFamily="18" charset="0"/>
                      </a:rPr>
                      <m:t> </m:t>
                    </m:r>
                    <m:r>
                      <a:rPr lang="tr-TR" i="1">
                        <a:latin typeface="Cambria Math" panose="02040503050406030204" pitchFamily="18" charset="0"/>
                      </a:rPr>
                      <m:t>𝑐𝑎𝑡𝑒𝑔𝑜𝑟𝑖𝑒𝑠</m:t>
                    </m:r>
                    <m:r>
                      <a:rPr lang="tr-TR" i="1">
                        <a:latin typeface="Cambria Math" panose="02040503050406030204" pitchFamily="18" charset="0"/>
                      </a:rPr>
                      <m:t> (</m:t>
                    </m:r>
                    <m:r>
                      <a:rPr lang="tr-TR" i="1">
                        <a:latin typeface="Cambria Math" panose="02040503050406030204" pitchFamily="18" charset="0"/>
                      </a:rPr>
                      <m:t>𝑜𝑟</m:t>
                    </m:r>
                    <m:r>
                      <a:rPr lang="tr-TR" i="1">
                        <a:latin typeface="Cambria Math" panose="02040503050406030204" pitchFamily="18" charset="0"/>
                      </a:rPr>
                      <m:t> </m:t>
                    </m:r>
                    <m:r>
                      <a:rPr lang="tr-TR" i="1">
                        <a:latin typeface="Cambria Math" panose="02040503050406030204" pitchFamily="18" charset="0"/>
                      </a:rPr>
                      <m:t>𝑙𝑎𝑏𝑒𝑙𝑠</m:t>
                    </m:r>
                    <m:r>
                      <a:rPr lang="tr-TR" i="1">
                        <a:latin typeface="Cambria Math" panose="02040503050406030204" pitchFamily="18" charset="0"/>
                      </a:rPr>
                      <m:t>)</m:t>
                    </m:r>
                  </m:oMath>
                </a14:m>
                <a:endParaRPr lang="tr-TR" b="0" dirty="0" smtClean="0"/>
              </a:p>
              <a:p>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r>
                      <a:rPr lang="tr-TR" i="1">
                        <a:latin typeface="Cambria Math" panose="02040503050406030204" pitchFamily="18" charset="0"/>
                      </a:rPr>
                      <m:t>:</m:t>
                    </m:r>
                    <m:r>
                      <a:rPr lang="tr-TR" i="1">
                        <a:latin typeface="Cambria Math" panose="02040503050406030204" pitchFamily="18" charset="0"/>
                      </a:rPr>
                      <m:t>𝑑𝑜𝑐𝑢𝑚𝑒𝑛𝑡</m:t>
                    </m:r>
                    <m:r>
                      <a:rPr lang="tr-TR" b="0" i="1" smtClean="0">
                        <a:latin typeface="Cambria Math" panose="02040503050406030204" pitchFamily="18" charset="0"/>
                      </a:rPr>
                      <m:t>, </m:t>
                    </m:r>
                    <m:r>
                      <a:rPr lang="tr-TR" b="0" i="1" smtClean="0">
                        <a:latin typeface="Cambria Math" panose="02040503050406030204" pitchFamily="18" charset="0"/>
                      </a:rPr>
                      <m:t>𝑖𝑛</m:t>
                    </m:r>
                    <m:r>
                      <a:rPr lang="tr-TR" b="0" i="1" smtClean="0">
                        <a:latin typeface="Cambria Math" panose="02040503050406030204" pitchFamily="18" charset="0"/>
                      </a:rPr>
                      <m:t> </m:t>
                    </m:r>
                    <m:r>
                      <a:rPr lang="tr-TR" b="0" i="1" smtClean="0">
                        <a:latin typeface="Cambria Math" panose="02040503050406030204" pitchFamily="18" charset="0"/>
                      </a:rPr>
                      <m:t>𝑡𝑒𝑠𝑡</m:t>
                    </m:r>
                    <m:r>
                      <a:rPr lang="tr-TR" b="0" i="1" smtClean="0">
                        <a:latin typeface="Cambria Math" panose="02040503050406030204" pitchFamily="18" charset="0"/>
                      </a:rPr>
                      <m:t> </m:t>
                    </m:r>
                    <m:r>
                      <a:rPr lang="tr-TR" b="0" i="1" smtClean="0">
                        <a:latin typeface="Cambria Math" panose="02040503050406030204" pitchFamily="18" charset="0"/>
                      </a:rPr>
                      <m:t>𝑠𝑒𝑡</m:t>
                    </m:r>
                    <m:r>
                      <a:rPr lang="tr-TR" b="0" i="1" smtClean="0">
                        <a:latin typeface="Cambria Math" panose="02040503050406030204" pitchFamily="18" charset="0"/>
                      </a:rPr>
                      <m:t>, </m:t>
                    </m:r>
                    <m:r>
                      <a:rPr lang="tr-TR" i="1">
                        <a:latin typeface="Cambria Math" panose="02040503050406030204" pitchFamily="18" charset="0"/>
                      </a:rPr>
                      <m:t>𝑤𝑖𝑡h</m:t>
                    </m:r>
                    <m:r>
                      <a:rPr lang="tr-TR" i="1">
                        <a:latin typeface="Cambria Math" panose="02040503050406030204" pitchFamily="18" charset="0"/>
                      </a:rPr>
                      <m:t> </m:t>
                    </m:r>
                    <m:r>
                      <a:rPr lang="tr-TR" i="1">
                        <a:latin typeface="Cambria Math" panose="02040503050406030204" pitchFamily="18" charset="0"/>
                      </a:rPr>
                      <m:t>𝑖𝑛𝑑𝑒𝑥</m:t>
                    </m:r>
                    <m:r>
                      <a:rPr lang="tr-TR" i="1">
                        <a:latin typeface="Cambria Math" panose="02040503050406030204" pitchFamily="18" charset="0"/>
                      </a:rPr>
                      <m:t> </m:t>
                    </m:r>
                    <m:r>
                      <a:rPr lang="tr-TR" i="1">
                        <a:latin typeface="Cambria Math" panose="02040503050406030204" pitchFamily="18" charset="0"/>
                      </a:rPr>
                      <m:t>𝑖</m:t>
                    </m:r>
                    <m:r>
                      <a:rPr lang="tr-TR" i="1">
                        <a:latin typeface="Cambria Math" panose="02040503050406030204" pitchFamily="18" charset="0"/>
                      </a:rPr>
                      <m:t> </m:t>
                    </m:r>
                    <m:r>
                      <a:rPr lang="tr-TR" i="1">
                        <a:latin typeface="Cambria Math" panose="02040503050406030204" pitchFamily="18" charset="0"/>
                      </a:rPr>
                      <m:t>𝑎𝑠</m:t>
                    </m:r>
                    <m:r>
                      <a:rPr lang="tr-TR" i="1">
                        <a:latin typeface="Cambria Math" panose="02040503050406030204" pitchFamily="18" charset="0"/>
                      </a:rPr>
                      <m:t> </m:t>
                    </m:r>
                    <m:r>
                      <a:rPr lang="tr-TR" i="1">
                        <a:latin typeface="Cambria Math" panose="02040503050406030204" pitchFamily="18" charset="0"/>
                      </a:rPr>
                      <m:t>𝑎</m:t>
                    </m:r>
                    <m:r>
                      <a:rPr lang="tr-TR" i="1">
                        <a:latin typeface="Cambria Math" panose="02040503050406030204" pitchFamily="18" charset="0"/>
                      </a:rPr>
                      <m:t> </m:t>
                    </m:r>
                    <m:r>
                      <a:rPr lang="tr-TR" i="1">
                        <a:latin typeface="Cambria Math" panose="02040503050406030204" pitchFamily="18" charset="0"/>
                      </a:rPr>
                      <m:t>𝑠𝑒𝑛𝑡𝑒𝑛𝑐𝑒𝑠</m:t>
                    </m:r>
                    <m:r>
                      <a:rPr lang="tr-TR" i="1">
                        <a:latin typeface="Cambria Math" panose="02040503050406030204" pitchFamily="18" charset="0"/>
                      </a:rPr>
                      <m:t> </m:t>
                    </m:r>
                    <m:r>
                      <a:rPr lang="tr-TR" i="1">
                        <a:latin typeface="Cambria Math" panose="02040503050406030204" pitchFamily="18" charset="0"/>
                      </a:rPr>
                      <m:t>𝑜𝑟</m:t>
                    </m:r>
                    <m:r>
                      <a:rPr lang="tr-TR" i="1">
                        <a:latin typeface="Cambria Math" panose="02040503050406030204" pitchFamily="18" charset="0"/>
                      </a:rPr>
                      <m:t> </m:t>
                    </m:r>
                    <m:r>
                      <a:rPr lang="tr-TR" i="1">
                        <a:latin typeface="Cambria Math" panose="02040503050406030204" pitchFamily="18" charset="0"/>
                      </a:rPr>
                      <m:t>𝑗𝑢𝑠𝑡</m:t>
                    </m:r>
                    <m:r>
                      <a:rPr lang="tr-TR" i="1">
                        <a:latin typeface="Cambria Math" panose="02040503050406030204" pitchFamily="18" charset="0"/>
                      </a:rPr>
                      <m:t> </m:t>
                    </m:r>
                    <m:r>
                      <a:rPr lang="tr-TR" i="1">
                        <a:latin typeface="Cambria Math" panose="02040503050406030204" pitchFamily="18" charset="0"/>
                      </a:rPr>
                      <m:t>𝑎</m:t>
                    </m:r>
                    <m:r>
                      <a:rPr lang="tr-TR" i="1">
                        <a:latin typeface="Cambria Math" panose="02040503050406030204" pitchFamily="18" charset="0"/>
                      </a:rPr>
                      <m:t> </m:t>
                    </m:r>
                    <m:r>
                      <a:rPr lang="tr-TR" i="1">
                        <a:latin typeface="Cambria Math" panose="02040503050406030204" pitchFamily="18" charset="0"/>
                      </a:rPr>
                      <m:t>h𝑒𝑎𝑑𝑙𝑖𝑛𝑒</m:t>
                    </m:r>
                  </m:oMath>
                </a14:m>
                <a:endParaRPr lang="tr-TR" b="0" dirty="0" smtClean="0"/>
              </a:p>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𝑠𝑡𝑒𝑚</m:t>
                        </m:r>
                      </m:e>
                      <m:sub>
                        <m:r>
                          <a:rPr lang="tr-TR" i="1">
                            <a:latin typeface="Cambria Math" panose="02040503050406030204" pitchFamily="18" charset="0"/>
                          </a:rPr>
                          <m:t>𝑖</m:t>
                        </m:r>
                        <m:r>
                          <a:rPr lang="tr-TR" b="0" i="1" smtClean="0">
                            <a:latin typeface="Cambria Math" panose="02040503050406030204" pitchFamily="18" charset="0"/>
                          </a:rPr>
                          <m:t>𝑗</m:t>
                        </m:r>
                      </m:sub>
                    </m:sSub>
                    <m:r>
                      <a:rPr lang="tr-TR" i="1">
                        <a:latin typeface="Cambria Math" panose="02040503050406030204" pitchFamily="18" charset="0"/>
                      </a:rPr>
                      <m:t>:</m:t>
                    </m:r>
                    <m:r>
                      <a:rPr lang="tr-TR" b="0" i="1" smtClean="0">
                        <a:latin typeface="Cambria Math" panose="02040503050406030204" pitchFamily="18" charset="0"/>
                      </a:rPr>
                      <m:t>𝑠𝑡𝑒𝑚</m:t>
                    </m:r>
                    <m:r>
                      <a:rPr lang="tr-TR" b="0" i="1" smtClean="0">
                        <a:latin typeface="Cambria Math" panose="02040503050406030204" pitchFamily="18" charset="0"/>
                      </a:rPr>
                      <m:t> </m:t>
                    </m:r>
                    <m:r>
                      <a:rPr lang="tr-TR" b="0" i="1" smtClean="0">
                        <a:latin typeface="Cambria Math" panose="02040503050406030204" pitchFamily="18" charset="0"/>
                      </a:rPr>
                      <m:t>𝑤𝑖𝑡h</m:t>
                    </m:r>
                    <m:r>
                      <a:rPr lang="tr-TR" b="0" i="1" smtClean="0">
                        <a:latin typeface="Cambria Math" panose="02040503050406030204" pitchFamily="18" charset="0"/>
                      </a:rPr>
                      <m:t> </m:t>
                    </m:r>
                    <m:r>
                      <a:rPr lang="tr-TR" b="0" i="1" smtClean="0">
                        <a:latin typeface="Cambria Math" panose="02040503050406030204" pitchFamily="18" charset="0"/>
                      </a:rPr>
                      <m:t>𝑖𝑛𝑑𝑒𝑥</m:t>
                    </m:r>
                    <m:r>
                      <a:rPr lang="tr-TR" b="0" i="1" smtClean="0">
                        <a:latin typeface="Cambria Math" panose="02040503050406030204" pitchFamily="18" charset="0"/>
                      </a:rPr>
                      <m:t> </m:t>
                    </m:r>
                    <m:r>
                      <a:rPr lang="tr-TR" b="0" i="1" smtClean="0">
                        <a:latin typeface="Cambria Math" panose="02040503050406030204" pitchFamily="18" charset="0"/>
                      </a:rPr>
                      <m:t>𝑗</m:t>
                    </m:r>
                    <m:r>
                      <a:rPr lang="tr-TR" b="0" i="1" smtClean="0">
                        <a:latin typeface="Cambria Math" panose="02040503050406030204" pitchFamily="18" charset="0"/>
                      </a:rPr>
                      <m:t> </m:t>
                    </m:r>
                    <m:r>
                      <a:rPr lang="tr-TR" b="0" i="1" smtClean="0">
                        <a:latin typeface="Cambria Math" panose="02040503050406030204" pitchFamily="18" charset="0"/>
                      </a:rPr>
                      <m:t>𝑜𝑓</m:t>
                    </m:r>
                    <m:sSub>
                      <m:sSubPr>
                        <m:ctrlPr>
                          <a:rPr lang="tr-TR" i="1">
                            <a:latin typeface="Cambria Math" panose="02040503050406030204" pitchFamily="18" charset="0"/>
                          </a:rPr>
                        </m:ctrlPr>
                      </m:sSubPr>
                      <m:e>
                        <m:r>
                          <a:rPr lang="tr-TR" i="1">
                            <a:latin typeface="Cambria Math" panose="02040503050406030204" pitchFamily="18" charset="0"/>
                          </a:rPr>
                          <m:t>𝑑𝑜𝑐</m:t>
                        </m:r>
                      </m:e>
                      <m:sub>
                        <m:r>
                          <a:rPr lang="tr-TR" i="1">
                            <a:latin typeface="Cambria Math" panose="02040503050406030204" pitchFamily="18" charset="0"/>
                          </a:rPr>
                          <m:t>𝑖</m:t>
                        </m:r>
                      </m:sub>
                    </m:sSub>
                    <m:r>
                      <a:rPr lang="tr-TR" b="0" i="1" smtClean="0">
                        <a:latin typeface="Cambria Math" panose="02040503050406030204" pitchFamily="18" charset="0"/>
                      </a:rPr>
                      <m:t> </m:t>
                    </m:r>
                  </m:oMath>
                </a14:m>
                <a:endParaRPr lang="tr-TR"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tr-TR" sz="1400" i="1">
                              <a:latin typeface="Cambria Math" panose="02040503050406030204" pitchFamily="18" charset="0"/>
                            </a:rPr>
                          </m:ctrlPr>
                        </m:dPr>
                        <m:e>
                          <m:r>
                            <a:rPr lang="tr-TR" sz="1400" i="1">
                              <a:latin typeface="Cambria Math" panose="02040503050406030204" pitchFamily="18" charset="0"/>
                            </a:rPr>
                            <m:t>𝑠𝑡𝑒𝑚</m:t>
                          </m:r>
                          <m:r>
                            <a:rPr lang="tr-TR" sz="1400" i="1">
                              <a:latin typeface="Cambria Math" panose="02040503050406030204" pitchFamily="18" charset="0"/>
                            </a:rPr>
                            <m:t> </m:t>
                          </m:r>
                          <m:r>
                            <a:rPr lang="tr-TR" sz="1400" i="1">
                              <a:latin typeface="Cambria Math" panose="02040503050406030204" pitchFamily="18" charset="0"/>
                            </a:rPr>
                            <m:t>𝑐𝑎𝑛</m:t>
                          </m:r>
                          <m:r>
                            <a:rPr lang="tr-TR" sz="1400" i="1">
                              <a:latin typeface="Cambria Math" panose="02040503050406030204" pitchFamily="18" charset="0"/>
                            </a:rPr>
                            <m:t> </m:t>
                          </m:r>
                          <m:r>
                            <a:rPr lang="tr-TR" sz="1400" i="1">
                              <a:latin typeface="Cambria Math" panose="02040503050406030204" pitchFamily="18" charset="0"/>
                            </a:rPr>
                            <m:t>𝑏𝑒</m:t>
                          </m:r>
                          <m:r>
                            <a:rPr lang="tr-TR" sz="1400" i="1">
                              <a:latin typeface="Cambria Math" panose="02040503050406030204" pitchFamily="18" charset="0"/>
                            </a:rPr>
                            <m:t> </m:t>
                          </m:r>
                          <m:r>
                            <a:rPr lang="tr-TR" sz="1400" i="1">
                              <a:latin typeface="Cambria Math" panose="02040503050406030204" pitchFamily="18" charset="0"/>
                            </a:rPr>
                            <m:t>𝑐h𝑜𝑠𝑒𝑛</m:t>
                          </m:r>
                          <m:r>
                            <a:rPr lang="tr-TR" sz="1400" i="1">
                              <a:latin typeface="Cambria Math" panose="02040503050406030204" pitchFamily="18" charset="0"/>
                            </a:rPr>
                            <m:t> </m:t>
                          </m:r>
                          <m:r>
                            <a:rPr lang="tr-TR" sz="1400" i="1">
                              <a:latin typeface="Cambria Math" panose="02040503050406030204" pitchFamily="18" charset="0"/>
                            </a:rPr>
                            <m:t>𝑎𝑠</m:t>
                          </m:r>
                          <m:r>
                            <a:rPr lang="tr-TR" sz="1400" i="1">
                              <a:latin typeface="Cambria Math" panose="02040503050406030204" pitchFamily="18" charset="0"/>
                            </a:rPr>
                            <m:t> </m:t>
                          </m:r>
                          <m:r>
                            <a:rPr lang="tr-TR" sz="1400" i="1">
                              <a:latin typeface="Cambria Math" panose="02040503050406030204" pitchFamily="18" charset="0"/>
                            </a:rPr>
                            <m:t>𝑚𝑎𝑥</m:t>
                          </m:r>
                          <m:r>
                            <a:rPr lang="tr-TR" sz="1400" i="1">
                              <a:latin typeface="Cambria Math" panose="02040503050406030204" pitchFamily="18" charset="0"/>
                            </a:rPr>
                            <m:t>−</m:t>
                          </m:r>
                          <m:r>
                            <a:rPr lang="tr-TR" sz="1400" i="1">
                              <a:latin typeface="Cambria Math" panose="02040503050406030204" pitchFamily="18" charset="0"/>
                            </a:rPr>
                            <m:t>𝑠𝑡𝑒𝑚</m:t>
                          </m:r>
                          <m:r>
                            <a:rPr lang="tr-TR" sz="1400" i="1">
                              <a:latin typeface="Cambria Math" panose="02040503050406030204" pitchFamily="18" charset="0"/>
                            </a:rPr>
                            <m:t> </m:t>
                          </m:r>
                          <m:r>
                            <a:rPr lang="tr-TR" sz="1400" i="1">
                              <a:latin typeface="Cambria Math" panose="02040503050406030204" pitchFamily="18" charset="0"/>
                            </a:rPr>
                            <m:t>𝑚𝑒𝑛𝑡𝑖𝑜𝑛𝑒𝑑</m:t>
                          </m:r>
                          <m:r>
                            <a:rPr lang="tr-TR" sz="1400" i="1">
                              <a:latin typeface="Cambria Math" panose="02040503050406030204" pitchFamily="18" charset="0"/>
                            </a:rPr>
                            <m:t> </m:t>
                          </m:r>
                          <m:r>
                            <a:rPr lang="tr-TR" sz="1400" i="1">
                              <a:latin typeface="Cambria Math" panose="02040503050406030204" pitchFamily="18" charset="0"/>
                            </a:rPr>
                            <m:t>𝑝𝑟𝑒𝑣𝑖𝑜𝑢𝑠</m:t>
                          </m:r>
                          <m:r>
                            <a:rPr lang="tr-TR" sz="1400" i="1">
                              <a:latin typeface="Cambria Math" panose="02040503050406030204" pitchFamily="18" charset="0"/>
                            </a:rPr>
                            <m:t> </m:t>
                          </m:r>
                          <m:r>
                            <a:rPr lang="tr-TR" sz="1400" i="1">
                              <a:latin typeface="Cambria Math" panose="02040503050406030204" pitchFamily="18" charset="0"/>
                            </a:rPr>
                            <m:t>𝑠𝑙𝑖𝑑𝑒𝑠</m:t>
                          </m:r>
                          <m:r>
                            <a:rPr lang="tr-TR" sz="1400" i="1">
                              <a:latin typeface="Cambria Math" panose="02040503050406030204" pitchFamily="18" charset="0"/>
                            </a:rPr>
                            <m:t>.</m:t>
                          </m:r>
                        </m:e>
                      </m:d>
                    </m:oMath>
                  </m:oMathPara>
                </a14:m>
                <a:endParaRPr lang="tr-TR" b="0" i="1" dirty="0" smtClean="0">
                  <a:latin typeface="Cambria Math" panose="02040503050406030204" pitchFamily="18" charset="0"/>
                </a:endParaRPr>
              </a:p>
              <a:p>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𝑚</m:t>
                        </m:r>
                      </m:e>
                      <m:sub>
                        <m:r>
                          <a:rPr lang="tr-TR" i="1">
                            <a:latin typeface="Cambria Math" panose="02040503050406030204" pitchFamily="18" charset="0"/>
                          </a:rPr>
                          <m:t>𝑖</m:t>
                        </m:r>
                      </m:sub>
                    </m:sSub>
                    <m:r>
                      <a:rPr lang="tr-TR" i="1">
                        <a:latin typeface="Cambria Math" panose="02040503050406030204" pitchFamily="18" charset="0"/>
                      </a:rPr>
                      <m:t>:</m:t>
                    </m:r>
                    <m:r>
                      <a:rPr lang="tr-TR" b="0" i="1" smtClean="0">
                        <a:latin typeface="Cambria Math" panose="02040503050406030204" pitchFamily="18" charset="0"/>
                      </a:rPr>
                      <m:t>𝑐𝑜𝑢𝑛𝑡𝑠</m:t>
                    </m:r>
                    <m:r>
                      <a:rPr lang="tr-TR" b="0" i="1" smtClean="0">
                        <a:latin typeface="Cambria Math" panose="02040503050406030204" pitchFamily="18" charset="0"/>
                      </a:rPr>
                      <m:t> </m:t>
                    </m:r>
                    <m:r>
                      <a:rPr lang="tr-TR" b="0" i="1" smtClean="0">
                        <a:latin typeface="Cambria Math" panose="02040503050406030204" pitchFamily="18" charset="0"/>
                      </a:rPr>
                      <m:t>𝑜𝑓</m:t>
                    </m:r>
                    <m:sSub>
                      <m:sSubPr>
                        <m:ctrlPr>
                          <a:rPr lang="tr-TR" i="1">
                            <a:latin typeface="Cambria Math" panose="02040503050406030204" pitchFamily="18" charset="0"/>
                          </a:rPr>
                        </m:ctrlPr>
                      </m:sSubPr>
                      <m:e>
                        <m:r>
                          <a:rPr lang="tr-TR" i="1">
                            <a:latin typeface="Cambria Math" panose="02040503050406030204" pitchFamily="18" charset="0"/>
                          </a:rPr>
                          <m:t>𝑠𝑡𝑒𝑚</m:t>
                        </m:r>
                      </m:e>
                      <m:sub>
                        <m:r>
                          <a:rPr lang="tr-TR" i="1">
                            <a:latin typeface="Cambria Math" panose="02040503050406030204" pitchFamily="18" charset="0"/>
                          </a:rPr>
                          <m:t>𝑖𝑗</m:t>
                        </m:r>
                      </m:sub>
                    </m:sSub>
                  </m:oMath>
                </a14:m>
                <a:endParaRPr lang="tr-TR" b="0" i="1" dirty="0" smtClean="0">
                  <a:latin typeface="Cambria Math" panose="02040503050406030204" pitchFamily="18" charset="0"/>
                </a:endParaRPr>
              </a:p>
              <a:p>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Σ</m:t>
                        </m:r>
                      </m:e>
                      <m:sup>
                        <m:r>
                          <a:rPr lang="tr-TR" b="0" i="1" smtClean="0">
                            <a:latin typeface="Cambria Math" panose="02040503050406030204" pitchFamily="18" charset="0"/>
                            <a:ea typeface="Cambria Math" panose="02040503050406030204" pitchFamily="18" charset="0"/>
                          </a:rPr>
                          <m:t>𝑝</m:t>
                        </m:r>
                      </m:sup>
                    </m:sSup>
                    <m:r>
                      <a:rPr lang="tr-TR" i="1">
                        <a:latin typeface="Cambria Math" panose="02040503050406030204" pitchFamily="18" charset="0"/>
                      </a:rPr>
                      <m:t>:</m:t>
                    </m:r>
                    <m:r>
                      <a:rPr lang="tr-TR" b="0" i="1" smtClean="0">
                        <a:latin typeface="Cambria Math" panose="02040503050406030204" pitchFamily="18" charset="0"/>
                      </a:rPr>
                      <m:t>𝑐𝑜𝑢𝑛𝑡𝑠</m:t>
                    </m:r>
                    <m:r>
                      <a:rPr lang="tr-TR" b="0" i="1" smtClean="0">
                        <a:latin typeface="Cambria Math" panose="02040503050406030204" pitchFamily="18" charset="0"/>
                      </a:rPr>
                      <m:t> </m:t>
                    </m:r>
                    <m:r>
                      <a:rPr lang="tr-TR" b="0" i="1" smtClean="0">
                        <a:latin typeface="Cambria Math" panose="02040503050406030204" pitchFamily="18" charset="0"/>
                      </a:rPr>
                      <m:t>𝑜𝑓</m:t>
                    </m:r>
                    <m:r>
                      <a:rPr lang="tr-TR" b="0" i="1" smtClean="0">
                        <a:latin typeface="Cambria Math" panose="02040503050406030204" pitchFamily="18" charset="0"/>
                      </a:rPr>
                      <m:t> </m:t>
                    </m:r>
                    <m:r>
                      <a:rPr lang="tr-TR" b="0" i="1" smtClean="0">
                        <a:latin typeface="Cambria Math" panose="02040503050406030204" pitchFamily="18" charset="0"/>
                      </a:rPr>
                      <m:t>𝑑𝑜𝑐𝑢𝑚𝑒𝑛𝑡𝑠</m:t>
                    </m:r>
                    <m:r>
                      <a:rPr lang="tr-TR" b="0" i="1" smtClean="0">
                        <a:latin typeface="Cambria Math" panose="02040503050406030204" pitchFamily="18" charset="0"/>
                      </a:rPr>
                      <m:t> </m:t>
                    </m:r>
                    <m:r>
                      <a:rPr lang="tr-TR" b="0" i="1" smtClean="0">
                        <a:latin typeface="Cambria Math" panose="02040503050406030204" pitchFamily="18" charset="0"/>
                      </a:rPr>
                      <m:t>𝑙𝑎𝑏𝑒𝑙𝑙𝑒𝑑</m:t>
                    </m:r>
                    <m:r>
                      <a:rPr lang="tr-TR" b="0" i="1" smtClean="0">
                        <a:latin typeface="Cambria Math" panose="02040503050406030204" pitchFamily="18" charset="0"/>
                      </a:rPr>
                      <m:t> </m:t>
                    </m:r>
                    <m:r>
                      <a:rPr lang="tr-TR" b="0" i="1" smtClean="0">
                        <a:latin typeface="Cambria Math" panose="02040503050406030204" pitchFamily="18" charset="0"/>
                      </a:rPr>
                      <m:t>𝑤𝑖𝑡h</m:t>
                    </m:r>
                    <m:r>
                      <a:rPr lang="tr-TR" b="0" i="1" smtClean="0">
                        <a:latin typeface="Cambria Math" panose="02040503050406030204" pitchFamily="18" charset="0"/>
                      </a:rPr>
                      <m:t> </m:t>
                    </m:r>
                    <m:r>
                      <a:rPr lang="tr-TR" b="0" i="1" smtClean="0">
                        <a:latin typeface="Cambria Math" panose="02040503050406030204" pitchFamily="18" charset="0"/>
                      </a:rPr>
                      <m:t>𝑐𝑎𝑡𝑒𝑔𝑜𝑟𝑦</m:t>
                    </m:r>
                    <m:r>
                      <a:rPr lang="tr-TR" b="0" i="1" smtClean="0">
                        <a:latin typeface="Cambria Math" panose="02040503050406030204" pitchFamily="18" charset="0"/>
                      </a:rPr>
                      <m:t> </m:t>
                    </m:r>
                    <m:r>
                      <a:rPr lang="tr-TR" b="0" i="1" smtClean="0">
                        <a:latin typeface="Cambria Math" panose="02040503050406030204" pitchFamily="18" charset="0"/>
                      </a:rPr>
                      <m:t>𝑤𝑖𝑡h</m:t>
                    </m:r>
                    <m:r>
                      <a:rPr lang="tr-TR" b="0" i="1" smtClean="0">
                        <a:latin typeface="Cambria Math" panose="02040503050406030204" pitchFamily="18" charset="0"/>
                      </a:rPr>
                      <m:t> </m:t>
                    </m:r>
                    <m:r>
                      <a:rPr lang="tr-TR" b="0" i="1" smtClean="0">
                        <a:latin typeface="Cambria Math" panose="02040503050406030204" pitchFamily="18" charset="0"/>
                      </a:rPr>
                      <m:t>𝑖𝑛𝑑𝑒𝑥</m:t>
                    </m:r>
                    <m:r>
                      <a:rPr lang="tr-TR" b="0" i="1" smtClean="0">
                        <a:latin typeface="Cambria Math" panose="02040503050406030204" pitchFamily="18" charset="0"/>
                      </a:rPr>
                      <m:t> </m:t>
                    </m:r>
                    <m:r>
                      <a:rPr lang="tr-TR" b="0" i="1" smtClean="0">
                        <a:latin typeface="Cambria Math" panose="02040503050406030204" pitchFamily="18" charset="0"/>
                      </a:rPr>
                      <m:t>𝑝</m:t>
                    </m:r>
                    <m:r>
                      <a:rPr lang="tr-TR" b="0" i="1" smtClean="0">
                        <a:latin typeface="Cambria Math" panose="02040503050406030204" pitchFamily="18" charset="0"/>
                      </a:rPr>
                      <m:t> </m:t>
                    </m:r>
                    <m:r>
                      <a:rPr lang="tr-TR" b="0" i="1" smtClean="0">
                        <a:latin typeface="Cambria Math" panose="02040503050406030204" pitchFamily="18" charset="0"/>
                      </a:rPr>
                      <m:t>𝑖𝑛</m:t>
                    </m:r>
                    <m:r>
                      <a:rPr lang="tr-TR" b="0" i="1" smtClean="0">
                        <a:latin typeface="Cambria Math" panose="02040503050406030204" pitchFamily="18" charset="0"/>
                      </a:rPr>
                      <m:t> </m:t>
                    </m:r>
                    <m:r>
                      <a:rPr lang="tr-TR" b="0" i="1" smtClean="0">
                        <a:latin typeface="Cambria Math" panose="02040503050406030204" pitchFamily="18" charset="0"/>
                      </a:rPr>
                      <m:t>𝑡𝑟𝑎𝑖𝑛</m:t>
                    </m:r>
                    <m:r>
                      <a:rPr lang="tr-TR" b="0" i="1" smtClean="0">
                        <a:latin typeface="Cambria Math" panose="02040503050406030204" pitchFamily="18" charset="0"/>
                      </a:rPr>
                      <m:t> </m:t>
                    </m:r>
                    <m:r>
                      <a:rPr lang="tr-TR" b="0" i="1" smtClean="0">
                        <a:latin typeface="Cambria Math" panose="02040503050406030204" pitchFamily="18" charset="0"/>
                      </a:rPr>
                      <m:t>𝑠𝑒𝑡</m:t>
                    </m:r>
                    <m:r>
                      <a:rPr lang="tr-TR" b="0" i="1" smtClean="0">
                        <a:latin typeface="Cambria Math" panose="02040503050406030204" pitchFamily="18" charset="0"/>
                      </a:rPr>
                      <m:t>  </m:t>
                    </m:r>
                  </m:oMath>
                </a14:m>
                <a:endParaRPr lang="tr-TR" b="0" i="1" dirty="0" smtClean="0">
                  <a:latin typeface="Cambria Math" panose="02040503050406030204" pitchFamily="18" charset="0"/>
                </a:endParaRPr>
              </a:p>
              <a:p>
                <a14:m>
                  <m:oMath xmlns:m="http://schemas.openxmlformats.org/officeDocument/2006/math">
                    <m:sSubSup>
                      <m:sSubSupPr>
                        <m:ctrlPr>
                          <a:rPr lang="el-GR" sz="1200" i="1" smtClean="0">
                            <a:latin typeface="Cambria Math" panose="02040503050406030204" pitchFamily="18" charset="0"/>
                            <a:ea typeface="Cambria Math" panose="02040503050406030204" pitchFamily="18" charset="0"/>
                          </a:rPr>
                        </m:ctrlPr>
                      </m:sSubSupPr>
                      <m:e>
                        <m:r>
                          <m:rPr>
                            <m:sty m:val="p"/>
                          </m:rPr>
                          <a:rPr lang="el-GR" sz="1200" i="1">
                            <a:latin typeface="Cambria Math" panose="02040503050406030204" pitchFamily="18" charset="0"/>
                            <a:ea typeface="Cambria Math" panose="02040503050406030204" pitchFamily="18" charset="0"/>
                          </a:rPr>
                          <m:t>Σ</m:t>
                        </m:r>
                      </m:e>
                      <m:sub>
                        <m:r>
                          <a:rPr lang="tr-TR" sz="1200" b="0" i="1" smtClean="0">
                            <a:latin typeface="Cambria Math" panose="02040503050406030204" pitchFamily="18" charset="0"/>
                            <a:ea typeface="Cambria Math" panose="02040503050406030204" pitchFamily="18" charset="0"/>
                          </a:rPr>
                          <m:t>𝑖𝑗</m:t>
                        </m:r>
                      </m:sub>
                      <m:sup>
                        <m:r>
                          <a:rPr lang="tr-TR" sz="1200" b="0" i="1" smtClean="0">
                            <a:latin typeface="Cambria Math" panose="02040503050406030204" pitchFamily="18" charset="0"/>
                            <a:ea typeface="Cambria Math" panose="02040503050406030204" pitchFamily="18" charset="0"/>
                          </a:rPr>
                          <m:t>𝑝</m:t>
                        </m:r>
                      </m:sup>
                    </m:sSubSup>
                    <m:r>
                      <a:rPr lang="tr-TR" sz="1200" i="1">
                        <a:latin typeface="Cambria Math" panose="02040503050406030204" pitchFamily="18" charset="0"/>
                      </a:rPr>
                      <m:t>:</m:t>
                    </m:r>
                    <m:r>
                      <a:rPr lang="tr-TR" sz="1200" b="0" i="1" smtClean="0">
                        <a:latin typeface="Cambria Math" panose="02040503050406030204" pitchFamily="18" charset="0"/>
                      </a:rPr>
                      <m:t>𝑐𝑜𝑢𝑛𝑡𝑠</m:t>
                    </m:r>
                    <m:r>
                      <a:rPr lang="tr-TR" sz="1200" i="1">
                        <a:latin typeface="Cambria Math" panose="02040503050406030204" pitchFamily="18" charset="0"/>
                      </a:rPr>
                      <m:t> </m:t>
                    </m:r>
                    <m:r>
                      <a:rPr lang="tr-TR" sz="1200" i="1">
                        <a:latin typeface="Cambria Math" panose="02040503050406030204" pitchFamily="18" charset="0"/>
                      </a:rPr>
                      <m:t>𝑜𝑓</m:t>
                    </m:r>
                    <m:r>
                      <a:rPr lang="tr-TR" sz="1200" i="1">
                        <a:latin typeface="Cambria Math" panose="02040503050406030204" pitchFamily="18" charset="0"/>
                      </a:rPr>
                      <m:t> </m:t>
                    </m:r>
                    <m:r>
                      <a:rPr lang="tr-TR" sz="1200" i="1">
                        <a:latin typeface="Cambria Math" panose="02040503050406030204" pitchFamily="18" charset="0"/>
                      </a:rPr>
                      <m:t>𝑑𝑜𝑐𝑢𝑚𝑒𝑛𝑡𝑠</m:t>
                    </m:r>
                    <m:r>
                      <a:rPr lang="tr-TR" sz="1200" b="0" i="1" smtClean="0">
                        <a:latin typeface="Cambria Math" panose="02040503050406030204" pitchFamily="18" charset="0"/>
                      </a:rPr>
                      <m:t>,</m:t>
                    </m:r>
                    <m:r>
                      <a:rPr lang="tr-TR" sz="1200" i="1">
                        <a:latin typeface="Cambria Math" panose="02040503050406030204" pitchFamily="18" charset="0"/>
                      </a:rPr>
                      <m:t> </m:t>
                    </m:r>
                    <m:r>
                      <a:rPr lang="tr-TR" sz="1200" b="0" i="1" smtClean="0">
                        <a:latin typeface="Cambria Math" panose="02040503050406030204" pitchFamily="18" charset="0"/>
                      </a:rPr>
                      <m:t> </m:t>
                    </m:r>
                    <m:r>
                      <a:rPr lang="tr-TR" sz="1200" b="0" i="1" smtClean="0">
                        <a:latin typeface="Cambria Math" panose="02040503050406030204" pitchFamily="18" charset="0"/>
                      </a:rPr>
                      <m:t>𝑤h𝑖𝑐h</m:t>
                    </m:r>
                    <m:r>
                      <a:rPr lang="tr-TR" sz="1200" b="0" i="1" smtClean="0">
                        <a:latin typeface="Cambria Math" panose="02040503050406030204" pitchFamily="18" charset="0"/>
                      </a:rPr>
                      <m:t> </m:t>
                    </m:r>
                    <m:r>
                      <a:rPr lang="tr-TR" sz="1200" b="0" i="1" smtClean="0">
                        <a:latin typeface="Cambria Math" panose="02040503050406030204" pitchFamily="18" charset="0"/>
                      </a:rPr>
                      <m:t>𝑖𝑛𝑐𝑙𝑢𝑑𝑒</m:t>
                    </m:r>
                    <m:sSub>
                      <m:sSubPr>
                        <m:ctrlPr>
                          <a:rPr lang="tr-TR" sz="1200" i="1">
                            <a:latin typeface="Cambria Math" panose="02040503050406030204" pitchFamily="18" charset="0"/>
                          </a:rPr>
                        </m:ctrlPr>
                      </m:sSubPr>
                      <m:e>
                        <m:r>
                          <a:rPr lang="tr-TR" sz="1200" b="0" i="1" smtClean="0">
                            <a:latin typeface="Cambria Math" panose="02040503050406030204" pitchFamily="18" charset="0"/>
                          </a:rPr>
                          <m:t> </m:t>
                        </m:r>
                        <m:r>
                          <a:rPr lang="tr-TR" sz="1200" i="1">
                            <a:latin typeface="Cambria Math" panose="02040503050406030204" pitchFamily="18" charset="0"/>
                          </a:rPr>
                          <m:t>𝑠𝑡𝑒𝑚</m:t>
                        </m:r>
                      </m:e>
                      <m:sub>
                        <m:r>
                          <a:rPr lang="tr-TR" sz="1200" i="1">
                            <a:latin typeface="Cambria Math" panose="02040503050406030204" pitchFamily="18" charset="0"/>
                          </a:rPr>
                          <m:t>𝑖𝑗</m:t>
                        </m:r>
                      </m:sub>
                    </m:sSub>
                    <m:r>
                      <a:rPr lang="tr-TR" sz="1200" b="0" i="1" smtClean="0">
                        <a:latin typeface="Cambria Math" panose="02040503050406030204" pitchFamily="18" charset="0"/>
                      </a:rPr>
                      <m:t>,  </m:t>
                    </m:r>
                    <m:r>
                      <a:rPr lang="tr-TR" sz="1200" i="1">
                        <a:latin typeface="Cambria Math" panose="02040503050406030204" pitchFamily="18" charset="0"/>
                      </a:rPr>
                      <m:t>𝑙𝑎𝑏𝑒𝑙𝑙𝑒𝑑</m:t>
                    </m:r>
                    <m:r>
                      <a:rPr lang="tr-TR" sz="1200" i="1">
                        <a:latin typeface="Cambria Math" panose="02040503050406030204" pitchFamily="18" charset="0"/>
                      </a:rPr>
                      <m:t> </m:t>
                    </m:r>
                    <m:r>
                      <a:rPr lang="tr-TR" sz="1200" i="1">
                        <a:latin typeface="Cambria Math" panose="02040503050406030204" pitchFamily="18" charset="0"/>
                      </a:rPr>
                      <m:t>𝑤𝑖𝑡h</m:t>
                    </m:r>
                    <m:r>
                      <a:rPr lang="tr-TR" sz="1200" i="1">
                        <a:latin typeface="Cambria Math" panose="02040503050406030204" pitchFamily="18" charset="0"/>
                      </a:rPr>
                      <m:t> </m:t>
                    </m:r>
                    <m:r>
                      <a:rPr lang="tr-TR" sz="1200" i="1">
                        <a:latin typeface="Cambria Math" panose="02040503050406030204" pitchFamily="18" charset="0"/>
                      </a:rPr>
                      <m:t>𝑐𝑎𝑡𝑒𝑔𝑜𝑟𝑦</m:t>
                    </m:r>
                    <m:r>
                      <a:rPr lang="tr-TR" sz="1200" b="0" i="1" smtClean="0">
                        <a:latin typeface="Cambria Math" panose="02040503050406030204" pitchFamily="18" charset="0"/>
                      </a:rPr>
                      <m:t> </m:t>
                    </m:r>
                    <m:r>
                      <a:rPr lang="tr-TR" sz="1200" i="1">
                        <a:latin typeface="Cambria Math" panose="02040503050406030204" pitchFamily="18" charset="0"/>
                      </a:rPr>
                      <m:t>𝑤𝑖𝑡h</m:t>
                    </m:r>
                    <m:r>
                      <a:rPr lang="tr-TR" sz="1200" i="1">
                        <a:latin typeface="Cambria Math" panose="02040503050406030204" pitchFamily="18" charset="0"/>
                      </a:rPr>
                      <m:t> </m:t>
                    </m:r>
                    <m:r>
                      <a:rPr lang="tr-TR" sz="1200" i="1">
                        <a:latin typeface="Cambria Math" panose="02040503050406030204" pitchFamily="18" charset="0"/>
                      </a:rPr>
                      <m:t>𝑖𝑛𝑑𝑒𝑥</m:t>
                    </m:r>
                    <m:r>
                      <a:rPr lang="tr-TR" sz="1200" i="1">
                        <a:latin typeface="Cambria Math" panose="02040503050406030204" pitchFamily="18" charset="0"/>
                      </a:rPr>
                      <m:t> </m:t>
                    </m:r>
                    <m:r>
                      <a:rPr lang="tr-TR" sz="1200" i="1">
                        <a:latin typeface="Cambria Math" panose="02040503050406030204" pitchFamily="18" charset="0"/>
                      </a:rPr>
                      <m:t>𝑝</m:t>
                    </m:r>
                    <m:r>
                      <a:rPr lang="tr-TR" sz="1200" b="0" i="1" smtClean="0">
                        <a:latin typeface="Cambria Math" panose="02040503050406030204" pitchFamily="18" charset="0"/>
                      </a:rPr>
                      <m:t> </m:t>
                    </m:r>
                    <m:r>
                      <a:rPr lang="tr-TR" sz="1200" b="0" i="1" smtClean="0">
                        <a:latin typeface="Cambria Math" panose="02040503050406030204" pitchFamily="18" charset="0"/>
                      </a:rPr>
                      <m:t>𝑖𝑛</m:t>
                    </m:r>
                    <m:r>
                      <a:rPr lang="tr-TR" sz="1200" b="0" i="1" smtClean="0">
                        <a:latin typeface="Cambria Math" panose="02040503050406030204" pitchFamily="18" charset="0"/>
                      </a:rPr>
                      <m:t> </m:t>
                    </m:r>
                    <m:r>
                      <a:rPr lang="tr-TR" sz="1200" b="0" i="1" smtClean="0">
                        <a:latin typeface="Cambria Math" panose="02040503050406030204" pitchFamily="18" charset="0"/>
                      </a:rPr>
                      <m:t>𝑡𝑟𝑎𝑖𝑛</m:t>
                    </m:r>
                    <m:r>
                      <a:rPr lang="tr-TR" sz="1200" b="0" i="1" smtClean="0">
                        <a:latin typeface="Cambria Math" panose="02040503050406030204" pitchFamily="18" charset="0"/>
                      </a:rPr>
                      <m:t> </m:t>
                    </m:r>
                    <m:r>
                      <a:rPr lang="tr-TR" sz="1200" b="0" i="1" smtClean="0">
                        <a:latin typeface="Cambria Math" panose="02040503050406030204" pitchFamily="18" charset="0"/>
                      </a:rPr>
                      <m:t>𝑠𝑒𝑡</m:t>
                    </m:r>
                  </m:oMath>
                </a14:m>
                <a:endParaRPr lang="tr-TR" sz="1200" b="0" i="1" dirty="0" smtClean="0">
                  <a:latin typeface="Cambria Math" panose="02040503050406030204" pitchFamily="18" charset="0"/>
                </a:endParaRPr>
              </a:p>
              <a:p>
                <a:endParaRPr lang="tr-TR" sz="1600" b="0" i="1" dirty="0" smtClean="0">
                  <a:latin typeface="Cambria Math" panose="02040503050406030204" pitchFamily="18" charset="0"/>
                </a:endParaRPr>
              </a:p>
              <a:p>
                <a:endParaRPr lang="tr-TR" sz="1200" b="0" i="1" dirty="0" smtClean="0">
                  <a:latin typeface="Cambria Math" panose="02040503050406030204" pitchFamily="18" charset="0"/>
                </a:endParaRPr>
              </a:p>
              <a:p>
                <a:endParaRPr lang="tr-TR" b="0" i="1" dirty="0" smtClean="0">
                  <a:latin typeface="Cambria Math" panose="02040503050406030204" pitchFamily="18" charset="0"/>
                </a:endParaRPr>
              </a:p>
              <a:p>
                <a:endParaRPr lang="tr-TR" b="0" i="1" dirty="0" smtClean="0">
                  <a:latin typeface="Cambria Math" panose="02040503050406030204" pitchFamily="18" charset="0"/>
                </a:endParaRPr>
              </a:p>
              <a:p>
                <a:endParaRPr lang="tr-TR" i="1" dirty="0" smtClean="0">
                  <a:latin typeface="Cambria Math" panose="02040503050406030204" pitchFamily="18" charset="0"/>
                </a:endParaRPr>
              </a:p>
              <a:p>
                <a:pPr marL="0" indent="0">
                  <a:buNone/>
                </a:pPr>
                <a:endParaRPr lang="tr-TR" i="1" dirty="0" smtClean="0">
                  <a:latin typeface="Cambria Math" panose="02040503050406030204" pitchFamily="18" charset="0"/>
                </a:endParaRPr>
              </a:p>
              <a:p>
                <a:pPr marL="0" indent="0">
                  <a:buNone/>
                </a:pPr>
                <a:endParaRPr lang="tr-TR" i="1" dirty="0" smtClean="0">
                  <a:latin typeface="Cambria Math" panose="02040503050406030204" pitchFamily="18" charset="0"/>
                </a:endParaRPr>
              </a:p>
              <a:p>
                <a:endParaRPr lang="tr-TR" i="1" dirty="0">
                  <a:latin typeface="Cambria Math" panose="02040503050406030204" pitchFamily="18" charset="0"/>
                </a:endParaRPr>
              </a:p>
              <a:p>
                <a:endParaRPr lang="tr-TR" i="1" dirty="0" smtClean="0">
                  <a:latin typeface="Cambria Math" panose="02040503050406030204" pitchFamily="18" charset="0"/>
                </a:endParaRPr>
              </a:p>
              <a:p>
                <a:pPr marL="0" indent="0">
                  <a:buNone/>
                </a:pPr>
                <a:endParaRPr lang="tr-TR" sz="1600" b="0" dirty="0" smtClean="0"/>
              </a:p>
              <a:p>
                <a:pPr marL="0" indent="0">
                  <a:buNone/>
                </a:pPr>
                <a:endParaRPr lang="tr-TR" sz="1600" b="0" dirty="0" smtClean="0"/>
              </a:p>
              <a:p>
                <a:pPr marL="0" indent="0">
                  <a:buNone/>
                </a:pPr>
                <a:endParaRPr lang="tr-TR" sz="1600" dirty="0"/>
              </a:p>
              <a:p>
                <a:endParaRPr lang="tr-TR" b="0" dirty="0" smtClean="0"/>
              </a:p>
              <a:p>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28DDC33F-1225-4D78-896B-FB22ACFFFEE3}"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8</a:t>
            </a:fld>
            <a:endParaRPr lang="tr-TR"/>
          </a:p>
        </p:txBody>
      </p:sp>
    </p:spTree>
    <p:extLst>
      <p:ext uri="{BB962C8B-B14F-4D97-AF65-F5344CB8AC3E}">
        <p14:creationId xmlns:p14="http://schemas.microsoft.com/office/powerpoint/2010/main" val="2393707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COMPONENTS </a:t>
            </a:r>
            <a:r>
              <a:rPr lang="tr-TR" dirty="0"/>
              <a:t>OF </a:t>
            </a:r>
            <a:r>
              <a:rPr lang="tr-TR" dirty="0" smtClean="0"/>
              <a:t>MODELS</a:t>
            </a:r>
            <a:endParaRPr lang="tr-T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tr-TR" i="1" smtClean="0">
                            <a:latin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Λ</m:t>
                        </m:r>
                      </m:e>
                      <m:sub>
                        <m:r>
                          <a:rPr lang="tr-TR" b="0" i="1" smtClean="0">
                            <a:latin typeface="Cambria Math" panose="02040503050406030204" pitchFamily="18" charset="0"/>
                          </a:rPr>
                          <m:t>𝑖𝑗</m:t>
                        </m:r>
                      </m:sub>
                    </m:sSub>
                    <m:r>
                      <a:rPr lang="tr-TR" b="0" i="1" smtClean="0">
                        <a:latin typeface="Cambria Math" panose="02040503050406030204" pitchFamily="18" charset="0"/>
                      </a:rPr>
                      <m:t>:=</m:t>
                    </m:r>
                    <m:sSup>
                      <m:sSupPr>
                        <m:ctrlPr>
                          <a:rPr lang="tr-TR" i="1">
                            <a:latin typeface="Cambria Math" panose="02040503050406030204" pitchFamily="18" charset="0"/>
                          </a:rPr>
                        </m:ctrlPr>
                      </m:sSupPr>
                      <m:e>
                        <m:r>
                          <a:rPr lang="tr-TR" i="1">
                            <a:latin typeface="Cambria Math" panose="02040503050406030204" pitchFamily="18" charset="0"/>
                          </a:rPr>
                          <m:t>𝐿𝑎𝑏𝑒𝑙</m:t>
                        </m:r>
                      </m:e>
                      <m:sup>
                        <m:r>
                          <a:rPr lang="tr-TR" b="0" i="1" smtClean="0">
                            <a:latin typeface="Cambria Math" panose="02040503050406030204" pitchFamily="18" charset="0"/>
                          </a:rPr>
                          <m:t>𝑞</m:t>
                        </m:r>
                      </m:sup>
                    </m:sSup>
                    <m:r>
                      <a:rPr lang="tr-TR" b="0" i="1" smtClean="0">
                        <a:latin typeface="Cambria Math" panose="02040503050406030204" pitchFamily="18" charset="0"/>
                      </a:rPr>
                      <m:t> </m:t>
                    </m:r>
                    <m:r>
                      <a:rPr lang="tr-TR" b="0" i="1" smtClean="0">
                        <a:latin typeface="Cambria Math" panose="02040503050406030204" pitchFamily="18" charset="0"/>
                      </a:rPr>
                      <m:t>𝑤h𝑒𝑟𝑒</m:t>
                    </m:r>
                    <m:r>
                      <a:rPr lang="tr-TR" b="0" i="1" smtClean="0">
                        <a:latin typeface="Cambria Math" panose="02040503050406030204" pitchFamily="18" charset="0"/>
                      </a:rPr>
                      <m:t> </m:t>
                    </m:r>
                    <m:r>
                      <a:rPr lang="tr-TR" b="0" i="1" smtClean="0">
                        <a:latin typeface="Cambria Math" panose="02040503050406030204" pitchFamily="18" charset="0"/>
                      </a:rPr>
                      <m:t>𝑞</m:t>
                    </m:r>
                    <m:r>
                      <a:rPr lang="tr-TR" b="0" i="1" smtClean="0">
                        <a:latin typeface="Cambria Math" panose="02040503050406030204" pitchFamily="18" charset="0"/>
                      </a:rPr>
                      <m:t>=</m:t>
                    </m:r>
                    <m:func>
                      <m:funcPr>
                        <m:ctrlPr>
                          <a:rPr lang="tr-TR" b="0" i="1" smtClean="0">
                            <a:latin typeface="Cambria Math" panose="02040503050406030204" pitchFamily="18" charset="0"/>
                          </a:rPr>
                        </m:ctrlPr>
                      </m:funcPr>
                      <m:fName>
                        <m:limLow>
                          <m:limLowPr>
                            <m:ctrlPr>
                              <a:rPr lang="tr-TR" b="0" i="1" smtClean="0">
                                <a:latin typeface="Cambria Math" panose="02040503050406030204" pitchFamily="18" charset="0"/>
                              </a:rPr>
                            </m:ctrlPr>
                          </m:limLowPr>
                          <m:e>
                            <m:r>
                              <m:rPr>
                                <m:sty m:val="p"/>
                              </m:rPr>
                              <a:rPr lang="tr-TR" b="0" i="0" smtClean="0">
                                <a:latin typeface="Cambria Math" panose="02040503050406030204" pitchFamily="18" charset="0"/>
                              </a:rPr>
                              <m:t>arg</m:t>
                            </m:r>
                            <m:r>
                              <a:rPr lang="tr-TR" b="0" i="0" smtClean="0">
                                <a:latin typeface="Cambria Math" panose="02040503050406030204" pitchFamily="18" charset="0"/>
                              </a:rPr>
                              <m:t> </m:t>
                            </m:r>
                            <m:r>
                              <m:rPr>
                                <m:sty m:val="p"/>
                              </m:rPr>
                              <a:rPr lang="tr-TR" b="0" i="0" smtClean="0">
                                <a:latin typeface="Cambria Math" panose="02040503050406030204" pitchFamily="18" charset="0"/>
                              </a:rPr>
                              <m:t>max</m:t>
                            </m:r>
                          </m:e>
                          <m:lim>
                            <m:r>
                              <a:rPr lang="tr-TR" b="0" i="1" smtClean="0">
                                <a:latin typeface="Cambria Math" panose="02040503050406030204" pitchFamily="18" charset="0"/>
                              </a:rPr>
                              <m:t>𝑝</m:t>
                            </m:r>
                          </m:lim>
                        </m:limLow>
                      </m:fName>
                      <m:e>
                        <m:sSubSup>
                          <m:sSubSupPr>
                            <m:ctrlPr>
                              <a:rPr lang="el-GR" i="1">
                                <a:latin typeface="Cambria Math" panose="02040503050406030204" pitchFamily="18" charset="0"/>
                                <a:ea typeface="Cambria Math" panose="02040503050406030204" pitchFamily="18" charset="0"/>
                              </a:rPr>
                            </m:ctrlPr>
                          </m:sSubSupPr>
                          <m:e>
                            <m:r>
                              <a:rPr lang="tr-TR" i="1">
                                <a:latin typeface="Cambria Math" panose="02040503050406030204" pitchFamily="18" charset="0"/>
                                <a:ea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Σ</m:t>
                            </m:r>
                          </m:e>
                          <m:sub>
                            <m:r>
                              <a:rPr lang="tr-TR" i="1">
                                <a:latin typeface="Cambria Math" panose="02040503050406030204" pitchFamily="18" charset="0"/>
                                <a:ea typeface="Cambria Math" panose="02040503050406030204" pitchFamily="18" charset="0"/>
                              </a:rPr>
                              <m:t>𝑖𝑗</m:t>
                            </m:r>
                          </m:sub>
                          <m:sup>
                            <m:r>
                              <a:rPr lang="tr-TR" i="1">
                                <a:latin typeface="Cambria Math" panose="02040503050406030204" pitchFamily="18" charset="0"/>
                                <a:ea typeface="Cambria Math" panose="02040503050406030204" pitchFamily="18" charset="0"/>
                              </a:rPr>
                              <m:t>𝑝</m:t>
                            </m:r>
                          </m:sup>
                        </m:sSubSup>
                      </m:e>
                    </m:func>
                  </m:oMath>
                </a14:m>
                <a:endParaRPr lang="tr-TR" dirty="0" smtClean="0"/>
              </a:p>
              <a:p>
                <a14:m>
                  <m:oMath xmlns:m="http://schemas.openxmlformats.org/officeDocument/2006/math">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Λ</m:t>
                        </m:r>
                      </m:e>
                      <m:sub>
                        <m:r>
                          <a:rPr lang="tr-TR" i="1">
                            <a:latin typeface="Cambria Math" panose="02040503050406030204" pitchFamily="18" charset="0"/>
                            <a:ea typeface="Cambria Math" panose="02040503050406030204" pitchFamily="18" charset="0"/>
                          </a:rPr>
                          <m:t>𝑖</m:t>
                        </m:r>
                      </m:sub>
                      <m:sup>
                        <m:r>
                          <a:rPr lang="tr-TR" i="1">
                            <a:latin typeface="Cambria Math" panose="02040503050406030204" pitchFamily="18" charset="0"/>
                            <a:ea typeface="Cambria Math" panose="02040503050406030204" pitchFamily="18" charset="0"/>
                          </a:rPr>
                          <m:t>𝑝</m:t>
                        </m:r>
                      </m:sup>
                    </m:sSubSup>
                    <m:r>
                      <a:rPr lang="tr-TR" b="0" i="0" smtClean="0">
                        <a:latin typeface="Cambria Math" panose="02040503050406030204" pitchFamily="18" charset="0"/>
                        <a:ea typeface="Cambria Math" panose="02040503050406030204" pitchFamily="18" charset="0"/>
                      </a:rPr>
                      <m:t>:</m:t>
                    </m:r>
                    <m:r>
                      <m:rPr>
                        <m:sty m:val="p"/>
                      </m:rPr>
                      <a:rPr lang="tr-TR" b="0" i="0" smtClean="0">
                        <a:latin typeface="Cambria Math" panose="02040503050406030204" pitchFamily="18" charset="0"/>
                        <a:ea typeface="Cambria Math" panose="02040503050406030204" pitchFamily="18" charset="0"/>
                      </a:rPr>
                      <m:t>counts</m:t>
                    </m:r>
                    <m:r>
                      <a:rPr lang="tr-TR" b="0" i="0" smtClean="0">
                        <a:latin typeface="Cambria Math" panose="02040503050406030204" pitchFamily="18" charset="0"/>
                        <a:ea typeface="Cambria Math" panose="02040503050406030204" pitchFamily="18" charset="0"/>
                      </a:rPr>
                      <m:t> </m:t>
                    </m:r>
                    <m:r>
                      <m:rPr>
                        <m:sty m:val="p"/>
                      </m:rPr>
                      <a:rPr lang="tr-TR" b="0" i="0" smtClean="0">
                        <a:latin typeface="Cambria Math" panose="02040503050406030204" pitchFamily="18" charset="0"/>
                        <a:ea typeface="Cambria Math" panose="02040503050406030204" pitchFamily="18" charset="0"/>
                      </a:rPr>
                      <m:t>of</m:t>
                    </m:r>
                    <m:sSub>
                      <m:sSubPr>
                        <m:ctrlPr>
                          <a:rPr lang="tr-TR" i="1">
                            <a:latin typeface="Cambria Math" panose="02040503050406030204" pitchFamily="18" charset="0"/>
                          </a:rPr>
                        </m:ctrlPr>
                      </m:sSubPr>
                      <m:e>
                        <m:r>
                          <a:rPr lang="tr-TR" b="0" i="1" smtClean="0">
                            <a:latin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Λ</m:t>
                        </m:r>
                      </m:e>
                      <m:sub>
                        <m:r>
                          <a:rPr lang="tr-TR" i="1">
                            <a:latin typeface="Cambria Math" panose="02040503050406030204" pitchFamily="18" charset="0"/>
                          </a:rPr>
                          <m:t>𝑖𝑗</m:t>
                        </m:r>
                      </m:sub>
                    </m:sSub>
                    <m:r>
                      <a:rPr lang="tr-TR" b="0" i="1" smtClean="0">
                        <a:latin typeface="Cambria Math" panose="02040503050406030204" pitchFamily="18" charset="0"/>
                      </a:rPr>
                      <m:t> </m:t>
                    </m:r>
                    <m:r>
                      <a:rPr lang="tr-TR" b="0" i="1" smtClean="0">
                        <a:latin typeface="Cambria Math" panose="02040503050406030204" pitchFamily="18" charset="0"/>
                      </a:rPr>
                      <m:t>𝑤h𝑖𝑐h</m:t>
                    </m:r>
                    <m:r>
                      <a:rPr lang="tr-TR" b="0" i="1" smtClean="0">
                        <a:latin typeface="Cambria Math" panose="02040503050406030204" pitchFamily="18" charset="0"/>
                      </a:rPr>
                      <m:t> </m:t>
                    </m:r>
                    <m:r>
                      <a:rPr lang="tr-TR" b="0" i="1" smtClean="0">
                        <a:latin typeface="Cambria Math" panose="02040503050406030204" pitchFamily="18" charset="0"/>
                      </a:rPr>
                      <m:t>𝑒𝑞𝑢𝑎𝑙𝑠</m:t>
                    </m:r>
                    <m:r>
                      <a:rPr lang="tr-TR" b="0" i="1" smtClean="0">
                        <a:latin typeface="Cambria Math" panose="02040503050406030204" pitchFamily="18" charset="0"/>
                      </a:rPr>
                      <m:t> </m:t>
                    </m:r>
                    <m:r>
                      <a:rPr lang="tr-TR" b="0" i="1" smtClean="0">
                        <a:latin typeface="Cambria Math" panose="02040503050406030204" pitchFamily="18" charset="0"/>
                      </a:rPr>
                      <m:t>𝑡𝑜</m:t>
                    </m:r>
                    <m:r>
                      <a:rPr lang="tr-TR" b="0" i="1" smtClean="0">
                        <a:latin typeface="Cambria Math" panose="02040503050406030204" pitchFamily="18" charset="0"/>
                      </a:rPr>
                      <m:t> </m:t>
                    </m:r>
                    <m:sSup>
                      <m:sSupPr>
                        <m:ctrlPr>
                          <a:rPr lang="tr-TR" i="1">
                            <a:latin typeface="Cambria Math" panose="02040503050406030204" pitchFamily="18" charset="0"/>
                          </a:rPr>
                        </m:ctrlPr>
                      </m:sSupPr>
                      <m:e>
                        <m:r>
                          <a:rPr lang="tr-TR" i="1">
                            <a:latin typeface="Cambria Math" panose="02040503050406030204" pitchFamily="18" charset="0"/>
                          </a:rPr>
                          <m:t>𝐿𝑎𝑏𝑒𝑙</m:t>
                        </m:r>
                      </m:e>
                      <m:sup>
                        <m:r>
                          <a:rPr lang="tr-TR" b="0" i="1" smtClean="0">
                            <a:latin typeface="Cambria Math" panose="02040503050406030204" pitchFamily="18" charset="0"/>
                          </a:rPr>
                          <m:t>𝑝</m:t>
                        </m:r>
                      </m:sup>
                    </m:sSup>
                  </m:oMath>
                </a14:m>
                <a:endParaRPr lang="tr-TR" dirty="0" smtClean="0"/>
              </a:p>
              <a:p>
                <a14:m>
                  <m:oMath xmlns:m="http://schemas.openxmlformats.org/officeDocument/2006/math">
                    <m:sSub>
                      <m:sSubPr>
                        <m:ctrlPr>
                          <a:rPr lang="tr-TR" i="1" smtClean="0">
                            <a:latin typeface="Cambria Math" panose="02040503050406030204" pitchFamily="18" charset="0"/>
                            <a:ea typeface="Cambria Math" panose="02040503050406030204" pitchFamily="18" charset="0"/>
                          </a:rPr>
                        </m:ctrlPr>
                      </m:sSubPr>
                      <m:e>
                        <m:r>
                          <a:rPr lang="tr-TR" i="1">
                            <a:latin typeface="Cambria Math" panose="02040503050406030204" pitchFamily="18" charset="0"/>
                            <a:ea typeface="Cambria Math" panose="02040503050406030204" pitchFamily="18" charset="0"/>
                          </a:rPr>
                          <m:t>𝜆</m:t>
                        </m:r>
                      </m:e>
                      <m:sub>
                        <m:r>
                          <a:rPr lang="tr-TR" b="0" i="1" smtClean="0">
                            <a:latin typeface="Cambria Math" panose="02040503050406030204" pitchFamily="18" charset="0"/>
                            <a:ea typeface="Cambria Math" panose="02040503050406030204" pitchFamily="18" charset="0"/>
                          </a:rPr>
                          <m:t>𝑖𝑗</m:t>
                        </m:r>
                      </m:sub>
                    </m:sSub>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𝑙𝑒𝑛𝑔𝑡h</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𝑜𝑓</m:t>
                    </m:r>
                    <m:sSub>
                      <m:sSubPr>
                        <m:ctrlPr>
                          <a:rPr lang="tr-TR" i="1">
                            <a:latin typeface="Cambria Math" panose="02040503050406030204" pitchFamily="18" charset="0"/>
                          </a:rPr>
                        </m:ctrlPr>
                      </m:sSubPr>
                      <m:e>
                        <m:r>
                          <a:rPr lang="tr-TR" i="1">
                            <a:latin typeface="Cambria Math" panose="02040503050406030204" pitchFamily="18" charset="0"/>
                          </a:rPr>
                          <m:t>𝑠𝑡𝑒𝑚</m:t>
                        </m:r>
                      </m:e>
                      <m:sub>
                        <m:r>
                          <a:rPr lang="tr-TR" i="1">
                            <a:latin typeface="Cambria Math" panose="02040503050406030204" pitchFamily="18" charset="0"/>
                          </a:rPr>
                          <m:t>𝑖𝑗</m:t>
                        </m:r>
                      </m:sub>
                    </m:sSub>
                  </m:oMath>
                </a14:m>
                <a:endParaRPr lang="tr-TR" dirty="0" smtClean="0"/>
              </a:p>
              <a:p>
                <a14:m>
                  <m:oMath xmlns:m="http://schemas.openxmlformats.org/officeDocument/2006/math">
                    <m:sSubSup>
                      <m:sSubSupPr>
                        <m:ctrlPr>
                          <a:rPr lang="tr-TR" sz="2400" i="1" smtClean="0">
                            <a:latin typeface="Cambria Math" panose="02040503050406030204" pitchFamily="18" charset="0"/>
                          </a:rPr>
                        </m:ctrlPr>
                      </m:sSubSupPr>
                      <m:e>
                        <m:r>
                          <a:rPr lang="tr-TR" sz="2400" i="1" smtClean="0">
                            <a:latin typeface="Cambria Math" panose="02040503050406030204" pitchFamily="18" charset="0"/>
                            <a:ea typeface="Cambria Math" panose="02040503050406030204" pitchFamily="18" charset="0"/>
                          </a:rPr>
                          <m:t>𝜌</m:t>
                        </m:r>
                      </m:e>
                      <m:sub>
                        <m:r>
                          <a:rPr lang="tr-TR" sz="2400" b="0" i="1" smtClean="0">
                            <a:latin typeface="Cambria Math" panose="02040503050406030204" pitchFamily="18" charset="0"/>
                          </a:rPr>
                          <m:t>𝑖</m:t>
                        </m:r>
                      </m:sub>
                      <m:sup>
                        <m:r>
                          <a:rPr lang="tr-TR" sz="2400" b="0" i="1" smtClean="0">
                            <a:latin typeface="Cambria Math" panose="02040503050406030204" pitchFamily="18" charset="0"/>
                          </a:rPr>
                          <m:t>𝑝</m:t>
                        </m:r>
                      </m:sup>
                    </m:sSubSup>
                    <m:r>
                      <a:rPr lang="tr-TR" sz="2400" b="0" i="1" smtClean="0">
                        <a:latin typeface="Cambria Math" panose="02040503050406030204" pitchFamily="18" charset="0"/>
                      </a:rPr>
                      <m:t>≔</m:t>
                    </m:r>
                    <m:f>
                      <m:fPr>
                        <m:ctrlPr>
                          <a:rPr lang="tr-TR" sz="2400" b="0" i="1" smtClean="0">
                            <a:latin typeface="Cambria Math" panose="02040503050406030204" pitchFamily="18" charset="0"/>
                          </a:rPr>
                        </m:ctrlPr>
                      </m:fPr>
                      <m:num>
                        <m:nary>
                          <m:naryPr>
                            <m:chr m:val="∑"/>
                            <m:ctrlPr>
                              <a:rPr lang="tr-TR" sz="2400" b="0" i="1" smtClean="0">
                                <a:latin typeface="Cambria Math" panose="02040503050406030204" pitchFamily="18" charset="0"/>
                              </a:rPr>
                            </m:ctrlPr>
                          </m:naryPr>
                          <m:sub>
                            <m:r>
                              <m:rPr>
                                <m:brk m:alnAt="23"/>
                              </m:rPr>
                              <a:rPr lang="tr-TR" sz="2400" b="0" i="1" smtClean="0">
                                <a:latin typeface="Cambria Math" panose="02040503050406030204" pitchFamily="18" charset="0"/>
                              </a:rPr>
                              <m:t>𝑗</m:t>
                            </m:r>
                            <m:r>
                              <a:rPr lang="tr-TR" sz="2400" b="0" i="1" smtClean="0">
                                <a:latin typeface="Cambria Math" panose="02040503050406030204" pitchFamily="18" charset="0"/>
                              </a:rPr>
                              <m:t>=</m:t>
                            </m:r>
                            <m:r>
                              <m:rPr>
                                <m:brk m:alnAt="23"/>
                              </m:rPr>
                              <a:rPr lang="tr-TR" sz="2400" b="0" i="1" smtClean="0">
                                <a:latin typeface="Cambria Math" panose="02040503050406030204" pitchFamily="18" charset="0"/>
                              </a:rPr>
                              <m:t>1</m:t>
                            </m:r>
                          </m:sub>
                          <m:sup>
                            <m:sSub>
                              <m:sSubPr>
                                <m:ctrlPr>
                                  <a:rPr lang="tr-TR" sz="2400" b="0" i="1" smtClean="0">
                                    <a:latin typeface="Cambria Math" panose="02040503050406030204" pitchFamily="18" charset="0"/>
                                  </a:rPr>
                                </m:ctrlPr>
                              </m:sSubPr>
                              <m:e>
                                <m:r>
                                  <a:rPr lang="tr-TR" sz="2400" b="0" i="1" smtClean="0">
                                    <a:latin typeface="Cambria Math" panose="02040503050406030204" pitchFamily="18" charset="0"/>
                                  </a:rPr>
                                  <m:t>𝑚</m:t>
                                </m:r>
                              </m:e>
                              <m:sub>
                                <m:r>
                                  <a:rPr lang="tr-TR" sz="2400" b="0" i="1" smtClean="0">
                                    <a:latin typeface="Cambria Math" panose="02040503050406030204" pitchFamily="18" charset="0"/>
                                  </a:rPr>
                                  <m:t>𝑖</m:t>
                                </m:r>
                              </m:sub>
                            </m:sSub>
                          </m:sup>
                          <m:e>
                            <m:sSubSup>
                              <m:sSubSupPr>
                                <m:ctrlPr>
                                  <a:rPr lang="el-GR" sz="2400" i="1">
                                    <a:latin typeface="Cambria Math" panose="02040503050406030204" pitchFamily="18" charset="0"/>
                                    <a:ea typeface="Cambria Math" panose="02040503050406030204" pitchFamily="18" charset="0"/>
                                  </a:rPr>
                                </m:ctrlPr>
                              </m:sSubSupPr>
                              <m:e>
                                <m:r>
                                  <m:rPr>
                                    <m:sty m:val="p"/>
                                  </m:rPr>
                                  <a:rPr lang="el-GR" sz="2400" i="1">
                                    <a:latin typeface="Cambria Math" panose="02040503050406030204" pitchFamily="18" charset="0"/>
                                    <a:ea typeface="Cambria Math" panose="02040503050406030204" pitchFamily="18" charset="0"/>
                                  </a:rPr>
                                  <m:t>Σ</m:t>
                                </m:r>
                              </m:e>
                              <m:sub>
                                <m:r>
                                  <a:rPr lang="tr-TR" sz="2400" i="1">
                                    <a:latin typeface="Cambria Math" panose="02040503050406030204" pitchFamily="18" charset="0"/>
                                    <a:ea typeface="Cambria Math" panose="02040503050406030204" pitchFamily="18" charset="0"/>
                                  </a:rPr>
                                  <m:t>𝑖𝑗</m:t>
                                </m:r>
                              </m:sub>
                              <m:sup>
                                <m:r>
                                  <a:rPr lang="tr-TR" sz="2400" i="1">
                                    <a:latin typeface="Cambria Math" panose="02040503050406030204" pitchFamily="18" charset="0"/>
                                    <a:ea typeface="Cambria Math" panose="02040503050406030204" pitchFamily="18" charset="0"/>
                                  </a:rPr>
                                  <m:t>𝑝</m:t>
                                </m:r>
                              </m:sup>
                            </m:sSubSup>
                          </m:e>
                        </m:nary>
                      </m:num>
                      <m:den>
                        <m:sSup>
                          <m:sSupPr>
                            <m:ctrlPr>
                              <a:rPr lang="el-GR" sz="2400" i="1">
                                <a:latin typeface="Cambria Math" panose="02040503050406030204" pitchFamily="18" charset="0"/>
                                <a:ea typeface="Cambria Math" panose="02040503050406030204" pitchFamily="18" charset="0"/>
                              </a:rPr>
                            </m:ctrlPr>
                          </m:sSupPr>
                          <m:e>
                            <m:r>
                              <m:rPr>
                                <m:sty m:val="p"/>
                              </m:rPr>
                              <a:rPr lang="el-GR" sz="2400" i="1">
                                <a:latin typeface="Cambria Math" panose="02040503050406030204" pitchFamily="18" charset="0"/>
                                <a:ea typeface="Cambria Math" panose="02040503050406030204" pitchFamily="18" charset="0"/>
                              </a:rPr>
                              <m:t>Σ</m:t>
                            </m:r>
                          </m:e>
                          <m:sup>
                            <m:r>
                              <a:rPr lang="tr-TR" sz="2400" i="1">
                                <a:latin typeface="Cambria Math" panose="02040503050406030204" pitchFamily="18" charset="0"/>
                                <a:ea typeface="Cambria Math" panose="02040503050406030204" pitchFamily="18" charset="0"/>
                              </a:rPr>
                              <m:t>𝑝</m:t>
                            </m:r>
                          </m:sup>
                        </m:sSup>
                      </m:den>
                    </m:f>
                  </m:oMath>
                </a14:m>
                <a:r>
                  <a:rPr lang="tr-TR" sz="2400" dirty="0" smtClean="0"/>
                  <a:t> *</a:t>
                </a:r>
              </a:p>
              <a:p>
                <a14:m>
                  <m:oMath xmlns:m="http://schemas.openxmlformats.org/officeDocument/2006/math">
                    <m:r>
                      <a:rPr lang="tr-TR" i="1">
                        <a:latin typeface="Cambria Math" panose="02040503050406030204" pitchFamily="18" charset="0"/>
                      </a:rPr>
                      <m:t>∗</m:t>
                    </m:r>
                    <m:sSup>
                      <m:sSupPr>
                        <m:ctrlPr>
                          <a:rPr lang="el-GR" i="1">
                            <a:latin typeface="Cambria Math" panose="02040503050406030204" pitchFamily="18" charset="0"/>
                          </a:rPr>
                        </m:ctrlPr>
                      </m:sSupPr>
                      <m:e>
                        <m:r>
                          <a:rPr lang="tr-TR" i="1">
                            <a:latin typeface="Cambria Math" panose="02040503050406030204" pitchFamily="18" charset="0"/>
                          </a:rPr>
                          <m:t>𝑖𝑛</m:t>
                        </m:r>
                        <m:r>
                          <a:rPr lang="tr-TR" i="1">
                            <a:latin typeface="Cambria Math" panose="02040503050406030204" pitchFamily="18" charset="0"/>
                          </a:rPr>
                          <m:t> </m:t>
                        </m:r>
                        <m:r>
                          <a:rPr lang="tr-TR" i="1">
                            <a:latin typeface="Cambria Math" panose="02040503050406030204" pitchFamily="18" charset="0"/>
                          </a:rPr>
                          <m:t>𝑐𝑎𝑠𝑒</m:t>
                        </m:r>
                        <m:r>
                          <a:rPr lang="tr-TR" i="1">
                            <a:latin typeface="Cambria Math" panose="02040503050406030204" pitchFamily="18" charset="0"/>
                          </a:rPr>
                          <m:t> </m:t>
                        </m:r>
                        <m:r>
                          <a:rPr lang="tr-TR" i="1">
                            <a:latin typeface="Cambria Math" panose="02040503050406030204" pitchFamily="18" charset="0"/>
                          </a:rPr>
                          <m:t>𝑡h𝑎𝑡</m:t>
                        </m:r>
                        <m:r>
                          <a:rPr lang="tr-TR" i="1">
                            <a:latin typeface="Cambria Math" panose="02040503050406030204" pitchFamily="18" charset="0"/>
                          </a:rPr>
                          <m:t> </m:t>
                        </m:r>
                        <m:r>
                          <m:rPr>
                            <m:sty m:val="p"/>
                          </m:rPr>
                          <a:rPr lang="el-GR" i="1">
                            <a:latin typeface="Cambria Math" panose="02040503050406030204" pitchFamily="18" charset="0"/>
                          </a:rPr>
                          <m:t>Σ</m:t>
                        </m:r>
                      </m:e>
                      <m:sup>
                        <m:r>
                          <a:rPr lang="tr-TR" i="1">
                            <a:latin typeface="Cambria Math" panose="02040503050406030204" pitchFamily="18" charset="0"/>
                          </a:rPr>
                          <m:t>𝑝</m:t>
                        </m:r>
                      </m:sup>
                    </m:sSup>
                  </m:oMath>
                </a14:m>
                <a:r>
                  <a:rPr lang="tr-TR" i="1" dirty="0" smtClean="0">
                    <a:latin typeface="Cambria Math" panose="02040503050406030204" pitchFamily="18" charset="0"/>
                  </a:rPr>
                  <a:t>=0, </a:t>
                </a:r>
                <a14:m>
                  <m:oMath xmlns:m="http://schemas.openxmlformats.org/officeDocument/2006/math">
                    <m:sSubSup>
                      <m:sSubSupPr>
                        <m:ctrlPr>
                          <a:rPr lang="tr-TR" i="1">
                            <a:latin typeface="Cambria Math" panose="02040503050406030204" pitchFamily="18" charset="0"/>
                          </a:rPr>
                        </m:ctrlPr>
                      </m:sSubSupPr>
                      <m:e>
                        <m:r>
                          <a:rPr lang="tr-TR" i="1">
                            <a:latin typeface="Cambria Math" panose="02040503050406030204" pitchFamily="18" charset="0"/>
                            <a:ea typeface="Cambria Math" panose="02040503050406030204" pitchFamily="18" charset="0"/>
                          </a:rPr>
                          <m:t>𝜌</m:t>
                        </m:r>
                      </m:e>
                      <m:sub>
                        <m:r>
                          <a:rPr lang="tr-TR" i="1">
                            <a:latin typeface="Cambria Math" panose="02040503050406030204" pitchFamily="18" charset="0"/>
                          </a:rPr>
                          <m:t>𝑖</m:t>
                        </m:r>
                      </m:sub>
                      <m:sup>
                        <m:r>
                          <a:rPr lang="tr-TR" i="1">
                            <a:latin typeface="Cambria Math" panose="02040503050406030204" pitchFamily="18" charset="0"/>
                          </a:rPr>
                          <m:t>𝑝</m:t>
                        </m:r>
                      </m:sup>
                    </m:sSubSup>
                  </m:oMath>
                </a14:m>
                <a:r>
                  <a:rPr lang="tr-TR" i="1" dirty="0" smtClean="0">
                    <a:latin typeface="Cambria Math" panose="02040503050406030204" pitchFamily="18" charset="0"/>
                  </a:rPr>
                  <a:t>:=0 </a:t>
                </a:r>
              </a:p>
              <a:p>
                <a14:m>
                  <m:oMath xmlns:m="http://schemas.openxmlformats.org/officeDocument/2006/math">
                    <m:sSubSup>
                      <m:sSubSupPr>
                        <m:ctrlPr>
                          <a:rPr lang="tr-TR"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tr-TR" b="0" i="1" smtClean="0">
                            <a:latin typeface="Cambria Math" panose="02040503050406030204" pitchFamily="18" charset="0"/>
                          </a:rPr>
                          <m:t>𝑖𝑗</m:t>
                        </m:r>
                      </m:sub>
                      <m:sup>
                        <m:r>
                          <a:rPr lang="tr-TR" b="0" i="1" smtClean="0">
                            <a:latin typeface="Cambria Math" panose="02040503050406030204" pitchFamily="18" charset="0"/>
                          </a:rPr>
                          <m:t>𝑝</m:t>
                        </m:r>
                      </m:sup>
                    </m:sSubSup>
                    <m:r>
                      <a:rPr lang="tr-TR" b="0" i="1" smtClean="0">
                        <a:latin typeface="Cambria Math" panose="02040503050406030204" pitchFamily="18" charset="0"/>
                      </a:rPr>
                      <m:t>≔</m:t>
                    </m:r>
                    <m:f>
                      <m:fPr>
                        <m:ctrlPr>
                          <a:rPr lang="tr-TR" b="0" i="1" smtClean="0">
                            <a:latin typeface="Cambria Math" panose="02040503050406030204" pitchFamily="18" charset="0"/>
                          </a:rPr>
                        </m:ctrlPr>
                      </m:fPr>
                      <m:num>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Σ</m:t>
                            </m:r>
                          </m:e>
                          <m:sub>
                            <m:r>
                              <a:rPr lang="tr-TR" i="1">
                                <a:latin typeface="Cambria Math" panose="02040503050406030204" pitchFamily="18" charset="0"/>
                                <a:ea typeface="Cambria Math" panose="02040503050406030204" pitchFamily="18" charset="0"/>
                              </a:rPr>
                              <m:t>𝑖𝑗</m:t>
                            </m:r>
                          </m:sub>
                          <m:sup>
                            <m:r>
                              <a:rPr lang="tr-TR" i="1">
                                <a:latin typeface="Cambria Math" panose="02040503050406030204" pitchFamily="18" charset="0"/>
                                <a:ea typeface="Cambria Math" panose="02040503050406030204" pitchFamily="18" charset="0"/>
                              </a:rPr>
                              <m:t>𝑝</m:t>
                            </m:r>
                          </m:sup>
                        </m:sSubSup>
                      </m:num>
                      <m:den>
                        <m:nary>
                          <m:naryPr>
                            <m:chr m:val="∑"/>
                            <m:ctrlPr>
                              <a:rPr lang="tr-TR" b="0" i="1" smtClean="0">
                                <a:latin typeface="Cambria Math" panose="02040503050406030204" pitchFamily="18" charset="0"/>
                              </a:rPr>
                            </m:ctrlPr>
                          </m:naryPr>
                          <m:sub>
                            <m:r>
                              <m:rPr>
                                <m:brk m:alnAt="23"/>
                              </m:rPr>
                              <a:rPr lang="tr-TR" b="0" i="1" smtClean="0">
                                <a:latin typeface="Cambria Math" panose="02040503050406030204" pitchFamily="18" charset="0"/>
                              </a:rPr>
                              <m:t>𝑞</m:t>
                            </m:r>
                            <m:r>
                              <a:rPr lang="tr-TR" b="0" i="1" smtClean="0">
                                <a:latin typeface="Cambria Math" panose="02040503050406030204" pitchFamily="18" charset="0"/>
                              </a:rPr>
                              <m:t>=</m:t>
                            </m:r>
                            <m:r>
                              <m:rPr>
                                <m:brk m:alnAt="23"/>
                              </m:rPr>
                              <a:rPr lang="tr-TR" b="0" i="1" smtClean="0">
                                <a:latin typeface="Cambria Math" panose="02040503050406030204" pitchFamily="18" charset="0"/>
                              </a:rPr>
                              <m:t>1</m:t>
                            </m:r>
                          </m:sub>
                          <m:sup>
                            <m:r>
                              <a:rPr lang="tr-TR" b="0" i="1" smtClean="0">
                                <a:latin typeface="Cambria Math" panose="02040503050406030204" pitchFamily="18" charset="0"/>
                              </a:rPr>
                              <m:t>𝑛</m:t>
                            </m:r>
                          </m:sup>
                          <m:e>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Σ</m:t>
                                </m:r>
                              </m:e>
                              <m:sub>
                                <m:r>
                                  <a:rPr lang="tr-TR" i="1">
                                    <a:latin typeface="Cambria Math" panose="02040503050406030204" pitchFamily="18" charset="0"/>
                                    <a:ea typeface="Cambria Math" panose="02040503050406030204" pitchFamily="18" charset="0"/>
                                  </a:rPr>
                                  <m:t>𝑖𝑗</m:t>
                                </m:r>
                              </m:sub>
                              <m:sup>
                                <m:r>
                                  <a:rPr lang="tr-TR" b="0" i="1" smtClean="0">
                                    <a:latin typeface="Cambria Math" panose="02040503050406030204" pitchFamily="18" charset="0"/>
                                    <a:ea typeface="Cambria Math" panose="02040503050406030204" pitchFamily="18" charset="0"/>
                                  </a:rPr>
                                  <m:t>𝑞</m:t>
                                </m:r>
                              </m:sup>
                            </m:sSubSup>
                          </m:e>
                        </m:nary>
                      </m:den>
                    </m:f>
                  </m:oMath>
                </a14:m>
                <a:endParaRPr lang="tr-TR"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tr-TR" sz="1400" b="0" i="1" smtClean="0">
                          <a:latin typeface="Cambria Math" panose="02040503050406030204" pitchFamily="18" charset="0"/>
                        </a:rPr>
                        <m:t>(</m:t>
                      </m:r>
                      <m:r>
                        <a:rPr lang="tr-TR" sz="1400" b="0" i="1" smtClean="0">
                          <a:latin typeface="Cambria Math" panose="02040503050406030204" pitchFamily="18" charset="0"/>
                        </a:rPr>
                        <m:t>𝑖𝑡</m:t>
                      </m:r>
                      <m:r>
                        <a:rPr lang="tr-TR" sz="1400" b="0" i="1" smtClean="0">
                          <a:latin typeface="Cambria Math" panose="02040503050406030204" pitchFamily="18" charset="0"/>
                        </a:rPr>
                        <m:t> </m:t>
                      </m:r>
                      <m:r>
                        <a:rPr lang="tr-TR" sz="1400" b="0" i="1" smtClean="0">
                          <a:latin typeface="Cambria Math" panose="02040503050406030204" pitchFamily="18" charset="0"/>
                        </a:rPr>
                        <m:t>𝑐𝑎𝑛</m:t>
                      </m:r>
                      <m:r>
                        <a:rPr lang="tr-TR" sz="1400" b="0" i="1" smtClean="0">
                          <a:latin typeface="Cambria Math" panose="02040503050406030204" pitchFamily="18" charset="0"/>
                        </a:rPr>
                        <m:t> </m:t>
                      </m:r>
                      <m:r>
                        <a:rPr lang="tr-TR" sz="1400" b="0" i="1" smtClean="0">
                          <a:latin typeface="Cambria Math" panose="02040503050406030204" pitchFamily="18" charset="0"/>
                        </a:rPr>
                        <m:t>𝑏𝑒</m:t>
                      </m:r>
                      <m:r>
                        <a:rPr lang="tr-TR" sz="1400" b="0" i="1" smtClean="0">
                          <a:latin typeface="Cambria Math" panose="02040503050406030204" pitchFamily="18" charset="0"/>
                        </a:rPr>
                        <m:t> </m:t>
                      </m:r>
                      <m:r>
                        <a:rPr lang="tr-TR" sz="1400" b="0" i="1" smtClean="0">
                          <a:latin typeface="Cambria Math" panose="02040503050406030204" pitchFamily="18" charset="0"/>
                        </a:rPr>
                        <m:t>𝑐𝑜𝑛𝑠𝑖𝑑𝑒𝑟𝑒𝑑</m:t>
                      </m:r>
                      <m:r>
                        <a:rPr lang="tr-TR" sz="1400" b="0" i="1" smtClean="0">
                          <a:latin typeface="Cambria Math" panose="02040503050406030204" pitchFamily="18" charset="0"/>
                        </a:rPr>
                        <m:t> </m:t>
                      </m:r>
                      <m:r>
                        <a:rPr lang="tr-TR" sz="1400" b="0" i="1" smtClean="0">
                          <a:latin typeface="Cambria Math" panose="02040503050406030204" pitchFamily="18" charset="0"/>
                        </a:rPr>
                        <m:t>𝑎𝑠</m:t>
                      </m:r>
                      <m:r>
                        <a:rPr lang="tr-TR" sz="1400" b="0" i="1" smtClean="0">
                          <a:latin typeface="Cambria Math" panose="02040503050406030204" pitchFamily="18" charset="0"/>
                        </a:rPr>
                        <m:t> </m:t>
                      </m:r>
                      <m:r>
                        <a:rPr lang="tr-TR" sz="1400" b="0" i="1" smtClean="0">
                          <a:latin typeface="Cambria Math" panose="02040503050406030204" pitchFamily="18" charset="0"/>
                        </a:rPr>
                        <m:t>𝑝𝑟𝑜𝑏𝑎𝑏𝑖𝑙𝑖𝑡𝑦</m:t>
                      </m:r>
                      <m:r>
                        <a:rPr lang="tr-TR" sz="1400" b="0" i="1" smtClean="0">
                          <a:latin typeface="Cambria Math" panose="02040503050406030204" pitchFamily="18" charset="0"/>
                        </a:rPr>
                        <m:t> </m:t>
                      </m:r>
                      <m:r>
                        <a:rPr lang="tr-TR" sz="1400" b="0" i="1" smtClean="0">
                          <a:latin typeface="Cambria Math" panose="02040503050406030204" pitchFamily="18" charset="0"/>
                        </a:rPr>
                        <m:t>𝑜𝑓</m:t>
                      </m:r>
                      <m:r>
                        <a:rPr lang="tr-TR" sz="1400" b="0" i="1" smtClean="0">
                          <a:latin typeface="Cambria Math" panose="02040503050406030204" pitchFamily="18" charset="0"/>
                        </a:rPr>
                        <m:t> </m:t>
                      </m:r>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𝑠𝑡𝑒𝑚</m:t>
                          </m:r>
                        </m:e>
                        <m:sub>
                          <m:r>
                            <a:rPr lang="tr-TR" sz="1400" b="0" i="1" smtClean="0">
                              <a:latin typeface="Cambria Math" panose="02040503050406030204" pitchFamily="18" charset="0"/>
                            </a:rPr>
                            <m:t>𝑖𝑗</m:t>
                          </m:r>
                        </m:sub>
                      </m:sSub>
                      <m:r>
                        <a:rPr lang="tr-TR" sz="1400" b="0" i="1" smtClean="0">
                          <a:latin typeface="Cambria Math" panose="02040503050406030204" pitchFamily="18" charset="0"/>
                        </a:rPr>
                        <m:t> </m:t>
                      </m:r>
                      <m:r>
                        <a:rPr lang="tr-TR" sz="1400" b="0" i="1" smtClean="0">
                          <a:latin typeface="Cambria Math" panose="02040503050406030204" pitchFamily="18" charset="0"/>
                        </a:rPr>
                        <m:t>𝑙𝑎𝑏𝑒𝑙𝑙𝑒𝑑</m:t>
                      </m:r>
                      <m:r>
                        <a:rPr lang="tr-TR" sz="1400" b="0" i="1" smtClean="0">
                          <a:latin typeface="Cambria Math" panose="02040503050406030204" pitchFamily="18" charset="0"/>
                        </a:rPr>
                        <m:t> </m:t>
                      </m:r>
                      <m:r>
                        <a:rPr lang="tr-TR" sz="1400" b="0" i="1" smtClean="0">
                          <a:latin typeface="Cambria Math" panose="02040503050406030204" pitchFamily="18" charset="0"/>
                        </a:rPr>
                        <m:t>𝑤𝑖𝑡h</m:t>
                      </m:r>
                      <m:r>
                        <a:rPr lang="tr-TR" sz="1400" b="0" i="1" smtClean="0">
                          <a:latin typeface="Cambria Math" panose="02040503050406030204" pitchFamily="18" charset="0"/>
                        </a:rPr>
                        <m:t> </m:t>
                      </m:r>
                      <m:r>
                        <a:rPr lang="tr-TR" sz="1400" b="0" i="1" smtClean="0">
                          <a:latin typeface="Cambria Math" panose="02040503050406030204" pitchFamily="18" charset="0"/>
                        </a:rPr>
                        <m:t>𝑐𝑎𝑡𝑒𝑔𝑜𝑟𝑦</m:t>
                      </m:r>
                      <m:r>
                        <a:rPr lang="tr-TR" sz="1400" b="0" i="1" smtClean="0">
                          <a:latin typeface="Cambria Math" panose="02040503050406030204" pitchFamily="18" charset="0"/>
                        </a:rPr>
                        <m:t> </m:t>
                      </m:r>
                      <m:r>
                        <a:rPr lang="tr-TR" sz="1400" b="0" i="1" smtClean="0">
                          <a:latin typeface="Cambria Math" panose="02040503050406030204" pitchFamily="18" charset="0"/>
                        </a:rPr>
                        <m:t>𝑤𝑖𝑡h</m:t>
                      </m:r>
                      <m:r>
                        <a:rPr lang="tr-TR" sz="1400" b="0" i="1" smtClean="0">
                          <a:latin typeface="Cambria Math" panose="02040503050406030204" pitchFamily="18" charset="0"/>
                        </a:rPr>
                        <m:t> </m:t>
                      </m:r>
                      <m:r>
                        <a:rPr lang="tr-TR" sz="1400" b="0" i="1" smtClean="0">
                          <a:latin typeface="Cambria Math" panose="02040503050406030204" pitchFamily="18" charset="0"/>
                        </a:rPr>
                        <m:t>𝑝</m:t>
                      </m:r>
                      <m:r>
                        <a:rPr lang="tr-TR" sz="1400" b="0" i="1" smtClean="0">
                          <a:latin typeface="Cambria Math" panose="02040503050406030204" pitchFamily="18" charset="0"/>
                        </a:rPr>
                        <m:t> </m:t>
                      </m:r>
                      <m:r>
                        <a:rPr lang="tr-TR" sz="1400" b="0" i="1" smtClean="0">
                          <a:latin typeface="Cambria Math" panose="02040503050406030204" pitchFamily="18" charset="0"/>
                        </a:rPr>
                        <m:t>𝑖𝑛𝑑𝑒𝑥</m:t>
                      </m:r>
                      <m:r>
                        <a:rPr lang="tr-TR" sz="1400" b="0" i="1" smtClean="0">
                          <a:latin typeface="Cambria Math" panose="02040503050406030204" pitchFamily="18" charset="0"/>
                        </a:rPr>
                        <m:t>)</m:t>
                      </m:r>
                    </m:oMath>
                  </m:oMathPara>
                </a14:m>
                <a:endParaRPr lang="tr-TR" sz="1400" i="1" dirty="0" smtClean="0">
                  <a:latin typeface="Cambria Math" panose="02040503050406030204" pitchFamily="18" charset="0"/>
                </a:endParaRPr>
              </a:p>
              <a:p>
                <a:endParaRPr lang="tr-TR" i="1" dirty="0" smtClean="0">
                  <a:latin typeface="Cambria Math" panose="02040503050406030204" pitchFamily="18" charset="0"/>
                </a:endParaRPr>
              </a:p>
              <a:p>
                <a:endParaRPr lang="tr-TR" i="1" dirty="0">
                  <a:latin typeface="Cambria Math" panose="02040503050406030204" pitchFamily="18" charset="0"/>
                </a:endParaRPr>
              </a:p>
              <a:p>
                <a:endParaRPr lang="tr-TR" dirty="0" smtClean="0"/>
              </a:p>
              <a:p>
                <a:endParaRPr lang="tr-TR" dirty="0" smtClean="0"/>
              </a:p>
              <a:p>
                <a:endParaRPr lang="tr-TR" dirty="0" smtClean="0"/>
              </a:p>
              <a:p>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tr-TR">
                    <a:noFill/>
                  </a:rPr>
                  <a:t> </a:t>
                </a:r>
              </a:p>
            </p:txBody>
          </p:sp>
        </mc:Fallback>
      </mc:AlternateContent>
      <p:sp>
        <p:nvSpPr>
          <p:cNvPr id="4" name="Date Placeholder 3"/>
          <p:cNvSpPr>
            <a:spLocks noGrp="1"/>
          </p:cNvSpPr>
          <p:nvPr>
            <p:ph type="dt" sz="half" idx="10"/>
          </p:nvPr>
        </p:nvSpPr>
        <p:spPr/>
        <p:txBody>
          <a:bodyPr/>
          <a:lstStyle/>
          <a:p>
            <a:fld id="{2E7F072E-1168-47B2-BF60-10D663444E82}" type="datetime1">
              <a:rPr lang="en-US" smtClean="0"/>
              <a:t>3/29/2021</a:t>
            </a:fld>
            <a:endParaRPr lang="tr-TR"/>
          </a:p>
        </p:txBody>
      </p:sp>
      <p:sp>
        <p:nvSpPr>
          <p:cNvPr id="5" name="Footer Placeholder 4"/>
          <p:cNvSpPr>
            <a:spLocks noGrp="1"/>
          </p:cNvSpPr>
          <p:nvPr>
            <p:ph type="ftr" sz="quarter" idx="11"/>
          </p:nvPr>
        </p:nvSpPr>
        <p:spPr/>
        <p:txBody>
          <a:bodyPr/>
          <a:lstStyle/>
          <a:p>
            <a:r>
              <a:rPr lang="tr-TR" smtClean="0"/>
              <a:t>EMREHAN</a:t>
            </a:r>
            <a:endParaRPr lang="tr-TR"/>
          </a:p>
        </p:txBody>
      </p:sp>
      <p:sp>
        <p:nvSpPr>
          <p:cNvPr id="6" name="Slide Number Placeholder 5"/>
          <p:cNvSpPr>
            <a:spLocks noGrp="1"/>
          </p:cNvSpPr>
          <p:nvPr>
            <p:ph type="sldNum" sz="quarter" idx="12"/>
          </p:nvPr>
        </p:nvSpPr>
        <p:spPr/>
        <p:txBody>
          <a:bodyPr/>
          <a:lstStyle/>
          <a:p>
            <a:fld id="{F74E1598-E674-4AEE-8C6B-8AD6344A913E}" type="slidenum">
              <a:rPr lang="tr-TR" smtClean="0"/>
              <a:t>9</a:t>
            </a:fld>
            <a:endParaRPr lang="tr-TR"/>
          </a:p>
        </p:txBody>
      </p:sp>
    </p:spTree>
    <p:extLst>
      <p:ext uri="{BB962C8B-B14F-4D97-AF65-F5344CB8AC3E}">
        <p14:creationId xmlns:p14="http://schemas.microsoft.com/office/powerpoint/2010/main" val="1693781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3413</TotalTime>
  <Words>4359</Words>
  <Application>Microsoft Office PowerPoint</Application>
  <PresentationFormat>Widescreen</PresentationFormat>
  <Paragraphs>643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Cambria Math</vt:lpstr>
      <vt:lpstr>Trebuchet MS</vt:lpstr>
      <vt:lpstr>Wingdings 3</vt:lpstr>
      <vt:lpstr>Yüzeyler</vt:lpstr>
      <vt:lpstr>PREDICTION MODELS BASED ON MAX-STEMS (or harnessing imbalanced data) Episode One: One-Word Based  </vt:lpstr>
      <vt:lpstr>PREDICTION MODELS  BASED ON MAX-STEMS</vt:lpstr>
      <vt:lpstr>INTRODUCTION</vt:lpstr>
      <vt:lpstr>PROBLEM</vt:lpstr>
      <vt:lpstr>MOTIVATION</vt:lpstr>
      <vt:lpstr>METHOD (Word to Stem)</vt:lpstr>
      <vt:lpstr>METHOD (Stem to Max-Stem)</vt:lpstr>
      <vt:lpstr>COMPONENTS OF MODELS</vt:lpstr>
      <vt:lpstr>COMPONENTS OF MODELS</vt:lpstr>
      <vt:lpstr>COMPONENTS OF MODELS</vt:lpstr>
      <vt:lpstr>General Scheme for Prediction Models</vt:lpstr>
      <vt:lpstr>Model 1</vt:lpstr>
      <vt:lpstr>Model 1</vt:lpstr>
      <vt:lpstr>Model 2</vt:lpstr>
      <vt:lpstr>Model 3</vt:lpstr>
      <vt:lpstr>Model 4</vt:lpstr>
      <vt:lpstr>Model 5</vt:lpstr>
      <vt:lpstr>Case «No Prediction»</vt:lpstr>
      <vt:lpstr>Case «Not Unique»</vt:lpstr>
      <vt:lpstr>Application (introduction)</vt:lpstr>
      <vt:lpstr>General Scheme for Application of Prediction Models </vt:lpstr>
      <vt:lpstr>Application (computations)</vt:lpstr>
      <vt:lpstr>Application (computations)</vt:lpstr>
      <vt:lpstr>Application (computations)</vt:lpstr>
      <vt:lpstr>Application (computations)</vt:lpstr>
      <vt:lpstr>Application (computations)</vt:lpstr>
      <vt:lpstr>Application (prediction)</vt:lpstr>
      <vt:lpstr>Application (results)</vt:lpstr>
      <vt:lpstr>Application (results)</vt:lpstr>
      <vt:lpstr>Application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Max-stems based predıctıon models</dc:title>
  <dc:creator>Ahmet Furkan EMREHAN</dc:creator>
  <cp:lastModifiedBy>Ahmet Furkan Emrehan</cp:lastModifiedBy>
  <cp:revision>232</cp:revision>
  <cp:lastPrinted>2021-02-17T14:10:40Z</cp:lastPrinted>
  <dcterms:created xsi:type="dcterms:W3CDTF">2020-12-15T18:20:20Z</dcterms:created>
  <dcterms:modified xsi:type="dcterms:W3CDTF">2021-03-29T13:41:06Z</dcterms:modified>
</cp:coreProperties>
</file>