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12a4b3be5_0_2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12a4b3be5_0_2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12a4b3be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12a4b3be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12a4b3be5_0_2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12a4b3be5_0_2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 Significant variables: sex, cp, thalach, exang, oldpeak, slope, ca, thal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trestbps, restecg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Interestingly</a:t>
            </a:r>
            <a:r>
              <a:rPr lang="en"/>
              <a:t>: age is NOT found to be significant here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12a4b3be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12a4b3be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812a4b3be5_0_2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812a4b3be5_0_2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for LDA shows the model is generally good at picking patients whose health conditions would indicate presence of heart disease; however, it comes at a cost of slightly overestimating the patients who does not have heart disease but is predicted to be (20%).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12a4b3be5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12a4b3be5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k increases, test error also increases, and this model works best when k = 2. Thus KNN does not work best for this dataset.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Limited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Neighbors are too far (b/c limit)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/>
              <a:t>People with similar conditions have different result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12a4b3be5_0_1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12a4b3be5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812a4b3be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812a4b3be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12a4b3be5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812a4b3be5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12a4b3be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12a4b3b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12a4b3be5_0_2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12a4b3be5_0_2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12a4b3b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12a4b3b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from 20% of the training set (90%)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12a4b3b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12a4b3b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Age: continuous -&gt; b/c limited data (only 55) many contains 1 or 2 observations, so I decide to use the cut function to divide them into 5 groups and plot in bar chart as categorical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risked group: (42.5-50.8] 9/9 </a:t>
            </a:r>
            <a:r>
              <a:rPr lang="en"/>
              <a:t>observations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12a4b3be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12a4b3be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12a4b3b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12a4b3b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12a4b3be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12a4b3be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812a4b3be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812a4b3be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rchive.ics.uci.edu/ml/datasets/Heart+Diseas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301-2 Final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Junhua Tan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Exercise-induced Angina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311700" y="1403375"/>
            <a:ext cx="2893200" cy="31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Absence of exercise-induced angina seems to also correlate with the presence of heart disease.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**Overall, patients can be tested with exercise to help determine </a:t>
            </a:r>
            <a:r>
              <a:rPr lang="en" sz="1700"/>
              <a:t>syndromes</a:t>
            </a:r>
            <a:r>
              <a:rPr lang="en" sz="1700"/>
              <a:t> of heart disease. </a:t>
            </a:r>
            <a:endParaRPr sz="1700"/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376" y="1403375"/>
            <a:ext cx="5123528" cy="316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346" name="Google Shape;346;p2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273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and Lasso</a:t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62" y="2167650"/>
            <a:ext cx="4160037" cy="25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4"/>
          <p:cNvSpPr txBox="1"/>
          <p:nvPr/>
        </p:nvSpPr>
        <p:spPr>
          <a:xfrm>
            <a:off x="522675" y="1403300"/>
            <a:ext cx="34815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Ridge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4" name="Google Shape;354;p24"/>
          <p:cNvSpPr txBox="1"/>
          <p:nvPr/>
        </p:nvSpPr>
        <p:spPr>
          <a:xfrm>
            <a:off x="4658375" y="1403300"/>
            <a:ext cx="34815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Lasso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375" y="2151800"/>
            <a:ext cx="4160013" cy="25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Model Test Error Rate</a:t>
            </a:r>
            <a:endParaRPr/>
          </a:p>
        </p:txBody>
      </p:sp>
      <p:sp>
        <p:nvSpPr>
          <p:cNvPr id="361" name="Google Shape;361;p25"/>
          <p:cNvSpPr txBox="1"/>
          <p:nvPr/>
        </p:nvSpPr>
        <p:spPr>
          <a:xfrm>
            <a:off x="522675" y="1403300"/>
            <a:ext cx="7640400" cy="3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Two logistic models with mod_01 (all predictors), mod_02 (predictors I found interesting in EDA), and mod_03 (LASSO predictors)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However, there might be some underlying bias due to the limited data (30 observations in test set).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325" y="2791625"/>
            <a:ext cx="51244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and QDA</a:t>
            </a:r>
            <a:endParaRPr/>
          </a:p>
        </p:txBody>
      </p:sp>
      <p:sp>
        <p:nvSpPr>
          <p:cNvPr id="368" name="Google Shape;368;p26"/>
          <p:cNvSpPr txBox="1"/>
          <p:nvPr/>
        </p:nvSpPr>
        <p:spPr>
          <a:xfrm>
            <a:off x="522675" y="1403300"/>
            <a:ext cx="34815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LQA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69" name="Google Shape;3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25" y="3346450"/>
            <a:ext cx="3654251" cy="1475532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6"/>
          <p:cNvSpPr txBox="1"/>
          <p:nvPr/>
        </p:nvSpPr>
        <p:spPr>
          <a:xfrm>
            <a:off x="4658375" y="1403300"/>
            <a:ext cx="34815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QDA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71" name="Google Shape;3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899" y="3346450"/>
            <a:ext cx="3814761" cy="14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2675" y="1989371"/>
            <a:ext cx="3481499" cy="1164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6525" y="1989375"/>
            <a:ext cx="3276524" cy="12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Model Test Error</a:t>
            </a:r>
            <a:endParaRPr/>
          </a:p>
        </p:txBody>
      </p:sp>
      <p:pic>
        <p:nvPicPr>
          <p:cNvPr id="379" name="Google Shape;3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500" y="1349950"/>
            <a:ext cx="666270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</a:t>
            </a:r>
            <a:endParaRPr/>
          </a:p>
        </p:txBody>
      </p:sp>
      <p:sp>
        <p:nvSpPr>
          <p:cNvPr id="385" name="Google Shape;385;p28"/>
          <p:cNvSpPr txBox="1"/>
          <p:nvPr>
            <p:ph idx="1" type="body"/>
          </p:nvPr>
        </p:nvSpPr>
        <p:spPr>
          <a:xfrm>
            <a:off x="336113" y="3679275"/>
            <a:ext cx="85206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Select best cut for 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Random forest</a:t>
            </a:r>
            <a:endParaRPr sz="1700"/>
          </a:p>
        </p:txBody>
      </p:sp>
      <p:sp>
        <p:nvSpPr>
          <p:cNvPr id="386" name="Google Shape;386;p28"/>
          <p:cNvSpPr txBox="1"/>
          <p:nvPr>
            <p:ph type="title"/>
          </p:nvPr>
        </p:nvSpPr>
        <p:spPr>
          <a:xfrm>
            <a:off x="287288" y="310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Next Step</a:t>
            </a:r>
            <a:endParaRPr/>
          </a:p>
        </p:txBody>
      </p:sp>
      <p:sp>
        <p:nvSpPr>
          <p:cNvPr id="387" name="Google Shape;387;p28"/>
          <p:cNvSpPr txBox="1"/>
          <p:nvPr>
            <p:ph idx="1" type="body"/>
          </p:nvPr>
        </p:nvSpPr>
        <p:spPr>
          <a:xfrm>
            <a:off x="336125" y="1449325"/>
            <a:ext cx="85206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The potential correlations between those </a:t>
            </a:r>
            <a:r>
              <a:rPr lang="en" sz="1700"/>
              <a:t>theoretically</a:t>
            </a:r>
            <a:r>
              <a:rPr lang="en" sz="1700"/>
              <a:t>-related predictors seems to fit the model best, yielding smaller test error rates</a:t>
            </a:r>
            <a:r>
              <a:rPr lang="en" sz="1700"/>
              <a:t>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QDA models with the six predictors seems to fit best so far.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93" name="Google Shape;393;p2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</a:t>
            </a:r>
            <a:endParaRPr/>
          </a:p>
        </p:txBody>
      </p:sp>
      <p:sp>
        <p:nvSpPr>
          <p:cNvPr id="399" name="Google Shape;399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Data source: Janosi A., Steinbrunn W., M.D. (2019). UCI Machine Learning Repository [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https://archive.ics.uci.edu/ml/datasets/Heart+Disease</a:t>
            </a:r>
            <a:r>
              <a:rPr lang="en"/>
              <a:t>]. Irvine, CA: University of California, School of Information and Computer Science.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of Dataset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60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Heart Disease Data Set from UCI Machine Learning Repository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Goal: Predict the presence of heart disease in a patient given set of basic information and health conditions (Classification).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13 Predictors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8 categorical variables (mostly with two or three levels)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5 continuous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Total of 303 observations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 missing values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Predict Heart Disease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000" y="2343901"/>
            <a:ext cx="7096100" cy="13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4603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Of the training data, 56% of the patients are diagnosed with heart disease.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55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Basic Information 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311700" y="1375500"/>
            <a:ext cx="42603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Age: cut into 5 groups                                                    9/9 observations in age group (42.5, 50.8] diagnosed with heart disease</a:t>
            </a:r>
            <a:endParaRPr sz="150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4572000" y="1375500"/>
            <a:ext cx="42603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     Sex (0 = female, 1 = male)                                            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17/23 females are diagnosed with heart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disease</a:t>
            </a:r>
            <a:endParaRPr sz="1500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14450"/>
            <a:ext cx="3967999" cy="245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151" y="2369300"/>
            <a:ext cx="4114149" cy="25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Condition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Chest Pain Types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Maximum Heart Rate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Exercise-induced ST Depression and </a:t>
            </a:r>
            <a:r>
              <a:rPr lang="en" sz="1800"/>
              <a:t>Angina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Chest Pain Types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311625" y="1429675"/>
            <a:ext cx="2795400" cy="28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0: Absence, 1-3: various types of chest pain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From the bar chart (right), presence of chest pain seems to correlate with the presence of heart disease.</a:t>
            </a:r>
            <a:endParaRPr sz="1700"/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017" y="1429675"/>
            <a:ext cx="552943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Heart Rate and Heart Disease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311600" y="1465150"/>
            <a:ext cx="2795400" cy="32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Maximum Heart Rate: continuous variable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From the boxplot, a higher maximum heart rate seems to correlate with the presence of heart disease.</a:t>
            </a:r>
            <a:endParaRPr sz="1700"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008" y="1465150"/>
            <a:ext cx="552944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 Depression Induced by Exercise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311700" y="1403375"/>
            <a:ext cx="2893200" cy="31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ST depression is the abnormally low ST segment below the baseline, indicative of potential ischemia or infarction.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From boxplot (right), Absence of ST depression seems to correlate with the presence of heart disease.</a:t>
            </a:r>
            <a:endParaRPr sz="1700"/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728" y="1403375"/>
            <a:ext cx="552942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