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21"/>
  </p:notesMasterIdLst>
  <p:handoutMasterIdLst>
    <p:handoutMasterId r:id="rId22"/>
  </p:handoutMasterIdLst>
  <p:sldIdLst>
    <p:sldId id="536" r:id="rId2"/>
    <p:sldId id="661" r:id="rId3"/>
    <p:sldId id="665" r:id="rId4"/>
    <p:sldId id="672" r:id="rId5"/>
    <p:sldId id="667" r:id="rId6"/>
    <p:sldId id="668" r:id="rId7"/>
    <p:sldId id="707" r:id="rId8"/>
    <p:sldId id="662" r:id="rId9"/>
    <p:sldId id="666" r:id="rId10"/>
    <p:sldId id="664" r:id="rId11"/>
    <p:sldId id="663" r:id="rId12"/>
    <p:sldId id="660" r:id="rId13"/>
    <p:sldId id="709" r:id="rId14"/>
    <p:sldId id="711" r:id="rId15"/>
    <p:sldId id="710" r:id="rId16"/>
    <p:sldId id="669" r:id="rId17"/>
    <p:sldId id="708" r:id="rId18"/>
    <p:sldId id="674" r:id="rId19"/>
    <p:sldId id="6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  <a:srgbClr val="AB7942"/>
    <a:srgbClr val="EF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8"/>
    <p:restoredTop sz="90783" autoAdjust="0"/>
  </p:normalViewPr>
  <p:slideViewPr>
    <p:cSldViewPr>
      <p:cViewPr>
        <p:scale>
          <a:sx n="88" d="100"/>
          <a:sy n="88" d="100"/>
        </p:scale>
        <p:origin x="4392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4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50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4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8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2/5/18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2/5/18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Copyright©SeleniumGuru.com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Annotations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143000"/>
            <a:ext cx="8089900" cy="449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248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Annotations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1371600"/>
            <a:ext cx="8048171" cy="4724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81200" y="6314609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3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</a:t>
            </a:r>
            <a:r>
              <a:rPr lang="en-US" dirty="0" smtClean="0"/>
              <a:t>Dependency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8492" y="6284689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3" y="971554"/>
            <a:ext cx="8025998" cy="52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</a:t>
            </a:r>
            <a:r>
              <a:rPr lang="en-US" dirty="0" smtClean="0"/>
              <a:t>Disabled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8492" y="6284689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2" y="914400"/>
            <a:ext cx="8071757" cy="51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1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Parameterized Test : XML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8492" y="6284689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3081"/>
            <a:ext cx="7366001" cy="2710086"/>
          </a:xfrm>
          <a:prstGeom prst="rect">
            <a:avLst/>
          </a:prstGeom>
        </p:spPr>
      </p:pic>
      <p:pic>
        <p:nvPicPr>
          <p:cNvPr id="8" name="Content Placeholder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7378700" cy="22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300" dirty="0" smtClean="0"/>
              <a:t>TestNG Parameterized Test : DataProvider</a:t>
            </a:r>
            <a:endParaRPr lang="en-US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6451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38200"/>
            <a:ext cx="7696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2134"/>
            <a:ext cx="8318500" cy="609601"/>
          </a:xfrm>
        </p:spPr>
        <p:txBody>
          <a:bodyPr>
            <a:noAutofit/>
          </a:bodyPr>
          <a:lstStyle/>
          <a:p>
            <a:r>
              <a:rPr lang="en-US" sz="3300" dirty="0" smtClean="0"/>
              <a:t>TestNG Parameterized Test : Data Provider</a:t>
            </a:r>
            <a:endParaRPr lang="en-US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45233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4768"/>
            <a:ext cx="7366001" cy="2398032"/>
          </a:xfrm>
          <a:prstGeom prst="rect">
            <a:avLst/>
          </a:prstGeom>
        </p:spPr>
      </p:pic>
      <p:pic>
        <p:nvPicPr>
          <p:cNvPr id="8" name="Content Placeholder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5833"/>
            <a:ext cx="7378700" cy="27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28599"/>
            <a:ext cx="7924800" cy="533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077200" cy="5651500"/>
          </a:xfrm>
        </p:spPr>
        <p:txBody>
          <a:bodyPr>
            <a:noAutofit/>
          </a:bodyPr>
          <a:lstStyle/>
          <a:p>
            <a:r>
              <a:rPr lang="en-US" sz="1650" dirty="0" smtClean="0"/>
              <a:t>TestNG </a:t>
            </a:r>
            <a:r>
              <a:rPr lang="en-US" sz="1650" dirty="0"/>
              <a:t>is a testing framework designed to simplify a broad range of testing needs, from unit testing (testing a class in isolation of the others) to integration testing (testing entire systems made of several classes, several packages and even several external frameworks, such as application servers</a:t>
            </a:r>
            <a:r>
              <a:rPr lang="en-US" sz="1650" dirty="0" smtClean="0"/>
              <a:t>).</a:t>
            </a:r>
          </a:p>
          <a:p>
            <a:r>
              <a:rPr lang="en-US" sz="1650" dirty="0" smtClean="0"/>
              <a:t>TestNG was created/built due to lot of limitations of JUnit.</a:t>
            </a:r>
          </a:p>
          <a:p>
            <a:r>
              <a:rPr lang="en-US" sz="1650" dirty="0" smtClean="0"/>
              <a:t>TestNG comprises all the features of Junit and adds more features of its own for testing.</a:t>
            </a:r>
          </a:p>
          <a:p>
            <a:r>
              <a:rPr lang="en-US" sz="1650" dirty="0" smtClean="0"/>
              <a:t>While JUnit is primarily used for Unit Test, TestNG is primarily used for Functional/Integration test.</a:t>
            </a:r>
          </a:p>
          <a:p>
            <a:r>
              <a:rPr lang="en-US" sz="1650" dirty="0"/>
              <a:t>You can invoke </a:t>
            </a:r>
            <a:r>
              <a:rPr lang="en-US" sz="1650" dirty="0" smtClean="0"/>
              <a:t>TestNG suite </a:t>
            </a:r>
            <a:r>
              <a:rPr lang="en-US" sz="1650" dirty="0"/>
              <a:t>in several different ways:</a:t>
            </a:r>
          </a:p>
          <a:p>
            <a:pPr lvl="1"/>
            <a:r>
              <a:rPr lang="en-US" sz="1650" dirty="0"/>
              <a:t>With a </a:t>
            </a:r>
            <a:r>
              <a:rPr lang="en-US" sz="1650" dirty="0" smtClean="0"/>
              <a:t>TestNG.xml</a:t>
            </a:r>
            <a:r>
              <a:rPr lang="en-US" sz="1650" dirty="0"/>
              <a:t> </a:t>
            </a:r>
            <a:r>
              <a:rPr lang="en-US" sz="1650" dirty="0" smtClean="0"/>
              <a:t>file.</a:t>
            </a:r>
            <a:endParaRPr lang="en-US" sz="1650" dirty="0"/>
          </a:p>
          <a:p>
            <a:pPr lvl="1"/>
            <a:r>
              <a:rPr lang="en-US" sz="1650" dirty="0"/>
              <a:t>With </a:t>
            </a:r>
            <a:r>
              <a:rPr lang="en-US" sz="1650" dirty="0" smtClean="0"/>
              <a:t>ant (</a:t>
            </a:r>
            <a:r>
              <a:rPr lang="en-US" sz="1650" dirty="0"/>
              <a:t>Apache Ant is a Java library and command-line tool whose mission is to drive processes described in build </a:t>
            </a:r>
            <a:r>
              <a:rPr lang="en-US" sz="1650" dirty="0" smtClean="0"/>
              <a:t>files).</a:t>
            </a:r>
          </a:p>
          <a:p>
            <a:pPr lvl="1"/>
            <a:r>
              <a:rPr lang="en-US" sz="1650" dirty="0" smtClean="0"/>
              <a:t>From </a:t>
            </a:r>
            <a:r>
              <a:rPr lang="en-US" sz="1650" dirty="0"/>
              <a:t>the command </a:t>
            </a:r>
            <a:r>
              <a:rPr lang="en-US" sz="1650" dirty="0" smtClean="0"/>
              <a:t>line.</a:t>
            </a:r>
            <a:endParaRPr lang="en-US" sz="1650" dirty="0"/>
          </a:p>
          <a:p>
            <a:r>
              <a:rPr lang="en-US" sz="1650" dirty="0" smtClean="0"/>
              <a:t>Writing </a:t>
            </a:r>
            <a:r>
              <a:rPr lang="en-US" sz="1650" dirty="0"/>
              <a:t>a test is typically a three-step process:</a:t>
            </a:r>
          </a:p>
          <a:p>
            <a:pPr lvl="1"/>
            <a:r>
              <a:rPr lang="en-US" sz="1650" dirty="0"/>
              <a:t>Write the business logic of your test and insert TestNG annotations in your code.</a:t>
            </a:r>
          </a:p>
          <a:p>
            <a:pPr lvl="1"/>
            <a:r>
              <a:rPr lang="en-US" sz="1650" dirty="0"/>
              <a:t>Add the information about your test (e.g. the class name, the groups you wish to run, etc...) in a </a:t>
            </a:r>
            <a:r>
              <a:rPr lang="en-US" sz="1650" dirty="0" smtClean="0"/>
              <a:t>TestNG.xml</a:t>
            </a:r>
            <a:r>
              <a:rPr lang="en-US" sz="1650" dirty="0"/>
              <a:t> file or in build.xml.</a:t>
            </a:r>
          </a:p>
          <a:p>
            <a:pPr lvl="1"/>
            <a:r>
              <a:rPr lang="en-US" sz="1650" dirty="0"/>
              <a:t>Run TestNG</a:t>
            </a:r>
            <a:r>
              <a:rPr lang="en-US" sz="1650" dirty="0" smtClean="0"/>
              <a:t>.</a:t>
            </a:r>
            <a:r>
              <a:rPr lang="en-US" sz="1650" dirty="0"/>
              <a:t/>
            </a:r>
            <a:br>
              <a:rPr lang="en-US" sz="1650" dirty="0"/>
            </a:br>
            <a:endParaRPr lang="en-US" sz="16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5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76201"/>
            <a:ext cx="7924800" cy="52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329" y="604158"/>
            <a:ext cx="8077200" cy="5809342"/>
          </a:xfrm>
        </p:spPr>
        <p:txBody>
          <a:bodyPr>
            <a:noAutofit/>
          </a:bodyPr>
          <a:lstStyle/>
          <a:p>
            <a:r>
              <a:rPr lang="en-US" sz="1900" dirty="0" smtClean="0"/>
              <a:t> TestNG has many features that makes it number one framework for functional and integration testing.</a:t>
            </a:r>
          </a:p>
          <a:p>
            <a:pPr lvl="1"/>
            <a:r>
              <a:rPr lang="en-US" dirty="0"/>
              <a:t>Annotations.</a:t>
            </a:r>
          </a:p>
          <a:p>
            <a:pPr lvl="1"/>
            <a:r>
              <a:rPr lang="en-US" dirty="0"/>
              <a:t>Run your tests in arbitrarily big thread pools with various policies available (all methods in their own thread, one thread per test class, etc...).</a:t>
            </a:r>
          </a:p>
          <a:p>
            <a:pPr lvl="1"/>
            <a:r>
              <a:rPr lang="en-US" dirty="0"/>
              <a:t>Test that your code is multithread </a:t>
            </a:r>
            <a:r>
              <a:rPr lang="en-US" dirty="0" smtClean="0"/>
              <a:t>safe &amp; Flexible test configuration.</a:t>
            </a:r>
            <a:endParaRPr lang="en-US" dirty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data-driven testing (with @DataProvider</a:t>
            </a:r>
            <a:r>
              <a:rPr lang="en-US" dirty="0" smtClean="0"/>
              <a:t>) and parameterization.</a:t>
            </a:r>
            <a:endParaRPr lang="en-US" dirty="0"/>
          </a:p>
          <a:p>
            <a:pPr lvl="1"/>
            <a:r>
              <a:rPr lang="en-US" dirty="0" smtClean="0"/>
              <a:t>Supported </a:t>
            </a:r>
            <a:r>
              <a:rPr lang="en-US" dirty="0"/>
              <a:t>by a variety of tools and plug-ins (Eclipse, IDEA, Maven, etc</a:t>
            </a:r>
            <a:r>
              <a:rPr lang="en-US" dirty="0" smtClean="0"/>
              <a:t>...).</a:t>
            </a:r>
          </a:p>
          <a:p>
            <a:r>
              <a:rPr lang="en-US" sz="1800" dirty="0" smtClean="0"/>
              <a:t>TestNG can be installed using Maven installing the dependency.</a:t>
            </a:r>
          </a:p>
          <a:p>
            <a:pPr marL="4572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dependency&gt; 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 smtClean="0"/>
              <a:t>   	     &lt;</a:t>
            </a:r>
            <a:r>
              <a:rPr lang="en-US" sz="1800" dirty="0"/>
              <a:t>groupId&gt;</a:t>
            </a:r>
            <a:r>
              <a:rPr lang="en-US" sz="1800" dirty="0" err="1"/>
              <a:t>org.testng</a:t>
            </a:r>
            <a:r>
              <a:rPr lang="en-US" sz="1800" dirty="0"/>
              <a:t>&lt;/groupId&gt;   </a:t>
            </a:r>
            <a:endParaRPr lang="en-US" sz="1800" dirty="0" smtClean="0"/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	     &lt;</a:t>
            </a:r>
            <a:r>
              <a:rPr lang="en-US" sz="1800" dirty="0"/>
              <a:t>artifactId&gt;</a:t>
            </a:r>
            <a:r>
              <a:rPr lang="en-US" sz="1800" dirty="0" err="1"/>
              <a:t>testng</a:t>
            </a:r>
            <a:r>
              <a:rPr lang="en-US" sz="1800" dirty="0"/>
              <a:t>&lt;/artifactId</a:t>
            </a:r>
            <a:r>
              <a:rPr lang="en-US" sz="1800" dirty="0" smtClean="0"/>
              <a:t>&gt;</a:t>
            </a:r>
          </a:p>
          <a:p>
            <a:pPr marL="45720" indent="0">
              <a:buNone/>
            </a:pPr>
            <a:r>
              <a:rPr lang="en-US" sz="1800" dirty="0" smtClean="0"/>
              <a:t>   	</a:t>
            </a:r>
            <a:r>
              <a:rPr lang="en-US" sz="1800" dirty="0"/>
              <a:t> </a:t>
            </a:r>
            <a:r>
              <a:rPr lang="en-US" sz="1800" dirty="0" smtClean="0"/>
              <a:t>    &lt;</a:t>
            </a:r>
            <a:r>
              <a:rPr lang="en-US" sz="1800" dirty="0"/>
              <a:t>version&gt;6.13.1&lt;/version</a:t>
            </a:r>
            <a:r>
              <a:rPr lang="en-US" sz="1800" dirty="0" smtClean="0"/>
              <a:t>&gt;</a:t>
            </a:r>
          </a:p>
          <a:p>
            <a:pPr marL="45720" indent="0">
              <a:buNone/>
            </a:pPr>
            <a:r>
              <a:rPr lang="en-US" sz="1800" dirty="0" smtClean="0"/>
              <a:t>    	     &lt;</a:t>
            </a:r>
            <a:r>
              <a:rPr lang="en-US" sz="1800" dirty="0"/>
              <a:t>scope&gt;test&lt;/scope</a:t>
            </a:r>
            <a:r>
              <a:rPr lang="en-US" sz="1800" dirty="0" smtClean="0"/>
              <a:t>&gt;</a:t>
            </a:r>
          </a:p>
          <a:p>
            <a:pPr marL="45720" indent="0">
              <a:buNone/>
            </a:pPr>
            <a:r>
              <a:rPr lang="en-US" sz="1800" dirty="0" smtClean="0"/>
              <a:t>	&lt;/</a:t>
            </a:r>
            <a:r>
              <a:rPr lang="en-US" sz="1800" dirty="0"/>
              <a:t>dependency</a:t>
            </a:r>
            <a:r>
              <a:rPr lang="en-US" sz="1800" dirty="0" smtClean="0"/>
              <a:t>&gt;</a:t>
            </a:r>
          </a:p>
          <a:p>
            <a:endParaRPr lang="en-US" sz="1650" dirty="0"/>
          </a:p>
          <a:p>
            <a:r>
              <a:rPr lang="en-US" sz="1650" dirty="0"/>
              <a:t/>
            </a:r>
            <a:br>
              <a:rPr lang="en-US" sz="1650" dirty="0"/>
            </a:br>
            <a:endParaRPr lang="en-US" sz="16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135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Example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38658"/>
            <a:ext cx="7848599" cy="523354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546" y="6302021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Suite Example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26" y="1138707"/>
            <a:ext cx="6993374" cy="2286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41877" y="618149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26" y="3662602"/>
            <a:ext cx="6993374" cy="22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Suite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83721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0" y="914400"/>
            <a:ext cx="823245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9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4648200"/>
            <a:ext cx="3810000" cy="1356172"/>
          </a:xfr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27578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3087512"/>
            <a:ext cx="1905000" cy="1352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3" y="1642331"/>
            <a:ext cx="1905000" cy="1253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20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Vs JUnit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7" y="922442"/>
            <a:ext cx="7468614" cy="13394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546" y="6302021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7" y="2514600"/>
            <a:ext cx="746861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172134"/>
            <a:ext cx="79248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TestNG Annotations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3" y="1219200"/>
            <a:ext cx="8305800" cy="4800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41877" y="618149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28988" y="512921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Udemy-JavaOnly-Class</Template>
  <TotalTime>269061</TotalTime>
  <Words>304</Words>
  <Application>Microsoft Macintosh PowerPoint</Application>
  <PresentationFormat>On-screen Show (4:3)</PresentationFormat>
  <Paragraphs>79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Wingdings</vt:lpstr>
      <vt:lpstr>Arial</vt:lpstr>
      <vt:lpstr>Perspective</vt:lpstr>
      <vt:lpstr>Complete Selenium Automation Engineer Bootcamp: Go from Zero to Hero</vt:lpstr>
      <vt:lpstr>TestNG</vt:lpstr>
      <vt:lpstr>TestNG</vt:lpstr>
      <vt:lpstr>TestNG Example</vt:lpstr>
      <vt:lpstr>TestNG Suite Example</vt:lpstr>
      <vt:lpstr>TestNG Suite Example</vt:lpstr>
      <vt:lpstr>Complete Selenium Automation Engineer Bootcamp: Go from Zero to Hero</vt:lpstr>
      <vt:lpstr>TestNG Vs JUnit</vt:lpstr>
      <vt:lpstr>TestNG Annotations</vt:lpstr>
      <vt:lpstr>TestNG Annotations</vt:lpstr>
      <vt:lpstr>TestNG Annotations</vt:lpstr>
      <vt:lpstr>Complete Selenium Automation Engineer Bootcamp: Go from Zero to Hero</vt:lpstr>
      <vt:lpstr>TestNG Dependency Test</vt:lpstr>
      <vt:lpstr>TestNG Disabled Test</vt:lpstr>
      <vt:lpstr>Complete Selenium Automation Engineer Bootcamp: Go from Zero to Hero</vt:lpstr>
      <vt:lpstr>TestNG Parameterized Test : XML</vt:lpstr>
      <vt:lpstr>Complete Selenium Automation Engineer Bootcamp: Go from Zero to Hero</vt:lpstr>
      <vt:lpstr>TestNG Parameterized Test : DataProvider</vt:lpstr>
      <vt:lpstr>TestNG Parameterized Test : Data Provider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615</cp:revision>
  <dcterms:created xsi:type="dcterms:W3CDTF">2016-02-12T01:25:48Z</dcterms:created>
  <dcterms:modified xsi:type="dcterms:W3CDTF">2018-02-07T05:28:17Z</dcterms:modified>
</cp:coreProperties>
</file>